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9" r:id="rId1"/>
  </p:sldMasterIdLst>
  <p:notesMasterIdLst>
    <p:notesMasterId r:id="rId40"/>
  </p:notesMasterIdLst>
  <p:sldIdLst>
    <p:sldId id="414" r:id="rId2"/>
    <p:sldId id="545" r:id="rId3"/>
    <p:sldId id="522" r:id="rId4"/>
    <p:sldId id="565" r:id="rId5"/>
    <p:sldId id="524" r:id="rId6"/>
    <p:sldId id="579" r:id="rId7"/>
    <p:sldId id="546" r:id="rId8"/>
    <p:sldId id="553" r:id="rId9"/>
    <p:sldId id="554" r:id="rId10"/>
    <p:sldId id="573" r:id="rId11"/>
    <p:sldId id="574" r:id="rId12"/>
    <p:sldId id="575" r:id="rId13"/>
    <p:sldId id="576" r:id="rId14"/>
    <p:sldId id="577" r:id="rId15"/>
    <p:sldId id="578" r:id="rId16"/>
    <p:sldId id="557" r:id="rId17"/>
    <p:sldId id="558" r:id="rId18"/>
    <p:sldId id="555" r:id="rId19"/>
    <p:sldId id="556" r:id="rId20"/>
    <p:sldId id="547" r:id="rId21"/>
    <p:sldId id="550" r:id="rId22"/>
    <p:sldId id="549" r:id="rId23"/>
    <p:sldId id="552" r:id="rId24"/>
    <p:sldId id="581" r:id="rId25"/>
    <p:sldId id="580" r:id="rId26"/>
    <p:sldId id="560" r:id="rId27"/>
    <p:sldId id="561" r:id="rId28"/>
    <p:sldId id="562" r:id="rId29"/>
    <p:sldId id="563" r:id="rId30"/>
    <p:sldId id="564" r:id="rId31"/>
    <p:sldId id="566" r:id="rId32"/>
    <p:sldId id="567" r:id="rId33"/>
    <p:sldId id="568" r:id="rId34"/>
    <p:sldId id="570" r:id="rId35"/>
    <p:sldId id="569" r:id="rId36"/>
    <p:sldId id="571" r:id="rId37"/>
    <p:sldId id="572" r:id="rId38"/>
    <p:sldId id="582" r:id="rId3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E497A"/>
    <a:srgbClr val="FEFEFE"/>
    <a:srgbClr val="00FFFF"/>
    <a:srgbClr val="FDFDFD"/>
    <a:srgbClr val="FBFBFB"/>
    <a:srgbClr val="F8F8F8"/>
    <a:srgbClr val="F3F3FF"/>
    <a:srgbClr val="EBEBFF"/>
    <a:srgbClr val="F0FAFE"/>
    <a:srgbClr val="F3F3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30" autoAdjust="0"/>
  </p:normalViewPr>
  <p:slideViewPr>
    <p:cSldViewPr>
      <p:cViewPr varScale="1">
        <p:scale>
          <a:sx n="87" d="100"/>
          <a:sy n="87" d="100"/>
        </p:scale>
        <p:origin x="146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B1724D-A50F-4C38-8BDE-920DAD4008EA}" type="datetimeFigureOut">
              <a:rPr lang="en-US" smtClean="0"/>
              <a:pPr/>
              <a:t>1/2/2019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029AF6-364C-461B-98DA-A9EC8F81C12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90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7150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pPr>
              <a:defRPr/>
            </a:pPr>
            <a:fld id="{6ED8FC80-2249-485B-8CBF-027693C1EED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3" name="Rectangle 32"/>
          <p:cNvSpPr/>
          <p:nvPr/>
        </p:nvSpPr>
        <p:spPr>
          <a:xfrm>
            <a:off x="914400" y="56388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>
            <a:off x="914400" y="56388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79104D9-4ED9-42B0-84FC-BBB0093BB2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353E0E-F48C-4CD9-B9DA-59D427CD2DD5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1CC6DA3-38F2-4BFA-B927-3283B989DDF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D89107-E4FA-4AD9-A3BC-B101BEEC9B1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2DE2A77-F69F-4930-830D-C8BF31C2350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91440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76400" y="6356350"/>
            <a:ext cx="3505200" cy="365760"/>
          </a:xfrm>
        </p:spPr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12648" y="6356350"/>
            <a:ext cx="987552" cy="365760"/>
          </a:xfrm>
        </p:spPr>
        <p:txBody>
          <a:bodyPr/>
          <a:lstStyle/>
          <a:p>
            <a:pPr>
              <a:defRPr/>
            </a:pPr>
            <a:fld id="{5AA6CD98-2516-41CF-9DD2-48B6E014A3E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Title 7"/>
          <p:cNvSpPr>
            <a:spLocks noGrp="1"/>
          </p:cNvSpPr>
          <p:nvPr>
            <p:ph type="ctrTitle"/>
          </p:nvPr>
        </p:nvSpPr>
        <p:spPr>
          <a:xfrm>
            <a:off x="152400" y="120650"/>
            <a:ext cx="8839200" cy="412750"/>
          </a:xfrm>
        </p:spPr>
        <p:txBody>
          <a:bodyPr anchor="t" anchorCtr="0">
            <a:noAutofit/>
          </a:bodyPr>
          <a:lstStyle>
            <a:lvl1pPr algn="r">
              <a:defRPr sz="2800" b="1">
                <a:solidFill>
                  <a:schemeClr val="tx1"/>
                </a:solidFill>
                <a:latin typeface="Century" pitchFamily="18" charset="0"/>
              </a:defRPr>
            </a:lvl1pPr>
          </a:lstStyle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23" name="Subtitle 8"/>
          <p:cNvSpPr>
            <a:spLocks noGrp="1"/>
          </p:cNvSpPr>
          <p:nvPr>
            <p:ph type="subTitle" idx="13"/>
          </p:nvPr>
        </p:nvSpPr>
        <p:spPr>
          <a:xfrm>
            <a:off x="1219200" y="556260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4" name="Rectangle 23"/>
          <p:cNvSpPr/>
          <p:nvPr userDrawn="1"/>
        </p:nvSpPr>
        <p:spPr>
          <a:xfrm>
            <a:off x="914400" y="548640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 userDrawn="1"/>
        </p:nvSpPr>
        <p:spPr>
          <a:xfrm>
            <a:off x="914400" y="548640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3"/>
          <p:cNvSpPr>
            <a:spLocks noGrp="1" noChangeArrowheads="1"/>
          </p:cNvSpPr>
          <p:nvPr userDrawn="1">
            <p:ph sz="quarter" idx="1"/>
          </p:nvPr>
        </p:nvSpPr>
        <p:spPr>
          <a:xfrm>
            <a:off x="457200" y="2133600"/>
            <a:ext cx="8229600" cy="1752600"/>
          </a:xfrm>
          <a:solidFill>
            <a:schemeClr val="bg1">
              <a:lumMod val="95000"/>
            </a:schemeClr>
          </a:solidFill>
        </p:spPr>
        <p:txBody>
          <a:bodyPr vert="horz">
            <a:normAutofit/>
          </a:bodyPr>
          <a:lstStyle>
            <a:lvl1pPr>
              <a:defRPr>
                <a:latin typeface="Century" pitchFamily="18" charset="0"/>
              </a:defRPr>
            </a:lvl1pPr>
          </a:lstStyle>
          <a:p>
            <a:pPr>
              <a:buNone/>
            </a:pPr>
            <a:endParaRPr lang="en-US" sz="3600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pPr>
              <a:defRPr/>
            </a:pPr>
            <a:fld id="{542C60D1-FEFA-4F22-8F39-2A0E8DDF753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dirty="0" smtClean="0"/>
              <a:t>Click to edit Master title style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FFA2A64-DD04-43BC-B5E5-F20F2A848B7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>
            <a:lvl1pPr>
              <a:defRPr>
                <a:latin typeface="Century" pitchFamily="18" charset="0"/>
              </a:defRPr>
            </a:lvl1pPr>
            <a:lvl2pPr>
              <a:defRPr>
                <a:latin typeface="Century" pitchFamily="18" charset="0"/>
              </a:defRPr>
            </a:lvl2pPr>
            <a:lvl3pPr>
              <a:defRPr>
                <a:latin typeface="Century" pitchFamily="18" charset="0"/>
              </a:defRPr>
            </a:lvl3pPr>
            <a:lvl4pPr>
              <a:defRPr>
                <a:latin typeface="Century" pitchFamily="18" charset="0"/>
              </a:defRPr>
            </a:lvl4pPr>
            <a:lvl5pPr>
              <a:defRPr>
                <a:latin typeface="Century" pitchFamily="18" charset="0"/>
              </a:defRPr>
            </a:lvl5pPr>
          </a:lstStyle>
          <a:p>
            <a:pPr lvl="0" eaLnBrk="1" latinLnBrk="0" hangingPunct="1"/>
            <a:r>
              <a:rPr lang="en-US" dirty="0" smtClean="0"/>
              <a:t>Click to edit Master text styles</a:t>
            </a:r>
          </a:p>
          <a:p>
            <a:pPr lvl="1" eaLnBrk="1" latinLnBrk="0" hangingPunct="1"/>
            <a:r>
              <a:rPr lang="en-US" dirty="0" smtClean="0"/>
              <a:t>Second level</a:t>
            </a:r>
          </a:p>
          <a:p>
            <a:pPr lvl="2" eaLnBrk="1" latinLnBrk="0" hangingPunct="1"/>
            <a:r>
              <a:rPr lang="en-US" dirty="0" smtClean="0"/>
              <a:t>Third level</a:t>
            </a:r>
          </a:p>
          <a:p>
            <a:pPr lvl="3" eaLnBrk="1" latinLnBrk="0" hangingPunct="1"/>
            <a:r>
              <a:rPr lang="en-US" dirty="0" smtClean="0"/>
              <a:t>Fourth level</a:t>
            </a:r>
          </a:p>
          <a:p>
            <a:pPr lvl="4" eaLnBrk="1" latinLnBrk="0" hangingPunct="1"/>
            <a:r>
              <a:rPr lang="en-US" dirty="0" smtClean="0"/>
              <a:t>Fifth level</a:t>
            </a:r>
            <a:endParaRPr kumimoji="0"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6F87C46-6AE3-4CB2-B4FC-41885593702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F0C557B-BBCC-477C-9242-D2E99609F52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>
              <a:defRPr/>
            </a:pPr>
            <a:fld id="{AE7FE9DD-B79F-4911-9D24-DCA81CA2BB1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31" r:id="rId2"/>
    <p:sldLayoutId id="2147483841" r:id="rId3"/>
    <p:sldLayoutId id="2147483843" r:id="rId4"/>
    <p:sldLayoutId id="2147483842" r:id="rId5"/>
    <p:sldLayoutId id="2147483832" r:id="rId6"/>
    <p:sldLayoutId id="2147483833" r:id="rId7"/>
    <p:sldLayoutId id="2147483834" r:id="rId8"/>
    <p:sldLayoutId id="2147483835" r:id="rId9"/>
    <p:sldLayoutId id="2147483836" r:id="rId10"/>
    <p:sldLayoutId id="2147483837" r:id="rId11"/>
    <p:sldLayoutId id="2147483838" r:id="rId12"/>
    <p:sldLayoutId id="2147483839" r:id="rId13"/>
    <p:sldLayoutId id="2147483840" r:id="rId14"/>
  </p:sldLayoutIdLst>
  <p:hf sldNum="0" hdr="0" ftr="0" dt="0"/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905000" cy="618067"/>
          </a:xfrm>
          <a:prstGeom prst="rect">
            <a:avLst/>
          </a:prstGeom>
        </p:spPr>
      </p:pic>
      <p:sp>
        <p:nvSpPr>
          <p:cNvPr id="5" name="Title 2"/>
          <p:cNvSpPr txBox="1">
            <a:spLocks/>
          </p:cNvSpPr>
          <p:nvPr/>
        </p:nvSpPr>
        <p:spPr>
          <a:xfrm>
            <a:off x="0" y="3886200"/>
            <a:ext cx="9144000" cy="99060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 algn="r" rtl="0" eaLnBrk="1" latinLnBrk="0" hangingPunct="1">
              <a:spcBef>
                <a:spcPct val="0"/>
              </a:spcBef>
              <a:buNone/>
              <a:defRPr kumimoji="0" sz="32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 fontAlgn="auto">
              <a:spcAft>
                <a:spcPts val="0"/>
              </a:spcAft>
            </a:pPr>
            <a:r>
              <a:rPr lang="en-US" sz="4200" b="1" i="1" dirty="0" smtClean="0">
                <a:solidFill>
                  <a:srgbClr val="00FF87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JavaScript Framework – Node.js</a:t>
            </a:r>
            <a:endParaRPr lang="en-US" sz="4200" b="1" i="1" dirty="0">
              <a:solidFill>
                <a:srgbClr val="00FF87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6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600200"/>
            <a:ext cx="8839200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module.js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(a, b)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-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};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Method one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};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	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Method two</a:t>
            </a:r>
            <a:endParaRPr lang="en-US" sz="2000" b="0" dirty="0">
              <a:solidFill>
                <a:srgbClr val="00B05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69010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600200"/>
            <a:ext cx="88392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module.js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'Saleel'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'Bagde'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             id: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'redis'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             pages: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1000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rate: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435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qty: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(rate, qty)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=&gt;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rate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*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qty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{ 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fn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app.js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const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"./module"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qty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rate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32583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5698" y="1398925"/>
            <a:ext cx="8719702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'Saleel'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'Bagde'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type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[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'Type1'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'Type2'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'Type3'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'Type4'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[{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'Pig'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}, 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2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'hive'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}, 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3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'redis'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}, { id: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4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title: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 err="1">
                <a:solidFill>
                  <a:srgbClr val="2AA198"/>
                </a:solidFill>
                <a:latin typeface="Consolas" panose="020B0609020204030204" pitchFamily="49" charset="0"/>
              </a:rPr>
              <a:t>hBase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} ];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619500" y="3933825"/>
            <a:ext cx="4610100" cy="866775"/>
            <a:chOff x="3581400" y="3910012"/>
            <a:chExt cx="4610100" cy="866775"/>
          </a:xfrm>
        </p:grpSpPr>
        <p:cxnSp>
          <p:nvCxnSpPr>
            <p:cNvPr id="23" name="Straight Arrow Connector 22"/>
            <p:cNvCxnSpPr>
              <a:endCxn id="28" idx="1"/>
            </p:cNvCxnSpPr>
            <p:nvPr/>
          </p:nvCxnSpPr>
          <p:spPr>
            <a:xfrm>
              <a:off x="3581400" y="4343400"/>
              <a:ext cx="1143000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8" name="Picture 2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724400" y="3910012"/>
              <a:ext cx="3467100" cy="866775"/>
            </a:xfrm>
            <a:prstGeom prst="rect">
              <a:avLst/>
            </a:prstGeom>
          </p:spPr>
        </p:pic>
      </p:grpSp>
      <p:grpSp>
        <p:nvGrpSpPr>
          <p:cNvPr id="10" name="Group 9"/>
          <p:cNvGrpSpPr/>
          <p:nvPr/>
        </p:nvGrpSpPr>
        <p:grpSpPr>
          <a:xfrm>
            <a:off x="4573067" y="5348178"/>
            <a:ext cx="4418533" cy="762000"/>
            <a:chOff x="4573067" y="5438239"/>
            <a:chExt cx="4418533" cy="762000"/>
          </a:xfrm>
        </p:grpSpPr>
        <p:pic>
          <p:nvPicPr>
            <p:cNvPr id="27" name="Picture 26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114925" y="5438239"/>
              <a:ext cx="3876675" cy="762000"/>
            </a:xfrm>
            <a:prstGeom prst="rect">
              <a:avLst/>
            </a:prstGeom>
          </p:spPr>
        </p:pic>
        <p:cxnSp>
          <p:nvCxnSpPr>
            <p:cNvPr id="29" name="Straight Arrow Connector 28"/>
            <p:cNvCxnSpPr/>
            <p:nvPr/>
          </p:nvCxnSpPr>
          <p:spPr>
            <a:xfrm>
              <a:off x="4573067" y="5819239"/>
              <a:ext cx="608533" cy="0"/>
            </a:xfrm>
            <a:prstGeom prst="straightConnector1">
              <a:avLst/>
            </a:prstGeom>
            <a:ln w="28575">
              <a:solidFill>
                <a:srgbClr val="00B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1" name="Straight Connector 30"/>
          <p:cNvCxnSpPr/>
          <p:nvPr/>
        </p:nvCxnSpPr>
        <p:spPr>
          <a:xfrm>
            <a:off x="195698" y="4767942"/>
            <a:ext cx="4359851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46462" y="4876800"/>
            <a:ext cx="4572000" cy="132343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id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books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6507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8901535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71811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311031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Object </a:t>
            </a:r>
            <a:r>
              <a:rPr lang="en-IN" dirty="0" smtClean="0">
                <a:solidFill>
                  <a:srgbClr val="486A80"/>
                </a:solidFill>
                <a:latin typeface="Helvetica Neue"/>
              </a:rPr>
              <a:t>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716881"/>
            <a:ext cx="8839200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myModules.js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 world'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or module.exports.Message = 'Hello world';</a:t>
            </a:r>
            <a:r>
              <a:rPr lang="en-US" sz="2000" i="1" dirty="0">
                <a:solidFill>
                  <a:srgbClr val="657B83"/>
                </a:solidFill>
                <a:latin typeface="Consolas" panose="020B0609020204030204" pitchFamily="49" charset="0"/>
              </a:rPr>
              <a:t> 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(msg) { 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 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 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or module.exports.fn = function (msg) { … }; 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app.js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'./myModules.js'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'Hello World'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Message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48529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838200"/>
            <a:ext cx="8839200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i="1" dirty="0" smtClean="0">
                <a:solidFill>
                  <a:srgbClr val="C00000"/>
                </a:solidFill>
                <a:latin typeface="Consolas" panose="020B0609020204030204" pitchFamily="49" charset="0"/>
              </a:rPr>
              <a:t>/* myModules.js */</a:t>
            </a:r>
            <a:endParaRPr lang="en-US" sz="1800" i="1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'Hello'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18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or module.exports.hello = 'Hello world';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(msg) { 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return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msg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}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// or module.exports.fn = function (msg) { … };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customerCode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customerName :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"Sharmin Bagde"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customerLocation 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'Pune'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customerAge :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'17 years'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customerMobile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"9850884..."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    customerDetails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18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() {</a:t>
            </a:r>
          </a:p>
          <a:p>
            <a:r>
              <a:rPr lang="en-US" sz="18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    return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customerCode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 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this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customerName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}</a:t>
            </a:r>
            <a:endParaRPr lang="en-US" sz="1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} </a:t>
            </a:r>
            <a:r>
              <a:rPr lang="en-US" sz="1800" i="1" dirty="0">
                <a:solidFill>
                  <a:srgbClr val="00B050"/>
                </a:solidFill>
                <a:latin typeface="Consolas" panose="020B0609020204030204" pitchFamily="49" charset="0"/>
              </a:rPr>
              <a:t>// or module.exports.Customers = { … };</a:t>
            </a:r>
            <a:endParaRPr lang="en-US" sz="18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1800" i="1" dirty="0">
                <a:solidFill>
                  <a:srgbClr val="C00000"/>
                </a:solidFill>
                <a:latin typeface="Consolas" panose="020B0609020204030204" pitchFamily="49" charset="0"/>
              </a:rPr>
              <a:t>/* app.js */</a:t>
            </a:r>
          </a:p>
          <a:p>
            <a:r>
              <a:rPr lang="en-US" sz="18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"./myModules"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hello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fn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2AA198"/>
                </a:solidFill>
                <a:latin typeface="Consolas" panose="020B0609020204030204" pitchFamily="49" charset="0"/>
              </a:rPr>
              <a:t>"Saleel Bagde"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customerCode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8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18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 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Customers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18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customerDetails</a:t>
            </a:r>
            <a:r>
              <a:rPr lang="en-US" sz="18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());   </a:t>
            </a:r>
            <a:endParaRPr lang="en-US" sz="18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54589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module.require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5152600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</a:p>
        </p:txBody>
      </p:sp>
      <p:sp>
        <p:nvSpPr>
          <p:cNvPr id="4" name="Rectangle 3"/>
          <p:cNvSpPr/>
          <p:nvPr/>
        </p:nvSpPr>
        <p:spPr>
          <a:xfrm>
            <a:off x="149431" y="1828800"/>
            <a:ext cx="8845137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"./module1"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9125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228600" y="228600"/>
            <a:ext cx="86868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353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639193"/>
            <a:ext cx="8839200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(x, y)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y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getFullName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(firstName, middleName, lastName) {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    return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firstName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middleName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 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lastName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b="1" dirty="0" smtClean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customerCode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1001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customerName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"Sharmin Bagde"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customerAddress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: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"Paud Road, PUNE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   customerMobile: 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"9850......."</a:t>
            </a:r>
            <a:endParaRPr lang="en-US" sz="2000" dirty="0" smtClean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sz="800" dirty="0">
              <a:solidFill>
                <a:srgbClr val="BBBBBB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dirty="0" smtClean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getFullName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dirty="0">
                <a:solidFill>
                  <a:srgbClr val="BBBBBB"/>
                </a:solidFill>
                <a:latin typeface="Consolas" panose="020B0609020204030204" pitchFamily="49" charset="0"/>
              </a:rPr>
              <a:t> }</a:t>
            </a:r>
            <a:endParaRPr lang="en-US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392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require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app.js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6857999" y="797504"/>
            <a:ext cx="2133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app.js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9743" y="1676400"/>
            <a:ext cx="8839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'./myModules'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"Addition of 2 number is: </a:t>
            </a:r>
            <a:r>
              <a:rPr lang="en-US" sz="2000" dirty="0" smtClean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"Full Name: 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getFullName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"Saleel"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"Sudheer"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"Bagde"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customerCode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customerName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customerAddress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o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customerMobile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1369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myModules.js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714999" y="797504"/>
            <a:ext cx="32766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sz="2800" dirty="0" smtClean="0">
                <a:solidFill>
                  <a:schemeClr val="accent3">
                    <a:lumMod val="50000"/>
                  </a:schemeClr>
                </a:solidFill>
              </a:rPr>
              <a:t>$ node </a:t>
            </a:r>
            <a:r>
              <a:rPr lang="en-IN" sz="2800" i="1" dirty="0" smtClean="0">
                <a:solidFill>
                  <a:schemeClr val="accent3">
                    <a:lumMod val="50000"/>
                  </a:schemeClr>
                </a:solidFill>
              </a:rPr>
              <a:t>myModules.js</a:t>
            </a:r>
            <a:endParaRPr lang="en-IN" sz="2800" i="1" dirty="0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14744" y="1467009"/>
            <a:ext cx="8776856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world!2"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function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(a, b) {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return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a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b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};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152400" y="4236184"/>
            <a:ext cx="8776856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var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'./myModules'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f1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World!"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CB4B16"/>
                </a:solidFill>
                <a:latin typeface="Consolas" panose="020B0609020204030204" pitchFamily="49" charset="0"/>
              </a:rPr>
              <a:t>\n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add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D33682"/>
                </a:solidFill>
                <a:latin typeface="Consolas" panose="020B0609020204030204" pitchFamily="49" charset="0"/>
              </a:rPr>
              <a:t>1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327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global</a:t>
            </a:r>
            <a:r>
              <a:rPr lang="en-IN" sz="4000" dirty="0" smtClean="0"/>
              <a:t> </a:t>
            </a:r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objects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52400" y="1524000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(__filename);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console.log(__dirname);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6453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biltin modules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686800" cy="430887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sz="2200" dirty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45893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modules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i="1" dirty="0" smtClean="0">
                <a:solidFill>
                  <a:schemeClr val="accent4">
                    <a:lumMod val="50000"/>
                  </a:schemeClr>
                </a:solidFill>
                <a:cs typeface="Times New Roman" panose="02020603050405020304" pitchFamily="18" charset="0"/>
              </a:rPr>
              <a:t>TODO</a:t>
            </a:r>
            <a:endParaRPr lang="en-IN" b="1" i="1" dirty="0">
              <a:solidFill>
                <a:schemeClr val="accent4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14795" y="1682959"/>
            <a:ext cx="8876805" cy="861774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§"/>
              <a:defRPr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r>
              <a:rPr lang="en-IN" dirty="0"/>
              <a:t>var http = require("http")</a:t>
            </a:r>
          </a:p>
          <a:p>
            <a:pPr>
              <a:lnSpc>
                <a:spcPct val="150000"/>
              </a:lnSpc>
            </a:pPr>
            <a:r>
              <a:rPr lang="en-IN" dirty="0"/>
              <a:t>var fs = require("fs")</a:t>
            </a:r>
          </a:p>
        </p:txBody>
      </p:sp>
      <p:sp>
        <p:nvSpPr>
          <p:cNvPr id="7" name="Rectangle 6"/>
          <p:cNvSpPr/>
          <p:nvPr/>
        </p:nvSpPr>
        <p:spPr>
          <a:xfrm>
            <a:off x="152400" y="2929254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http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dirty="0" smtClean="0">
              <a:solidFill>
                <a:srgbClr val="859900"/>
              </a:solidFill>
              <a:latin typeface="Consolas" panose="020B0609020204030204" pitchFamily="49" charset="0"/>
            </a:endParaRPr>
          </a:p>
          <a:p>
            <a:r>
              <a:rPr lang="en-US" sz="2000" dirty="0" smtClean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 smtClean="0">
                <a:solidFill>
                  <a:srgbClr val="268BD2"/>
                </a:solidFill>
                <a:latin typeface="Consolas" panose="020B0609020204030204" pitchFamily="49" charset="0"/>
              </a:rPr>
              <a:t>fs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dirty="0">
              <a:solidFill>
                <a:srgbClr val="BBBBB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9170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mongodb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686800" cy="1415772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--save  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sz="2200" dirty="0" smtClean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-g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mongodb --save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sz="2200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mongodb </a:t>
            </a:r>
            <a:r>
              <a:rPr lang="en-IN" sz="2200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  <a:endParaRPr lang="en-IN" sz="2200" dirty="0">
              <a:solidFill>
                <a:srgbClr val="92D050"/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7733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3098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676400"/>
            <a:ext cx="8839200" cy="286232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localhost:27017“;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2892402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createCollection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4" name="Rectangle 3"/>
          <p:cNvSpPr/>
          <p:nvPr/>
        </p:nvSpPr>
        <p:spPr>
          <a:xfrm>
            <a:off x="57822" y="844689"/>
            <a:ext cx="9009978" cy="5632311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useNewUrlParser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    let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established!"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createCollection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error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not created."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"connected to 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+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dbo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databaseName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"collection created"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 server closed"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})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7091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insert document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  <p:sp>
        <p:nvSpPr>
          <p:cNvPr id="2" name="Rectangle 1"/>
          <p:cNvSpPr/>
          <p:nvPr/>
        </p:nvSpPr>
        <p:spPr>
          <a:xfrm>
            <a:off x="152400" y="914400"/>
            <a:ext cx="8839200" cy="5355312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let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"mongodb://localhost:27017"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MongoClient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URL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{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useNewUrlParser: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},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  console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else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=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db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"db1"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dbo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collection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"customer"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).</a:t>
            </a:r>
            <a:r>
              <a:rPr lang="en-IN" sz="1800" dirty="0">
                <a:solidFill>
                  <a:srgbClr val="DCDCAA"/>
                </a:solidFill>
                <a:latin typeface="Consolas" panose="020B0609020204030204" pitchFamily="49" charset="0"/>
              </a:rPr>
              <a:t>insert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[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"1"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"saleel"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 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"2"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vrushali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   {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"rollNo"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"3"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"name"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CE9178"/>
                </a:solidFill>
                <a:latin typeface="Consolas" panose="020B0609020204030204" pitchFamily="49" charset="0"/>
              </a:rPr>
              <a:t>"sharmin"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  ], </a:t>
            </a:r>
            <a:r>
              <a:rPr lang="en-IN" sz="18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rest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8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           if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8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8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    });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db</a:t>
            </a:r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8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close</a:t>
            </a:r>
            <a:r>
              <a:rPr lang="en-IN" sz="18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   }</a:t>
            </a:r>
            <a:endParaRPr lang="en-IN" sz="18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8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});   </a:t>
            </a:r>
            <a:endParaRPr lang="en-IN" sz="1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775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algn="ctr">
              <a:defRPr sz="60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r>
              <a:rPr lang="en-IN" dirty="0">
                <a:solidFill>
                  <a:schemeClr val="accent4">
                    <a:lumMod val="75000"/>
                  </a:schemeClr>
                </a:solidFill>
              </a:rPr>
              <a:t>Node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133082" y="3505200"/>
            <a:ext cx="8858518" cy="120032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Node.js is a cross-platform runtime environment and library for running JavaScript applications outside the browser. It is used for creating server-side and networking web applications.</a:t>
            </a:r>
          </a:p>
        </p:txBody>
      </p:sp>
      <p:sp>
        <p:nvSpPr>
          <p:cNvPr id="4" name="Rectangle 3"/>
          <p:cNvSpPr/>
          <p:nvPr/>
        </p:nvSpPr>
        <p:spPr>
          <a:xfrm>
            <a:off x="142741" y="609600"/>
            <a:ext cx="8839200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a very powerful JavaScript-based framework/platform built on Google Chrome's JavaScript V8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Engine. </a:t>
            </a:r>
            <a:r>
              <a:rPr lang="en-IN" sz="22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Node.js is open source, completely free, and used by thousands of developers around the </a:t>
            </a:r>
            <a:r>
              <a:rPr lang="en-IN" sz="2200" dirty="0" smtClean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world.</a:t>
            </a:r>
            <a:endParaRPr lang="en-IN" sz="2200" dirty="0">
              <a:solidFill>
                <a:schemeClr val="accent2">
                  <a:lumMod val="50000"/>
                </a:schemeClr>
              </a:solidFill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find document</a:t>
            </a: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13712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MongoDB find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72148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=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mongo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"mongodb://192.168.100.20:27017/user01"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"Connection to db failed!"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else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collection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69D85"/>
                </a:solidFill>
                <a:latin typeface="Consolas" panose="020B0609020204030204" pitchFamily="49" charset="0"/>
              </a:rPr>
              <a:t>"emp"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find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({}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_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id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B5CEA8"/>
                </a:solidFill>
                <a:latin typeface="Consolas" panose="020B0609020204030204" pitchFamily="49" charset="0"/>
              </a:rPr>
              <a:t>0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ename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true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}).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toArray </a:t>
            </a:r>
          </a:p>
          <a:p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 smtClean="0">
                <a:solidFill>
                  <a:srgbClr val="DADADA"/>
                </a:solidFill>
                <a:latin typeface="Consolas" panose="020B0609020204030204" pitchFamily="49" charset="0"/>
              </a:rPr>
              <a:t>          </a:t>
            </a:r>
            <a:r>
              <a:rPr lang="en-IN" sz="1600" dirty="0" smtClean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B4B4B4"/>
                </a:solidFill>
                <a:latin typeface="Consolas" panose="020B0609020204030204" pitchFamily="49" charset="0"/>
              </a:rPr>
              <a:t>,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{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doc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IN" sz="16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db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ADADA"/>
                </a:solidFill>
                <a:latin typeface="Consolas" panose="020B0609020204030204" pitchFamily="49" charset="0"/>
              </a:rPr>
              <a:t>close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();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</a:t>
            </a:r>
            <a:endParaRPr lang="en-IN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CDCDC"/>
                </a:solidFill>
                <a:latin typeface="Consolas" panose="020B0609020204030204" pitchFamily="49" charset="0"/>
              </a:rPr>
              <a:t>});</a:t>
            </a:r>
            <a:endParaRPr lang="en-IN" sz="1600" dirty="0"/>
          </a:p>
        </p:txBody>
      </p:sp>
      <p:sp>
        <p:nvSpPr>
          <p:cNvPr id="7" name="Rectangle 6"/>
          <p:cNvSpPr/>
          <p:nvPr/>
        </p:nvSpPr>
        <p:spPr>
          <a:xfrm>
            <a:off x="57822" y="76690"/>
            <a:ext cx="107273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</p:txBody>
      </p:sp>
    </p:spTree>
    <p:extLst>
      <p:ext uri="{BB962C8B-B14F-4D97-AF65-F5344CB8AC3E}">
        <p14:creationId xmlns:p14="http://schemas.microsoft.com/office/powerpoint/2010/main" val="1998212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 smtClean="0"/>
              <a:t>MySQL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228600" y="3073063"/>
            <a:ext cx="8839200" cy="1323439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  <a:p>
            <a:pPr algn="just"/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npm install </a:t>
            </a:r>
            <a:r>
              <a:rPr lang="en-IN" sz="3200" i="1" dirty="0" smtClean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mysql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--save   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//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install M</a:t>
            </a:r>
            <a:r>
              <a:rPr lang="en-IN" dirty="0" smtClean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ySQL </a:t>
            </a:r>
            <a:r>
              <a:rPr lang="en-IN" dirty="0">
                <a:solidFill>
                  <a:srgbClr val="92D050"/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drivers</a:t>
            </a:r>
          </a:p>
          <a:p>
            <a:pPr algn="just"/>
            <a:endParaRPr lang="en-IN" dirty="0">
              <a:solidFill>
                <a:schemeClr val="accent6">
                  <a:lumMod val="60000"/>
                  <a:lumOff val="40000"/>
                </a:schemeClr>
              </a:solidFill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9781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connect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77492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connection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515338"/>
            <a:ext cx="8839200" cy="4293483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pPr lvl="0"/>
            <a:r>
              <a:rPr lang="en-US" sz="1600" b="1" i="1" dirty="0">
                <a:solidFill>
                  <a:srgbClr val="92D050"/>
                </a:solidFill>
                <a:latin typeface="Helvetica Neue"/>
              </a:rPr>
              <a:t>app.js</a:t>
            </a:r>
          </a:p>
          <a:p>
            <a:endParaRPr lang="en-IN" sz="1600" dirty="0" smtClean="0">
              <a:solidFill>
                <a:srgbClr val="569CD6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({	</a:t>
            </a:r>
            <a:r>
              <a:rPr lang="en-IN" sz="1700" dirty="0" smtClean="0">
                <a:solidFill>
                  <a:srgbClr val="92D050"/>
                </a:solidFill>
                <a:latin typeface="Consolas" panose="020B0609020204030204" pitchFamily="49" charset="0"/>
              </a:rPr>
              <a:t>// Connection </a:t>
            </a:r>
            <a:r>
              <a:rPr lang="en-IN" sz="1700" dirty="0">
                <a:solidFill>
                  <a:srgbClr val="92D050"/>
                </a:solidFill>
                <a:latin typeface="Consolas" panose="020B0609020204030204" pitchFamily="49" charset="0"/>
              </a:rPr>
              <a:t>properties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	   port: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3306"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549671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create table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893549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create table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"create table a1 (c1 int, c2 varchar(10), c3 datetime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C586C0"/>
                </a:solidFill>
                <a:latin typeface="Consolas" panose="020B0609020204030204" pitchFamily="49" charset="0"/>
              </a:rPr>
              <a:t>    if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"Table created!"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5784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i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nsert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996141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insert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52400" y="1524000"/>
            <a:ext cx="8839200" cy="4770537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"insert into dept values(1,1,1,1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)"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Inserted…"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11006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u</a:t>
            </a:r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pdate record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18529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update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54063"/>
            <a:ext cx="8839200" cy="5016758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"3306"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"Connected!"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"update dept set dname = 'saleel' where deptno=1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 smtClean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result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</a:t>
            </a:r>
            <a:r>
              <a:rPr lang="en-IN" sz="1600" dirty="0" smtClean="0">
                <a:solidFill>
                  <a:srgbClr val="CE9178"/>
                </a:solidFill>
                <a:latin typeface="Consolas" panose="020B0609020204030204" pitchFamily="49" charset="0"/>
              </a:rPr>
              <a:t>Record Updated…"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02048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95485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 smtClean="0">
                <a:solidFill>
                  <a:srgbClr val="4EC9B0"/>
                </a:solidFill>
                <a:latin typeface="Consolas" panose="020B0609020204030204" pitchFamily="49" charset="0"/>
              </a:rPr>
              <a:t>      console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 smtClean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 smtClean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8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3716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select 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30474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486A80"/>
                </a:solidFill>
                <a:latin typeface="Helvetica Neue"/>
              </a:rPr>
              <a:t>MySQL select record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1524000"/>
            <a:ext cx="8839200" cy="4278094"/>
          </a:xfrm>
          <a:prstGeom prst="rect">
            <a:avLst/>
          </a:prstGeom>
          <a:solidFill>
            <a:schemeClr val="tx1"/>
          </a:solidFill>
        </p:spPr>
        <p:txBody>
          <a:bodyPr wrap="square">
            <a:spAutoFit/>
          </a:bodyPr>
          <a:lstStyle/>
          <a:p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require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'mysql'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/>
            </a:r>
            <a:b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</a:b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var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=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mysql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createConnection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({ </a:t>
            </a:r>
            <a:r>
              <a:rPr lang="en-IN" sz="1600" dirty="0">
                <a:solidFill>
                  <a:srgbClr val="608B4E"/>
                </a:solidFill>
                <a:latin typeface="Consolas" panose="020B0609020204030204" pitchFamily="49" charset="0"/>
              </a:rPr>
              <a:t>// Connection properties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host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"localhost"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user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"root"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port:</a:t>
            </a:r>
            <a:r>
              <a:rPr lang="en-IN" sz="1600" dirty="0" smtClean="0">
                <a:solidFill>
                  <a:srgbClr val="B5CEA8"/>
                </a:solidFill>
                <a:latin typeface="Consolas" panose="020B0609020204030204" pitchFamily="49" charset="0"/>
              </a:rPr>
              <a:t>3306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dirty="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password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IN" sz="1600" smtClean="0">
                <a:solidFill>
                  <a:srgbClr val="9CDCFE"/>
                </a:solidFill>
                <a:latin typeface="Consolas" panose="020B0609020204030204" pitchFamily="49" charset="0"/>
              </a:rPr>
              <a:t>           database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: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"user01"</a:t>
            </a:r>
            <a:endParaRPr lang="en-IN" sz="1600" dirty="0">
              <a:solidFill>
                <a:srgbClr val="D4D4D4"/>
              </a:solidFill>
              <a:latin typeface="Consolas" panose="020B0609020204030204" pitchFamily="49" charset="0"/>
            </a:endParaRP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connect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query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CE9178"/>
                </a:solidFill>
                <a:latin typeface="Consolas" panose="020B0609020204030204" pitchFamily="49" charset="0"/>
              </a:rPr>
              <a:t>"SELECT * FROM emp where job='manager'"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569CD6"/>
                </a:solidFill>
                <a:latin typeface="Consolas" panose="020B0609020204030204" pitchFamily="49" charset="0"/>
              </a:rPr>
              <a:t>function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,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if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 </a:t>
            </a:r>
            <a:r>
              <a:rPr lang="en-IN" sz="1600" dirty="0">
                <a:solidFill>
                  <a:srgbClr val="C586C0"/>
                </a:solidFill>
                <a:latin typeface="Consolas" panose="020B0609020204030204" pitchFamily="49" charset="0"/>
              </a:rPr>
              <a:t>throw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 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err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IN" sz="1600" dirty="0">
                <a:solidFill>
                  <a:srgbClr val="4EC9B0"/>
                </a:solidFill>
                <a:latin typeface="Consolas" panose="020B0609020204030204" pitchFamily="49" charset="0"/>
              </a:rPr>
              <a:t>console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log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</a:t>
            </a:r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data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</a:p>
          <a:p>
            <a:r>
              <a:rPr lang="en-IN" sz="1600" dirty="0">
                <a:solidFill>
                  <a:srgbClr val="9CDCFE"/>
                </a:solidFill>
                <a:latin typeface="Consolas" panose="020B0609020204030204" pitchFamily="49" charset="0"/>
              </a:rPr>
              <a:t>con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.</a:t>
            </a:r>
            <a:r>
              <a:rPr lang="en-IN" sz="1600" dirty="0">
                <a:solidFill>
                  <a:srgbClr val="DCDCAA"/>
                </a:solidFill>
                <a:latin typeface="Consolas" panose="020B0609020204030204" pitchFamily="49" charset="0"/>
              </a:rPr>
              <a:t>end</a:t>
            </a:r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IN" sz="1600" dirty="0">
                <a:solidFill>
                  <a:srgbClr val="D4D4D4"/>
                </a:solidFill>
                <a:latin typeface="Consolas" panose="020B0609020204030204" pitchFamily="49" charset="0"/>
              </a:rPr>
              <a:t>});</a:t>
            </a:r>
            <a:endParaRPr lang="en-IN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07375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94781" y="1828800"/>
            <a:ext cx="2925838" cy="449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3"/>
          <p:cNvSpPr/>
          <p:nvPr/>
        </p:nvSpPr>
        <p:spPr>
          <a:xfrm>
            <a:off x="152400" y="0"/>
            <a:ext cx="8610600" cy="18466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800" dirty="0">
                <a:solidFill>
                  <a:srgbClr val="FFC000"/>
                </a:solidFill>
                <a:latin typeface="Segoe Print" panose="02000600000000000000" pitchFamily="2" charset="0"/>
              </a:rPr>
              <a:t>"One best book is equal to hundred friends but one good friend equals to a library"</a:t>
            </a:r>
            <a:endParaRPr lang="en-IN" sz="3800" dirty="0">
              <a:solidFill>
                <a:srgbClr val="FFC000"/>
              </a:solidFill>
              <a:latin typeface="Segoe Print" panose="020006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2534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16784"/>
            <a:ext cx="8839200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goto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command prompt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run node.exe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&gt; .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exit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3505200"/>
            <a:ext cx="8839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  <a:latin typeface="+mn-lt"/>
              </a:rPr>
              <a:t>nodemon</a:t>
            </a:r>
            <a:r>
              <a:rPr lang="en-US" sz="1800" dirty="0">
                <a:latin typeface="+mn-lt"/>
              </a:rPr>
              <a:t> is a tool that helps develop node.js based applications by automatically restarting the node application when file changes in the directory are detected.</a:t>
            </a:r>
          </a:p>
        </p:txBody>
      </p:sp>
      <p:sp>
        <p:nvSpPr>
          <p:cNvPr id="6" name="Rectangle 5"/>
          <p:cNvSpPr/>
          <p:nvPr/>
        </p:nvSpPr>
        <p:spPr>
          <a:xfrm>
            <a:off x="152400" y="4408676"/>
            <a:ext cx="328808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npm install -g nodemon</a:t>
            </a:r>
          </a:p>
        </p:txBody>
      </p:sp>
      <p:sp>
        <p:nvSpPr>
          <p:cNvPr id="4" name="Rectangle 3"/>
          <p:cNvSpPr/>
          <p:nvPr/>
        </p:nvSpPr>
        <p:spPr>
          <a:xfrm>
            <a:off x="170213" y="5065931"/>
            <a:ext cx="3429144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nodemon [your node </a:t>
            </a:r>
            <a:r>
              <a:rPr lang="en-US" sz="200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</a:t>
            </a:r>
            <a:r>
              <a:rPr lang="en-US" sz="200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]</a:t>
            </a:r>
          </a:p>
          <a:p>
            <a:endParaRPr lang="en-US" sz="2000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r>
              <a:rPr lang="en-US" sz="2000" dirty="0" err="1" smtClean="0">
                <a:solidFill>
                  <a:srgbClr val="C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Eg</a:t>
            </a:r>
            <a:r>
              <a:rPr lang="en-US" sz="2000" dirty="0" smtClean="0">
                <a:solidFill>
                  <a:srgbClr val="C0000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. nodemon main.js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4800600" y="4408676"/>
            <a:ext cx="34291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npm </a:t>
            </a:r>
            <a:r>
              <a:rPr lang="en-US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install </a:t>
            </a:r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@types/node</a:t>
            </a:r>
          </a:p>
        </p:txBody>
      </p:sp>
    </p:spTree>
    <p:extLst>
      <p:ext uri="{BB962C8B-B14F-4D97-AF65-F5344CB8AC3E}">
        <p14:creationId xmlns:p14="http://schemas.microsoft.com/office/powerpoint/2010/main" val="4051119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Getting</a:t>
            </a:r>
            <a:r>
              <a:rPr lang="en-IN" sz="4000" dirty="0">
                <a:solidFill>
                  <a:schemeClr val="accent4">
                    <a:lumMod val="75000"/>
                  </a:schemeClr>
                </a:solidFill>
              </a:rPr>
              <a:t> </a:t>
            </a:r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Started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1447800"/>
            <a:ext cx="8839200" cy="1427891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new Node project.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Open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Git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Bash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$ node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app.js</a:t>
            </a:r>
            <a:endParaRPr lang="en-IN" sz="2000" dirty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152400" y="3778984"/>
            <a:ext cx="8839200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Create new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index.js file in 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C:\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wamp64\www\node directory.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IN" sz="2000" dirty="0" smtClean="0">
              <a:solidFill>
                <a:schemeClr val="bg2">
                  <a:lumMod val="50000"/>
                </a:schemeClr>
              </a:solidFill>
              <a:latin typeface="Consolas" panose="020B0609020204030204" pitchFamily="49" charset="0"/>
              <a:ea typeface="Tahoma" panose="020B0604030504040204" pitchFamily="34" charset="0"/>
              <a:cs typeface="Tahoma" panose="020B0604030504040204" pitchFamily="34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C</a:t>
            </a:r>
            <a:r>
              <a:rPr lang="en-IN" sz="2000" dirty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:\wamp64\www\node&gt; </a:t>
            </a:r>
            <a:r>
              <a:rPr lang="en-IN" sz="2000" dirty="0" smtClean="0"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node . </a:t>
            </a:r>
            <a:r>
              <a:rPr lang="en-IN" sz="2000" dirty="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// executes index.js or app.js whichever is present. If both are present, then index.js will be executed </a:t>
            </a:r>
            <a:r>
              <a:rPr lang="en-IN" sz="2000" smtClean="0">
                <a:solidFill>
                  <a:srgbClr val="92D050"/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rPr>
              <a:t>by default.</a:t>
            </a:r>
            <a:endParaRPr lang="en-IN" sz="1800" dirty="0">
              <a:solidFill>
                <a:srgbClr val="92D05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4171" y="3505200"/>
            <a:ext cx="7402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dirty="0" smtClean="0">
                <a:solidFill>
                  <a:srgbClr val="FF0000"/>
                </a:solidFill>
              </a:rPr>
              <a:t>Note:</a:t>
            </a:r>
            <a:endParaRPr lang="en-IN" sz="1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package.json</a:t>
            </a:r>
            <a:endParaRPr lang="en-IN" sz="4000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" y="762000"/>
            <a:ext cx="8991600" cy="594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C:\wamp64\www\node&gt;type package.json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"name": "infoway",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"version": "1.0.0",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"description": "",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"main": "app.js",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"dependencies":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"express": "^4.16.3",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    "mongodb</a:t>
            </a:r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": "^3.1.0",</a:t>
            </a:r>
          </a:p>
          <a:p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},</a:t>
            </a:r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"devDependencies": {},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"scripts": {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"test": "echo \"Error: no test specified\" &amp;&amp; exit 1</a:t>
            </a:r>
            <a:r>
              <a:rPr lang="en-IN" sz="2000" dirty="0" smtClean="0">
                <a:solidFill>
                  <a:srgbClr val="3E497A"/>
                </a:solidFill>
                <a:latin typeface="Consolas" panose="020B0609020204030204" pitchFamily="49" charset="0"/>
              </a:rPr>
              <a:t>",</a:t>
            </a:r>
          </a:p>
          <a:p>
            <a:endParaRPr lang="en-IN" sz="2000" dirty="0">
              <a:solidFill>
                <a:srgbClr val="3E497A"/>
              </a:solidFill>
              <a:latin typeface="Consolas" panose="020B0609020204030204" pitchFamily="49" charset="0"/>
            </a:endParaRP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  </a:t>
            </a:r>
            <a:r>
              <a:rPr lang="en-IN" sz="2000" dirty="0">
                <a:solidFill>
                  <a:srgbClr val="FF0000"/>
                </a:solidFill>
                <a:latin typeface="Consolas" panose="020B0609020204030204" pitchFamily="49" charset="0"/>
              </a:rPr>
              <a:t>"start": "node app.js"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},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"author": "Saleel Bagde",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  "license": "MIT"</a:t>
            </a:r>
          </a:p>
          <a:p>
            <a:r>
              <a:rPr lang="en-IN" sz="2000" dirty="0">
                <a:solidFill>
                  <a:srgbClr val="3E497A"/>
                </a:solidFill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3864600" y="5257800"/>
            <a:ext cx="5203200" cy="762000"/>
            <a:chOff x="3864600" y="5257800"/>
            <a:chExt cx="5203200" cy="762000"/>
          </a:xfrm>
        </p:grpSpPr>
        <p:sp>
          <p:nvSpPr>
            <p:cNvPr id="7" name="TextBox 6"/>
            <p:cNvSpPr txBox="1"/>
            <p:nvPr/>
          </p:nvSpPr>
          <p:spPr>
            <a:xfrm>
              <a:off x="4800601" y="5311914"/>
              <a:ext cx="42671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IN" sz="2000" dirty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C:\wamp64\www\node</a:t>
              </a:r>
              <a:r>
                <a:rPr lang="en-IN" sz="2000" dirty="0" smtClean="0">
                  <a:solidFill>
                    <a:schemeClr val="accent2">
                      <a:lumMod val="75000"/>
                    </a:schemeClr>
                  </a:solidFill>
                  <a:latin typeface="Consolas" panose="020B0609020204030204" pitchFamily="49" charset="0"/>
                </a:rPr>
                <a:t>&gt; npm start</a:t>
              </a:r>
            </a:p>
            <a:p>
              <a:r>
                <a:rPr lang="en-IN" sz="2000" dirty="0" smtClean="0">
                  <a:solidFill>
                    <a:srgbClr val="92D050"/>
                  </a:solidFill>
                  <a:latin typeface="Consolas" panose="020B0609020204030204" pitchFamily="49" charset="0"/>
                </a:rPr>
                <a:t>// will execute app.js</a:t>
              </a:r>
              <a:endParaRPr lang="en-IN" sz="2000" dirty="0">
                <a:solidFill>
                  <a:srgbClr val="92D050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10" name="Elbow Connector 9"/>
            <p:cNvCxnSpPr/>
            <p:nvPr/>
          </p:nvCxnSpPr>
          <p:spPr>
            <a:xfrm>
              <a:off x="3864600" y="5257800"/>
              <a:ext cx="936000" cy="324000"/>
            </a:xfrm>
            <a:prstGeom prst="bentConnector3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43645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modules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" y="816114"/>
            <a:ext cx="88392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000" dirty="0">
                <a:solidFill>
                  <a:schemeClr val="accent2">
                    <a:lumMod val="50000"/>
                  </a:schemeClr>
                </a:solidFill>
                <a:cs typeface="Times New Roman" panose="02020603050405020304" pitchFamily="18" charset="0"/>
              </a:rPr>
              <a:t>In Node.js, files and modules are in one-to-one correspondence (each file is treated as a separate module).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" y="1905000"/>
            <a:ext cx="8839200" cy="1015663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Use the </a:t>
            </a:r>
            <a:r>
              <a:rPr lang="en-IN" sz="3600" b="1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sz="3600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keyword to make properties and methods available outside the module file.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16983" y="3178076"/>
            <a:ext cx="8874617" cy="1631216"/>
          </a:xfrm>
          <a:prstGeom prst="rect">
            <a:avLst/>
          </a:prstGeom>
          <a:solidFill>
            <a:srgbClr val="FEFEFE"/>
          </a:solidFill>
        </p:spPr>
        <p:txBody>
          <a:bodyPr wrap="square">
            <a:spAutoFit/>
          </a:bodyPr>
          <a:lstStyle>
            <a:defPPr>
              <a:defRPr lang="en-US"/>
            </a:defPPr>
            <a:lvl1pPr marL="342900" indent="-342900">
              <a:buFont typeface="Wingdings" panose="05000000000000000000" pitchFamily="2" charset="2"/>
              <a:buChar char="§"/>
              <a:defRPr>
                <a:solidFill>
                  <a:schemeClr val="bg2">
                    <a:lumMod val="50000"/>
                  </a:schemeClr>
                </a:solidFill>
                <a:latin typeface="Consolas" panose="020B0609020204030204" pitchFamily="49" charset="0"/>
                <a:ea typeface="Tahoma" panose="020B0604030504040204" pitchFamily="34" charset="0"/>
                <a:cs typeface="Tahoma" panose="020B0604030504040204" pitchFamily="34" charset="0"/>
              </a:defRPr>
            </a:lvl1pPr>
          </a:lstStyle>
          <a:p>
            <a:pPr marL="0" indent="0">
              <a:buNone/>
            </a:pPr>
            <a:r>
              <a:rPr lang="en-IN" sz="2000" dirty="0"/>
              <a:t>1: Create modules.js 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2: Export </a:t>
            </a:r>
            <a:r>
              <a:rPr lang="en-IN" sz="2000" dirty="0" smtClean="0"/>
              <a:t>everything from </a:t>
            </a:r>
            <a:r>
              <a:rPr lang="en-IN" sz="2000" dirty="0"/>
              <a:t>modules.js </a:t>
            </a:r>
            <a:r>
              <a:rPr lang="en-IN" sz="2000" dirty="0" smtClean="0"/>
              <a:t>file – [</a:t>
            </a:r>
            <a:r>
              <a:rPr lang="en-IN" sz="2000" dirty="0"/>
              <a:t>using exports]</a:t>
            </a:r>
          </a:p>
          <a:p>
            <a:pPr marL="0" indent="0">
              <a:buNone/>
            </a:pPr>
            <a:endParaRPr lang="en-IN" sz="2000" dirty="0"/>
          </a:p>
          <a:p>
            <a:pPr marL="0" indent="0">
              <a:buNone/>
            </a:pPr>
            <a:r>
              <a:rPr lang="en-IN" sz="2000" dirty="0"/>
              <a:t>3: $ node app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0" y="1522412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54267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z="5400" i="1">
                <a:solidFill>
                  <a:srgbClr val="C10374"/>
                </a:solidFill>
                <a:latin typeface="Century" panose="02040604050505020304" pitchFamily="18" charset="0"/>
              </a:defRPr>
            </a:lvl1pPr>
          </a:lstStyle>
          <a:p>
            <a:pPr algn="ctr"/>
            <a:r>
              <a:rPr lang="en-IN" sz="6000" dirty="0"/>
              <a:t>module.exports</a:t>
            </a:r>
            <a:endParaRPr lang="en-US" sz="6000" dirty="0"/>
          </a:p>
        </p:txBody>
      </p:sp>
      <p:sp>
        <p:nvSpPr>
          <p:cNvPr id="4" name="Rectangle 3"/>
          <p:cNvSpPr/>
          <p:nvPr/>
        </p:nvSpPr>
        <p:spPr>
          <a:xfrm>
            <a:off x="152400" y="3124200"/>
            <a:ext cx="8839200" cy="2554545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The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sz="3200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is a special object which is included in every JS file in the Node.js application by default. module is a variable that represents current module and exports is an object that will be exposed as a module. So, whatever you assign to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module.exports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 or </a:t>
            </a:r>
            <a:r>
              <a:rPr lang="en-IN" sz="3200" i="1" dirty="0">
                <a:solidFill>
                  <a:schemeClr val="accent4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exports</a:t>
            </a:r>
            <a:r>
              <a:rPr lang="en-IN" dirty="0">
                <a:solidFill>
                  <a:schemeClr val="accent6">
                    <a:lumMod val="60000"/>
                    <a:lumOff val="40000"/>
                  </a:schemeClr>
                </a:solidFill>
                <a:latin typeface="Segoe UI Light" panose="020B0502040204020203" pitchFamily="34" charset="0"/>
                <a:cs typeface="Segoe UI Light" panose="020B0502040204020203" pitchFamily="34" charset="0"/>
              </a:rPr>
              <a:t>, will be exposed as a module.</a:t>
            </a:r>
          </a:p>
        </p:txBody>
      </p:sp>
    </p:spTree>
    <p:extLst>
      <p:ext uri="{BB962C8B-B14F-4D97-AF65-F5344CB8AC3E}">
        <p14:creationId xmlns:p14="http://schemas.microsoft.com/office/powerpoint/2010/main" val="4111988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0" y="1295400"/>
            <a:ext cx="9144000" cy="1588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0" y="0"/>
            <a:ext cx="9144000" cy="707886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4000" i="1" dirty="0" smtClean="0">
                <a:solidFill>
                  <a:schemeClr val="accent4">
                    <a:lumMod val="75000"/>
                  </a:schemeClr>
                </a:solidFill>
                <a:latin typeface="Open Sans"/>
              </a:rPr>
              <a:t>exports</a:t>
            </a:r>
            <a:endParaRPr lang="en-IN" sz="4000" i="1" dirty="0">
              <a:solidFill>
                <a:schemeClr val="accent4">
                  <a:lumMod val="75000"/>
                </a:schemeClr>
              </a:solidFill>
              <a:latin typeface="Open San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7822" y="808910"/>
            <a:ext cx="223811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>
                <a:solidFill>
                  <a:srgbClr val="486A80"/>
                </a:solidFill>
                <a:latin typeface="Helvetica Neue"/>
              </a:rPr>
              <a:t>Export Literals:</a:t>
            </a:r>
            <a:endParaRPr lang="en-IN" b="0" i="0" dirty="0">
              <a:solidFill>
                <a:srgbClr val="486A80"/>
              </a:solidFill>
              <a:effectLst/>
              <a:latin typeface="Helvetica Neue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1600200"/>
            <a:ext cx="86868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module.js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        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// {}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module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exports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"Hello World"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; </a:t>
            </a:r>
            <a:r>
              <a:rPr lang="en-US" sz="2000" dirty="0" smtClean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i="1" dirty="0" smtClean="0">
                <a:solidFill>
                  <a:srgbClr val="00B050"/>
                </a:solidFill>
                <a:latin typeface="Consolas" panose="020B0609020204030204" pitchFamily="49" charset="0"/>
              </a:rPr>
              <a:t>// </a:t>
            </a:r>
            <a:r>
              <a:rPr lang="en-US" sz="2000" i="1" dirty="0">
                <a:solidFill>
                  <a:srgbClr val="00B050"/>
                </a:solidFill>
                <a:latin typeface="Consolas" panose="020B0609020204030204" pitchFamily="49" charset="0"/>
              </a:rPr>
              <a:t>Hello World</a:t>
            </a:r>
            <a:endParaRPr lang="en-US" sz="2000" dirty="0">
              <a:solidFill>
                <a:srgbClr val="00B050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/>
            </a:r>
            <a:b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</a:br>
            <a:r>
              <a:rPr lang="en-US" sz="2000" i="1" dirty="0">
                <a:solidFill>
                  <a:srgbClr val="C00000"/>
                </a:solidFill>
                <a:latin typeface="Consolas" panose="020B0609020204030204" pitchFamily="49" charset="0"/>
              </a:rPr>
              <a:t>/* app.js */</a:t>
            </a:r>
            <a:endParaRPr lang="en-US" sz="20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en-US" sz="2000" b="1" dirty="0">
                <a:solidFill>
                  <a:srgbClr val="93A1A1"/>
                </a:solidFill>
                <a:latin typeface="Consolas" panose="020B0609020204030204" pitchFamily="49" charset="0"/>
              </a:rPr>
              <a:t>let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=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require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AA198"/>
                </a:solidFill>
                <a:latin typeface="Consolas" panose="020B0609020204030204" pitchFamily="49" charset="0"/>
              </a:rPr>
              <a:t>"./module"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000" dirty="0">
                <a:solidFill>
                  <a:srgbClr val="859900"/>
                </a:solidFill>
                <a:latin typeface="Consolas" panose="020B0609020204030204" pitchFamily="49" charset="0"/>
              </a:rPr>
              <a:t>console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log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8BD2"/>
                </a:solidFill>
                <a:latin typeface="Consolas" panose="020B0609020204030204" pitchFamily="49" charset="0"/>
              </a:rPr>
              <a:t>x</a:t>
            </a:r>
            <a:r>
              <a:rPr lang="en-US" sz="2000" dirty="0">
                <a:solidFill>
                  <a:srgbClr val="BBBBBB"/>
                </a:solidFill>
                <a:latin typeface="Consolas" panose="020B0609020204030204" pitchFamily="49" charset="0"/>
              </a:rPr>
              <a:t>);</a:t>
            </a:r>
            <a:endParaRPr lang="en-US" sz="2000" b="0" dirty="0">
              <a:solidFill>
                <a:srgbClr val="BBBBB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72771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Origin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B292CA"/>
      </a:hlink>
      <a:folHlink>
        <a:srgbClr val="6B568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11226</TotalTime>
  <Words>1393</Words>
  <Application>Microsoft Office PowerPoint</Application>
  <PresentationFormat>On-screen Show (4:3)</PresentationFormat>
  <Paragraphs>394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54" baseType="lpstr">
      <vt:lpstr>SimSun</vt:lpstr>
      <vt:lpstr>Arial</vt:lpstr>
      <vt:lpstr>Bookman Old Style</vt:lpstr>
      <vt:lpstr>Calibri</vt:lpstr>
      <vt:lpstr>Century</vt:lpstr>
      <vt:lpstr>Consolas</vt:lpstr>
      <vt:lpstr>Gill Sans MT</vt:lpstr>
      <vt:lpstr>Helvetica Neue</vt:lpstr>
      <vt:lpstr>Open Sans</vt:lpstr>
      <vt:lpstr>Segoe Print</vt:lpstr>
      <vt:lpstr>Segoe UI Light</vt:lpstr>
      <vt:lpstr>Tahoma</vt:lpstr>
      <vt:lpstr>Times New Roman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HTML [Hyper Text Markup Language]</dc:title>
  <dc:subject>HTML Programming</dc:subject>
  <dc:creator>Zahid Aslam</dc:creator>
  <cp:keywords>HTTP, programming, tags</cp:keywords>
  <cp:lastModifiedBy>saleel</cp:lastModifiedBy>
  <cp:revision>1849</cp:revision>
  <cp:lastPrinted>1601-01-01T00:00:00Z</cp:lastPrinted>
  <dcterms:created xsi:type="dcterms:W3CDTF">2001-07-06T15:43:27Z</dcterms:created>
  <dcterms:modified xsi:type="dcterms:W3CDTF">2019-01-02T04:31:01Z</dcterms:modified>
  <cp:category>HTML Programming</cp:category>
</cp:coreProperties>
</file>