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49"/>
  </p:notesMasterIdLst>
  <p:sldIdLst>
    <p:sldId id="651" r:id="rId2"/>
    <p:sldId id="545" r:id="rId3"/>
    <p:sldId id="652" r:id="rId4"/>
    <p:sldId id="647" r:id="rId5"/>
    <p:sldId id="648" r:id="rId6"/>
    <p:sldId id="661" r:id="rId7"/>
    <p:sldId id="662" r:id="rId8"/>
    <p:sldId id="522" r:id="rId9"/>
    <p:sldId id="524" r:id="rId10"/>
    <p:sldId id="625" r:id="rId11"/>
    <p:sldId id="626" r:id="rId12"/>
    <p:sldId id="628" r:id="rId13"/>
    <p:sldId id="629" r:id="rId14"/>
    <p:sldId id="641" r:id="rId15"/>
    <p:sldId id="630" r:id="rId16"/>
    <p:sldId id="631" r:id="rId17"/>
    <p:sldId id="638" r:id="rId18"/>
    <p:sldId id="664" r:id="rId19"/>
    <p:sldId id="642" r:id="rId20"/>
    <p:sldId id="650" r:id="rId21"/>
    <p:sldId id="645" r:id="rId22"/>
    <p:sldId id="632" r:id="rId23"/>
    <p:sldId id="667" r:id="rId24"/>
    <p:sldId id="640" r:id="rId25"/>
    <p:sldId id="668" r:id="rId26"/>
    <p:sldId id="634" r:id="rId27"/>
    <p:sldId id="672" r:id="rId28"/>
    <p:sldId id="673" r:id="rId29"/>
    <p:sldId id="674" r:id="rId30"/>
    <p:sldId id="669" r:id="rId31"/>
    <p:sldId id="633" r:id="rId32"/>
    <p:sldId id="670" r:id="rId33"/>
    <p:sldId id="639" r:id="rId34"/>
    <p:sldId id="671" r:id="rId35"/>
    <p:sldId id="666" r:id="rId36"/>
    <p:sldId id="646" r:id="rId37"/>
    <p:sldId id="635" r:id="rId38"/>
    <p:sldId id="655" r:id="rId39"/>
    <p:sldId id="637" r:id="rId40"/>
    <p:sldId id="636" r:id="rId41"/>
    <p:sldId id="656" r:id="rId42"/>
    <p:sldId id="665" r:id="rId43"/>
    <p:sldId id="653" r:id="rId44"/>
    <p:sldId id="654" r:id="rId45"/>
    <p:sldId id="660" r:id="rId46"/>
    <p:sldId id="657" r:id="rId47"/>
    <p:sldId id="658" r:id="rId4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D9E3"/>
    <a:srgbClr val="11DDF3"/>
    <a:srgbClr val="352517"/>
    <a:srgbClr val="2D261F"/>
    <a:srgbClr val="302C1C"/>
    <a:srgbClr val="4C2600"/>
    <a:srgbClr val="D6F901"/>
    <a:srgbClr val="EAEF2D"/>
    <a:srgbClr val="E8FE66"/>
    <a:srgbClr val="6DFE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904" autoAdjust="0"/>
  </p:normalViewPr>
  <p:slideViewPr>
    <p:cSldViewPr>
      <p:cViewPr varScale="1">
        <p:scale>
          <a:sx n="86" d="100"/>
          <a:sy n="86" d="100"/>
        </p:scale>
        <p:origin x="1494"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1/2/2019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D6F901"/>
                </a:solidFill>
                <a:latin typeface="SimSun" panose="02010600030101010101" pitchFamily="2" charset="-122"/>
                <a:ea typeface="SimSun" panose="02010600030101010101" pitchFamily="2" charset="-122"/>
                <a:cs typeface="Arial" pitchFamily="34" charset="0"/>
              </a:rPr>
              <a:t>JavaScript Framework - TypeScript</a:t>
            </a: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Subtitle 9"/>
          <p:cNvSpPr>
            <a:spLocks noGrp="1"/>
          </p:cNvSpPr>
          <p:nvPr>
            <p:ph type="subTitle" idx="1"/>
          </p:nvPr>
        </p:nvSpPr>
        <p:spPr/>
        <p:txBody>
          <a:bodyPr/>
          <a:lstStyle/>
          <a:p>
            <a:r>
              <a:rPr lang="en-IN" dirty="0" smtClean="0"/>
              <a:t> </a:t>
            </a:r>
            <a:endParaRPr lang="en-IN" dirty="0"/>
          </a:p>
        </p:txBody>
      </p:sp>
      <p:sp>
        <p:nvSpPr>
          <p:cNvPr id="11"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
        <p:nvSpPr>
          <p:cNvPr id="4" name="Rectangle 3"/>
          <p:cNvSpPr/>
          <p:nvPr/>
        </p:nvSpPr>
        <p:spPr>
          <a:xfrm>
            <a:off x="304800" y="1803193"/>
            <a:ext cx="4572000" cy="830997"/>
          </a:xfrm>
          <a:prstGeom prst="rect">
            <a:avLst/>
          </a:prstGeom>
        </p:spPr>
        <p:txBody>
          <a:bodyPr>
            <a:spAutoFit/>
          </a:bodyPr>
          <a:lstStyle/>
          <a:p>
            <a:r>
              <a:rPr lang="en-IN" dirty="0"/>
              <a:t>http://www.tutorialsteacher.com/typescript/typescript-variable</a:t>
            </a:r>
          </a:p>
        </p:txBody>
      </p:sp>
    </p:spTree>
    <p:extLst>
      <p:ext uri="{BB962C8B-B14F-4D97-AF65-F5344CB8AC3E}">
        <p14:creationId xmlns:p14="http://schemas.microsoft.com/office/powerpoint/2010/main" val="719723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Open Sans"/>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number</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2076271"/>
            <a:ext cx="8915400" cy="646331"/>
          </a:xfrm>
          <a:prstGeom prst="rect">
            <a:avLst/>
          </a:prstGeom>
        </p:spPr>
        <p:txBody>
          <a:bodyPr wrap="square">
            <a:spAutoFit/>
          </a:bodyPr>
          <a:lstStyle/>
          <a:p>
            <a:r>
              <a:rPr lang="en-IN" sz="1800" dirty="0">
                <a:solidFill>
                  <a:srgbClr val="11DDF3"/>
                </a:solidFill>
                <a:latin typeface="Consolas" panose="020B0609020204030204" pitchFamily="49" charset="0"/>
              </a:rPr>
              <a:t>Number</a:t>
            </a:r>
            <a:r>
              <a:rPr lang="en-IN" sz="1800" dirty="0">
                <a:solidFill>
                  <a:srgbClr val="11DDF3"/>
                </a:solidFill>
                <a:latin typeface="Open Sans"/>
              </a:rPr>
              <a:t>: </a:t>
            </a:r>
            <a:r>
              <a:rPr lang="en-IN" sz="1800" dirty="0">
                <a:latin typeface="Open Sans"/>
              </a:rPr>
              <a:t>As in JavaScript, all</a:t>
            </a:r>
            <a:r>
              <a:rPr lang="en-IN" sz="1800" b="1" dirty="0">
                <a:latin typeface="Open Sans"/>
              </a:rPr>
              <a:t> </a:t>
            </a:r>
            <a:r>
              <a:rPr lang="en-IN" sz="1800" dirty="0">
                <a:solidFill>
                  <a:srgbClr val="A31515"/>
                </a:solidFill>
                <a:highlight>
                  <a:srgbClr val="FFFFFF"/>
                </a:highlight>
                <a:latin typeface="Consolas" panose="020B0609020204030204" pitchFamily="49" charset="0"/>
              </a:rPr>
              <a:t>numbers</a:t>
            </a:r>
            <a:r>
              <a:rPr lang="en-IN" sz="1800" b="1" dirty="0">
                <a:latin typeface="Open Sans"/>
              </a:rPr>
              <a:t> </a:t>
            </a:r>
            <a:r>
              <a:rPr lang="en-IN" sz="1800" dirty="0">
                <a:latin typeface="Open Sans"/>
              </a:rPr>
              <a:t>in TypeScript are </a:t>
            </a:r>
            <a:r>
              <a:rPr lang="en-IN" sz="1800" b="1" dirty="0">
                <a:latin typeface="Open Sans"/>
              </a:rPr>
              <a:t>floating point values</a:t>
            </a:r>
            <a:r>
              <a:rPr lang="en-IN" sz="1800" dirty="0">
                <a:latin typeface="Open Sans"/>
              </a:rPr>
              <a:t>. These floating point numbers get the type number</a:t>
            </a:r>
            <a:r>
              <a:rPr lang="en-IN" sz="1800" dirty="0" smtClean="0">
                <a:latin typeface="Open Sans"/>
              </a:rPr>
              <a:t>.</a:t>
            </a:r>
            <a:endParaRPr lang="en-IN" sz="1800" dirty="0">
              <a:latin typeface="Open Sans"/>
            </a:endParaRPr>
          </a:p>
        </p:txBody>
      </p:sp>
      <p:sp>
        <p:nvSpPr>
          <p:cNvPr id="3" name="Rectangle 2"/>
          <p:cNvSpPr/>
          <p:nvPr/>
        </p:nvSpPr>
        <p:spPr>
          <a:xfrm>
            <a:off x="127000" y="2895600"/>
            <a:ext cx="8902700" cy="1015663"/>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1.2</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79962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Consolas" panose="020B0609020204030204" pitchFamily="49" charset="0"/>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string</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1981200"/>
            <a:ext cx="8915400" cy="954107"/>
          </a:xfrm>
          <a:prstGeom prst="rect">
            <a:avLst/>
          </a:prstGeom>
        </p:spPr>
        <p:txBody>
          <a:bodyPr wrap="square">
            <a:spAutoFit/>
          </a:bodyPr>
          <a:lstStyle/>
          <a:p>
            <a:r>
              <a:rPr lang="en-IN" sz="1800" dirty="0" smtClean="0">
                <a:solidFill>
                  <a:srgbClr val="11DDF3"/>
                </a:solidFill>
                <a:latin typeface="Consolas" panose="020B0609020204030204" pitchFamily="49" charset="0"/>
              </a:rPr>
              <a:t>String</a:t>
            </a:r>
            <a:r>
              <a:rPr lang="en-IN" sz="1800" dirty="0" smtClean="0">
                <a:solidFill>
                  <a:srgbClr val="11DDF3"/>
                </a:solidFill>
                <a:latin typeface="Open Sans"/>
              </a:rPr>
              <a:t>: </a:t>
            </a:r>
            <a:r>
              <a:rPr lang="en-IN" sz="1800" dirty="0">
                <a:latin typeface="Open Sans"/>
              </a:rPr>
              <a:t>We use the type </a:t>
            </a:r>
            <a:r>
              <a:rPr lang="en-IN" sz="1800" dirty="0">
                <a:solidFill>
                  <a:srgbClr val="A31515"/>
                </a:solidFill>
                <a:highlight>
                  <a:srgbClr val="FFFFFF"/>
                </a:highlight>
                <a:latin typeface="Consolas" panose="020B0609020204030204" pitchFamily="49" charset="0"/>
              </a:rPr>
              <a:t>string</a:t>
            </a:r>
            <a:r>
              <a:rPr lang="en-IN" sz="1800" dirty="0">
                <a:latin typeface="Open Sans"/>
              </a:rPr>
              <a:t> to refer to these textual datatypes. Just like JavaScript, TypeScript also uses </a:t>
            </a:r>
            <a:r>
              <a:rPr lang="en-IN" sz="1800" dirty="0">
                <a:solidFill>
                  <a:srgbClr val="A31515"/>
                </a:solidFill>
                <a:highlight>
                  <a:srgbClr val="FFFFFF"/>
                </a:highlight>
                <a:latin typeface="Consolas" panose="020B0609020204030204" pitchFamily="49" charset="0"/>
              </a:rPr>
              <a:t>double quotes (") </a:t>
            </a:r>
            <a:r>
              <a:rPr lang="en-IN" sz="1800" dirty="0">
                <a:latin typeface="Open Sans"/>
              </a:rPr>
              <a:t>or </a:t>
            </a:r>
            <a:r>
              <a:rPr lang="en-IN" sz="1800" dirty="0">
                <a:solidFill>
                  <a:srgbClr val="A31515"/>
                </a:solidFill>
                <a:highlight>
                  <a:srgbClr val="FFFFFF"/>
                </a:highlight>
                <a:latin typeface="Consolas" panose="020B0609020204030204" pitchFamily="49" charset="0"/>
              </a:rPr>
              <a:t>single quotes (') </a:t>
            </a:r>
            <a:r>
              <a:rPr lang="en-IN" sz="1800" dirty="0">
                <a:latin typeface="Open Sans"/>
              </a:rPr>
              <a:t>to surround string data.</a:t>
            </a:r>
          </a:p>
        </p:txBody>
      </p:sp>
      <p:sp>
        <p:nvSpPr>
          <p:cNvPr id="7" name="Rectangle 6"/>
          <p:cNvSpPr/>
          <p:nvPr/>
        </p:nvSpPr>
        <p:spPr>
          <a:xfrm>
            <a:off x="127000" y="4128433"/>
            <a:ext cx="8915400" cy="923330"/>
          </a:xfrm>
          <a:prstGeom prst="rect">
            <a:avLst/>
          </a:prstGeom>
        </p:spPr>
        <p:txBody>
          <a:bodyPr wrap="square">
            <a:spAutoFit/>
          </a:bodyPr>
          <a:lstStyle/>
          <a:p>
            <a:r>
              <a:rPr lang="en-IN" sz="1800" dirty="0">
                <a:latin typeface="Open Sans"/>
                <a:cs typeface="Arial" panose="020B0604020202020204" pitchFamily="34" charset="0"/>
              </a:rPr>
              <a:t>You can also use template strings, which can span multiple lines and have embedded expressions. These strings are surrounded by the </a:t>
            </a:r>
            <a:r>
              <a:rPr lang="en-IN" sz="1800" dirty="0">
                <a:solidFill>
                  <a:srgbClr val="A31515"/>
                </a:solidFill>
                <a:highlight>
                  <a:srgbClr val="FFFFFF"/>
                </a:highlight>
                <a:latin typeface="Consolas" panose="020B0609020204030204" pitchFamily="49" charset="0"/>
              </a:rPr>
              <a:t>backtick/backquote (`) </a:t>
            </a:r>
            <a:r>
              <a:rPr lang="en-IN" sz="1800" dirty="0">
                <a:latin typeface="Open Sans"/>
                <a:cs typeface="Arial" panose="020B0604020202020204" pitchFamily="34" charset="0"/>
              </a:rPr>
              <a:t>character, and embedded expressions are of the form </a:t>
            </a:r>
            <a:r>
              <a:rPr lang="en-IN" sz="1800" b="1" dirty="0">
                <a:solidFill>
                  <a:srgbClr val="A31515"/>
                </a:solidFill>
                <a:highlight>
                  <a:srgbClr val="FFFFFF"/>
                </a:highlight>
                <a:latin typeface="Consolas" panose="020B0609020204030204" pitchFamily="49" charset="0"/>
              </a:rPr>
              <a:t>${ expr }</a:t>
            </a:r>
            <a:r>
              <a:rPr lang="en-IN" sz="1800" b="1" dirty="0">
                <a:latin typeface="Open Sans"/>
                <a:cs typeface="Arial" panose="020B0604020202020204" pitchFamily="34" charset="0"/>
              </a:rPr>
              <a:t>.</a:t>
            </a:r>
          </a:p>
        </p:txBody>
      </p:sp>
      <p:sp>
        <p:nvSpPr>
          <p:cNvPr id="3" name="Rectangle 2"/>
          <p:cNvSpPr/>
          <p:nvPr/>
        </p:nvSpPr>
        <p:spPr>
          <a:xfrm>
            <a:off x="127000" y="2964359"/>
            <a:ext cx="8686800" cy="707886"/>
          </a:xfrm>
          <a:prstGeom prst="rect">
            <a:avLst/>
          </a:prstGeom>
        </p:spPr>
        <p:txBody>
          <a:bodyPr wrap="square">
            <a:spAutoFit/>
          </a:bodyPr>
          <a:lstStyle/>
          <a:p>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firstName</a:t>
            </a:r>
            <a:r>
              <a:rPr lang="en-IN" sz="2000" dirty="0" smtClean="0">
                <a:solidFill>
                  <a:srgbClr val="D3AF86"/>
                </a:solidFill>
                <a:latin typeface="Consolas" panose="020B0609020204030204" pitchFamily="49" charset="0"/>
              </a:rPr>
              <a:t>: string = "</a:t>
            </a:r>
            <a:r>
              <a:rPr lang="en-IN" sz="2000" dirty="0" smtClean="0">
                <a:solidFill>
                  <a:srgbClr val="889B4A"/>
                </a:solidFill>
                <a:latin typeface="Consolas" panose="020B0609020204030204" pitchFamily="49" charset="0"/>
              </a:rPr>
              <a:t>Saleel</a:t>
            </a:r>
            <a:r>
              <a:rPr lang="en-IN" sz="2000" dirty="0" smtClean="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lastName</a:t>
            </a:r>
            <a:r>
              <a:rPr lang="en-IN" sz="2000" dirty="0">
                <a:solidFill>
                  <a:srgbClr val="D3AF86"/>
                </a:solidFill>
                <a:latin typeface="Consolas" panose="020B0609020204030204" pitchFamily="49" charset="0"/>
              </a:rPr>
              <a:t>: string = '</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4" name="Rectangle 3"/>
          <p:cNvSpPr/>
          <p:nvPr/>
        </p:nvSpPr>
        <p:spPr>
          <a:xfrm>
            <a:off x="127000" y="5097959"/>
            <a:ext cx="8902700" cy="707886"/>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firstName</a:t>
            </a:r>
            <a:r>
              <a:rPr lang="en-IN" sz="2000" dirty="0">
                <a:solidFill>
                  <a:srgbClr val="D3AF86"/>
                </a:solidFill>
                <a:latin typeface="Consolas" panose="020B0609020204030204" pitchFamily="49" charset="0"/>
              </a:rPr>
              <a:t>: string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My name is ${</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firstName</a:t>
            </a:r>
            <a:r>
              <a:rPr lang="en-IN" sz="2000" dirty="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a:t>
            </a:r>
            <a:r>
              <a:rPr lang="en-IN" sz="2000" dirty="0" smtClean="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80280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TypeScript, like JavaScript, allows you to work with arrays of values</a:t>
            </a:r>
            <a:r>
              <a:rPr lang="en-IN" sz="1800" dirty="0" smtClean="0">
                <a:latin typeface="Open Sans"/>
                <a:cs typeface="Arial" panose="020B0604020202020204" pitchFamily="34" charset="0"/>
              </a:rPr>
              <a:t>. Array </a:t>
            </a:r>
            <a:r>
              <a:rPr lang="en-IN" sz="1800" dirty="0">
                <a:latin typeface="Open Sans"/>
                <a:cs typeface="Arial" panose="020B0604020202020204" pitchFamily="34" charset="0"/>
              </a:rPr>
              <a:t>types can be written in one of two ways. </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array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1676400"/>
            <a:ext cx="8915400" cy="646331"/>
          </a:xfrm>
          <a:prstGeom prst="rect">
            <a:avLst/>
          </a:prstGeom>
        </p:spPr>
        <p:txBody>
          <a:bodyPr wrap="square">
            <a:spAutoFit/>
          </a:bodyPr>
          <a:lstStyle/>
          <a:p>
            <a:r>
              <a:rPr lang="en-IN" sz="1800" dirty="0">
                <a:latin typeface="Open Sans"/>
                <a:cs typeface="Arial" panose="020B0604020202020204" pitchFamily="34" charset="0"/>
              </a:rPr>
              <a:t>In the first, you use the type of the elements followed by </a:t>
            </a:r>
            <a:r>
              <a:rPr lang="en-IN" sz="1800" dirty="0">
                <a:solidFill>
                  <a:srgbClr val="A31515"/>
                </a:solidFill>
                <a:highlight>
                  <a:srgbClr val="FFFFFF"/>
                </a:highlight>
                <a:latin typeface="Consolas" panose="020B0609020204030204" pitchFamily="49" charset="0"/>
              </a:rPr>
              <a:t>[ ]</a:t>
            </a:r>
            <a:r>
              <a:rPr lang="en-IN" sz="1800" b="1" dirty="0">
                <a:latin typeface="Open Sans"/>
                <a:cs typeface="Arial" panose="020B0604020202020204" pitchFamily="34" charset="0"/>
              </a:rPr>
              <a:t> </a:t>
            </a:r>
            <a:r>
              <a:rPr lang="en-IN" sz="1800" dirty="0">
                <a:latin typeface="Open Sans"/>
                <a:cs typeface="Arial" panose="020B0604020202020204" pitchFamily="34" charset="0"/>
              </a:rPr>
              <a:t>to denote an array of that element type.</a:t>
            </a:r>
          </a:p>
        </p:txBody>
      </p:sp>
      <p:sp>
        <p:nvSpPr>
          <p:cNvPr id="3" name="Rectangle 2"/>
          <p:cNvSpPr/>
          <p:nvPr/>
        </p:nvSpPr>
        <p:spPr>
          <a:xfrm>
            <a:off x="139700" y="2287250"/>
            <a:ext cx="8775700" cy="1323439"/>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number[] = [];</a:t>
            </a:r>
          </a:p>
          <a:p>
            <a:r>
              <a:rPr lang="en-IN" sz="2000" dirty="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firstName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string[] = </a:t>
            </a:r>
            <a:r>
              <a:rPr lang="en-IN" sz="2000" dirty="0" smtClean="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canVote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boolean[] = </a:t>
            </a:r>
            <a:r>
              <a:rPr lang="en-IN" sz="2000" dirty="0" smtClean="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book</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any[] =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p:txBody>
      </p:sp>
      <p:sp>
        <p:nvSpPr>
          <p:cNvPr id="4" name="Rectangle 3"/>
          <p:cNvSpPr/>
          <p:nvPr/>
        </p:nvSpPr>
        <p:spPr>
          <a:xfrm>
            <a:off x="76200" y="3886200"/>
            <a:ext cx="9004300" cy="1323439"/>
          </a:xfrm>
          <a:prstGeom prst="rect">
            <a:avLst/>
          </a:prstGeom>
        </p:spPr>
        <p:txBody>
          <a:bodyPr wrap="square">
            <a:spAutoFit/>
          </a:bodyPr>
          <a:lstStyle/>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number[]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1004</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fruits</a:t>
            </a:r>
            <a:r>
              <a:rPr lang="en-IN" sz="2000" dirty="0" smtClean="0">
                <a:solidFill>
                  <a:srgbClr val="D3AF86"/>
                </a:solidFill>
                <a:latin typeface="Consolas" panose="020B0609020204030204" pitchFamily="49" charset="0"/>
              </a:rPr>
              <a:t>: string</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Orange</a:t>
            </a:r>
            <a:r>
              <a:rPr lang="en-IN" sz="2000" dirty="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seasonal</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boolean[] =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false</a:t>
            </a:r>
            <a:r>
              <a:rPr lang="en-IN" sz="2000" dirty="0" smtClean="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fruitType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any[] = [</a:t>
            </a:r>
            <a:r>
              <a:rPr lang="en-IN" sz="2000" dirty="0">
                <a:solidFill>
                  <a:srgbClr val="F79A32"/>
                </a:solidFill>
                <a:latin typeface="Consolas" panose="020B0609020204030204" pitchFamily="49" charset="0"/>
              </a:rPr>
              <a:t>1</a:t>
            </a:r>
            <a:r>
              <a:rPr lang="en-IN" sz="2000" dirty="0" smtClean="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Apple</a:t>
            </a:r>
            <a:r>
              <a:rPr lang="en-IN" sz="2000" dirty="0" smtClean="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16031271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TypeScript, like JavaScript, allows you to work with arrays of values</a:t>
            </a:r>
            <a:r>
              <a:rPr lang="en-IN" sz="1800" dirty="0" smtClean="0">
                <a:latin typeface="Open Sans"/>
                <a:cs typeface="Arial" panose="020B0604020202020204" pitchFamily="34" charset="0"/>
              </a:rPr>
              <a:t>. Array </a:t>
            </a:r>
            <a:r>
              <a:rPr lang="en-IN" sz="1800" dirty="0">
                <a:latin typeface="Open Sans"/>
                <a:cs typeface="Arial" panose="020B0604020202020204" pitchFamily="34" charset="0"/>
              </a:rPr>
              <a:t>types can be written in one of two ways. </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array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1752600"/>
            <a:ext cx="8915400" cy="369332"/>
          </a:xfrm>
          <a:prstGeom prst="rect">
            <a:avLst/>
          </a:prstGeom>
        </p:spPr>
        <p:txBody>
          <a:bodyPr wrap="square">
            <a:spAutoFit/>
          </a:bodyPr>
          <a:lstStyle/>
          <a:p>
            <a:r>
              <a:rPr lang="en-IN" sz="1800" dirty="0" smtClean="0">
                <a:latin typeface="Open Sans"/>
                <a:cs typeface="Arial" panose="020B0604020202020204" pitchFamily="34" charset="0"/>
              </a:rPr>
              <a:t>The second way </a:t>
            </a:r>
            <a:r>
              <a:rPr lang="en-IN" sz="1800" dirty="0">
                <a:latin typeface="Open Sans"/>
                <a:cs typeface="Arial" panose="020B0604020202020204" pitchFamily="34" charset="0"/>
              </a:rPr>
              <a:t>uses a generic array type, </a:t>
            </a:r>
            <a:r>
              <a:rPr lang="en-IN" sz="1800" dirty="0" smtClean="0">
                <a:solidFill>
                  <a:srgbClr val="A31515"/>
                </a:solidFill>
                <a:highlight>
                  <a:srgbClr val="FFFFFF"/>
                </a:highlight>
                <a:latin typeface="Consolas" panose="020B0609020204030204" pitchFamily="49" charset="0"/>
              </a:rPr>
              <a:t>Array&lt;elemType&gt;</a:t>
            </a:r>
            <a:r>
              <a:rPr lang="en-IN" sz="1800" dirty="0" smtClean="0">
                <a:latin typeface="Open Sans"/>
                <a:cs typeface="Arial" panose="020B0604020202020204" pitchFamily="34" charset="0"/>
              </a:rPr>
              <a:t>:</a:t>
            </a:r>
            <a:endParaRPr lang="en-IN" sz="1800" dirty="0">
              <a:latin typeface="Open Sans"/>
              <a:cs typeface="Arial" panose="020B0604020202020204" pitchFamily="34" charset="0"/>
            </a:endParaRPr>
          </a:p>
        </p:txBody>
      </p:sp>
      <p:sp>
        <p:nvSpPr>
          <p:cNvPr id="3" name="Rectangle 2"/>
          <p:cNvSpPr/>
          <p:nvPr/>
        </p:nvSpPr>
        <p:spPr>
          <a:xfrm>
            <a:off x="0" y="2287250"/>
            <a:ext cx="9144000" cy="1323439"/>
          </a:xfrm>
          <a:prstGeom prst="rect">
            <a:avLst/>
          </a:prstGeom>
        </p:spPr>
        <p:txBody>
          <a:bodyPr wrap="square">
            <a:spAutoFit/>
          </a:bodyPr>
          <a:lstStyle/>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&lt;number&gt; = [];</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firstName</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&lt;string&gt; = [];</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canVote</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&lt;boolean&gt; = [];</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books</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endParaRPr lang="en-IN" sz="2000" b="0" dirty="0">
              <a:solidFill>
                <a:srgbClr val="D3AF86"/>
              </a:solidFill>
              <a:effectLst/>
              <a:latin typeface="Consolas" panose="020B0609020204030204" pitchFamily="49" charset="0"/>
            </a:endParaRPr>
          </a:p>
        </p:txBody>
      </p:sp>
      <p:sp>
        <p:nvSpPr>
          <p:cNvPr id="4" name="Rectangle 3"/>
          <p:cNvSpPr/>
          <p:nvPr/>
        </p:nvSpPr>
        <p:spPr>
          <a:xfrm>
            <a:off x="0" y="3899118"/>
            <a:ext cx="9144000" cy="1323439"/>
          </a:xfrm>
          <a:prstGeom prst="rect">
            <a:avLst/>
          </a:prstGeom>
        </p:spPr>
        <p:txBody>
          <a:bodyPr wrap="square">
            <a:spAutoFit/>
          </a:bodyPr>
          <a:lstStyle/>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id</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&lt;number&gt;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fruits</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&lt;string</a:t>
            </a:r>
            <a:r>
              <a:rPr lang="en-IN" sz="2000" dirty="0" smtClean="0">
                <a:solidFill>
                  <a:srgbClr val="D3AF86"/>
                </a:solidFill>
                <a:latin typeface="Consolas" panose="020B0609020204030204" pitchFamily="49" charset="0"/>
              </a:rPr>
              <a:t>&gt; </a:t>
            </a:r>
            <a:r>
              <a:rPr lang="en-IN" sz="2000" dirty="0">
                <a:solidFill>
                  <a:srgbClr val="D3AF86"/>
                </a:solidFill>
                <a:latin typeface="Consolas" panose="020B0609020204030204" pitchFamily="49" charset="0"/>
              </a:rPr>
              <a:t>= ["</a:t>
            </a:r>
            <a:r>
              <a:rPr lang="en-IN" sz="2000" dirty="0" smtClean="0">
                <a:solidFill>
                  <a:srgbClr val="889B4A"/>
                </a:solidFill>
                <a:latin typeface="Consolas" panose="020B0609020204030204" pitchFamily="49" charset="0"/>
              </a:rPr>
              <a:t>Lemon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Mango</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seasonal</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&lt;boolean&gt; =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 </a:t>
            </a:r>
            <a:r>
              <a:rPr lang="en-IN" sz="2000" dirty="0" smtClean="0">
                <a:solidFill>
                  <a:srgbClr val="DC3958"/>
                </a:solidFill>
                <a:latin typeface="Consolas" panose="020B0609020204030204" pitchFamily="49" charset="0"/>
              </a:rPr>
              <a:t>fruitType</a:t>
            </a:r>
            <a:r>
              <a:rPr lang="en-IN" sz="2000" dirty="0" smtClean="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7604127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TypeScript, like JavaScript, allows you to work with arrays of values</a:t>
            </a:r>
            <a:r>
              <a:rPr lang="en-IN" sz="1800" dirty="0" smtClean="0">
                <a:latin typeface="Open Sans"/>
                <a:cs typeface="Arial" panose="020B0604020202020204" pitchFamily="34" charset="0"/>
              </a:rPr>
              <a:t>. Array </a:t>
            </a:r>
            <a:r>
              <a:rPr lang="en-IN" sz="1800" dirty="0">
                <a:latin typeface="Open Sans"/>
                <a:cs typeface="Arial" panose="020B0604020202020204" pitchFamily="34" charset="0"/>
              </a:rPr>
              <a:t>types can be written in one of two ways. </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array with any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1752600"/>
            <a:ext cx="8915400" cy="369332"/>
          </a:xfrm>
          <a:prstGeom prst="rect">
            <a:avLst/>
          </a:prstGeom>
        </p:spPr>
        <p:txBody>
          <a:bodyPr wrap="square">
            <a:spAutoFit/>
          </a:bodyPr>
          <a:lstStyle/>
          <a:p>
            <a:r>
              <a:rPr lang="en-IN" sz="1800" dirty="0" smtClean="0">
                <a:latin typeface="Open Sans"/>
                <a:cs typeface="Arial" panose="020B0604020202020204" pitchFamily="34" charset="0"/>
              </a:rPr>
              <a:t>The second way </a:t>
            </a:r>
            <a:r>
              <a:rPr lang="en-IN" sz="1800" dirty="0">
                <a:latin typeface="Open Sans"/>
                <a:cs typeface="Arial" panose="020B0604020202020204" pitchFamily="34" charset="0"/>
              </a:rPr>
              <a:t>uses a generic array type, </a:t>
            </a:r>
            <a:r>
              <a:rPr lang="en-IN" sz="1800" dirty="0" smtClean="0">
                <a:solidFill>
                  <a:srgbClr val="A31515"/>
                </a:solidFill>
                <a:highlight>
                  <a:srgbClr val="FFFFFF"/>
                </a:highlight>
                <a:latin typeface="Consolas" panose="020B0609020204030204" pitchFamily="49" charset="0"/>
              </a:rPr>
              <a:t>Array&lt;elemType&gt;</a:t>
            </a:r>
            <a:r>
              <a:rPr lang="en-IN" sz="1800" dirty="0" smtClean="0">
                <a:latin typeface="Open Sans"/>
                <a:cs typeface="Arial" panose="020B0604020202020204" pitchFamily="34" charset="0"/>
              </a:rPr>
              <a:t>:</a:t>
            </a:r>
            <a:endParaRPr lang="en-IN" sz="1800" dirty="0">
              <a:latin typeface="Open Sans"/>
              <a:cs typeface="Arial" panose="020B0604020202020204" pitchFamily="34" charset="0"/>
            </a:endParaRPr>
          </a:p>
        </p:txBody>
      </p:sp>
      <p:sp>
        <p:nvSpPr>
          <p:cNvPr id="2" name="Rectangle 1"/>
          <p:cNvSpPr/>
          <p:nvPr/>
        </p:nvSpPr>
        <p:spPr>
          <a:xfrm>
            <a:off x="148936" y="2133005"/>
            <a:ext cx="8766464" cy="400110"/>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 :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endParaRPr lang="en-IN" sz="2000" b="0" dirty="0">
              <a:solidFill>
                <a:srgbClr val="D3AF86"/>
              </a:solidFill>
              <a:effectLst/>
              <a:latin typeface="Consolas" panose="020B0609020204030204" pitchFamily="49" charset="0"/>
            </a:endParaRPr>
          </a:p>
        </p:txBody>
      </p:sp>
      <p:sp>
        <p:nvSpPr>
          <p:cNvPr id="4" name="Rectangle 3"/>
          <p:cNvSpPr/>
          <p:nvPr/>
        </p:nvSpPr>
        <p:spPr>
          <a:xfrm>
            <a:off x="161636" y="2895600"/>
            <a:ext cx="8741064" cy="2246769"/>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p>
          <a:p>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push</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push</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push</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for</a:t>
            </a:r>
            <a:r>
              <a:rPr lang="en-IN" sz="2000" dirty="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key</a:t>
            </a:r>
            <a:r>
              <a:rPr lang="en-IN" sz="2000" dirty="0">
                <a:solidFill>
                  <a:srgbClr val="D3AF86"/>
                </a:solidFill>
                <a:latin typeface="Consolas" panose="020B0609020204030204" pitchFamily="49" charset="0"/>
              </a:rPr>
              <a:t> in </a:t>
            </a:r>
            <a:r>
              <a:rPr lang="en-IN" sz="2000" dirty="0">
                <a:solidFill>
                  <a:srgbClr val="DC3958"/>
                </a:solidFill>
                <a:latin typeface="Consolas" panose="020B0609020204030204" pitchFamily="49" charset="0"/>
              </a:rPr>
              <a:t>aList</a:t>
            </a:r>
            <a:r>
              <a:rPr lang="en-IN" sz="2000" dirty="0">
                <a:solidFill>
                  <a:srgbClr val="D3AF86"/>
                </a:solidFill>
                <a:latin typeface="Consolas" panose="020B0609020204030204" pitchFamily="49" charset="0"/>
              </a:rPr>
              <a:t>)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aList</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key</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7450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Tuple types allow you to express an array where the type of a fixed number of elements is known, but need not be the same. For example, you may want to represent a value as a pair of a </a:t>
            </a:r>
            <a:r>
              <a:rPr lang="en-IN" sz="1800" dirty="0">
                <a:solidFill>
                  <a:srgbClr val="A31515"/>
                </a:solidFill>
                <a:highlight>
                  <a:srgbClr val="FFFFFF"/>
                </a:highlight>
                <a:latin typeface="Open Sans"/>
              </a:rPr>
              <a:t>string</a:t>
            </a:r>
            <a:r>
              <a:rPr lang="en-IN" sz="1800" dirty="0">
                <a:latin typeface="Open Sans"/>
                <a:cs typeface="Arial" panose="020B0604020202020204" pitchFamily="34" charset="0"/>
              </a:rPr>
              <a:t> and a </a:t>
            </a:r>
            <a:r>
              <a:rPr lang="en-IN" sz="1800" dirty="0">
                <a:solidFill>
                  <a:srgbClr val="A31515"/>
                </a:solidFill>
                <a:highlight>
                  <a:srgbClr val="FFFFFF"/>
                </a:highlight>
                <a:latin typeface="Open Sans"/>
              </a:rPr>
              <a:t>number</a:t>
            </a:r>
            <a:r>
              <a:rPr lang="en-IN" sz="1800" dirty="0">
                <a:latin typeface="Open Sans"/>
                <a:cs typeface="Arial" panose="020B0604020202020204" pitchFamily="34" charset="0"/>
              </a:rPr>
              <a:t>:</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tuple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114300" y="2166472"/>
            <a:ext cx="8915400" cy="707886"/>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 [[number, string]]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A</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40695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By default, </a:t>
            </a:r>
            <a:r>
              <a:rPr lang="en-IN" sz="1800" dirty="0">
                <a:solidFill>
                  <a:srgbClr val="A31515"/>
                </a:solidFill>
                <a:highlight>
                  <a:srgbClr val="FFFFFF"/>
                </a:highlight>
                <a:latin typeface="Open Sans"/>
              </a:rPr>
              <a:t>enums</a:t>
            </a:r>
            <a:r>
              <a:rPr lang="en-IN" sz="1800" dirty="0">
                <a:latin typeface="Open Sans"/>
                <a:cs typeface="Arial" panose="020B0604020202020204" pitchFamily="34" charset="0"/>
              </a:rPr>
              <a:t> begin numbering their members starting at </a:t>
            </a:r>
            <a:r>
              <a:rPr lang="en-IN" sz="1800" dirty="0">
                <a:solidFill>
                  <a:srgbClr val="A31515"/>
                </a:solidFill>
                <a:highlight>
                  <a:srgbClr val="FFFFFF"/>
                </a:highlight>
                <a:latin typeface="Open Sans"/>
              </a:rPr>
              <a:t>0</a:t>
            </a:r>
            <a:r>
              <a:rPr lang="en-IN" sz="1800" dirty="0">
                <a:latin typeface="Open Sans"/>
                <a:cs typeface="Arial" panose="020B0604020202020204" pitchFamily="34" charset="0"/>
              </a:rPr>
              <a:t>. You can change this by manually setting the value of one of its members. </a:t>
            </a:r>
            <a:r>
              <a:rPr lang="en-IN" sz="1800" dirty="0" smtClean="0">
                <a:latin typeface="Open Sans"/>
                <a:cs typeface="Arial" panose="020B0604020202020204" pitchFamily="34" charset="0"/>
              </a:rPr>
              <a:t>For </a:t>
            </a:r>
            <a:r>
              <a:rPr lang="en-IN" sz="1800" dirty="0">
                <a:latin typeface="Open Sans"/>
                <a:cs typeface="Arial" panose="020B0604020202020204" pitchFamily="34" charset="0"/>
              </a:rPr>
              <a:t>example, </a:t>
            </a:r>
            <a:r>
              <a:rPr lang="en-IN" sz="1800" b="1" dirty="0">
                <a:latin typeface="Open Sans"/>
                <a:cs typeface="Arial" panose="020B0604020202020204" pitchFamily="34" charset="0"/>
              </a:rPr>
              <a:t>we can start the previous example at </a:t>
            </a:r>
            <a:r>
              <a:rPr lang="en-IN" sz="1800" b="1" dirty="0">
                <a:solidFill>
                  <a:srgbClr val="A31515"/>
                </a:solidFill>
                <a:highlight>
                  <a:srgbClr val="FFFFFF"/>
                </a:highlight>
                <a:latin typeface="Open Sans"/>
              </a:rPr>
              <a:t>1</a:t>
            </a:r>
            <a:r>
              <a:rPr lang="en-IN" sz="1800" b="1" dirty="0">
                <a:latin typeface="Open Sans"/>
                <a:cs typeface="Arial" panose="020B0604020202020204" pitchFamily="34" charset="0"/>
              </a:rPr>
              <a:t> instead of </a:t>
            </a:r>
            <a:r>
              <a:rPr lang="en-IN" sz="1800" b="1" dirty="0">
                <a:solidFill>
                  <a:srgbClr val="A31515"/>
                </a:solidFill>
                <a:highlight>
                  <a:srgbClr val="FFFFFF"/>
                </a:highlight>
                <a:latin typeface="Open Sans"/>
              </a:rPr>
              <a:t>0</a:t>
            </a:r>
            <a:r>
              <a:rPr lang="en-IN" sz="1800" b="1" dirty="0">
                <a:latin typeface="Open Sans"/>
                <a:cs typeface="Arial" panose="020B0604020202020204" pitchFamily="34" charset="0"/>
              </a:rPr>
              <a:t>:</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enum</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2108537"/>
            <a:ext cx="8801100" cy="1015663"/>
          </a:xfrm>
          <a:prstGeom prst="rect">
            <a:avLst/>
          </a:prstGeom>
        </p:spPr>
        <p:txBody>
          <a:bodyPr wrap="square">
            <a:spAutoFit/>
          </a:bodyPr>
          <a:lstStyle/>
          <a:p>
            <a:r>
              <a:rPr lang="en-IN" sz="2000" dirty="0">
                <a:solidFill>
                  <a:srgbClr val="98676A"/>
                </a:solidFill>
                <a:latin typeface="Consolas" panose="020B0609020204030204" pitchFamily="49" charset="0"/>
              </a:rPr>
              <a:t>enum</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Color</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Red</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Green</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Blue</a:t>
            </a:r>
            <a:r>
              <a:rPr lang="en-IN" sz="2000" dirty="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Yellow</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F06431"/>
                </a:solidFill>
                <a:latin typeface="Consolas" panose="020B0609020204030204" pitchFamily="49" charset="0"/>
              </a:rPr>
              <a:t>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Color</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Blue</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2</a:t>
            </a:r>
            <a:r>
              <a:rPr lang="en-IN"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a:t>
            </a:r>
            <a:r>
              <a:rPr lang="en-US" sz="2000" dirty="0">
                <a:solidFill>
                  <a:srgbClr val="A57A4C"/>
                </a:solidFill>
                <a:latin typeface="Consolas" panose="020B0609020204030204" pitchFamily="49" charset="0"/>
              </a:rPr>
              <a:t>Prints Blue</a:t>
            </a:r>
            <a:endParaRPr lang="en-IN" sz="2000" dirty="0">
              <a:solidFill>
                <a:srgbClr val="D6F901"/>
              </a:solidFill>
              <a:latin typeface="Consolas" panose="020B0609020204030204" pitchFamily="49" charset="0"/>
            </a:endParaRPr>
          </a:p>
        </p:txBody>
      </p:sp>
      <p:sp>
        <p:nvSpPr>
          <p:cNvPr id="2" name="Rectangle 1"/>
          <p:cNvSpPr/>
          <p:nvPr/>
        </p:nvSpPr>
        <p:spPr>
          <a:xfrm>
            <a:off x="228600" y="3861137"/>
            <a:ext cx="8686800" cy="1015663"/>
          </a:xfrm>
          <a:prstGeom prst="rect">
            <a:avLst/>
          </a:prstGeom>
        </p:spPr>
        <p:txBody>
          <a:bodyPr wrap="square">
            <a:spAutoFit/>
          </a:bodyPr>
          <a:lstStyle/>
          <a:p>
            <a:r>
              <a:rPr lang="en-US" sz="2000" dirty="0">
                <a:solidFill>
                  <a:srgbClr val="98676A"/>
                </a:solidFill>
                <a:latin typeface="Consolas" panose="020B0609020204030204" pitchFamily="49" charset="0"/>
              </a:rPr>
              <a:t>enum</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Color</a:t>
            </a:r>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Red</a:t>
            </a:r>
            <a:r>
              <a:rPr lang="en-US" sz="2000" dirty="0" smtClean="0">
                <a:solidFill>
                  <a:srgbClr val="D3AF86"/>
                </a:solidFill>
                <a:latin typeface="Consolas" panose="020B0609020204030204" pitchFamily="49" charset="0"/>
              </a:rPr>
              <a:t>=</a:t>
            </a:r>
            <a:r>
              <a:rPr lang="en-US" sz="2000" dirty="0" smtClean="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Green</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Blue</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Yellow</a:t>
            </a:r>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smtClean="0">
                <a:solidFill>
                  <a:srgbClr val="F06431"/>
                </a:solidFill>
                <a:latin typeface="Consolas" panose="020B0609020204030204" pitchFamily="49" charset="0"/>
              </a:rPr>
              <a:t>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Color</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Blue</a:t>
            </a:r>
            <a:r>
              <a:rPr lang="en-US" sz="2000" dirty="0">
                <a:solidFill>
                  <a:srgbClr val="D3AF86"/>
                </a:solidFill>
                <a:latin typeface="Consolas" panose="020B0609020204030204" pitchFamily="49" charset="0"/>
              </a:rPr>
              <a:t>);</a:t>
            </a:r>
          </a:p>
          <a:p>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Color</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3</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a:t>
            </a:r>
            <a:r>
              <a:rPr lang="en-US" sz="2000" dirty="0">
                <a:solidFill>
                  <a:srgbClr val="A57A4C"/>
                </a:solidFill>
                <a:latin typeface="Consolas" panose="020B0609020204030204" pitchFamily="49" charset="0"/>
              </a:rPr>
              <a:t>Prints Blue</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02990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369332"/>
          </a:xfrm>
          <a:prstGeom prst="rect">
            <a:avLst/>
          </a:prstGeom>
        </p:spPr>
        <p:txBody>
          <a:bodyPr wrap="square">
            <a:spAutoFit/>
          </a:bodyPr>
          <a:lstStyle/>
          <a:p>
            <a:r>
              <a:rPr lang="en-IN" sz="1800" dirty="0">
                <a:latin typeface="Open Sans"/>
              </a:rPr>
              <a:t>We may need to describe the type of variables that we do not </a:t>
            </a:r>
            <a:r>
              <a:rPr lang="en-IN" sz="1800" dirty="0" smtClean="0">
                <a:latin typeface="Open Sans"/>
              </a:rPr>
              <a:t>know, then use </a:t>
            </a:r>
            <a:r>
              <a:rPr lang="en-IN" sz="1800" dirty="0">
                <a:solidFill>
                  <a:srgbClr val="A31515"/>
                </a:solidFill>
                <a:highlight>
                  <a:srgbClr val="FFFFFF"/>
                </a:highlight>
                <a:latin typeface="Open Sans"/>
              </a:rPr>
              <a:t>ANY</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any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3429000"/>
            <a:ext cx="8915400" cy="646331"/>
          </a:xfrm>
          <a:prstGeom prst="rect">
            <a:avLst/>
          </a:prstGeom>
        </p:spPr>
        <p:txBody>
          <a:bodyPr wrap="square">
            <a:spAutoFit/>
          </a:bodyPr>
          <a:lstStyle/>
          <a:p>
            <a:r>
              <a:rPr lang="en-IN" sz="1800" dirty="0">
                <a:latin typeface="Open Sans"/>
              </a:rPr>
              <a:t>The any type is also handy if you know some part of the type, but perhaps not all of it, you may have an array but the array has a mix of different types:</a:t>
            </a:r>
          </a:p>
        </p:txBody>
      </p:sp>
      <p:sp>
        <p:nvSpPr>
          <p:cNvPr id="4" name="Rectangle 3"/>
          <p:cNvSpPr/>
          <p:nvPr/>
        </p:nvSpPr>
        <p:spPr>
          <a:xfrm>
            <a:off x="114300" y="4173140"/>
            <a:ext cx="8724900" cy="400110"/>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list</a:t>
            </a:r>
            <a:r>
              <a:rPr lang="en-IN" sz="2000" dirty="0">
                <a:solidFill>
                  <a:srgbClr val="D3AF86"/>
                </a:solidFill>
                <a:latin typeface="Consolas" panose="020B0609020204030204" pitchFamily="49" charset="0"/>
              </a:rPr>
              <a:t> : </a:t>
            </a:r>
            <a:r>
              <a:rPr lang="en-IN" sz="2000" dirty="0">
                <a:solidFill>
                  <a:srgbClr val="F06431"/>
                </a:solidFill>
                <a:latin typeface="Consolas" panose="020B0609020204030204" pitchFamily="49" charset="0"/>
              </a:rPr>
              <a:t>Array</a:t>
            </a:r>
            <a:r>
              <a:rPr lang="en-IN" sz="2000" dirty="0">
                <a:solidFill>
                  <a:srgbClr val="D3AF86"/>
                </a:solidFill>
                <a:latin typeface="Consolas" panose="020B0609020204030204" pitchFamily="49" charset="0"/>
              </a:rPr>
              <a:t>&lt;any&gt;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8" name="Rectangle 7"/>
          <p:cNvSpPr/>
          <p:nvPr/>
        </p:nvSpPr>
        <p:spPr>
          <a:xfrm>
            <a:off x="114300" y="1787604"/>
            <a:ext cx="8775700" cy="1015663"/>
          </a:xfrm>
          <a:prstGeom prst="rect">
            <a:avLst/>
          </a:prstGeom>
        </p:spPr>
        <p:txBody>
          <a:bodyPr wrap="square">
            <a:spAutoFit/>
          </a:bodyPr>
          <a:lstStyle/>
          <a:p>
            <a:r>
              <a:rPr lang="en-IN" sz="2000" dirty="0">
                <a:solidFill>
                  <a:srgbClr val="98676A"/>
                </a:solidFill>
                <a:latin typeface="Consolas" panose="020B0609020204030204" pitchFamily="49" charset="0"/>
              </a:rPr>
              <a:t>let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 : any =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 </a:t>
            </a:r>
            <a:r>
              <a:rPr lang="en-IN" sz="2000" dirty="0">
                <a:solidFill>
                  <a:srgbClr val="A57A4C"/>
                </a:solidFill>
                <a:latin typeface="Consolas" panose="020B0609020204030204" pitchFamily="49" charset="0"/>
              </a:rPr>
              <a:t>will have number.</a:t>
            </a:r>
          </a:p>
          <a:p>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 = </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a string</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 </a:t>
            </a:r>
            <a:r>
              <a:rPr lang="en-IN" sz="2000" dirty="0">
                <a:solidFill>
                  <a:srgbClr val="A57A4C"/>
                </a:solidFill>
                <a:latin typeface="Consolas" panose="020B0609020204030204" pitchFamily="49" charset="0"/>
              </a:rPr>
              <a:t>will have string.</a:t>
            </a:r>
          </a:p>
          <a:p>
            <a:r>
              <a:rPr lang="en-IN" sz="2000" dirty="0">
                <a:solidFill>
                  <a:srgbClr val="DC3958"/>
                </a:solidFill>
                <a:latin typeface="Consolas" panose="020B0609020204030204" pitchFamily="49" charset="0"/>
              </a:rPr>
              <a:t>Color</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A57A4C"/>
                </a:solidFill>
                <a:latin typeface="Consolas" panose="020B0609020204030204" pitchFamily="49" charset="0"/>
              </a:rPr>
              <a:t>// </a:t>
            </a:r>
            <a:r>
              <a:rPr lang="en-IN" sz="2000" dirty="0">
                <a:solidFill>
                  <a:srgbClr val="A57A4C"/>
                </a:solidFill>
                <a:latin typeface="Consolas" panose="020B0609020204030204" pitchFamily="49" charset="0"/>
              </a:rPr>
              <a:t>okay, definitely a boolean.</a:t>
            </a:r>
          </a:p>
        </p:txBody>
      </p:sp>
    </p:spTree>
    <p:extLst>
      <p:ext uri="{BB962C8B-B14F-4D97-AF65-F5344CB8AC3E}">
        <p14:creationId xmlns:p14="http://schemas.microsoft.com/office/powerpoint/2010/main" val="34968615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US" sz="1800" dirty="0">
                <a:latin typeface="Open Sans"/>
              </a:rPr>
              <a:t>There is no meaning to assign void to a variable, as only null or undefined is assignable to void.</a:t>
            </a:r>
            <a:endParaRPr lang="en-IN" sz="1800" dirty="0">
              <a:solidFill>
                <a:srgbClr val="A31515"/>
              </a:solidFill>
              <a:highlight>
                <a:srgbClr val="FFFFFF"/>
              </a:highlight>
              <a:latin typeface="Open Sans"/>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void</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2" name="Rectangle 1"/>
          <p:cNvSpPr/>
          <p:nvPr/>
        </p:nvSpPr>
        <p:spPr>
          <a:xfrm>
            <a:off x="114300" y="1803737"/>
            <a:ext cx="8724900" cy="1427891"/>
          </a:xfrm>
          <a:prstGeom prst="rect">
            <a:avLst/>
          </a:prstGeom>
        </p:spPr>
        <p:txBody>
          <a:bodyPr wrap="square">
            <a:spAutoFit/>
          </a:bodyPr>
          <a:lstStyle/>
          <a:p>
            <a:pPr>
              <a:lnSpc>
                <a:spcPct val="150000"/>
              </a:lnSpc>
            </a:pP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x</a:t>
            </a:r>
            <a:r>
              <a:rPr lang="en-US" sz="2000" dirty="0">
                <a:solidFill>
                  <a:srgbClr val="D3AF86"/>
                </a:solidFill>
                <a:latin typeface="Consolas" panose="020B0609020204030204" pitchFamily="49" charset="0"/>
              </a:rPr>
              <a:t>: void = </a:t>
            </a:r>
            <a:r>
              <a:rPr lang="en-US" sz="2000" dirty="0">
                <a:solidFill>
                  <a:srgbClr val="F79A32"/>
                </a:solidFill>
                <a:latin typeface="Consolas" panose="020B0609020204030204" pitchFamily="49" charset="0"/>
              </a:rPr>
              <a:t>undefined</a:t>
            </a:r>
            <a:r>
              <a:rPr lang="en-US" sz="2000" dirty="0">
                <a:solidFill>
                  <a:srgbClr val="D3AF86"/>
                </a:solidFill>
                <a:latin typeface="Consolas" panose="020B0609020204030204" pitchFamily="49" charset="0"/>
              </a:rPr>
              <a:t>;</a:t>
            </a:r>
          </a:p>
          <a:p>
            <a:pPr>
              <a:lnSpc>
                <a:spcPct val="150000"/>
              </a:lnSpc>
            </a:pP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y</a:t>
            </a:r>
            <a:r>
              <a:rPr lang="en-US" sz="2000" dirty="0">
                <a:solidFill>
                  <a:srgbClr val="D3AF86"/>
                </a:solidFill>
                <a:latin typeface="Consolas" panose="020B0609020204030204" pitchFamily="49" charset="0"/>
              </a:rPr>
              <a:t>: undefined = </a:t>
            </a:r>
            <a:r>
              <a:rPr lang="en-US" sz="2000" dirty="0">
                <a:solidFill>
                  <a:srgbClr val="F79A32"/>
                </a:solidFill>
                <a:latin typeface="Consolas" panose="020B0609020204030204" pitchFamily="49" charset="0"/>
              </a:rPr>
              <a:t>undefined</a:t>
            </a:r>
            <a:r>
              <a:rPr lang="en-US" sz="2000" dirty="0">
                <a:solidFill>
                  <a:srgbClr val="D3AF86"/>
                </a:solidFill>
                <a:latin typeface="Consolas" panose="020B0609020204030204" pitchFamily="49" charset="0"/>
              </a:rPr>
              <a:t>;</a:t>
            </a:r>
          </a:p>
          <a:p>
            <a:pPr>
              <a:lnSpc>
                <a:spcPct val="150000"/>
              </a:lnSpc>
            </a:pPr>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 null = </a:t>
            </a:r>
            <a:r>
              <a:rPr lang="en-US" sz="2000" dirty="0">
                <a:solidFill>
                  <a:srgbClr val="F79A32"/>
                </a:solidFill>
                <a:latin typeface="Consolas" panose="020B0609020204030204" pitchFamily="49" charset="0"/>
              </a:rPr>
              <a:t>null</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9471136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rPr>
              <a:t>In TypeScript, both </a:t>
            </a:r>
            <a:r>
              <a:rPr lang="en-IN" sz="1800" dirty="0">
                <a:solidFill>
                  <a:srgbClr val="A31515"/>
                </a:solidFill>
                <a:highlight>
                  <a:srgbClr val="FFFFFF"/>
                </a:highlight>
                <a:latin typeface="Open Sans"/>
              </a:rPr>
              <a:t>undefined</a:t>
            </a:r>
            <a:r>
              <a:rPr lang="en-IN" sz="1800" dirty="0">
                <a:latin typeface="Open Sans"/>
              </a:rPr>
              <a:t> and </a:t>
            </a:r>
            <a:r>
              <a:rPr lang="en-IN" sz="1800" dirty="0">
                <a:solidFill>
                  <a:srgbClr val="A31515"/>
                </a:solidFill>
                <a:highlight>
                  <a:srgbClr val="FFFFFF"/>
                </a:highlight>
                <a:latin typeface="Open Sans"/>
              </a:rPr>
              <a:t>null</a:t>
            </a:r>
            <a:r>
              <a:rPr lang="en-IN" sz="1800" dirty="0">
                <a:latin typeface="Open Sans"/>
              </a:rPr>
              <a:t> actually have their own types named </a:t>
            </a:r>
            <a:r>
              <a:rPr lang="en-IN" sz="1800" dirty="0">
                <a:solidFill>
                  <a:srgbClr val="A31515"/>
                </a:solidFill>
                <a:highlight>
                  <a:srgbClr val="FFFFFF"/>
                </a:highlight>
                <a:latin typeface="Open Sans"/>
              </a:rPr>
              <a:t>undefined</a:t>
            </a:r>
            <a:r>
              <a:rPr lang="en-IN" sz="1800" dirty="0">
                <a:latin typeface="Open Sans"/>
              </a:rPr>
              <a:t> and </a:t>
            </a:r>
            <a:r>
              <a:rPr lang="en-IN" sz="1800" dirty="0">
                <a:solidFill>
                  <a:srgbClr val="A31515"/>
                </a:solidFill>
                <a:highlight>
                  <a:srgbClr val="FFFFFF"/>
                </a:highlight>
                <a:latin typeface="Open Sans"/>
              </a:rPr>
              <a:t>null</a:t>
            </a:r>
            <a:r>
              <a:rPr lang="en-IN" sz="1800" dirty="0">
                <a:latin typeface="Open Sans"/>
              </a:rPr>
              <a:t> respectively.</a:t>
            </a:r>
            <a:endParaRPr lang="en-IN" sz="1800" dirty="0">
              <a:solidFill>
                <a:srgbClr val="A31515"/>
              </a:solidFill>
              <a:highlight>
                <a:srgbClr val="FFFFFF"/>
              </a:highlight>
              <a:latin typeface="Open Sans"/>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null and undefined</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1797784"/>
            <a:ext cx="8686800" cy="1631216"/>
          </a:xfrm>
          <a:prstGeom prst="rect">
            <a:avLst/>
          </a:prstGeom>
        </p:spPr>
        <p:txBody>
          <a:bodyPr wrap="square">
            <a:spAutoFit/>
          </a:bodyPr>
          <a:lstStyle/>
          <a:p>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 undefined = </a:t>
            </a:r>
            <a:r>
              <a:rPr lang="en-IN" sz="2000" dirty="0">
                <a:solidFill>
                  <a:srgbClr val="F79A32"/>
                </a:solidFill>
                <a:latin typeface="Consolas" panose="020B0609020204030204" pitchFamily="49" charset="0"/>
              </a:rPr>
              <a:t>undefined</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a</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
            </a:r>
            <a:br>
              <a:rPr lang="en-IN" sz="2000" dirty="0">
                <a:solidFill>
                  <a:srgbClr val="D3AF86"/>
                </a:solidFill>
                <a:latin typeface="Consolas" panose="020B0609020204030204" pitchFamily="49" charset="0"/>
              </a:rPr>
            </a:br>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 null = </a:t>
            </a:r>
            <a:r>
              <a:rPr lang="en-IN" sz="2000" dirty="0">
                <a:solidFill>
                  <a:srgbClr val="F79A32"/>
                </a:solidFill>
                <a:latin typeface="Consolas" panose="020B0609020204030204" pitchFamily="49" charset="0"/>
              </a:rPr>
              <a:t>null</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b</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7842493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9181" y="1752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05119" y="774853"/>
            <a:ext cx="8915400" cy="923330"/>
          </a:xfrm>
          <a:prstGeom prst="rect">
            <a:avLst/>
          </a:prstGeom>
        </p:spPr>
        <p:txBody>
          <a:bodyPr wrap="square">
            <a:spAutoFit/>
          </a:bodyPr>
          <a:lstStyle/>
          <a:p>
            <a:r>
              <a:rPr lang="en-IN" sz="1800" dirty="0">
                <a:latin typeface="Open Sans"/>
              </a:rPr>
              <a:t>A </a:t>
            </a:r>
            <a:r>
              <a:rPr lang="en-IN" sz="1800" dirty="0">
                <a:solidFill>
                  <a:srgbClr val="A31515"/>
                </a:solidFill>
                <a:highlight>
                  <a:srgbClr val="FFFFFF"/>
                </a:highlight>
                <a:latin typeface="Open Sans"/>
              </a:rPr>
              <a:t>union</a:t>
            </a:r>
            <a:r>
              <a:rPr lang="en-IN" sz="1800" dirty="0">
                <a:latin typeface="Open Sans"/>
              </a:rPr>
              <a:t> </a:t>
            </a:r>
            <a:r>
              <a:rPr lang="en-IN" sz="1800" dirty="0">
                <a:solidFill>
                  <a:srgbClr val="A31515"/>
                </a:solidFill>
                <a:highlight>
                  <a:srgbClr val="FFFFFF"/>
                </a:highlight>
                <a:latin typeface="Open Sans"/>
              </a:rPr>
              <a:t>type</a:t>
            </a:r>
            <a:r>
              <a:rPr lang="en-IN" sz="1800" dirty="0">
                <a:latin typeface="Open Sans"/>
              </a:rPr>
              <a:t> describes a value that can be one of several types. We use the </a:t>
            </a:r>
            <a:r>
              <a:rPr lang="en-IN" sz="1800" b="1" i="1" dirty="0">
                <a:solidFill>
                  <a:srgbClr val="A31515"/>
                </a:solidFill>
                <a:highlight>
                  <a:srgbClr val="FFFFFF"/>
                </a:highlight>
                <a:latin typeface="Open Sans"/>
              </a:rPr>
              <a:t>vertical bar </a:t>
            </a:r>
            <a:r>
              <a:rPr lang="en-IN" sz="1800" b="1" dirty="0">
                <a:solidFill>
                  <a:srgbClr val="A31515"/>
                </a:solidFill>
                <a:highlight>
                  <a:srgbClr val="FFFFFF"/>
                </a:highlight>
                <a:latin typeface="Open Sans"/>
              </a:rPr>
              <a:t>(|)</a:t>
            </a:r>
            <a:r>
              <a:rPr lang="en-IN" sz="1800" b="1" i="1" dirty="0">
                <a:solidFill>
                  <a:srgbClr val="A31515"/>
                </a:solidFill>
                <a:highlight>
                  <a:srgbClr val="FFFFFF"/>
                </a:highlight>
                <a:latin typeface="Open Sans"/>
              </a:rPr>
              <a:t> </a:t>
            </a:r>
            <a:r>
              <a:rPr lang="en-IN" sz="1800" dirty="0">
                <a:latin typeface="Open Sans"/>
              </a:rPr>
              <a:t>to separate each type, so</a:t>
            </a:r>
            <a:r>
              <a:rPr lang="en-IN" sz="1800" dirty="0">
                <a:solidFill>
                  <a:srgbClr val="A31515"/>
                </a:solidFill>
                <a:highlight>
                  <a:srgbClr val="FFFFFF"/>
                </a:highlight>
                <a:latin typeface="Open Sans"/>
              </a:rPr>
              <a:t> </a:t>
            </a:r>
            <a:r>
              <a:rPr lang="en-IN" sz="1800" dirty="0">
                <a:solidFill>
                  <a:srgbClr val="13D9E3"/>
                </a:solidFill>
                <a:highlight>
                  <a:srgbClr val="FFFFFF"/>
                </a:highlight>
                <a:latin typeface="Open Sans"/>
              </a:rPr>
              <a:t>number </a:t>
            </a:r>
            <a:r>
              <a:rPr lang="en-IN" sz="1800" b="1" dirty="0">
                <a:solidFill>
                  <a:srgbClr val="A31515"/>
                </a:solidFill>
                <a:highlight>
                  <a:srgbClr val="FFFFFF"/>
                </a:highlight>
                <a:latin typeface="Open Sans"/>
              </a:rPr>
              <a:t>|</a:t>
            </a:r>
            <a:r>
              <a:rPr lang="en-IN" sz="1800" dirty="0">
                <a:solidFill>
                  <a:srgbClr val="13D9E3"/>
                </a:solidFill>
                <a:latin typeface="Open Sans"/>
              </a:rPr>
              <a:t> string </a:t>
            </a:r>
            <a:r>
              <a:rPr lang="en-IN" sz="1800" b="1" dirty="0">
                <a:solidFill>
                  <a:srgbClr val="A31515"/>
                </a:solidFill>
                <a:highlight>
                  <a:srgbClr val="FFFFFF"/>
                </a:highlight>
                <a:latin typeface="Open Sans"/>
              </a:rPr>
              <a:t>|</a:t>
            </a:r>
            <a:r>
              <a:rPr lang="en-IN" sz="1800" dirty="0">
                <a:solidFill>
                  <a:srgbClr val="13D9E3"/>
                </a:solidFill>
                <a:latin typeface="Open Sans"/>
              </a:rPr>
              <a:t> boolean</a:t>
            </a:r>
            <a:r>
              <a:rPr lang="en-IN" sz="1800" dirty="0">
                <a:latin typeface="Open Sans"/>
              </a:rPr>
              <a:t> is the type of a value that can be a </a:t>
            </a:r>
            <a:r>
              <a:rPr lang="en-IN" sz="1800" dirty="0">
                <a:highlight>
                  <a:srgbClr val="FFFFFF"/>
                </a:highlight>
                <a:latin typeface="Open Sans"/>
              </a:rPr>
              <a:t>number</a:t>
            </a:r>
            <a:r>
              <a:rPr lang="en-IN" sz="1800" dirty="0">
                <a:latin typeface="Open Sans"/>
              </a:rPr>
              <a:t>, a </a:t>
            </a:r>
            <a:r>
              <a:rPr lang="en-IN" sz="1800" dirty="0">
                <a:highlight>
                  <a:srgbClr val="FFFFFF"/>
                </a:highlight>
                <a:latin typeface="Open Sans"/>
              </a:rPr>
              <a:t>string</a:t>
            </a:r>
            <a:r>
              <a:rPr lang="en-IN" sz="1800" dirty="0">
                <a:latin typeface="Open Sans"/>
              </a:rPr>
              <a:t>, or a </a:t>
            </a:r>
            <a:r>
              <a:rPr lang="en-IN" sz="1800" dirty="0">
                <a:highlight>
                  <a:srgbClr val="FFFFFF"/>
                </a:highlight>
                <a:latin typeface="Open Sans"/>
              </a:rPr>
              <a:t>boolean</a:t>
            </a:r>
            <a:r>
              <a:rPr lang="en-IN" sz="1800" dirty="0">
                <a:latin typeface="Open Sans"/>
              </a:rPr>
              <a:t>.</a:t>
            </a:r>
            <a:endParaRPr lang="en-IN" sz="1800" dirty="0">
              <a:solidFill>
                <a:srgbClr val="A31515"/>
              </a:solidFill>
              <a:highlight>
                <a:srgbClr val="FFFFFF"/>
              </a:highlight>
              <a:latin typeface="Open Sans"/>
            </a:endParaRPr>
          </a:p>
        </p:txBody>
      </p:sp>
      <p:sp>
        <p:nvSpPr>
          <p:cNvPr id="9" name="Rectangle 8"/>
          <p:cNvSpPr/>
          <p:nvPr/>
        </p:nvSpPr>
        <p:spPr>
          <a:xfrm>
            <a:off x="-9181" y="12853"/>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union type variable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3" name="Rectangle 2"/>
          <p:cNvSpPr/>
          <p:nvPr/>
        </p:nvSpPr>
        <p:spPr>
          <a:xfrm>
            <a:off x="105119" y="1841653"/>
            <a:ext cx="8915400" cy="4708981"/>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string | number;</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 number[] | string[];</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3</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5</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6</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forEach</a:t>
            </a:r>
            <a:r>
              <a:rPr lang="en-IN" sz="2000" dirty="0">
                <a:solidFill>
                  <a:srgbClr val="D3AF86"/>
                </a:solidFill>
                <a:latin typeface="Consolas" panose="020B0609020204030204" pitchFamily="49" charset="0"/>
              </a:rPr>
              <a:t>(</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 number,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 : number) : void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 ['</a:t>
            </a:r>
            <a:r>
              <a:rPr lang="en-IN" sz="2000" dirty="0">
                <a:solidFill>
                  <a:srgbClr val="889B4A"/>
                </a:solidFill>
                <a:latin typeface="Consolas" panose="020B0609020204030204" pitchFamily="49" charset="0"/>
              </a:rPr>
              <a:t>Apple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Banana</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Grapes</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forEach</a:t>
            </a:r>
            <a:r>
              <a:rPr lang="en-IN" sz="2000" dirty="0">
                <a:solidFill>
                  <a:srgbClr val="D3AF86"/>
                </a:solidFill>
                <a:latin typeface="Consolas" panose="020B0609020204030204" pitchFamily="49" charset="0"/>
              </a:rPr>
              <a:t>(</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 string,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 : number) : void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value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index</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 number| boolean;</a:t>
            </a:r>
          </a:p>
          <a:p>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a:t>
            </a:r>
          </a:p>
          <a:p>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z</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183592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a:t>void function</a:t>
            </a:r>
          </a:p>
        </p:txBody>
      </p:sp>
    </p:spTree>
    <p:extLst>
      <p:ext uri="{BB962C8B-B14F-4D97-AF65-F5344CB8AC3E}">
        <p14:creationId xmlns:p14="http://schemas.microsoft.com/office/powerpoint/2010/main" val="226508100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solidFill>
                  <a:srgbClr val="A31515"/>
                </a:solidFill>
                <a:highlight>
                  <a:srgbClr val="FFFFFF"/>
                </a:highlight>
                <a:latin typeface="Open Sans"/>
              </a:rPr>
              <a:t>void</a:t>
            </a:r>
            <a:r>
              <a:rPr lang="en-IN" sz="1800" dirty="0">
                <a:latin typeface="Open Sans"/>
                <a:cs typeface="Arial" panose="020B0604020202020204" pitchFamily="34" charset="0"/>
              </a:rPr>
              <a:t> is a little like the opposite of </a:t>
            </a:r>
            <a:r>
              <a:rPr lang="en-IN" sz="1800" dirty="0">
                <a:solidFill>
                  <a:srgbClr val="A31515"/>
                </a:solidFill>
                <a:highlight>
                  <a:srgbClr val="FFFFFF"/>
                </a:highlight>
                <a:latin typeface="Open Sans"/>
              </a:rPr>
              <a:t>any:</a:t>
            </a:r>
            <a:r>
              <a:rPr lang="en-IN" sz="1800" dirty="0">
                <a:latin typeface="Open Sans"/>
                <a:cs typeface="Arial" panose="020B0604020202020204" pitchFamily="34" charset="0"/>
              </a:rPr>
              <a:t> the absence of having any type at all. You may commonly see this as the return type of functions that do not return a value:</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 void </a:t>
            </a:r>
            <a:r>
              <a:rPr lang="en-IN" sz="4000" dirty="0" smtClean="0">
                <a:solidFill>
                  <a:srgbClr val="00B050"/>
                </a:solidFill>
                <a:latin typeface="Segoe UI Light" panose="020B0502040204020203" pitchFamily="34" charset="0"/>
                <a:cs typeface="Segoe UI Light" panose="020B0502040204020203" pitchFamily="34" charset="0"/>
              </a:rPr>
              <a:t>function</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0" y="1771471"/>
            <a:ext cx="91440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 :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 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2" name="Rectangle 1"/>
          <p:cNvSpPr/>
          <p:nvPr/>
        </p:nvSpPr>
        <p:spPr>
          <a:xfrm>
            <a:off x="228600" y="3048000"/>
            <a:ext cx="86868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 : void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void function</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
        <p:nvSpPr>
          <p:cNvPr id="3" name="Rectangle 2"/>
          <p:cNvSpPr/>
          <p:nvPr/>
        </p:nvSpPr>
        <p:spPr>
          <a:xfrm>
            <a:off x="228600" y="4648200"/>
            <a:ext cx="86868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 : void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void </a:t>
            </a:r>
            <a:r>
              <a:rPr lang="en-IN" sz="2000" dirty="0">
                <a:solidFill>
                  <a:srgbClr val="F79A32"/>
                </a:solidFill>
                <a:latin typeface="Consolas" panose="020B0609020204030204" pitchFamily="49" charset="0"/>
              </a:rPr>
              <a:t>0</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7474948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any</a:t>
            </a:r>
            <a:endParaRPr lang="en-IN" dirty="0"/>
          </a:p>
        </p:txBody>
      </p:sp>
    </p:spTree>
    <p:extLst>
      <p:ext uri="{BB962C8B-B14F-4D97-AF65-F5344CB8AC3E}">
        <p14:creationId xmlns:p14="http://schemas.microsoft.com/office/powerpoint/2010/main" val="4097578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solidFill>
                  <a:srgbClr val="A31515"/>
                </a:solidFill>
                <a:highlight>
                  <a:srgbClr val="FFFFFF"/>
                </a:highlight>
                <a:latin typeface="Open Sans"/>
              </a:rPr>
              <a:t>void</a:t>
            </a:r>
            <a:r>
              <a:rPr lang="en-IN" sz="1800" dirty="0">
                <a:latin typeface="Open Sans"/>
                <a:cs typeface="Arial" panose="020B0604020202020204" pitchFamily="34" charset="0"/>
              </a:rPr>
              <a:t> is a little like the opposite of any: the absence of having any type at all. You may commonly see this as the return type of functions that do not return a value:</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function – return ANY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0" y="1752600"/>
            <a:ext cx="91440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 :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 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3" name="Rectangle 2"/>
          <p:cNvSpPr/>
          <p:nvPr/>
        </p:nvSpPr>
        <p:spPr>
          <a:xfrm>
            <a:off x="228600" y="2768263"/>
            <a:ext cx="8610600" cy="2862322"/>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any {</a:t>
            </a:r>
          </a:p>
          <a:p>
            <a:r>
              <a:rPr lang="en-IN" sz="2000" dirty="0" smtClean="0">
                <a:solidFill>
                  <a:srgbClr val="98676A"/>
                </a:solidFill>
                <a:latin typeface="Consolas" panose="020B0609020204030204" pitchFamily="49" charset="0"/>
              </a:rPr>
              <a:t>    if</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else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2548410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parameter</a:t>
            </a:r>
            <a:endParaRPr lang="en-IN" dirty="0"/>
          </a:p>
        </p:txBody>
      </p:sp>
    </p:spTree>
    <p:extLst>
      <p:ext uri="{BB962C8B-B14F-4D97-AF65-F5344CB8AC3E}">
        <p14:creationId xmlns:p14="http://schemas.microsoft.com/office/powerpoint/2010/main" val="20425505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parameters</a:t>
            </a:r>
            <a:r>
              <a:rPr lang="en-IN" sz="1800" dirty="0">
                <a:latin typeface="Open Sans"/>
                <a:cs typeface="Arial" panose="020B0604020202020204" pitchFamily="34" charset="0"/>
              </a:rPr>
              <a:t>. 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(parameter)</a:t>
            </a:r>
          </a:p>
        </p:txBody>
      </p:sp>
      <p:sp>
        <p:nvSpPr>
          <p:cNvPr id="8" name="Rectangle 7"/>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paraN</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smtClean="0">
                <a:solidFill>
                  <a:srgbClr val="999999"/>
                </a:solidFill>
                <a:latin typeface="Consolas" panose="020B0609020204030204" pitchFamily="49" charset="0"/>
              </a:rPr>
              <a:t>]]]])  </a:t>
            </a:r>
          </a:p>
          <a:p>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2" name="Rectangle 1"/>
          <p:cNvSpPr/>
          <p:nvPr/>
        </p:nvSpPr>
        <p:spPr>
          <a:xfrm>
            <a:off x="114300" y="3352800"/>
            <a:ext cx="87249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n1</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n2</a:t>
            </a:r>
            <a:r>
              <a:rPr lang="en-IN" sz="2000" dirty="0">
                <a:solidFill>
                  <a:srgbClr val="D3AF86"/>
                </a:solidFill>
                <a:latin typeface="Consolas" panose="020B0609020204030204" pitchFamily="49" charset="0"/>
              </a:rPr>
              <a:t>: number): number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n1</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n2</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fn</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20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1160181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parameter as property</a:t>
            </a:r>
            <a:endParaRPr lang="en-IN" dirty="0"/>
          </a:p>
        </p:txBody>
      </p:sp>
    </p:spTree>
    <p:extLst>
      <p:ext uri="{BB962C8B-B14F-4D97-AF65-F5344CB8AC3E}">
        <p14:creationId xmlns:p14="http://schemas.microsoft.com/office/powerpoint/2010/main" val="28143173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a:t>
            </a:r>
            <a:r>
              <a:rPr lang="en-IN" sz="1800" dirty="0" smtClean="0">
                <a:solidFill>
                  <a:srgbClr val="A31515"/>
                </a:solidFill>
                <a:highlight>
                  <a:srgbClr val="FFFFFF"/>
                </a:highlight>
                <a:latin typeface="Open Sans"/>
              </a:rPr>
              <a:t>parameters as property</a:t>
            </a:r>
            <a:r>
              <a:rPr lang="en-IN" sz="1800" dirty="0" smtClean="0">
                <a:latin typeface="Open Sans"/>
                <a:cs typeface="Arial" panose="020B0604020202020204" pitchFamily="34" charset="0"/>
              </a:rPr>
              <a:t>. </a:t>
            </a:r>
            <a:r>
              <a:rPr lang="en-IN" sz="1800" dirty="0">
                <a:latin typeface="Open Sans"/>
                <a:cs typeface="Arial" panose="020B0604020202020204" pitchFamily="34" charset="0"/>
              </a:rPr>
              <a:t>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parameter as property)</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8" name="Rectangle 7"/>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smtClean="0">
                <a:solidFill>
                  <a:schemeClr val="accent4">
                    <a:lumMod val="50000"/>
                  </a:schemeClr>
                </a:solidFill>
                <a:latin typeface="Consolas" panose="020B0609020204030204" pitchFamily="49" charset="0"/>
              </a:rPr>
              <a:t>object</a:t>
            </a:r>
            <a:r>
              <a:rPr lang="en-IN" sz="2000" dirty="0" smtClean="0">
                <a:solidFill>
                  <a:srgbClr val="999999"/>
                </a:solidFill>
                <a:latin typeface="Consolas" panose="020B0609020204030204" pitchFamily="49" charset="0"/>
              </a:rPr>
              <a:t>:</a:t>
            </a:r>
            <a:r>
              <a:rPr lang="en-IN" sz="2000" dirty="0" smtClean="0">
                <a:latin typeface="Consolas" panose="020B0609020204030204" pitchFamily="49" charset="0"/>
              </a:rPr>
              <a:t>{</a:t>
            </a:r>
            <a:r>
              <a:rPr lang="en-IN" sz="2000" dirty="0">
                <a:solidFill>
                  <a:srgbClr val="999999"/>
                </a:solidFill>
                <a:latin typeface="Consolas" panose="020B0609020204030204" pitchFamily="49" charset="0"/>
              </a:rPr>
              <a:t>property1</a:t>
            </a:r>
            <a:r>
              <a:rPr lang="en-IN" sz="2000" dirty="0" smtClean="0">
                <a:solidFill>
                  <a:srgbClr val="999999"/>
                </a:solidFill>
                <a:latin typeface="Consolas" panose="020B0609020204030204" pitchFamily="49" charset="0"/>
              </a:rPr>
              <a:t>[:type]</a:t>
            </a:r>
            <a:r>
              <a:rPr lang="en-IN" sz="2000" dirty="0" smtClean="0">
                <a:solidFill>
                  <a:srgbClr val="333333"/>
                </a:solidFill>
                <a:latin typeface="Consolas" panose="020B0609020204030204" pitchFamily="49" charset="0"/>
              </a:rPr>
              <a:t>, </a:t>
            </a:r>
            <a:r>
              <a:rPr lang="en-IN" sz="2000" dirty="0" smtClean="0">
                <a:solidFill>
                  <a:srgbClr val="999999"/>
                </a:solidFill>
                <a:latin typeface="Consolas" panose="020B0609020204030204" pitchFamily="49" charset="0"/>
              </a:rPr>
              <a:t>[propertyN[:type]]]</a:t>
            </a:r>
            <a:r>
              <a:rPr lang="en-IN" sz="2000" dirty="0" smtClean="0">
                <a:latin typeface="Consolas" panose="020B0609020204030204" pitchFamily="49" charset="0"/>
              </a:rPr>
              <a:t>}</a:t>
            </a:r>
            <a:r>
              <a:rPr lang="en-IN" sz="2000" dirty="0" smtClean="0">
                <a:solidFill>
                  <a:srgbClr val="999999"/>
                </a:solidFill>
                <a:latin typeface="Consolas" panose="020B0609020204030204" pitchFamily="49" charset="0"/>
              </a:rPr>
              <a:t>])  </a:t>
            </a:r>
          </a:p>
          <a:p>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Tree>
    <p:extLst>
      <p:ext uri="{BB962C8B-B14F-4D97-AF65-F5344CB8AC3E}">
        <p14:creationId xmlns:p14="http://schemas.microsoft.com/office/powerpoint/2010/main" val="146480443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parameter as property)</a:t>
            </a:r>
            <a:endParaRPr lang="en-IN" sz="4000" dirty="0">
              <a:solidFill>
                <a:srgbClr val="00B050"/>
              </a:solidFill>
              <a:latin typeface="Segoe UI Light" panose="020B0502040204020203" pitchFamily="34" charset="0"/>
              <a:cs typeface="Segoe UI Light" panose="020B0502040204020203" pitchFamily="34" charset="0"/>
            </a:endParaRPr>
          </a:p>
        </p:txBody>
      </p:sp>
      <p:cxnSp>
        <p:nvCxnSpPr>
          <p:cNvPr id="10" name="Straight Connector 9"/>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11277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p>
            <a:pPr algn="ctr"/>
            <a:r>
              <a:rPr lang="en-IN" sz="4800" b="1" i="1" dirty="0">
                <a:solidFill>
                  <a:srgbClr val="EAEF2D"/>
                </a:solidFill>
                <a:latin typeface="Segoe UI Light" panose="020B0502040204020203" pitchFamily="34" charset="0"/>
                <a:cs typeface="Segoe UI Light" panose="020B0502040204020203" pitchFamily="34" charset="0"/>
              </a:rPr>
              <a:t>tsc --</a:t>
            </a:r>
            <a:r>
              <a:rPr lang="en-IN" sz="4800" b="1" i="1" dirty="0" smtClean="0">
                <a:solidFill>
                  <a:srgbClr val="EAEF2D"/>
                </a:solidFill>
                <a:latin typeface="Segoe UI Light" panose="020B0502040204020203" pitchFamily="34" charset="0"/>
                <a:cs typeface="Segoe UI Light" panose="020B0502040204020203" pitchFamily="34" charset="0"/>
              </a:rPr>
              <a:t>init</a:t>
            </a:r>
            <a:endParaRPr lang="en-IN" sz="4800" b="1" i="1" dirty="0">
              <a:solidFill>
                <a:srgbClr val="EAEF2D"/>
              </a:solidFill>
              <a:latin typeface="Segoe UI Light" panose="020B0502040204020203" pitchFamily="34" charset="0"/>
              <a:cs typeface="Segoe UI Light" panose="020B0502040204020203" pitchFamily="34" charset="0"/>
            </a:endParaRPr>
          </a:p>
        </p:txBody>
      </p:sp>
      <p:sp>
        <p:nvSpPr>
          <p:cNvPr id="3" name="TextBox 2"/>
          <p:cNvSpPr txBox="1"/>
          <p:nvPr/>
        </p:nvSpPr>
        <p:spPr>
          <a:xfrm>
            <a:off x="3189409" y="3119735"/>
            <a:ext cx="3277116" cy="461665"/>
          </a:xfrm>
          <a:prstGeom prst="rect">
            <a:avLst/>
          </a:prstGeom>
          <a:noFill/>
        </p:spPr>
        <p:txBody>
          <a:bodyPr wrap="none" rtlCol="0">
            <a:spAutoFit/>
          </a:bodyPr>
          <a:lstStyle/>
          <a:p>
            <a:r>
              <a:rPr lang="en-IN" dirty="0" smtClean="0">
                <a:solidFill>
                  <a:srgbClr val="13D9E3"/>
                </a:solidFill>
                <a:latin typeface="Segoe UI Light" panose="020B0502040204020203" pitchFamily="34" charset="0"/>
                <a:cs typeface="Segoe UI Light" panose="020B0502040204020203" pitchFamily="34" charset="0"/>
              </a:rPr>
              <a:t>Creates tsconfig.json file</a:t>
            </a:r>
            <a:endParaRPr lang="en-IN" dirty="0">
              <a:solidFill>
                <a:srgbClr val="13D9E3"/>
              </a:solidFill>
              <a:latin typeface="Segoe UI Light" panose="020B0502040204020203" pitchFamily="34" charset="0"/>
              <a:cs typeface="Segoe UI Light" panose="020B0502040204020203" pitchFamily="34" charset="0"/>
            </a:endParaRPr>
          </a:p>
        </p:txBody>
      </p:sp>
      <p:sp>
        <p:nvSpPr>
          <p:cNvPr id="8" name="Rectangle 7"/>
          <p:cNvSpPr/>
          <p:nvPr/>
        </p:nvSpPr>
        <p:spPr>
          <a:xfrm>
            <a:off x="228600" y="320174"/>
            <a:ext cx="8686800" cy="861774"/>
          </a:xfrm>
          <a:prstGeom prst="rect">
            <a:avLst/>
          </a:prstGeom>
        </p:spPr>
        <p:txBody>
          <a:bodyPr wrap="square">
            <a:spAutoFit/>
          </a:bodyPr>
          <a:lstStyle/>
          <a:p>
            <a:r>
              <a:rPr lang="en-US" sz="2000" dirty="0">
                <a:solidFill>
                  <a:srgbClr val="444444"/>
                </a:solidFill>
                <a:latin typeface="Segoe UI" panose="020B0502040204020203" pitchFamily="34" charset="0"/>
                <a:cs typeface="Segoe UI" panose="020B0502040204020203" pitchFamily="34" charset="0"/>
              </a:rPr>
              <a:t>Installing the TypeScript </a:t>
            </a:r>
            <a:r>
              <a:rPr lang="en-US" sz="2000" dirty="0" smtClean="0">
                <a:solidFill>
                  <a:srgbClr val="444444"/>
                </a:solidFill>
                <a:latin typeface="Segoe UI" panose="020B0502040204020203" pitchFamily="34" charset="0"/>
                <a:cs typeface="Segoe UI" panose="020B0502040204020203" pitchFamily="34" charset="0"/>
              </a:rPr>
              <a:t>compiler:</a:t>
            </a:r>
          </a:p>
          <a:p>
            <a:pPr>
              <a:lnSpc>
                <a:spcPct val="150000"/>
              </a:lnSpc>
            </a:pPr>
            <a:r>
              <a:rPr lang="en-US" sz="2000" dirty="0">
                <a:solidFill>
                  <a:srgbClr val="11DDF3"/>
                </a:solidFill>
                <a:latin typeface="Segoe UI" panose="020B0502040204020203" pitchFamily="34" charset="0"/>
                <a:cs typeface="Segoe UI" panose="020B0502040204020203" pitchFamily="34" charset="0"/>
              </a:rPr>
              <a:t>npm install -g typescript</a:t>
            </a:r>
            <a:endParaRPr lang="en-US" sz="2000" dirty="0">
              <a:solidFill>
                <a:srgbClr val="11DDF3"/>
              </a:solidFill>
              <a:effectLst/>
              <a:latin typeface="Segoe UI" panose="020B0502040204020203" pitchFamily="34" charset="0"/>
              <a:cs typeface="Segoe UI" panose="020B0502040204020203" pitchFamily="34" charset="0"/>
            </a:endParaRPr>
          </a:p>
        </p:txBody>
      </p:sp>
      <p:sp>
        <p:nvSpPr>
          <p:cNvPr id="9" name="Rectangle 8"/>
          <p:cNvSpPr/>
          <p:nvPr/>
        </p:nvSpPr>
        <p:spPr>
          <a:xfrm>
            <a:off x="228600" y="4669753"/>
            <a:ext cx="8686800" cy="861774"/>
          </a:xfrm>
          <a:prstGeom prst="rect">
            <a:avLst/>
          </a:prstGeom>
        </p:spPr>
        <p:txBody>
          <a:bodyPr wrap="square">
            <a:spAutoFit/>
          </a:bodyPr>
          <a:lstStyle/>
          <a:p>
            <a:r>
              <a:rPr lang="en-US" sz="2000" dirty="0" smtClean="0">
                <a:solidFill>
                  <a:srgbClr val="444444"/>
                </a:solidFill>
                <a:latin typeface="Segoe UI" panose="020B0502040204020203" pitchFamily="34" charset="0"/>
                <a:cs typeface="Segoe UI" panose="020B0502040204020203" pitchFamily="34" charset="0"/>
              </a:rPr>
              <a:t>How to execute “.ts” file with “.js” file:</a:t>
            </a:r>
          </a:p>
          <a:p>
            <a:pPr>
              <a:lnSpc>
                <a:spcPct val="150000"/>
              </a:lnSpc>
            </a:pPr>
            <a:r>
              <a:rPr lang="en-US" sz="2000" dirty="0">
                <a:latin typeface="Segoe UI" panose="020B0502040204020203" pitchFamily="34" charset="0"/>
                <a:cs typeface="Segoe UI" panose="020B0502040204020203" pitchFamily="34" charset="0"/>
              </a:rPr>
              <a:t>C:\&gt;</a:t>
            </a:r>
            <a:r>
              <a:rPr lang="en-US" sz="2000" dirty="0">
                <a:solidFill>
                  <a:srgbClr val="C00000"/>
                </a:solidFill>
                <a:latin typeface="Segoe UI" panose="020B0502040204020203" pitchFamily="34" charset="0"/>
                <a:cs typeface="Segoe UI" panose="020B0502040204020203" pitchFamily="34" charset="0"/>
              </a:rPr>
              <a:t> </a:t>
            </a:r>
            <a:r>
              <a:rPr lang="en-US" sz="2000" dirty="0">
                <a:solidFill>
                  <a:srgbClr val="11DDF3"/>
                </a:solidFill>
                <a:latin typeface="Segoe UI" panose="020B0502040204020203" pitchFamily="34" charset="0"/>
                <a:cs typeface="Segoe UI" panose="020B0502040204020203" pitchFamily="34" charset="0"/>
              </a:rPr>
              <a:t>tsc module1.ts &amp;&amp; node module1.js</a:t>
            </a:r>
          </a:p>
        </p:txBody>
      </p:sp>
    </p:spTree>
    <p:extLst>
      <p:ext uri="{BB962C8B-B14F-4D97-AF65-F5344CB8AC3E}">
        <p14:creationId xmlns:p14="http://schemas.microsoft.com/office/powerpoint/2010/main" val="330148195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default parameter</a:t>
            </a:r>
            <a:endParaRPr lang="en-IN" dirty="0"/>
          </a:p>
        </p:txBody>
      </p:sp>
    </p:spTree>
    <p:extLst>
      <p:ext uri="{BB962C8B-B14F-4D97-AF65-F5344CB8AC3E}">
        <p14:creationId xmlns:p14="http://schemas.microsoft.com/office/powerpoint/2010/main" val="359234970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parameters</a:t>
            </a:r>
            <a:r>
              <a:rPr lang="en-IN" sz="1800" dirty="0">
                <a:latin typeface="Open Sans"/>
                <a:cs typeface="Arial" panose="020B0604020202020204" pitchFamily="34" charset="0"/>
              </a:rPr>
              <a:t>. 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default parameter</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a:solidFill>
                  <a:srgbClr val="999999"/>
                </a:solidFill>
                <a:latin typeface="Consolas" panose="020B0609020204030204" pitchFamily="49" charset="0"/>
              </a:rPr>
              <a:t>[:type</a:t>
            </a:r>
            <a:r>
              <a:rPr lang="en-IN" sz="2000" dirty="0" smtClean="0">
                <a:solidFill>
                  <a:srgbClr val="999999"/>
                </a:solidFill>
                <a:latin typeface="Consolas" panose="020B0609020204030204" pitchFamily="49" charset="0"/>
              </a:rPr>
              <a:t>][=value]</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a:solidFill>
                  <a:srgbClr val="999999"/>
                </a:solidFill>
                <a:latin typeface="Consolas" panose="020B0609020204030204" pitchFamily="49" charset="0"/>
              </a:rPr>
              <a:t>[:type] [=value]</a:t>
            </a:r>
            <a:r>
              <a:rPr lang="en-IN" sz="2000" dirty="0" smtClean="0">
                <a:solidFill>
                  <a:srgbClr val="333333"/>
                </a:solidFill>
                <a:latin typeface="Consolas" panose="020B0609020204030204" pitchFamily="49" charset="0"/>
              </a:rPr>
              <a:t>,   </a:t>
            </a:r>
          </a:p>
          <a:p>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             </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paraN</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 [=value]]]]) </a:t>
            </a:r>
            <a:r>
              <a:rPr lang="en-IN" sz="2000" dirty="0" smtClean="0">
                <a:solidFill>
                  <a:srgbClr val="999999"/>
                </a:solidFill>
                <a:latin typeface="Consolas" panose="020B0609020204030204" pitchFamily="49" charset="0"/>
              </a:rPr>
              <a:t>: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 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2" name="Rectangle 1"/>
          <p:cNvSpPr/>
          <p:nvPr/>
        </p:nvSpPr>
        <p:spPr>
          <a:xfrm>
            <a:off x="114300" y="3352800"/>
            <a:ext cx="88011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number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10</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4978273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optional parameter</a:t>
            </a:r>
            <a:endParaRPr lang="en-IN" dirty="0"/>
          </a:p>
        </p:txBody>
      </p:sp>
    </p:spTree>
    <p:extLst>
      <p:ext uri="{BB962C8B-B14F-4D97-AF65-F5344CB8AC3E}">
        <p14:creationId xmlns:p14="http://schemas.microsoft.com/office/powerpoint/2010/main" val="19324492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function</a:t>
            </a:r>
            <a:r>
              <a:rPr lang="en-IN" sz="1800" dirty="0">
                <a:latin typeface="Open Sans"/>
                <a:cs typeface="Arial" panose="020B0604020202020204" pitchFamily="34" charset="0"/>
              </a:rPr>
              <a:t> declaration tells the compiler about a </a:t>
            </a:r>
            <a:r>
              <a:rPr lang="en-IN" sz="1800" dirty="0">
                <a:solidFill>
                  <a:srgbClr val="A31515"/>
                </a:solidFill>
                <a:highlight>
                  <a:srgbClr val="FFFFFF"/>
                </a:highlight>
                <a:latin typeface="Open Sans"/>
              </a:rPr>
              <a:t>function's name, return type, and parameters</a:t>
            </a:r>
            <a:r>
              <a:rPr lang="en-IN" sz="1800" dirty="0">
                <a:latin typeface="Open Sans"/>
                <a:cs typeface="Arial" panose="020B0604020202020204" pitchFamily="34" charset="0"/>
              </a:rPr>
              <a:t>. A function definition provides the actual body of the function.</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optional parameter</a:t>
            </a:r>
          </a:p>
        </p:txBody>
      </p:sp>
      <p:sp>
        <p:nvSpPr>
          <p:cNvPr id="7" name="Rectangle 6"/>
          <p:cNvSpPr/>
          <p:nvPr/>
        </p:nvSpPr>
        <p:spPr>
          <a:xfrm>
            <a:off x="0" y="17526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paraN?</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type</a:t>
            </a:r>
            <a:r>
              <a:rPr lang="en-IN" sz="2000" dirty="0" smtClean="0">
                <a:solidFill>
                  <a:srgbClr val="999999"/>
                </a:solidFill>
                <a:latin typeface="Consolas" panose="020B0609020204030204" pitchFamily="49" charset="0"/>
              </a:rPr>
              <a:t>]]]]) </a:t>
            </a:r>
          </a:p>
          <a:p>
            <a:r>
              <a:rPr lang="en-IN" sz="2000" dirty="0">
                <a:solidFill>
                  <a:srgbClr val="999999"/>
                </a:solidFill>
                <a:latin typeface="Consolas" panose="020B0609020204030204" pitchFamily="49" charset="0"/>
              </a:rPr>
              <a:t> </a:t>
            </a:r>
            <a:r>
              <a:rPr lang="en-IN" sz="2000" dirty="0" smtClean="0">
                <a:solidFill>
                  <a:srgbClr val="999999"/>
                </a:solidFill>
                <a:latin typeface="Consolas" panose="020B0609020204030204" pitchFamily="49" charset="0"/>
              </a:rPr>
              <a:t>   :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a:solidFill>
                  <a:srgbClr val="999999"/>
                </a:solidFill>
                <a:latin typeface="Consolas" panose="020B0609020204030204" pitchFamily="49" charset="0"/>
              </a:rPr>
              <a:t>}</a:t>
            </a:r>
          </a:p>
        </p:txBody>
      </p:sp>
      <p:sp>
        <p:nvSpPr>
          <p:cNvPr id="3" name="Rectangle 2"/>
          <p:cNvSpPr/>
          <p:nvPr/>
        </p:nvSpPr>
        <p:spPr>
          <a:xfrm>
            <a:off x="114300" y="3352800"/>
            <a:ext cx="8915400" cy="1323439"/>
          </a:xfrm>
          <a:prstGeom prst="rect">
            <a:avLst/>
          </a:prstGeom>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 number): number </a:t>
            </a:r>
            <a:r>
              <a:rPr lang="en-IN" sz="2000" dirty="0" smtClean="0">
                <a:solidFill>
                  <a:srgbClr val="D3AF86"/>
                </a:solidFill>
                <a:latin typeface="Consolas" panose="020B0609020204030204" pitchFamily="49" charset="0"/>
              </a:rPr>
              <a:t>{</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28615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function REST parameter</a:t>
            </a:r>
            <a:endParaRPr lang="en-IN" dirty="0"/>
          </a:p>
        </p:txBody>
      </p:sp>
    </p:spTree>
    <p:extLst>
      <p:ext uri="{BB962C8B-B14F-4D97-AF65-F5344CB8AC3E}">
        <p14:creationId xmlns:p14="http://schemas.microsoft.com/office/powerpoint/2010/main" val="58291512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762000"/>
            <a:ext cx="9144000" cy="923330"/>
          </a:xfrm>
          <a:prstGeom prst="rect">
            <a:avLst/>
          </a:prstGeom>
        </p:spPr>
        <p:txBody>
          <a:bodyPr wrap="square">
            <a:spAutoFit/>
          </a:bodyPr>
          <a:lstStyle/>
          <a:p>
            <a:r>
              <a:rPr lang="en-US" sz="1800" dirty="0">
                <a:latin typeface="Open Sans"/>
                <a:cs typeface="Arial" panose="020B0604020202020204" pitchFamily="34" charset="0"/>
              </a:rPr>
              <a:t>When the number of parameters that a function will receive is not known or can vary, we can use rest parameters. In JavaScript, this is achieved with the "arguments" variable. However, with TypeScript, we can use the rest parameter denoted by ellipsis ....</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function </a:t>
            </a:r>
            <a:r>
              <a:rPr lang="en-IN" sz="4000" dirty="0">
                <a:solidFill>
                  <a:srgbClr val="00B050"/>
                </a:solidFill>
                <a:latin typeface="Segoe UI Light" panose="020B0502040204020203" pitchFamily="34" charset="0"/>
                <a:cs typeface="Segoe UI Light" panose="020B0502040204020203" pitchFamily="34" charset="0"/>
              </a:rPr>
              <a:t>– </a:t>
            </a:r>
            <a:r>
              <a:rPr lang="en-IN" sz="4000" dirty="0" smtClean="0">
                <a:solidFill>
                  <a:srgbClr val="00B050"/>
                </a:solidFill>
                <a:latin typeface="Segoe UI Light" panose="020B0502040204020203" pitchFamily="34" charset="0"/>
                <a:cs typeface="Segoe UI Light" panose="020B0502040204020203" pitchFamily="34" charset="0"/>
              </a:rPr>
              <a:t>(Rest parameter</a:t>
            </a:r>
            <a:r>
              <a:rPr lang="en-IN" sz="4000" dirty="0">
                <a:solidFill>
                  <a:srgbClr val="00B050"/>
                </a:solidFill>
                <a:latin typeface="Segoe UI Light" panose="020B0502040204020203" pitchFamily="34" charset="0"/>
                <a:cs typeface="Segoe UI Light" panose="020B0502040204020203" pitchFamily="34" charset="0"/>
              </a:rPr>
              <a:t>)</a:t>
            </a:r>
          </a:p>
        </p:txBody>
      </p:sp>
      <p:sp>
        <p:nvSpPr>
          <p:cNvPr id="8" name="Rectangle 7"/>
          <p:cNvSpPr/>
          <p:nvPr/>
        </p:nvSpPr>
        <p:spPr>
          <a:xfrm>
            <a:off x="0" y="2057400"/>
            <a:ext cx="9144000" cy="1323439"/>
          </a:xfrm>
          <a:prstGeom prst="rect">
            <a:avLst/>
          </a:prstGeom>
          <a:noFill/>
        </p:spPr>
        <p:txBody>
          <a:bodyPr wrap="square">
            <a:spAutoFit/>
          </a:bodyPr>
          <a:lstStyle/>
          <a:p>
            <a:r>
              <a:rPr lang="en-IN" sz="2000" dirty="0">
                <a:solidFill>
                  <a:srgbClr val="0077A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DD4A68"/>
                </a:solidFill>
                <a:latin typeface="Consolas" panose="020B0609020204030204" pitchFamily="49" charset="0"/>
              </a:rPr>
              <a:t>name</a:t>
            </a:r>
            <a:r>
              <a:rPr lang="en-IN" sz="2000" dirty="0" smtClean="0">
                <a:solidFill>
                  <a:srgbClr val="999999"/>
                </a:solidFill>
                <a:latin typeface="Consolas" panose="020B0609020204030204" pitchFamily="49" charset="0"/>
              </a:rPr>
              <a:t>(</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para1</a:t>
            </a:r>
            <a:r>
              <a:rPr lang="en-IN" sz="2000" dirty="0">
                <a:solidFill>
                  <a:srgbClr val="999999"/>
                </a:solidFill>
                <a:latin typeface="Consolas" panose="020B0609020204030204" pitchFamily="49" charset="0"/>
              </a:rPr>
              <a:t>[:type]</a:t>
            </a:r>
            <a:r>
              <a:rPr lang="en-IN" sz="2000" dirty="0">
                <a:solidFill>
                  <a:srgbClr val="333333"/>
                </a:solidFill>
                <a:latin typeface="Consolas" panose="020B0609020204030204" pitchFamily="49" charset="0"/>
              </a:rPr>
              <a:t>, </a:t>
            </a:r>
            <a:r>
              <a:rPr lang="en-IN" sz="2000" dirty="0" smtClean="0">
                <a:solidFill>
                  <a:srgbClr val="333333"/>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para2</a:t>
            </a:r>
            <a:r>
              <a:rPr lang="en-IN" sz="2000" dirty="0">
                <a:solidFill>
                  <a:srgbClr val="999999"/>
                </a:solidFill>
                <a:latin typeface="Consolas" panose="020B0609020204030204" pitchFamily="49" charset="0"/>
              </a:rPr>
              <a:t>[:</a:t>
            </a:r>
            <a:r>
              <a:rPr lang="en-IN" sz="2000" dirty="0" smtClean="0">
                <a:solidFill>
                  <a:srgbClr val="999999"/>
                </a:solidFill>
                <a:latin typeface="Consolas" panose="020B0609020204030204" pitchFamily="49" charset="0"/>
              </a:rPr>
              <a:t>type[]]]]): return type </a:t>
            </a:r>
            <a:r>
              <a:rPr lang="en-IN" sz="2000" dirty="0">
                <a:solidFill>
                  <a:srgbClr val="999999"/>
                </a:solidFill>
                <a:latin typeface="Consolas" panose="020B0609020204030204" pitchFamily="49" charset="0"/>
              </a:rPr>
              <a:t>{</a:t>
            </a:r>
          </a:p>
          <a:p>
            <a:r>
              <a:rPr lang="en-IN" sz="2000" i="1" dirty="0">
                <a:solidFill>
                  <a:srgbClr val="408080"/>
                </a:solidFill>
                <a:latin typeface="Consolas" panose="020B0609020204030204" pitchFamily="49" charset="0"/>
              </a:rPr>
              <a:t>   </a:t>
            </a:r>
            <a:r>
              <a:rPr lang="en-IN" sz="2000" i="1" dirty="0" smtClean="0">
                <a:solidFill>
                  <a:srgbClr val="408080"/>
                </a:solidFill>
                <a:latin typeface="Consolas" panose="020B0609020204030204" pitchFamily="49" charset="0"/>
              </a:rPr>
              <a:t> // </a:t>
            </a:r>
            <a:r>
              <a:rPr lang="en-IN" sz="2000" i="1" dirty="0">
                <a:solidFill>
                  <a:srgbClr val="408080"/>
                </a:solidFill>
                <a:latin typeface="Consolas" panose="020B0609020204030204" pitchFamily="49" charset="0"/>
              </a:rPr>
              <a:t>statements</a:t>
            </a:r>
            <a:endParaRPr lang="en-IN" sz="2000" dirty="0">
              <a:solidFill>
                <a:srgbClr val="999999"/>
              </a:solidFill>
              <a:latin typeface="Consolas" panose="020B0609020204030204" pitchFamily="49" charset="0"/>
            </a:endParaRPr>
          </a:p>
          <a:p>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3" name="Rectangle 2"/>
          <p:cNvSpPr/>
          <p:nvPr/>
        </p:nvSpPr>
        <p:spPr>
          <a:xfrm>
            <a:off x="304800" y="3778984"/>
            <a:ext cx="8534400" cy="1631216"/>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fn</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number,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string[]): void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a:t>
            </a:r>
          </a:p>
          <a:p>
            <a:endParaRPr lang="en-US" sz="2000" dirty="0">
              <a:solidFill>
                <a:srgbClr val="D3AF86"/>
              </a:solidFill>
              <a:latin typeface="Consolas" panose="020B0609020204030204" pitchFamily="49" charset="0"/>
            </a:endParaRPr>
          </a:p>
          <a:p>
            <a:r>
              <a:rPr lang="en-US" sz="2000" dirty="0" smtClean="0">
                <a:solidFill>
                  <a:srgbClr val="8AB1B0"/>
                </a:solidFill>
                <a:latin typeface="Consolas" panose="020B0609020204030204" pitchFamily="49" charset="0"/>
              </a:rPr>
              <a:t>fn</a:t>
            </a:r>
            <a:r>
              <a:rPr lang="en-US" sz="2000" dirty="0" smtClean="0">
                <a:solidFill>
                  <a:srgbClr val="D3AF86"/>
                </a:solidFill>
                <a:latin typeface="Consolas" panose="020B0609020204030204" pitchFamily="49" charset="0"/>
              </a:rPr>
              <a:t>(</a:t>
            </a:r>
            <a:r>
              <a:rPr lang="en-US" sz="2000" dirty="0" smtClean="0">
                <a:solidFill>
                  <a:srgbClr val="F79A32"/>
                </a:solidFill>
                <a:latin typeface="Consolas" panose="020B0609020204030204" pitchFamily="49" charset="0"/>
              </a:rPr>
              <a:t>100</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saleel</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sharmin</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9167404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a:t>class</a:t>
            </a:r>
          </a:p>
        </p:txBody>
      </p:sp>
    </p:spTree>
    <p:extLst>
      <p:ext uri="{BB962C8B-B14F-4D97-AF65-F5344CB8AC3E}">
        <p14:creationId xmlns:p14="http://schemas.microsoft.com/office/powerpoint/2010/main" val="323953708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646331"/>
          </a:xfrm>
          <a:prstGeom prst="rect">
            <a:avLst/>
          </a:prstGeom>
        </p:spPr>
        <p:txBody>
          <a:bodyPr wrap="square">
            <a:spAutoFit/>
          </a:bodyPr>
          <a:lstStyle/>
          <a:p>
            <a:r>
              <a:rPr lang="en-IN" sz="1800" dirty="0">
                <a:latin typeface="Open Sans"/>
                <a:cs typeface="Arial" panose="020B0604020202020204" pitchFamily="34" charset="0"/>
              </a:rPr>
              <a:t>A </a:t>
            </a:r>
            <a:r>
              <a:rPr lang="en-IN" sz="1800" dirty="0">
                <a:solidFill>
                  <a:srgbClr val="A31515"/>
                </a:solidFill>
                <a:highlight>
                  <a:srgbClr val="FFFFFF"/>
                </a:highlight>
                <a:latin typeface="Open Sans"/>
              </a:rPr>
              <a:t>class</a:t>
            </a:r>
            <a:r>
              <a:rPr lang="en-IN" sz="1800" dirty="0">
                <a:latin typeface="Open Sans"/>
                <a:cs typeface="Arial" panose="020B0604020202020204" pitchFamily="34" charset="0"/>
              </a:rPr>
              <a:t>, are templates that are used to create objects, and to define object data types and methods.</a:t>
            </a: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class</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8" name="Rectangle 7"/>
          <p:cNvSpPr/>
          <p:nvPr/>
        </p:nvSpPr>
        <p:spPr>
          <a:xfrm>
            <a:off x="228600" y="1727537"/>
            <a:ext cx="8686800" cy="1015663"/>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smtClean="0">
                <a:solidFill>
                  <a:srgbClr val="4EC9B0"/>
                </a:solidFill>
                <a:latin typeface="Consolas" panose="020B0609020204030204" pitchFamily="49" charset="0"/>
              </a:rPr>
              <a:t>name </a:t>
            </a:r>
            <a:r>
              <a:rPr lang="en-IN" sz="2000" dirty="0" smtClean="0">
                <a:solidFill>
                  <a:srgbClr val="D4D4D4"/>
                </a:solidFill>
                <a:latin typeface="Consolas" panose="020B0609020204030204" pitchFamily="49" charset="0"/>
              </a:rPr>
              <a:t>{</a:t>
            </a:r>
          </a:p>
          <a:p>
            <a:r>
              <a:rPr lang="en-IN" sz="2000" i="1" dirty="0" smtClean="0">
                <a:solidFill>
                  <a:srgbClr val="408080"/>
                </a:solidFill>
                <a:latin typeface="Consolas" panose="020B0609020204030204" pitchFamily="49" charset="0"/>
              </a:rPr>
              <a:t>    // Class </a:t>
            </a:r>
            <a:r>
              <a:rPr lang="en-IN" sz="2000" i="1" dirty="0">
                <a:solidFill>
                  <a:srgbClr val="408080"/>
                </a:solidFill>
                <a:latin typeface="Consolas" panose="020B0609020204030204" pitchFamily="49" charset="0"/>
              </a:rPr>
              <a:t>members</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3" name="Rectangle 2"/>
          <p:cNvSpPr/>
          <p:nvPr/>
        </p:nvSpPr>
        <p:spPr>
          <a:xfrm>
            <a:off x="228600" y="3019961"/>
            <a:ext cx="8686800" cy="1323439"/>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Person</a:t>
            </a:r>
            <a:r>
              <a:rPr lang="en-IN" sz="2000" dirty="0">
                <a:solidFill>
                  <a:srgbClr val="D3AF86"/>
                </a:solidFill>
                <a:latin typeface="Consolas" panose="020B0609020204030204" pitchFamily="49" charset="0"/>
              </a:rPr>
              <a:t> {</a:t>
            </a:r>
          </a:p>
          <a:p>
            <a:r>
              <a:rPr lang="en-IN" sz="2000" dirty="0" smtClean="0">
                <a:solidFill>
                  <a:srgbClr val="DC3958"/>
                </a:solidFill>
                <a:latin typeface="Consolas" panose="020B0609020204030204" pitchFamily="49" charset="0"/>
              </a:rPr>
              <a:t>    personId</a:t>
            </a:r>
            <a:r>
              <a:rPr lang="en-IN" sz="2000" dirty="0">
                <a:solidFill>
                  <a:srgbClr val="D3AF86"/>
                </a:solidFill>
                <a:latin typeface="Consolas" panose="020B0609020204030204" pitchFamily="49" charset="0"/>
              </a:rPr>
              <a:t>: number =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personName</a:t>
            </a:r>
            <a:r>
              <a:rPr lang="en-IN" sz="2000" dirty="0">
                <a:solidFill>
                  <a:srgbClr val="D3AF86"/>
                </a:solidFill>
                <a:latin typeface="Consolas" panose="020B0609020204030204" pitchFamily="49" charset="0"/>
              </a:rPr>
              <a:t>: string =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5449793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constructor</a:t>
            </a:r>
            <a:endParaRPr lang="en-IN" dirty="0"/>
          </a:p>
        </p:txBody>
      </p:sp>
    </p:spTree>
    <p:extLst>
      <p:ext uri="{BB962C8B-B14F-4D97-AF65-F5344CB8AC3E}">
        <p14:creationId xmlns:p14="http://schemas.microsoft.com/office/powerpoint/2010/main" val="35183207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2055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constructor</a:t>
            </a:r>
          </a:p>
        </p:txBody>
      </p:sp>
      <p:sp>
        <p:nvSpPr>
          <p:cNvPr id="7" name="Rectangle 6"/>
          <p:cNvSpPr/>
          <p:nvPr/>
        </p:nvSpPr>
        <p:spPr>
          <a:xfrm>
            <a:off x="114300" y="762000"/>
            <a:ext cx="8915400" cy="1200329"/>
          </a:xfrm>
          <a:prstGeom prst="rect">
            <a:avLst/>
          </a:prstGeom>
        </p:spPr>
        <p:txBody>
          <a:bodyPr wrap="square">
            <a:spAutoFit/>
          </a:bodyPr>
          <a:lstStyle/>
          <a:p>
            <a:r>
              <a:rPr lang="en-US" sz="1800" dirty="0">
                <a:latin typeface="Open Sans"/>
                <a:cs typeface="Arial" panose="020B0604020202020204" pitchFamily="34" charset="0"/>
              </a:rPr>
              <a:t>Constructors are identified with keyword "</a:t>
            </a:r>
            <a:r>
              <a:rPr lang="en-US" sz="1800" dirty="0">
                <a:solidFill>
                  <a:srgbClr val="A31515"/>
                </a:solidFill>
                <a:highlight>
                  <a:srgbClr val="FFFFFF"/>
                </a:highlight>
                <a:latin typeface="Open Sans"/>
              </a:rPr>
              <a:t>constructor</a:t>
            </a:r>
            <a:r>
              <a:rPr lang="en-US" sz="1800" dirty="0">
                <a:latin typeface="Open Sans"/>
                <a:cs typeface="Arial" panose="020B0604020202020204" pitchFamily="34" charset="0"/>
              </a:rPr>
              <a:t>". A Constructor is a special type of method of a class and it will be automatically invoked when an instance of the class is created. A class may contain at least one constructor declaration. If a class has no constructor, a constructor is provided automatically.</a:t>
            </a:r>
            <a:endParaRPr lang="en-IN" sz="1800" dirty="0">
              <a:latin typeface="Open Sans"/>
              <a:cs typeface="Arial" panose="020B0604020202020204" pitchFamily="34" charset="0"/>
            </a:endParaRPr>
          </a:p>
        </p:txBody>
      </p:sp>
      <p:sp>
        <p:nvSpPr>
          <p:cNvPr id="19" name="Rectangle 18"/>
          <p:cNvSpPr/>
          <p:nvPr/>
        </p:nvSpPr>
        <p:spPr>
          <a:xfrm>
            <a:off x="210786" y="2133600"/>
            <a:ext cx="8704613" cy="1323439"/>
          </a:xfrm>
          <a:prstGeom prst="rect">
            <a:avLst/>
          </a:prstGeom>
        </p:spPr>
        <p:txBody>
          <a:bodyPr wrap="square">
            <a:spAutoFit/>
          </a:bodyPr>
          <a:lstStyle/>
          <a:p>
            <a:r>
              <a:rPr lang="en-US" sz="2000" dirty="0">
                <a:solidFill>
                  <a:srgbClr val="569CD6"/>
                </a:solidFill>
                <a:latin typeface="Consolas" panose="020B0609020204030204" pitchFamily="49" charset="0"/>
              </a:rPr>
              <a:t>class</a:t>
            </a:r>
            <a:r>
              <a:rPr lang="en-US" sz="2000" dirty="0">
                <a:solidFill>
                  <a:srgbClr val="D3AF86"/>
                </a:solidFill>
                <a:latin typeface="Consolas" panose="020B0609020204030204" pitchFamily="49" charset="0"/>
              </a:rPr>
              <a:t> </a:t>
            </a:r>
            <a:r>
              <a:rPr lang="en-US" sz="2000" dirty="0">
                <a:solidFill>
                  <a:srgbClr val="4EC9B0"/>
                </a:solidFill>
                <a:latin typeface="Consolas" panose="020B0609020204030204" pitchFamily="49" charset="0"/>
              </a:rPr>
              <a:t>name</a:t>
            </a:r>
            <a:r>
              <a:rPr lang="en-US" sz="2000" dirty="0">
                <a:solidFill>
                  <a:srgbClr val="D3AF86"/>
                </a:solidFill>
                <a:latin typeface="Consolas" panose="020B0609020204030204" pitchFamily="49" charset="0"/>
              </a:rPr>
              <a:t> </a:t>
            </a:r>
            <a:r>
              <a:rPr lang="en-US" sz="2000" dirty="0">
                <a:solidFill>
                  <a:srgbClr val="D4D4D4"/>
                </a:solidFill>
                <a:latin typeface="Consolas" panose="020B0609020204030204" pitchFamily="49" charset="0"/>
              </a:rPr>
              <a:t>{</a:t>
            </a:r>
          </a:p>
          <a:p>
            <a:r>
              <a:rPr lang="en-US" sz="2000" dirty="0" smtClean="0">
                <a:solidFill>
                  <a:srgbClr val="A57A4C"/>
                </a:solidFill>
                <a:latin typeface="Consolas" panose="020B0609020204030204" pitchFamily="49" charset="0"/>
              </a:rPr>
              <a:t>    </a:t>
            </a:r>
            <a:r>
              <a:rPr lang="en-US" sz="2000" i="1" dirty="0">
                <a:solidFill>
                  <a:srgbClr val="408080"/>
                </a:solidFill>
                <a:latin typeface="Consolas" panose="020B0609020204030204" pitchFamily="49" charset="0"/>
              </a:rPr>
              <a:t>// Class members</a:t>
            </a:r>
          </a:p>
          <a:p>
            <a:r>
              <a:rPr lang="en-US" sz="2000" dirty="0" smtClean="0">
                <a:solidFill>
                  <a:srgbClr val="98676A"/>
                </a:solidFill>
                <a:latin typeface="Consolas" panose="020B0609020204030204" pitchFamily="49" charset="0"/>
              </a:rPr>
              <a:t>    </a:t>
            </a:r>
            <a:r>
              <a:rPr lang="en-US" sz="2000" dirty="0">
                <a:solidFill>
                  <a:srgbClr val="569CD6"/>
                </a:solidFill>
                <a:latin typeface="Consolas" panose="020B0609020204030204" pitchFamily="49" charset="0"/>
              </a:rPr>
              <a:t>constructor</a:t>
            </a:r>
            <a:r>
              <a:rPr lang="en-US" sz="2000" dirty="0">
                <a:latin typeface="Consolas" panose="020B0609020204030204" pitchFamily="49" charset="0"/>
              </a:rPr>
              <a:t>() {...}</a:t>
            </a:r>
          </a:p>
          <a:p>
            <a:r>
              <a:rPr lang="en-US" sz="2000" dirty="0">
                <a:solidFill>
                  <a:srgbClr val="D4D4D4"/>
                </a:solidFill>
                <a:latin typeface="Consolas" panose="020B0609020204030204" pitchFamily="49" charset="0"/>
              </a:rPr>
              <a:t>}</a:t>
            </a:r>
          </a:p>
        </p:txBody>
      </p:sp>
      <p:sp>
        <p:nvSpPr>
          <p:cNvPr id="8" name="Rectangle 7"/>
          <p:cNvSpPr/>
          <p:nvPr/>
        </p:nvSpPr>
        <p:spPr>
          <a:xfrm>
            <a:off x="0" y="3505200"/>
            <a:ext cx="9144000" cy="2862322"/>
          </a:xfrm>
          <a:prstGeom prst="rect">
            <a:avLst/>
          </a:prstGeom>
        </p:spPr>
        <p:txBody>
          <a:bodyPr wrap="square">
            <a:spAutoFit/>
          </a:bodyPr>
          <a:lstStyle/>
          <a:p>
            <a:r>
              <a:rPr lang="en-US" sz="2000" dirty="0">
                <a:solidFill>
                  <a:srgbClr val="98676A"/>
                </a:solidFill>
                <a:latin typeface="Consolas" panose="020B0609020204030204" pitchFamily="49" charset="0"/>
              </a:rPr>
              <a:t>class</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Person</a:t>
            </a:r>
            <a:r>
              <a:rPr lang="en-US" sz="2000" dirty="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firstName</a:t>
            </a:r>
            <a:r>
              <a:rPr lang="en-US" sz="2000" dirty="0">
                <a:solidFill>
                  <a:srgbClr val="D3AF86"/>
                </a:solidFill>
                <a:latin typeface="Consolas" panose="020B0609020204030204" pitchFamily="49" charset="0"/>
              </a:rPr>
              <a:t>: string =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 string = '';</a:t>
            </a:r>
          </a:p>
          <a:p>
            <a:r>
              <a:rPr lang="en-US" sz="2000" dirty="0" smtClean="0">
                <a:solidFill>
                  <a:srgbClr val="98676A"/>
                </a:solidFill>
                <a:latin typeface="Consolas" panose="020B0609020204030204" pitchFamily="49" charset="0"/>
              </a:rPr>
              <a:t>    constructor</a:t>
            </a:r>
            <a:r>
              <a:rPr lang="en-US" sz="2000" dirty="0" smtClean="0">
                <a:solidFill>
                  <a:srgbClr val="D3AF86"/>
                </a:solidFill>
                <a:latin typeface="Consolas" panose="020B0609020204030204" pitchFamily="49" charset="0"/>
              </a:rPr>
              <a:t>(</a:t>
            </a:r>
            <a:r>
              <a:rPr lang="en-US" sz="2000" dirty="0" smtClean="0">
                <a:solidFill>
                  <a:srgbClr val="98676A"/>
                </a:solidFill>
                <a:latin typeface="Consolas" panose="020B0609020204030204" pitchFamily="49" charset="0"/>
              </a:rPr>
              <a:t>public</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firstName</a:t>
            </a:r>
            <a:r>
              <a:rPr lang="en-US" sz="2000" dirty="0" smtClean="0">
                <a:solidFill>
                  <a:srgbClr val="D3AF86"/>
                </a:solidFill>
                <a:latin typeface="Consolas" panose="020B0609020204030204" pitchFamily="49" charset="0"/>
              </a:rPr>
              <a:t>:string</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public</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lastName</a:t>
            </a:r>
            <a:r>
              <a:rPr lang="en-US" sz="2000" dirty="0" smtClean="0">
                <a:solidFill>
                  <a:srgbClr val="D3AF86"/>
                </a:solidFill>
                <a:latin typeface="Consolas" panose="020B0609020204030204" pitchFamily="49" charset="0"/>
              </a:rPr>
              <a:t>:string</a:t>
            </a:r>
          </a:p>
          <a:p>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this</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_firstName</a:t>
            </a:r>
            <a:r>
              <a:rPr lang="en-US" sz="2000" dirty="0" smtClean="0">
                <a:solidFill>
                  <a:srgbClr val="D3AF86"/>
                </a:solidFill>
                <a:latin typeface="Consolas" panose="020B0609020204030204" pitchFamily="49" charset="0"/>
              </a:rPr>
              <a:t> = </a:t>
            </a:r>
            <a:r>
              <a:rPr lang="en-US" sz="2000" dirty="0" smtClean="0">
                <a:solidFill>
                  <a:srgbClr val="DC3958"/>
                </a:solidFill>
                <a:latin typeface="Consolas" panose="020B0609020204030204" pitchFamily="49" charset="0"/>
              </a:rPr>
              <a:t>firstName</a:t>
            </a:r>
            <a:r>
              <a:rPr lang="en-US" sz="2000" dirty="0" smtClean="0">
                <a:solidFill>
                  <a:srgbClr val="D3AF86"/>
                </a:solidFill>
                <a:latin typeface="Consolas" panose="020B0609020204030204" pitchFamily="49" charset="0"/>
              </a:rPr>
              <a:t>;</a:t>
            </a:r>
          </a:p>
          <a:p>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_lastName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p:txBody>
      </p:sp>
    </p:spTree>
    <p:extLst>
      <p:ext uri="{BB962C8B-B14F-4D97-AF65-F5344CB8AC3E}">
        <p14:creationId xmlns:p14="http://schemas.microsoft.com/office/powerpoint/2010/main" val="495791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p>
            <a:pPr algn="ctr"/>
            <a:r>
              <a:rPr lang="en-IN" sz="4800" b="1" i="1" dirty="0" smtClean="0">
                <a:solidFill>
                  <a:srgbClr val="EAEF2D"/>
                </a:solidFill>
                <a:latin typeface="Segoe UI Light" panose="020B0502040204020203" pitchFamily="34" charset="0"/>
                <a:cs typeface="Segoe UI Light" panose="020B0502040204020203" pitchFamily="34" charset="0"/>
              </a:rPr>
              <a:t>variable declaration</a:t>
            </a:r>
            <a:endParaRPr lang="en-IN" sz="4800" b="1" i="1" dirty="0">
              <a:solidFill>
                <a:srgbClr val="EAEF2D"/>
              </a:solidFill>
              <a:latin typeface="Segoe UI Light" panose="020B0502040204020203" pitchFamily="34" charset="0"/>
              <a:cs typeface="Segoe UI Light" panose="020B0502040204020203" pitchFamily="34" charset="0"/>
            </a:endParaRPr>
          </a:p>
        </p:txBody>
      </p:sp>
      <p:sp>
        <p:nvSpPr>
          <p:cNvPr id="3" name="Rectangle 2"/>
          <p:cNvSpPr/>
          <p:nvPr/>
        </p:nvSpPr>
        <p:spPr>
          <a:xfrm>
            <a:off x="381000" y="3283803"/>
            <a:ext cx="8382000" cy="707886"/>
          </a:xfrm>
          <a:prstGeom prst="rect">
            <a:avLst/>
          </a:prstGeom>
        </p:spPr>
        <p:txBody>
          <a:bodyPr wrap="square">
            <a:spAutoFit/>
          </a:bodyPr>
          <a:lstStyle/>
          <a:p>
            <a:r>
              <a:rPr lang="en-US" sz="2000" dirty="0">
                <a:solidFill>
                  <a:srgbClr val="352517"/>
                </a:solidFill>
                <a:latin typeface="Segoe UI" panose="020B0502040204020203" pitchFamily="34" charset="0"/>
                <a:cs typeface="Segoe UI" panose="020B0502040204020203" pitchFamily="34" charset="0"/>
              </a:rPr>
              <a:t>TypeScript follows the same rules as JavaScript for variable declarations. Variables can be declared using: </a:t>
            </a:r>
            <a:r>
              <a:rPr lang="en-US" sz="2000" i="1" dirty="0">
                <a:solidFill>
                  <a:srgbClr val="00B0F0"/>
                </a:solidFill>
                <a:latin typeface="Segoe UI" panose="020B0502040204020203" pitchFamily="34" charset="0"/>
                <a:cs typeface="Segoe UI" panose="020B0502040204020203" pitchFamily="34" charset="0"/>
              </a:rPr>
              <a:t>var</a:t>
            </a:r>
            <a:r>
              <a:rPr lang="en-US" sz="2000" dirty="0">
                <a:solidFill>
                  <a:srgbClr val="352517"/>
                </a:solidFill>
                <a:latin typeface="Segoe UI" panose="020B0502040204020203" pitchFamily="34" charset="0"/>
                <a:cs typeface="Segoe UI" panose="020B0502040204020203" pitchFamily="34" charset="0"/>
              </a:rPr>
              <a:t>, </a:t>
            </a:r>
            <a:r>
              <a:rPr lang="en-US" sz="2000" i="1" dirty="0">
                <a:solidFill>
                  <a:srgbClr val="00B0F0"/>
                </a:solidFill>
                <a:latin typeface="Segoe UI" panose="020B0502040204020203" pitchFamily="34" charset="0"/>
                <a:cs typeface="Segoe UI" panose="020B0502040204020203" pitchFamily="34" charset="0"/>
              </a:rPr>
              <a:t>let</a:t>
            </a:r>
            <a:r>
              <a:rPr lang="en-US" sz="2000" dirty="0">
                <a:solidFill>
                  <a:srgbClr val="352517"/>
                </a:solidFill>
                <a:latin typeface="Segoe UI" panose="020B0502040204020203" pitchFamily="34" charset="0"/>
                <a:cs typeface="Segoe UI" panose="020B0502040204020203" pitchFamily="34" charset="0"/>
              </a:rPr>
              <a:t>, </a:t>
            </a:r>
            <a:r>
              <a:rPr lang="en-US" sz="2000" dirty="0" smtClean="0">
                <a:solidFill>
                  <a:srgbClr val="352517"/>
                </a:solidFill>
                <a:latin typeface="Segoe UI" panose="020B0502040204020203" pitchFamily="34" charset="0"/>
                <a:cs typeface="Segoe UI" panose="020B0502040204020203" pitchFamily="34" charset="0"/>
              </a:rPr>
              <a:t>or </a:t>
            </a:r>
            <a:r>
              <a:rPr lang="en-US" sz="2000" i="1" dirty="0">
                <a:solidFill>
                  <a:srgbClr val="00B0F0"/>
                </a:solidFill>
                <a:latin typeface="Segoe UI" panose="020B0502040204020203" pitchFamily="34" charset="0"/>
                <a:cs typeface="Segoe UI" panose="020B0502040204020203" pitchFamily="34" charset="0"/>
              </a:rPr>
              <a:t>const</a:t>
            </a:r>
            <a:r>
              <a:rPr lang="en-US" sz="2000" dirty="0">
                <a:solidFill>
                  <a:srgbClr val="352517"/>
                </a:solidFill>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34597240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a:solidFill>
                  <a:srgbClr val="00B050"/>
                </a:solidFill>
                <a:latin typeface="Segoe UI Light" panose="020B0502040204020203" pitchFamily="34" charset="0"/>
                <a:cs typeface="Segoe UI Light" panose="020B0502040204020203" pitchFamily="34" charset="0"/>
              </a:rPr>
              <a:t>constructor</a:t>
            </a:r>
          </a:p>
        </p:txBody>
      </p:sp>
      <p:sp>
        <p:nvSpPr>
          <p:cNvPr id="2" name="Rectangle 1"/>
          <p:cNvSpPr/>
          <p:nvPr/>
        </p:nvSpPr>
        <p:spPr>
          <a:xfrm>
            <a:off x="0" y="1010483"/>
            <a:ext cx="9144000" cy="4770537"/>
          </a:xfrm>
          <a:prstGeom prst="rect">
            <a:avLst/>
          </a:prstGeom>
        </p:spPr>
        <p:txBody>
          <a:bodyPr wrap="square">
            <a:spAutoFit/>
          </a:bodyPr>
          <a:lstStyle/>
          <a:p>
            <a:r>
              <a:rPr lang="en-US" sz="2000" dirty="0">
                <a:solidFill>
                  <a:srgbClr val="98676A"/>
                </a:solidFill>
                <a:latin typeface="Consolas" panose="020B0609020204030204" pitchFamily="49" charset="0"/>
              </a:rPr>
              <a:t>class</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Person</a:t>
            </a:r>
            <a:r>
              <a:rPr lang="en-US" sz="2000" dirty="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firstName</a:t>
            </a:r>
            <a:r>
              <a:rPr lang="en-US" sz="2000" dirty="0">
                <a:solidFill>
                  <a:srgbClr val="D3AF86"/>
                </a:solidFill>
                <a:latin typeface="Consolas" panose="020B0609020204030204" pitchFamily="49" charset="0"/>
              </a:rPr>
              <a:t>: string =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 string = '';</a:t>
            </a:r>
          </a:p>
          <a:p>
            <a:r>
              <a:rPr lang="en-US" sz="2000" dirty="0" smtClean="0">
                <a:solidFill>
                  <a:srgbClr val="DC3958"/>
                </a:solidFill>
                <a:latin typeface="Consolas" panose="020B0609020204030204" pitchFamily="49" charset="0"/>
              </a:rPr>
              <a:t>    _</a:t>
            </a:r>
            <a:r>
              <a:rPr lang="en-US" sz="2000" dirty="0">
                <a:solidFill>
                  <a:srgbClr val="DC3958"/>
                </a:solidFill>
                <a:latin typeface="Consolas" panose="020B0609020204030204" pitchFamily="49" charset="0"/>
              </a:rPr>
              <a:t>age</a:t>
            </a:r>
            <a:r>
              <a:rPr lang="en-US" sz="2000" dirty="0">
                <a:solidFill>
                  <a:srgbClr val="D3AF86"/>
                </a:solidFill>
                <a:latin typeface="Consolas" panose="020B0609020204030204" pitchFamily="49" charset="0"/>
              </a:rPr>
              <a:t>: number = </a:t>
            </a:r>
            <a:r>
              <a:rPr lang="en-US" sz="2000" dirty="0">
                <a:solidFill>
                  <a:srgbClr val="F79A32"/>
                </a:solidFill>
                <a:latin typeface="Consolas" panose="020B0609020204030204" pitchFamily="49" charset="0"/>
              </a:rPr>
              <a:t>0</a:t>
            </a:r>
            <a:r>
              <a:rPr lang="en-US" sz="2000" dirty="0">
                <a:solidFill>
                  <a:srgbClr val="D3AF86"/>
                </a:solidFill>
                <a:latin typeface="Consolas" panose="020B0609020204030204" pitchFamily="49" charset="0"/>
              </a:rPr>
              <a:t>;</a:t>
            </a:r>
          </a:p>
          <a:p>
            <a:r>
              <a:rPr lang="en-US" sz="2000" dirty="0" smtClean="0">
                <a:solidFill>
                  <a:srgbClr val="98676A"/>
                </a:solidFill>
                <a:latin typeface="Consolas" panose="020B0609020204030204" pitchFamily="49" charset="0"/>
              </a:rPr>
              <a:t>    constructor</a:t>
            </a:r>
            <a:r>
              <a:rPr lang="en-US" sz="2000" dirty="0" smtClean="0">
                <a:solidFill>
                  <a:srgbClr val="D3AF86"/>
                </a:solidFill>
                <a:latin typeface="Consolas" panose="020B0609020204030204" pitchFamily="49" charset="0"/>
              </a:rPr>
              <a:t>(</a:t>
            </a:r>
            <a:r>
              <a:rPr lang="en-US" sz="2000" dirty="0" smtClean="0">
                <a:solidFill>
                  <a:srgbClr val="98676A"/>
                </a:solidFill>
                <a:latin typeface="Consolas" panose="020B0609020204030204" pitchFamily="49" charset="0"/>
              </a:rPr>
              <a:t>public</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firstName</a:t>
            </a:r>
            <a:r>
              <a:rPr lang="en-US" sz="2000" dirty="0" smtClean="0">
                <a:solidFill>
                  <a:srgbClr val="D3AF86"/>
                </a:solidFill>
                <a:latin typeface="Consolas" panose="020B0609020204030204" pitchFamily="49" charset="0"/>
              </a:rPr>
              <a:t>:string</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public</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lastName</a:t>
            </a:r>
            <a:r>
              <a:rPr lang="en-US" sz="2000" dirty="0" smtClean="0">
                <a:solidFill>
                  <a:srgbClr val="D3AF86"/>
                </a:solidFill>
                <a:latin typeface="Consolas" panose="020B0609020204030204" pitchFamily="49" charset="0"/>
              </a:rPr>
              <a:t>:string</a:t>
            </a:r>
            <a:r>
              <a:rPr lang="en-US" sz="2000" dirty="0">
                <a:solidFill>
                  <a:srgbClr val="D3AF86"/>
                </a:solidFill>
                <a:latin typeface="Consolas" panose="020B0609020204030204" pitchFamily="49" charset="0"/>
              </a:rPr>
              <a:t>, </a:t>
            </a:r>
            <a:endParaRPr lang="en-US" sz="2000" dirty="0" smtClean="0">
              <a:solidFill>
                <a:srgbClr val="D3AF86"/>
              </a:solidFill>
              <a:latin typeface="Consolas" panose="020B0609020204030204" pitchFamily="49" charset="0"/>
            </a:endParaRPr>
          </a:p>
          <a:p>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               </a:t>
            </a:r>
            <a:r>
              <a:rPr lang="en-US" sz="2000" dirty="0" smtClean="0">
                <a:solidFill>
                  <a:srgbClr val="98676A"/>
                </a:solidFill>
                <a:latin typeface="Consolas" panose="020B0609020204030204" pitchFamily="49" charset="0"/>
              </a:rPr>
              <a:t>public</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age</a:t>
            </a:r>
            <a:r>
              <a:rPr lang="en-US" sz="2000" dirty="0" smtClean="0">
                <a:solidFill>
                  <a:srgbClr val="D3AF86"/>
                </a:solidFill>
                <a:latin typeface="Consolas" panose="020B0609020204030204" pitchFamily="49" charset="0"/>
              </a:rPr>
              <a:t>:number</a:t>
            </a:r>
            <a:r>
              <a:rPr lang="en-US" sz="2000" dirty="0">
                <a:solidFill>
                  <a:srgbClr val="D3AF86"/>
                </a:solidFill>
                <a:latin typeface="Consolas" panose="020B0609020204030204" pitchFamily="49" charset="0"/>
              </a:rPr>
              <a:t>) {</a:t>
            </a:r>
          </a:p>
          <a:p>
            <a:r>
              <a:rPr lang="en-US" sz="2000" dirty="0">
                <a:solidFill>
                  <a:srgbClr val="DC3958"/>
                </a:solidFill>
                <a:latin typeface="Consolas" panose="020B0609020204030204" pitchFamily="49" charset="0"/>
              </a:rPr>
              <a:t> </a:t>
            </a:r>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firstName</a:t>
            </a:r>
            <a:r>
              <a:rPr lang="en-US" sz="2000" dirty="0">
                <a:solidFill>
                  <a:srgbClr val="D3AF86"/>
                </a:solidFill>
                <a:latin typeface="Consolas" panose="020B0609020204030204" pitchFamily="49" charset="0"/>
              </a:rPr>
              <a:t>;</a:t>
            </a:r>
          </a:p>
          <a:p>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_lastName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lastName</a:t>
            </a:r>
            <a:r>
              <a:rPr lang="en-US" sz="2000" dirty="0">
                <a:solidFill>
                  <a:srgbClr val="D3AF86"/>
                </a:solidFill>
                <a:latin typeface="Consolas" panose="020B0609020204030204" pitchFamily="49" charset="0"/>
              </a:rPr>
              <a:t>;</a:t>
            </a:r>
          </a:p>
          <a:p>
            <a:r>
              <a:rPr lang="en-US" sz="2000" dirty="0" smtClean="0">
                <a:solidFill>
                  <a:srgbClr val="DC3958"/>
                </a:solidFill>
                <a:latin typeface="Consolas" panose="020B0609020204030204" pitchFamily="49" charset="0"/>
              </a:rPr>
              <a:t>        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age</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8AB1B0"/>
                </a:solidFill>
                <a:latin typeface="Consolas" panose="020B0609020204030204" pitchFamily="49" charset="0"/>
              </a:rPr>
              <a:t>    display</a:t>
            </a:r>
            <a:r>
              <a:rPr lang="en-US" sz="2000" dirty="0">
                <a:solidFill>
                  <a:srgbClr val="D3AF86"/>
                </a:solidFill>
                <a:latin typeface="Consolas" panose="020B0609020204030204" pitchFamily="49" charset="0"/>
              </a:rPr>
              <a:t>() :void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_firstName</a:t>
            </a:r>
            <a:r>
              <a:rPr lang="en-US" sz="2000" dirty="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this</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_lastName</a:t>
            </a:r>
            <a:r>
              <a:rPr lang="en-US" sz="2000" dirty="0" smtClean="0">
                <a:solidFill>
                  <a:srgbClr val="D3AF86"/>
                </a:solidFill>
                <a:latin typeface="Consolas" panose="020B0609020204030204" pitchFamily="49" charset="0"/>
              </a:rPr>
              <a:t>, </a:t>
            </a:r>
            <a:r>
              <a:rPr lang="en-US" sz="2000" dirty="0" smtClean="0">
                <a:solidFill>
                  <a:srgbClr val="DC3958"/>
                </a:solidFill>
                <a:latin typeface="Consolas" panose="020B0609020204030204" pitchFamily="49" charset="0"/>
              </a:rPr>
              <a:t>this</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_age</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module.exports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Person</a:t>
            </a:r>
            <a:r>
              <a:rPr lang="en-US" sz="2000" dirty="0">
                <a:solidFill>
                  <a:srgbClr val="D3AF86"/>
                </a:solidFill>
                <a:latin typeface="Consolas" panose="020B0609020204030204" pitchFamily="49" charset="0"/>
              </a:rPr>
              <a:t> }</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1921114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object</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8" name="Rectangle 7"/>
          <p:cNvSpPr/>
          <p:nvPr/>
        </p:nvSpPr>
        <p:spPr>
          <a:xfrm>
            <a:off x="114300" y="1752600"/>
            <a:ext cx="8915400" cy="4093428"/>
          </a:xfrm>
          <a:prstGeom prst="rect">
            <a:avLst/>
          </a:prstGeom>
        </p:spPr>
        <p:txBody>
          <a:bodyPr wrap="square">
            <a:spAutoFit/>
          </a:bodyPr>
          <a:lstStyle/>
          <a:p>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employee</a:t>
            </a:r>
            <a:r>
              <a:rPr lang="en-US" sz="2000" dirty="0">
                <a:solidFill>
                  <a:srgbClr val="D3AF86"/>
                </a:solidFill>
                <a:latin typeface="Consolas" panose="020B0609020204030204" pitchFamily="49" charset="0"/>
              </a:rPr>
              <a:t>: [{</a:t>
            </a:r>
          </a:p>
          <a:p>
            <a:r>
              <a:rPr lang="en-US" sz="2000" dirty="0" smtClean="0">
                <a:solidFill>
                  <a:srgbClr val="DC3958"/>
                </a:solidFill>
                <a:latin typeface="Consolas" panose="020B0609020204030204" pitchFamily="49" charset="0"/>
              </a:rPr>
              <a:t>    firstName</a:t>
            </a:r>
            <a:r>
              <a:rPr lang="en-US" sz="2000" dirty="0">
                <a:solidFill>
                  <a:srgbClr val="D3AF86"/>
                </a:solidFill>
                <a:latin typeface="Consolas" panose="020B0609020204030204" pitchFamily="49" charset="0"/>
              </a:rPr>
              <a:t>: string,</a:t>
            </a:r>
          </a:p>
          <a:p>
            <a:r>
              <a:rPr lang="en-US" sz="2000" dirty="0" smtClean="0">
                <a:solidFill>
                  <a:srgbClr val="DC3958"/>
                </a:solidFill>
                <a:latin typeface="Consolas" panose="020B0609020204030204" pitchFamily="49" charset="0"/>
              </a:rPr>
              <a:t>    lastName</a:t>
            </a:r>
            <a:r>
              <a:rPr lang="en-US" sz="2000" dirty="0">
                <a:solidFill>
                  <a:srgbClr val="D3AF86"/>
                </a:solidFill>
                <a:latin typeface="Consolas" panose="020B0609020204030204" pitchFamily="49" charset="0"/>
              </a:rPr>
              <a:t>: string,</a:t>
            </a:r>
          </a:p>
          <a:p>
            <a:r>
              <a:rPr lang="en-US" sz="2000" dirty="0" smtClean="0">
                <a:solidFill>
                  <a:srgbClr val="DC3958"/>
                </a:solidFill>
                <a:latin typeface="Consolas" panose="020B0609020204030204" pitchFamily="49" charset="0"/>
              </a:rPr>
              <a:t>    canVote</a:t>
            </a:r>
            <a:r>
              <a:rPr lang="en-US" sz="2000" dirty="0">
                <a:solidFill>
                  <a:srgbClr val="D3AF86"/>
                </a:solidFill>
                <a:latin typeface="Consolas" panose="020B0609020204030204" pitchFamily="49" charset="0"/>
              </a:rPr>
              <a:t>: boolean</a:t>
            </a:r>
          </a:p>
          <a:p>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
            </a:r>
            <a:br>
              <a:rPr lang="en-US" sz="2000" dirty="0">
                <a:solidFill>
                  <a:srgbClr val="D3AF86"/>
                </a:solidFill>
                <a:latin typeface="Consolas" panose="020B0609020204030204" pitchFamily="49" charset="0"/>
              </a:rPr>
            </a:br>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employee</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{firstName</a:t>
            </a:r>
            <a:r>
              <a:rPr lang="en-US" sz="2000" dirty="0">
                <a:solidFill>
                  <a:srgbClr val="D3AF86"/>
                </a:solidFill>
                <a:latin typeface="Consolas" panose="020B0609020204030204" pitchFamily="49" charset="0"/>
              </a:rPr>
              <a:t>: '</a:t>
            </a:r>
            <a:r>
              <a:rPr lang="en-US" sz="2000" dirty="0">
                <a:solidFill>
                  <a:srgbClr val="889B4A"/>
                </a:solidFill>
                <a:latin typeface="Consolas" panose="020B0609020204030204" pitchFamily="49" charset="0"/>
              </a:rPr>
              <a:t>Saleel</a:t>
            </a:r>
            <a:r>
              <a:rPr lang="en-US" sz="2000" dirty="0">
                <a:solidFill>
                  <a:srgbClr val="D3AF86"/>
                </a:solidFill>
                <a:latin typeface="Consolas" panose="020B0609020204030204" pitchFamily="49" charset="0"/>
              </a:rPr>
              <a:t>', lastName: </a:t>
            </a:r>
            <a:r>
              <a:rPr lang="en-US" sz="2000" dirty="0" smtClean="0">
                <a:solidFill>
                  <a:srgbClr val="D3AF86"/>
                </a:solidFill>
                <a:latin typeface="Consolas" panose="020B0609020204030204" pitchFamily="49" charset="0"/>
              </a:rPr>
              <a:t>'</a:t>
            </a:r>
            <a:r>
              <a:rPr lang="en-US" sz="2000" dirty="0" smtClean="0">
                <a:solidFill>
                  <a:srgbClr val="889B4A"/>
                </a:solidFill>
                <a:latin typeface="Consolas" panose="020B0609020204030204" pitchFamily="49" charset="0"/>
              </a:rPr>
              <a:t>Bagde</a:t>
            </a:r>
            <a:r>
              <a:rPr lang="en-US" sz="2000" dirty="0" smtClean="0">
                <a:solidFill>
                  <a:srgbClr val="D3AF86"/>
                </a:solidFill>
                <a:latin typeface="Consolas" panose="020B0609020204030204" pitchFamily="49" charset="0"/>
              </a:rPr>
              <a:t>', canVote</a:t>
            </a:r>
            <a:r>
              <a:rPr lang="en-US" sz="2000" dirty="0">
                <a:solidFill>
                  <a:srgbClr val="D3AF86"/>
                </a:solidFill>
                <a:latin typeface="Consolas" panose="020B0609020204030204" pitchFamily="49" charset="0"/>
              </a:rPr>
              <a:t>: </a:t>
            </a:r>
            <a:r>
              <a:rPr lang="en-US" sz="2000" dirty="0" smtClean="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smtClean="0">
                <a:solidFill>
                  <a:srgbClr val="D3AF86"/>
                </a:solidFill>
                <a:latin typeface="Consolas" panose="020B0609020204030204" pitchFamily="49" charset="0"/>
              </a:rPr>
              <a:t>    {firstName</a:t>
            </a:r>
            <a:r>
              <a:rPr lang="en-US" sz="2000" dirty="0">
                <a:solidFill>
                  <a:srgbClr val="D3AF86"/>
                </a:solidFill>
                <a:latin typeface="Consolas" panose="020B0609020204030204" pitchFamily="49" charset="0"/>
              </a:rPr>
              <a:t>: '</a:t>
            </a:r>
            <a:r>
              <a:rPr lang="en-US" sz="2000" dirty="0" err="1">
                <a:solidFill>
                  <a:srgbClr val="889B4A"/>
                </a:solidFill>
                <a:latin typeface="Consolas" panose="020B0609020204030204" pitchFamily="49" charset="0"/>
              </a:rPr>
              <a:t>Vrushali</a:t>
            </a:r>
            <a:r>
              <a:rPr lang="en-US" sz="2000" dirty="0">
                <a:solidFill>
                  <a:srgbClr val="D3AF86"/>
                </a:solidFill>
                <a:latin typeface="Consolas" panose="020B0609020204030204" pitchFamily="49" charset="0"/>
              </a:rPr>
              <a:t>', lastName: '</a:t>
            </a:r>
            <a:r>
              <a:rPr lang="en-US" sz="2000" dirty="0">
                <a:solidFill>
                  <a:srgbClr val="889B4A"/>
                </a:solidFill>
                <a:latin typeface="Consolas" panose="020B0609020204030204" pitchFamily="49" charset="0"/>
              </a:rPr>
              <a:t>Bagde</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canVote: </a:t>
            </a:r>
            <a:r>
              <a:rPr lang="en-US" sz="2000" dirty="0" smtClean="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smtClean="0">
                <a:solidFill>
                  <a:srgbClr val="D3AF86"/>
                </a:solidFill>
                <a:latin typeface="Consolas" panose="020B0609020204030204" pitchFamily="49" charset="0"/>
              </a:rPr>
              <a:t>    {firstName: </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Sharmin</a:t>
            </a:r>
            <a:r>
              <a:rPr lang="en-US" sz="2000" dirty="0">
                <a:solidFill>
                  <a:srgbClr val="D3AF86"/>
                </a:solidFill>
                <a:latin typeface="Consolas" panose="020B0609020204030204" pitchFamily="49" charset="0"/>
              </a:rPr>
              <a:t>', lastName : '</a:t>
            </a:r>
            <a:r>
              <a:rPr lang="en-US" sz="2000" dirty="0">
                <a:solidFill>
                  <a:srgbClr val="889B4A"/>
                </a:solidFill>
                <a:latin typeface="Consolas" panose="020B0609020204030204" pitchFamily="49" charset="0"/>
              </a:rPr>
              <a:t>Bagde</a:t>
            </a:r>
            <a:r>
              <a:rPr lang="en-US" sz="2000" dirty="0" smtClean="0">
                <a:solidFill>
                  <a:srgbClr val="D3AF86"/>
                </a:solidFill>
                <a:latin typeface="Consolas" panose="020B0609020204030204" pitchFamily="49" charset="0"/>
              </a:rPr>
              <a:t>', canVote </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a:t>
            </a:r>
            <a:endParaRPr lang="en-US" sz="2000" dirty="0">
              <a:solidFill>
                <a:srgbClr val="D3AF86"/>
              </a:solidFill>
              <a:latin typeface="Consolas" panose="020B0609020204030204" pitchFamily="49" charset="0"/>
            </a:endParaRPr>
          </a:p>
          <a:p>
            <a:r>
              <a:rPr lang="en-US" sz="2000" dirty="0">
                <a:solidFill>
                  <a:srgbClr val="D3AF86"/>
                </a:solidFill>
                <a:latin typeface="Consolas" panose="020B0609020204030204" pitchFamily="49" charset="0"/>
              </a:rPr>
              <a:t/>
            </a:r>
            <a:br>
              <a:rPr lang="en-US" sz="2000" dirty="0">
                <a:solidFill>
                  <a:srgbClr val="D3AF86"/>
                </a:solidFill>
                <a:latin typeface="Consolas" panose="020B0609020204030204" pitchFamily="49" charset="0"/>
              </a:rPr>
            </a:br>
            <a:r>
              <a:rPr lang="en-US" sz="2000" dirty="0">
                <a:solidFill>
                  <a:srgbClr val="F06431"/>
                </a:solidFill>
                <a:latin typeface="Consolas" panose="020B0609020204030204" pitchFamily="49" charset="0"/>
              </a:rPr>
              <a:t>console</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employee</a:t>
            </a:r>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0</a:t>
            </a:r>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981239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interface</a:t>
            </a:r>
            <a:endParaRPr lang="en-IN" dirty="0"/>
          </a:p>
        </p:txBody>
      </p:sp>
    </p:spTree>
    <p:extLst>
      <p:ext uri="{BB962C8B-B14F-4D97-AF65-F5344CB8AC3E}">
        <p14:creationId xmlns:p14="http://schemas.microsoft.com/office/powerpoint/2010/main" val="42072002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interface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2" name="Rectangle 1"/>
          <p:cNvSpPr/>
          <p:nvPr/>
        </p:nvSpPr>
        <p:spPr>
          <a:xfrm>
            <a:off x="114300" y="1727537"/>
            <a:ext cx="8915400" cy="1323439"/>
          </a:xfrm>
          <a:prstGeom prst="rect">
            <a:avLst/>
          </a:prstGeom>
          <a:solidFill>
            <a:schemeClr val="bg1"/>
          </a:solidFill>
        </p:spPr>
        <p:txBody>
          <a:bodyPr wrap="square">
            <a:spAutoFit/>
          </a:bodyPr>
          <a:lstStyle/>
          <a:p>
            <a:r>
              <a:rPr lang="en-IN" sz="2000" dirty="0">
                <a:solidFill>
                  <a:srgbClr val="569CD6"/>
                </a:solidFill>
                <a:latin typeface="Consolas" panose="020B0609020204030204" pitchFamily="49" charset="0"/>
              </a:rPr>
              <a:t>interface</a:t>
            </a:r>
            <a:r>
              <a:rPr lang="en-IN" sz="2000" dirty="0">
                <a:solidFill>
                  <a:srgbClr val="D3AF86"/>
                </a:solidFill>
                <a:latin typeface="Consolas" panose="020B0609020204030204" pitchFamily="49" charset="0"/>
              </a:rPr>
              <a:t> </a:t>
            </a:r>
            <a:r>
              <a:rPr lang="en-IN" sz="2000" dirty="0">
                <a:solidFill>
                  <a:srgbClr val="4EC9B0"/>
                </a:solidFill>
                <a:latin typeface="Consolas" panose="020B0609020204030204" pitchFamily="49" charset="0"/>
              </a:rPr>
              <a:t>LabelledValue</a:t>
            </a:r>
            <a:r>
              <a:rPr lang="en-IN" sz="2000" dirty="0">
                <a:solidFill>
                  <a:srgbClr val="D3AF86"/>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p>
          <a:p>
            <a:r>
              <a:rPr lang="en-IN" sz="2000" dirty="0" smtClean="0">
                <a:solidFill>
                  <a:srgbClr val="DC3958"/>
                </a:solidFill>
                <a:latin typeface="Consolas" panose="020B0609020204030204" pitchFamily="49" charset="0"/>
              </a:rPr>
              <a:t>   label1</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string</a:t>
            </a:r>
            <a:r>
              <a:rPr lang="en-IN" sz="2000" dirty="0" smtClean="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label2?</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string</a:t>
            </a:r>
            <a:r>
              <a:rPr lang="en-IN" sz="2000" dirty="0" smtClean="0">
                <a:solidFill>
                  <a:srgbClr val="D3AF86"/>
                </a:solidFill>
                <a:latin typeface="Consolas" panose="020B0609020204030204" pitchFamily="49" charset="0"/>
              </a:rPr>
              <a:t>;		</a:t>
            </a:r>
            <a:r>
              <a:rPr lang="en-IN" sz="2000" dirty="0">
                <a:solidFill>
                  <a:srgbClr val="A57A4C"/>
                </a:solidFill>
                <a:latin typeface="Consolas" panose="020B0609020204030204" pitchFamily="49" charset="0"/>
              </a:rPr>
              <a:t>//optional member</a:t>
            </a:r>
          </a:p>
          <a:p>
            <a:r>
              <a:rPr lang="en-IN" sz="2000" dirty="0">
                <a:solidFill>
                  <a:schemeClr val="bg1">
                    <a:lumMod val="85000"/>
                  </a:schemeClr>
                </a:solidFill>
                <a:latin typeface="Consolas" panose="020B0609020204030204" pitchFamily="49" charset="0"/>
              </a:rPr>
              <a:t>}</a:t>
            </a:r>
            <a:endParaRPr lang="en-IN" sz="2000" b="0" dirty="0">
              <a:solidFill>
                <a:schemeClr val="bg1">
                  <a:lumMod val="85000"/>
                </a:schemeClr>
              </a:solidFill>
              <a:effectLst/>
              <a:latin typeface="Consolas" panose="020B0609020204030204" pitchFamily="49" charset="0"/>
            </a:endParaRPr>
          </a:p>
        </p:txBody>
      </p:sp>
      <p:sp>
        <p:nvSpPr>
          <p:cNvPr id="3" name="Rectangle 2"/>
          <p:cNvSpPr/>
          <p:nvPr/>
        </p:nvSpPr>
        <p:spPr>
          <a:xfrm>
            <a:off x="114300" y="2922925"/>
            <a:ext cx="8610600" cy="3170099"/>
          </a:xfrm>
          <a:prstGeom prst="rect">
            <a:avLst/>
          </a:prstGeom>
        </p:spPr>
        <p:txBody>
          <a:bodyPr wrap="square">
            <a:spAutoFit/>
          </a:bodyPr>
          <a:lstStyle/>
          <a:p>
            <a:r>
              <a:rPr lang="en-IN" sz="2000" dirty="0">
                <a:solidFill>
                  <a:srgbClr val="98676A"/>
                </a:solidFill>
                <a:latin typeface="Consolas" panose="020B0609020204030204" pitchFamily="49" charset="0"/>
              </a:rPr>
              <a:t>interface</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a:t>
            </a:r>
          </a:p>
          <a:p>
            <a:r>
              <a:rPr lang="en-IN" sz="2000" dirty="0" smtClean="0">
                <a:solidFill>
                  <a:srgbClr val="DC3958"/>
                </a:solidFill>
                <a:latin typeface="Consolas" panose="020B0609020204030204" pitchFamily="49" charset="0"/>
              </a:rPr>
              <a:t>  a</a:t>
            </a:r>
            <a:r>
              <a:rPr lang="en-IN" sz="2000" dirty="0" smtClean="0">
                <a:solidFill>
                  <a:srgbClr val="D3AF86"/>
                </a:solidFill>
                <a:latin typeface="Consolas" panose="020B0609020204030204" pitchFamily="49" charset="0"/>
              </a:rPr>
              <a:t>:number</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b</a:t>
            </a:r>
            <a:r>
              <a:rPr lang="en-IN" sz="2000" dirty="0" smtClean="0">
                <a:solidFill>
                  <a:srgbClr val="D3AF86"/>
                </a:solidFill>
                <a:latin typeface="Consolas" panose="020B0609020204030204" pitchFamily="49" charset="0"/>
              </a:rPr>
              <a:t>:string</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c</a:t>
            </a:r>
            <a:r>
              <a:rPr lang="en-IN" sz="2000" dirty="0" smtClean="0">
                <a:solidFill>
                  <a:srgbClr val="D3AF86"/>
                </a:solidFill>
                <a:latin typeface="Consolas" panose="020B0609020204030204" pitchFamily="49" charset="0"/>
              </a:rPr>
              <a:t>:boolean</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a:t>
            </a:r>
          </a:p>
          <a:p>
            <a:r>
              <a:rPr lang="en-IN" sz="2000" dirty="0" smtClean="0">
                <a:solidFill>
                  <a:srgbClr val="98676A"/>
                </a:solidFill>
                <a:latin typeface="Consolas" panose="020B0609020204030204" pitchFamily="49" charset="0"/>
              </a:rPr>
              <a:t>const</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a </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b </a:t>
            </a:r>
            <a:r>
              <a:rPr lang="en-IN" sz="2000" dirty="0">
                <a:solidFill>
                  <a:srgbClr val="D3AF86"/>
                </a:solidFill>
                <a:latin typeface="Consolas" panose="020B0609020204030204" pitchFamily="49" charset="0"/>
              </a:rPr>
              <a:t>:</a:t>
            </a:r>
            <a:r>
              <a:rPr lang="en-IN" sz="2000" dirty="0" smtClean="0">
                <a:solidFill>
                  <a:srgbClr val="D3AF86"/>
                </a:solidFill>
                <a:latin typeface="Consolas" panose="020B0609020204030204" pitchFamily="49" charset="0"/>
              </a:rPr>
              <a:t>'</a:t>
            </a:r>
            <a:r>
              <a:rPr lang="en-IN" sz="2000" dirty="0" smtClean="0">
                <a:solidFill>
                  <a:srgbClr val="889B4A"/>
                </a:solidFill>
                <a:latin typeface="Consolas" panose="020B0609020204030204" pitchFamily="49" charset="0"/>
              </a:rPr>
              <a:t>Saleel </a:t>
            </a:r>
            <a:r>
              <a:rPr lang="en-IN" sz="2000" dirty="0">
                <a:solidFill>
                  <a:srgbClr val="889B4A"/>
                </a:solidFill>
                <a:latin typeface="Consolas" panose="020B0609020204030204" pitchFamily="49" charset="0"/>
              </a:rPr>
              <a:t>Bagde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c</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322018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interface</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5" name="Rectangle 4"/>
          <p:cNvSpPr/>
          <p:nvPr/>
        </p:nvSpPr>
        <p:spPr>
          <a:xfrm>
            <a:off x="112464" y="1371600"/>
            <a:ext cx="8915400" cy="4708981"/>
          </a:xfrm>
          <a:prstGeom prst="rect">
            <a:avLst/>
          </a:prstGeom>
        </p:spPr>
        <p:txBody>
          <a:bodyPr wrap="square">
            <a:spAutoFit/>
          </a:bodyPr>
          <a:lstStyle/>
          <a:p>
            <a:r>
              <a:rPr lang="en-IN" sz="2000" dirty="0">
                <a:solidFill>
                  <a:srgbClr val="98676A"/>
                </a:solidFill>
                <a:latin typeface="Consolas" panose="020B0609020204030204" pitchFamily="49" charset="0"/>
              </a:rPr>
              <a:t>interface</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a:t>
            </a:r>
          </a:p>
          <a:p>
            <a:r>
              <a:rPr lang="en-IN" sz="2000" dirty="0" smtClean="0">
                <a:solidFill>
                  <a:srgbClr val="DC3958"/>
                </a:solidFill>
                <a:latin typeface="Consolas" panose="020B0609020204030204" pitchFamily="49" charset="0"/>
              </a:rPr>
              <a:t>    a</a:t>
            </a:r>
            <a:r>
              <a:rPr lang="en-IN" sz="2000" dirty="0" smtClean="0">
                <a:solidFill>
                  <a:srgbClr val="D3AF86"/>
                </a:solidFill>
                <a:latin typeface="Consolas" panose="020B0609020204030204" pitchFamily="49" charset="0"/>
              </a:rPr>
              <a:t>:number</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b</a:t>
            </a:r>
            <a:r>
              <a:rPr lang="en-IN" sz="2000" dirty="0" smtClean="0">
                <a:solidFill>
                  <a:srgbClr val="D3AF86"/>
                </a:solidFill>
                <a:latin typeface="Consolas" panose="020B0609020204030204" pitchFamily="49" charset="0"/>
              </a:rPr>
              <a:t>:string</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    c</a:t>
            </a:r>
            <a:r>
              <a:rPr lang="en-IN" sz="2000" dirty="0" smtClean="0">
                <a:solidFill>
                  <a:srgbClr val="D3AF86"/>
                </a:solidFill>
                <a:latin typeface="Consolas" panose="020B0609020204030204" pitchFamily="49" charset="0"/>
              </a:rPr>
              <a:t>:boolean</a:t>
            </a:r>
            <a:r>
              <a:rPr lang="en-IN" sz="2000" dirty="0">
                <a:solidFill>
                  <a:srgbClr val="D3AF86"/>
                </a:solidFill>
                <a:latin typeface="Consolas" panose="020B0609020204030204" pitchFamily="49" charset="0"/>
              </a:rPr>
              <a:t>;</a:t>
            </a:r>
          </a:p>
          <a:p>
            <a:r>
              <a:rPr lang="en-IN" sz="2000" dirty="0" smtClean="0">
                <a:solidFill>
                  <a:srgbClr val="8AB1B0"/>
                </a:solidFill>
                <a:latin typeface="Consolas" panose="020B0609020204030204" pitchFamily="49" charset="0"/>
              </a:rPr>
              <a:t>    fn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p1</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p2</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p3</a:t>
            </a:r>
            <a:r>
              <a:rPr lang="en-IN" sz="2000" dirty="0">
                <a:solidFill>
                  <a:srgbClr val="D3AF86"/>
                </a:solidFill>
                <a:latin typeface="Consolas" panose="020B0609020204030204" pitchFamily="49" charset="0"/>
              </a:rPr>
              <a:t>: number) : void;</a:t>
            </a:r>
          </a:p>
          <a:p>
            <a:r>
              <a:rPr lang="en-IN" sz="2000" dirty="0" smtClean="0">
                <a:solidFill>
                  <a:srgbClr val="DC3958"/>
                </a:solidFill>
                <a:latin typeface="Consolas" panose="020B0609020204030204" pitchFamily="49" charset="0"/>
              </a:rPr>
              <a:t>    abc</a:t>
            </a:r>
            <a:r>
              <a:rPr lang="en-IN" sz="2000" dirty="0">
                <a:solidFill>
                  <a:srgbClr val="D3AF86"/>
                </a:solidFill>
                <a:latin typeface="Consolas" panose="020B0609020204030204" pitchFamily="49" charset="0"/>
              </a:rPr>
              <a:t>?: string;</a:t>
            </a: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superHeros</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a </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b </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 Saleel Bagde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c</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p>
          <a:p>
            <a:r>
              <a:rPr lang="en-IN" sz="2000" dirty="0" smtClean="0">
                <a:solidFill>
                  <a:srgbClr val="8AB1B0"/>
                </a:solidFill>
                <a:latin typeface="Consolas" panose="020B0609020204030204" pitchFamily="49" charset="0"/>
              </a:rPr>
              <a:t>    fn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p1</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p2</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number = </a:t>
            </a:r>
            <a:r>
              <a:rPr lang="en-IN" sz="2000" dirty="0" smtClean="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p3</a:t>
            </a:r>
            <a:r>
              <a:rPr lang="en-IN" sz="2000" dirty="0" smtClean="0">
                <a:solidFill>
                  <a:srgbClr val="D3AF86"/>
                </a:solidFill>
                <a:latin typeface="Consolas" panose="020B0609020204030204" pitchFamily="49" charset="0"/>
              </a:rPr>
              <a:t>:number = </a:t>
            </a:r>
            <a:r>
              <a:rPr lang="en-IN" sz="2000" dirty="0" smtClean="0">
                <a:solidFill>
                  <a:srgbClr val="F79A32"/>
                </a:solidFill>
                <a:latin typeface="Consolas" panose="020B0609020204030204" pitchFamily="49" charset="0"/>
              </a:rPr>
              <a:t>2</a:t>
            </a:r>
            <a:r>
              <a:rPr lang="en-IN" sz="2000" dirty="0" smtClean="0">
                <a:solidFill>
                  <a:srgbClr val="D3AF86"/>
                </a:solidFill>
                <a:latin typeface="Consolas" panose="020B0609020204030204" pitchFamily="49" charset="0"/>
              </a:rPr>
              <a:t>):void </a:t>
            </a:r>
            <a:r>
              <a:rPr lang="en-IN" sz="2000" dirty="0">
                <a:solidFill>
                  <a:srgbClr val="D3AF86"/>
                </a:solidFill>
                <a:latin typeface="Consolas" panose="020B0609020204030204" pitchFamily="49" charset="0"/>
              </a:rPr>
              <a:t>{</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p1</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p2</a:t>
            </a:r>
            <a:r>
              <a:rPr lang="en-IN" sz="2000" dirty="0">
                <a:solidFill>
                  <a:srgbClr val="D3AF86"/>
                </a:solidFill>
                <a:latin typeface="Consolas" panose="020B0609020204030204" pitchFamily="49" charset="0"/>
              </a:rPr>
              <a:t> + </a:t>
            </a:r>
            <a:r>
              <a:rPr lang="en-IN" sz="2000" dirty="0">
                <a:solidFill>
                  <a:srgbClr val="DC3958"/>
                </a:solidFill>
                <a:latin typeface="Consolas" panose="020B0609020204030204" pitchFamily="49" charset="0"/>
              </a:rPr>
              <a:t>p3</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7534280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174344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rgbClr val="13D9E3"/>
                </a:solidFill>
                <a:latin typeface="Segoe Print" panose="02000600000000000000" pitchFamily="2" charset="0"/>
              </a:rPr>
              <a:t>"Live as if you were to die tomorrow.</a:t>
            </a:r>
          </a:p>
          <a:p>
            <a:pPr algn="ctr"/>
            <a:r>
              <a:rPr lang="en-IN" sz="3600" dirty="0">
                <a:solidFill>
                  <a:srgbClr val="13D9E3"/>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36306284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object</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3" name="Rectangle 2"/>
          <p:cNvSpPr/>
          <p:nvPr/>
        </p:nvSpPr>
        <p:spPr>
          <a:xfrm>
            <a:off x="114300" y="1676400"/>
            <a:ext cx="8915400" cy="4708981"/>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Person</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constructor</a:t>
            </a:r>
            <a:r>
              <a:rPr lang="en-IN" sz="2000" dirty="0">
                <a:solidFill>
                  <a:srgbClr val="D3AF86"/>
                </a:solidFill>
                <a:latin typeface="Consolas" panose="020B0609020204030204" pitchFamily="49" charset="0"/>
              </a:rPr>
              <a:t>() { };</a:t>
            </a:r>
          </a:p>
          <a:p>
            <a:r>
              <a:rPr lang="en-IN" sz="2000" dirty="0" smtClean="0">
                <a:solidFill>
                  <a:srgbClr val="98676A"/>
                </a:solidFill>
                <a:latin typeface="Consolas" panose="020B0609020204030204" pitchFamily="49" charset="0"/>
              </a:rPr>
              <a:t>   public</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personObject</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personID</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personName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personCanVote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 </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displayPerson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string, </a:t>
            </a:r>
          </a:p>
          <a:p>
            <a:r>
              <a:rPr lang="en-IN" sz="2000" dirty="0" smtClean="0">
                <a:solidFill>
                  <a:srgbClr val="DC3958"/>
                </a:solidFill>
                <a:latin typeface="Consolas" panose="020B0609020204030204" pitchFamily="49" charset="0"/>
              </a:rPr>
              <a:t>                     personCanVote</a:t>
            </a:r>
            <a:r>
              <a:rPr lang="en-IN" sz="2000" dirty="0">
                <a:solidFill>
                  <a:srgbClr val="D3AF86"/>
                </a:solidFill>
                <a:latin typeface="Consolas" panose="020B0609020204030204" pitchFamily="49" charset="0"/>
              </a:rPr>
              <a:t>: boolean }): void </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personCanVote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var</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personNew</a:t>
            </a:r>
            <a:r>
              <a:rPr lang="en-IN" sz="2000" dirty="0">
                <a:solidFill>
                  <a:srgbClr val="D3AF86"/>
                </a:solidFill>
                <a:latin typeface="Consolas" panose="020B0609020204030204" pitchFamily="49" charset="0"/>
              </a:rPr>
              <a:t> = new </a:t>
            </a:r>
            <a:r>
              <a:rPr lang="en-IN" sz="2000" dirty="0">
                <a:solidFill>
                  <a:srgbClr val="F06431"/>
                </a:solidFill>
                <a:latin typeface="Consolas" panose="020B0609020204030204" pitchFamily="49" charset="0"/>
              </a:rPr>
              <a:t>Person</a:t>
            </a:r>
            <a:r>
              <a:rPr lang="en-IN" sz="2000" dirty="0">
                <a:solidFill>
                  <a:srgbClr val="D3AF86"/>
                </a:solidFill>
                <a:latin typeface="Consolas" panose="020B0609020204030204" pitchFamily="49" charset="0"/>
              </a:rPr>
              <a:t>();</a:t>
            </a:r>
          </a:p>
          <a:p>
            <a:r>
              <a:rPr lang="en-IN" sz="2000" dirty="0" smtClean="0">
                <a:solidFill>
                  <a:srgbClr val="DC3958"/>
                </a:solidFill>
                <a:latin typeface="Consolas" panose="020B0609020204030204" pitchFamily="49" charset="0"/>
              </a:rPr>
              <a:t>personNew</a:t>
            </a:r>
            <a:r>
              <a:rPr lang="en-IN" sz="2000" dirty="0" smtClean="0">
                <a:solidFill>
                  <a:srgbClr val="D3AF86"/>
                </a:solidFill>
                <a:latin typeface="Consolas" panose="020B0609020204030204" pitchFamily="49" charset="0"/>
              </a:rPr>
              <a:t>.</a:t>
            </a:r>
            <a:r>
              <a:rPr lang="en-IN" sz="2000" dirty="0" smtClean="0">
                <a:solidFill>
                  <a:srgbClr val="8AB1B0"/>
                </a:solidFill>
                <a:latin typeface="Consolas" panose="020B0609020204030204" pitchFamily="49" charset="0"/>
              </a:rPr>
              <a:t>displayPerson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personNew</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personObject</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52290090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524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0"/>
            <a:ext cx="9144000" cy="707886"/>
          </a:xfrm>
          <a:prstGeom prst="rect">
            <a:avLst/>
          </a:prstGeom>
          <a:solidFill>
            <a:srgbClr val="EAEF2D"/>
          </a:solidFill>
        </p:spPr>
        <p:txBody>
          <a:bodyPr wrap="square">
            <a:spAutoFit/>
          </a:bodyPr>
          <a:lstStyle/>
          <a:p>
            <a:pPr algn="ctr"/>
            <a:r>
              <a:rPr lang="en-IN" sz="4000" dirty="0" smtClean="0">
                <a:solidFill>
                  <a:srgbClr val="00B050"/>
                </a:solidFill>
                <a:latin typeface="Segoe UI Light" panose="020B0502040204020203" pitchFamily="34" charset="0"/>
                <a:cs typeface="Segoe UI Light" panose="020B0502040204020203" pitchFamily="34" charset="0"/>
              </a:rPr>
              <a:t>Object in TypeScript</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7" name="Rectangle 6"/>
          <p:cNvSpPr/>
          <p:nvPr/>
        </p:nvSpPr>
        <p:spPr>
          <a:xfrm>
            <a:off x="114300" y="762000"/>
            <a:ext cx="8915400" cy="369332"/>
          </a:xfrm>
          <a:prstGeom prst="rect">
            <a:avLst/>
          </a:prstGeom>
        </p:spPr>
        <p:txBody>
          <a:bodyPr wrap="square">
            <a:spAutoFit/>
          </a:bodyPr>
          <a:lstStyle/>
          <a:p>
            <a:r>
              <a:rPr lang="en-IN" sz="1800" dirty="0">
                <a:solidFill>
                  <a:srgbClr val="A31515"/>
                </a:solidFill>
                <a:highlight>
                  <a:srgbClr val="FFFFFF"/>
                </a:highlight>
                <a:latin typeface="Open Sans"/>
              </a:rPr>
              <a:t>TODO</a:t>
            </a:r>
          </a:p>
        </p:txBody>
      </p:sp>
      <p:sp>
        <p:nvSpPr>
          <p:cNvPr id="3" name="Rectangle 2"/>
          <p:cNvSpPr/>
          <p:nvPr/>
        </p:nvSpPr>
        <p:spPr>
          <a:xfrm>
            <a:off x="228600" y="1533465"/>
            <a:ext cx="8686800" cy="4708981"/>
          </a:xfrm>
          <a:prstGeom prst="rect">
            <a:avLst/>
          </a:prstGeom>
        </p:spPr>
        <p:txBody>
          <a:bodyPr wrap="square">
            <a:spAutoFit/>
          </a:bodyPr>
          <a:lstStyle/>
          <a:p>
            <a:r>
              <a:rPr lang="en-IN" sz="2000" dirty="0">
                <a:solidFill>
                  <a:srgbClr val="98676A"/>
                </a:solidFill>
                <a:latin typeface="Consolas" panose="020B0609020204030204" pitchFamily="49" charset="0"/>
              </a:rPr>
              <a:t>class</a:t>
            </a:r>
            <a:r>
              <a:rPr lang="en-IN" sz="2000" dirty="0">
                <a:solidFill>
                  <a:srgbClr val="D3AF86"/>
                </a:solidFill>
                <a:latin typeface="Consolas" panose="020B0609020204030204" pitchFamily="49" charset="0"/>
              </a:rPr>
              <a:t> </a:t>
            </a:r>
            <a:r>
              <a:rPr lang="en-IN" sz="2000" dirty="0">
                <a:solidFill>
                  <a:srgbClr val="F06431"/>
                </a:solidFill>
                <a:latin typeface="Consolas" panose="020B0609020204030204" pitchFamily="49" charset="0"/>
              </a:rPr>
              <a:t>personClass</a:t>
            </a:r>
            <a:r>
              <a:rPr lang="en-IN" sz="2000" dirty="0">
                <a:solidFill>
                  <a:srgbClr val="D3AF86"/>
                </a:solidFill>
                <a:latin typeface="Consolas" panose="020B0609020204030204" pitchFamily="49" charset="0"/>
              </a:rPr>
              <a:t> {</a:t>
            </a:r>
          </a:p>
          <a:p>
            <a:r>
              <a:rPr lang="en-IN" sz="2000" dirty="0" smtClean="0">
                <a:solidFill>
                  <a:srgbClr val="98676A"/>
                </a:solidFill>
                <a:latin typeface="Consolas" panose="020B0609020204030204" pitchFamily="49" charset="0"/>
              </a:rPr>
              <a:t>    constructor</a:t>
            </a:r>
            <a:r>
              <a:rPr lang="en-IN" sz="2000" dirty="0" smtClean="0">
                <a:solidFill>
                  <a:srgbClr val="D3AF86"/>
                </a:solidFill>
                <a:latin typeface="Consolas" panose="020B0609020204030204" pitchFamily="49" charset="0"/>
              </a:rPr>
              <a:t> (){ }</a:t>
            </a:r>
            <a:endParaRPr lang="en-IN" sz="2000" dirty="0">
              <a:solidFill>
                <a:srgbClr val="D3AF86"/>
              </a:solidFill>
              <a:latin typeface="Consolas" panose="020B0609020204030204" pitchFamily="49" charset="0"/>
            </a:endParaRPr>
          </a:p>
          <a:p>
            <a:r>
              <a:rPr lang="en-IN" sz="2000" dirty="0" smtClean="0">
                <a:solidFill>
                  <a:srgbClr val="98676A"/>
                </a:solidFill>
                <a:latin typeface="Consolas" panose="020B0609020204030204" pitchFamily="49" charset="0"/>
              </a:rPr>
              <a:t>    public</a:t>
            </a:r>
            <a:r>
              <a:rPr lang="en-IN" sz="2000" dirty="0" smtClean="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personDetails</a:t>
            </a:r>
            <a:r>
              <a:rPr lang="en-IN" sz="2000" dirty="0">
                <a:solidFill>
                  <a:srgbClr val="D3AF86"/>
                </a:solidFill>
                <a:latin typeface="Consolas" panose="020B0609020204030204" pitchFamily="49" charset="0"/>
              </a:rPr>
              <a:t> = {</a:t>
            </a:r>
          </a:p>
          <a:p>
            <a:r>
              <a:rPr lang="en-IN" sz="2000" dirty="0" smtClean="0">
                <a:solidFill>
                  <a:srgbClr val="D3AF86"/>
                </a:solidFill>
                <a:latin typeface="Consolas" panose="020B0609020204030204" pitchFamily="49" charset="0"/>
              </a:rPr>
              <a:t>        personID</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1001</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personName</a:t>
            </a:r>
            <a:r>
              <a:rPr lang="en-IN" sz="2000" dirty="0">
                <a:solidFill>
                  <a:srgbClr val="D3AF86"/>
                </a:solidFill>
                <a:latin typeface="Consolas" panose="020B0609020204030204" pitchFamily="49" charset="0"/>
              </a:rPr>
              <a:t>: "</a:t>
            </a:r>
            <a:r>
              <a:rPr lang="en-IN" sz="2000" dirty="0">
                <a:solidFill>
                  <a:srgbClr val="889B4A"/>
                </a:solidFill>
                <a:latin typeface="Consolas" panose="020B0609020204030204" pitchFamily="49" charset="0"/>
              </a:rPr>
              <a:t>Saleel Bagde</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personAge</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42</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Person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number, </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string, </a:t>
            </a:r>
            <a:r>
              <a:rPr lang="en-IN" sz="2000" dirty="0" smtClean="0">
                <a:solidFill>
                  <a:srgbClr val="D3AF86"/>
                </a:solidFill>
                <a:latin typeface="Consolas" panose="020B0609020204030204" pitchFamily="49" charset="0"/>
              </a:rPr>
              <a:t>     </a:t>
            </a:r>
          </a:p>
          <a:p>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               </a:t>
            </a:r>
            <a:r>
              <a:rPr lang="en-IN" sz="2000" dirty="0" smtClean="0">
                <a:solidFill>
                  <a:srgbClr val="DC3958"/>
                </a:solidFill>
                <a:latin typeface="Consolas" panose="020B0609020204030204" pitchFamily="49" charset="0"/>
              </a:rPr>
              <a:t>personAge</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 </a:t>
            </a:r>
            <a:r>
              <a:rPr lang="en-IN" sz="2000" dirty="0" smtClean="0">
                <a:solidFill>
                  <a:srgbClr val="D3AF86"/>
                </a:solidFill>
                <a:latin typeface="Consolas" panose="020B0609020204030204" pitchFamily="49" charset="0"/>
              </a:rPr>
              <a:t>number</a:t>
            </a:r>
            <a:r>
              <a:rPr lang="en-IN" sz="2000" dirty="0">
                <a:solidFill>
                  <a:srgbClr val="D3AF86"/>
                </a:solidFill>
                <a:latin typeface="Consolas" panose="020B0609020204030204" pitchFamily="49" charset="0"/>
              </a:rPr>
              <a:t>}) :any {</a:t>
            </a:r>
          </a:p>
          <a:p>
            <a:r>
              <a:rPr lang="en-IN" sz="2000" dirty="0" smtClean="0">
                <a:solidFill>
                  <a:srgbClr val="98676A"/>
                </a:solidFill>
                <a:latin typeface="Consolas" panose="020B0609020204030204" pitchFamily="49" charset="0"/>
              </a:rPr>
              <a:t>       return</a:t>
            </a:r>
            <a:r>
              <a:rPr lang="en-IN" sz="2000" dirty="0" smtClean="0">
                <a:solidFill>
                  <a:srgbClr val="D3AF86"/>
                </a:solidFill>
                <a:latin typeface="Consolas" panose="020B0609020204030204" pitchFamily="49" charset="0"/>
              </a:rPr>
              <a:t> </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let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p</a:t>
            </a:r>
            <a:r>
              <a:rPr lang="en-IN" sz="2000" dirty="0">
                <a:solidFill>
                  <a:srgbClr val="D3AF86"/>
                </a:solidFill>
                <a:latin typeface="Consolas" panose="020B0609020204030204" pitchFamily="49" charset="0"/>
              </a:rPr>
              <a:t> = new </a:t>
            </a:r>
            <a:r>
              <a:rPr lang="en-IN" sz="2000" dirty="0">
                <a:solidFill>
                  <a:srgbClr val="F06431"/>
                </a:solidFill>
                <a:latin typeface="Consolas" panose="020B0609020204030204" pitchFamily="49" charset="0"/>
              </a:rPr>
              <a:t>personClass</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let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 = </a:t>
            </a:r>
            <a:r>
              <a:rPr lang="en-IN" sz="2000" dirty="0" smtClean="0">
                <a:solidFill>
                  <a:srgbClr val="DC3958"/>
                </a:solidFill>
                <a:latin typeface="Consolas" panose="020B0609020204030204" pitchFamily="49" charset="0"/>
              </a:rPr>
              <a:t>p</a:t>
            </a:r>
            <a:r>
              <a:rPr lang="en-IN" sz="2000" dirty="0" smtClean="0">
                <a:solidFill>
                  <a:srgbClr val="D3AF86"/>
                </a:solidFill>
                <a:latin typeface="Consolas" panose="020B0609020204030204" pitchFamily="49" charset="0"/>
              </a:rPr>
              <a:t>.</a:t>
            </a:r>
            <a:r>
              <a:rPr lang="en-IN" sz="2000" dirty="0" smtClean="0">
                <a:solidFill>
                  <a:srgbClr val="8AB1B0"/>
                </a:solidFill>
                <a:latin typeface="Consolas" panose="020B0609020204030204" pitchFamily="49" charset="0"/>
              </a:rPr>
              <a:t>Person</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a:t>
            </a:r>
            <a:r>
              <a:rPr lang="en-IN" sz="2000" dirty="0" smtClean="0">
                <a:solidFill>
                  <a:srgbClr val="D3AF86"/>
                </a:solidFill>
                <a:latin typeface="Consolas" panose="020B0609020204030204" pitchFamily="49" charset="0"/>
              </a:rPr>
              <a:t>.</a:t>
            </a:r>
            <a:r>
              <a:rPr lang="en-IN" sz="2000" dirty="0" smtClean="0">
                <a:solidFill>
                  <a:srgbClr val="DC3958"/>
                </a:solidFill>
                <a:latin typeface="Consolas" panose="020B0609020204030204" pitchFamily="49" charset="0"/>
              </a:rPr>
              <a:t>personDetails</a:t>
            </a:r>
            <a:r>
              <a:rPr lang="en-IN" sz="2000" dirty="0">
                <a:solidFill>
                  <a:srgbClr val="D3AF86"/>
                </a:solidFill>
                <a:latin typeface="Consolas" panose="020B0609020204030204" pitchFamily="49" charset="0"/>
              </a:rPr>
              <a:t>)</a:t>
            </a:r>
          </a:p>
          <a:p>
            <a:r>
              <a:rPr lang="en-IN" sz="2000" dirty="0">
                <a:solidFill>
                  <a:srgbClr val="F06431"/>
                </a:solidFill>
                <a:latin typeface="Consolas" panose="020B0609020204030204" pitchFamily="49" charset="0"/>
              </a:rPr>
              <a:t>console</a:t>
            </a:r>
            <a:r>
              <a:rPr lang="en-IN" sz="2000" dirty="0">
                <a:solidFill>
                  <a:srgbClr val="D3AF86"/>
                </a:solidFill>
                <a:latin typeface="Consolas" panose="020B0609020204030204" pitchFamily="49" charset="0"/>
              </a:rPr>
              <a:t>.</a:t>
            </a:r>
            <a:r>
              <a:rPr lang="en-IN" sz="2000" dirty="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personID</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personName</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x1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personAge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7358368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Open Sans"/>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declaration</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1905000"/>
            <a:ext cx="8915400" cy="1615827"/>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latin typeface="Open Sans"/>
              </a:rPr>
              <a:t>Use </a:t>
            </a:r>
            <a:r>
              <a:rPr lang="en-IN" sz="2200" dirty="0" smtClean="0">
                <a:solidFill>
                  <a:srgbClr val="11DDF3"/>
                </a:solidFill>
                <a:latin typeface="Consolas" panose="020B0609020204030204" pitchFamily="49" charset="0"/>
              </a:rPr>
              <a:t>var</a:t>
            </a:r>
            <a:r>
              <a:rPr lang="en-IN" sz="2200" dirty="0" smtClean="0">
                <a:latin typeface="Open Sans"/>
              </a:rPr>
              <a:t> </a:t>
            </a:r>
            <a:r>
              <a:rPr lang="en-IN" sz="2200" dirty="0">
                <a:latin typeface="Open Sans"/>
              </a:rPr>
              <a:t>to declare variables. </a:t>
            </a:r>
            <a:endParaRPr lang="en-IN" sz="2200" dirty="0" smtClean="0">
              <a:latin typeface="Open Sans"/>
            </a:endParaRPr>
          </a:p>
          <a:p>
            <a:pPr marL="342900" indent="-342900">
              <a:lnSpc>
                <a:spcPct val="150000"/>
              </a:lnSpc>
              <a:buFont typeface="Arial" panose="020B0604020202020204" pitchFamily="34" charset="0"/>
              <a:buChar char="•"/>
            </a:pPr>
            <a:r>
              <a:rPr lang="en-IN" sz="2200" dirty="0" smtClean="0">
                <a:latin typeface="Open Sans"/>
              </a:rPr>
              <a:t>If </a:t>
            </a:r>
            <a:r>
              <a:rPr lang="en-IN" sz="2200" dirty="0">
                <a:latin typeface="Open Sans"/>
              </a:rPr>
              <a:t>the variable is </a:t>
            </a:r>
            <a:r>
              <a:rPr lang="en-IN" sz="2200" dirty="0">
                <a:solidFill>
                  <a:srgbClr val="C00000"/>
                </a:solidFill>
                <a:latin typeface="Open Sans"/>
              </a:rPr>
              <a:t>read-only</a:t>
            </a:r>
            <a:r>
              <a:rPr lang="en-IN" sz="2200" dirty="0">
                <a:latin typeface="Open Sans"/>
              </a:rPr>
              <a:t>, you can use </a:t>
            </a:r>
            <a:r>
              <a:rPr lang="en-IN" sz="2200" dirty="0" smtClean="0">
                <a:solidFill>
                  <a:srgbClr val="11DDF3"/>
                </a:solidFill>
                <a:latin typeface="Consolas" panose="020B0609020204030204" pitchFamily="49" charset="0"/>
              </a:rPr>
              <a:t>const</a:t>
            </a:r>
            <a:r>
              <a:rPr lang="en-IN" sz="2200" dirty="0">
                <a:latin typeface="Open Sans"/>
              </a:rPr>
              <a:t>. </a:t>
            </a:r>
            <a:endParaRPr lang="en-IN" sz="2200" dirty="0" smtClean="0">
              <a:latin typeface="Open Sans"/>
            </a:endParaRPr>
          </a:p>
          <a:p>
            <a:pPr marL="342900" indent="-342900">
              <a:lnSpc>
                <a:spcPct val="150000"/>
              </a:lnSpc>
              <a:buFont typeface="Arial" panose="020B0604020202020204" pitchFamily="34" charset="0"/>
              <a:buChar char="•"/>
            </a:pPr>
            <a:r>
              <a:rPr lang="en-IN" sz="2200" dirty="0" smtClean="0">
                <a:latin typeface="Open Sans"/>
              </a:rPr>
              <a:t>You </a:t>
            </a:r>
            <a:r>
              <a:rPr lang="en-IN" sz="2200" dirty="0">
                <a:latin typeface="Open Sans"/>
              </a:rPr>
              <a:t>can also use </a:t>
            </a:r>
            <a:r>
              <a:rPr lang="en-IN" sz="2200" dirty="0" smtClean="0">
                <a:solidFill>
                  <a:srgbClr val="11DDF3"/>
                </a:solidFill>
                <a:latin typeface="Consolas" panose="020B0609020204030204" pitchFamily="49" charset="0"/>
              </a:rPr>
              <a:t>let</a:t>
            </a:r>
            <a:r>
              <a:rPr lang="en-IN" sz="2200" dirty="0" smtClean="0">
                <a:latin typeface="Open Sans"/>
              </a:rPr>
              <a:t> </a:t>
            </a:r>
            <a:r>
              <a:rPr lang="en-IN" sz="2200" dirty="0">
                <a:latin typeface="Open Sans"/>
              </a:rPr>
              <a:t>if the variable is block-scoped.</a:t>
            </a:r>
          </a:p>
        </p:txBody>
      </p:sp>
      <p:sp>
        <p:nvSpPr>
          <p:cNvPr id="2" name="Rectangle 1"/>
          <p:cNvSpPr/>
          <p:nvPr/>
        </p:nvSpPr>
        <p:spPr>
          <a:xfrm>
            <a:off x="84501" y="3690511"/>
            <a:ext cx="8879541" cy="646331"/>
          </a:xfrm>
          <a:prstGeom prst="rect">
            <a:avLst/>
          </a:prstGeom>
        </p:spPr>
        <p:txBody>
          <a:bodyPr wrap="square">
            <a:spAutoFit/>
          </a:bodyPr>
          <a:lstStyle/>
          <a:p>
            <a:r>
              <a:rPr lang="en-IN" sz="1800" dirty="0">
                <a:solidFill>
                  <a:srgbClr val="C00000"/>
                </a:solidFill>
                <a:latin typeface="Open Sans"/>
              </a:rPr>
              <a:t>The compiler will give an error if we declare a variable that was already passed in as an argument to the function.</a:t>
            </a:r>
          </a:p>
        </p:txBody>
      </p:sp>
      <p:sp>
        <p:nvSpPr>
          <p:cNvPr id="3" name="Rectangle 2"/>
          <p:cNvSpPr/>
          <p:nvPr/>
        </p:nvSpPr>
        <p:spPr>
          <a:xfrm>
            <a:off x="133146" y="4523052"/>
            <a:ext cx="8782253" cy="1692771"/>
          </a:xfrm>
          <a:prstGeom prst="rect">
            <a:avLst/>
          </a:prstGeom>
        </p:spPr>
        <p:txBody>
          <a:bodyPr wrap="square">
            <a:spAutoFit/>
          </a:bodyPr>
          <a:lstStyle/>
          <a:p>
            <a:r>
              <a:rPr lang="en-US" sz="2000" b="1" dirty="0">
                <a:solidFill>
                  <a:srgbClr val="93A1A1"/>
                </a:solidFill>
                <a:latin typeface="Consolas" panose="020B0609020204030204" pitchFamily="49" charset="0"/>
              </a:rPr>
              <a:t>let</a:t>
            </a:r>
            <a:r>
              <a:rPr lang="en-US" sz="2000" dirty="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fn</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number</a:t>
            </a:r>
            <a:r>
              <a:rPr lang="en-US" sz="2000" dirty="0">
                <a:solidFill>
                  <a:srgbClr val="BBBBBB"/>
                </a:solidFill>
                <a:latin typeface="Consolas" panose="020B0609020204030204" pitchFamily="49" charset="0"/>
              </a:rPr>
              <a:t>, b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number</a:t>
            </a:r>
            <a:r>
              <a:rPr lang="en-US" sz="2000" dirty="0">
                <a:solidFill>
                  <a:srgbClr val="BBBBBB"/>
                </a:solidFill>
                <a:latin typeface="Consolas" panose="020B0609020204030204" pitchFamily="49" charset="0"/>
              </a:rPr>
              <a:t>) </a:t>
            </a:r>
            <a:r>
              <a:rPr lang="en-US" sz="2000" b="1" dirty="0">
                <a:solidFill>
                  <a:srgbClr val="93A1A1"/>
                </a:solidFill>
                <a:latin typeface="Consolas" panose="020B0609020204030204" pitchFamily="49" charset="0"/>
              </a:rPr>
              <a:t>=&gt;</a:t>
            </a:r>
            <a:r>
              <a:rPr lang="en-US" sz="2000" dirty="0">
                <a:solidFill>
                  <a:srgbClr val="BBBBBB"/>
                </a:solidFill>
                <a:latin typeface="Consolas" panose="020B0609020204030204" pitchFamily="49" charset="0"/>
              </a:rPr>
              <a:t> {</a:t>
            </a:r>
          </a:p>
          <a:p>
            <a:r>
              <a:rPr lang="en-US" sz="2000" b="1" dirty="0" smtClean="0">
                <a:solidFill>
                  <a:srgbClr val="93A1A1"/>
                </a:solidFill>
                <a:latin typeface="Consolas" panose="020B0609020204030204" pitchFamily="49" charset="0"/>
              </a:rPr>
              <a:t>    let</a:t>
            </a:r>
            <a:r>
              <a:rPr lang="en-US" sz="2000" dirty="0" smtClean="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a</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D33682"/>
                </a:solidFill>
                <a:latin typeface="Consolas" panose="020B0609020204030204" pitchFamily="49" charset="0"/>
              </a:rPr>
              <a:t>10</a:t>
            </a:r>
            <a:r>
              <a:rPr lang="en-US" sz="2000" dirty="0">
                <a:solidFill>
                  <a:srgbClr val="BBBBBB"/>
                </a:solidFill>
                <a:latin typeface="Consolas" panose="020B0609020204030204" pitchFamily="49" charset="0"/>
              </a:rPr>
              <a:t>;</a:t>
            </a:r>
          </a:p>
          <a:p>
            <a:r>
              <a:rPr lang="en-US" sz="2000" b="1" dirty="0" smtClean="0">
                <a:solidFill>
                  <a:srgbClr val="93A1A1"/>
                </a:solidFill>
                <a:latin typeface="Consolas" panose="020B0609020204030204" pitchFamily="49" charset="0"/>
              </a:rPr>
              <a:t>    const</a:t>
            </a:r>
            <a:r>
              <a:rPr lang="en-US" sz="2000" dirty="0" smtClean="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b</a:t>
            </a:r>
            <a:r>
              <a:rPr lang="en-US" sz="2000" dirty="0">
                <a:solidFill>
                  <a:srgbClr val="BBBBBB"/>
                </a:solidFill>
                <a:latin typeface="Consolas" panose="020B0609020204030204" pitchFamily="49" charset="0"/>
              </a:rPr>
              <a:t> </a:t>
            </a:r>
            <a:r>
              <a:rPr lang="en-US" sz="2000" dirty="0">
                <a:solidFill>
                  <a:srgbClr val="859900"/>
                </a:solidFill>
                <a:latin typeface="Consolas" panose="020B0609020204030204" pitchFamily="49" charset="0"/>
              </a:rPr>
              <a:t>=</a:t>
            </a:r>
            <a:r>
              <a:rPr lang="en-US" sz="2000" dirty="0">
                <a:solidFill>
                  <a:srgbClr val="BBBBBB"/>
                </a:solidFill>
                <a:latin typeface="Consolas" panose="020B0609020204030204" pitchFamily="49" charset="0"/>
              </a:rPr>
              <a:t> </a:t>
            </a:r>
            <a:r>
              <a:rPr lang="en-US" sz="2000" dirty="0">
                <a:solidFill>
                  <a:srgbClr val="D33682"/>
                </a:solidFill>
                <a:latin typeface="Consolas" panose="020B0609020204030204" pitchFamily="49" charset="0"/>
              </a:rPr>
              <a:t>20</a:t>
            </a:r>
            <a:r>
              <a:rPr lang="en-US" sz="2000" dirty="0">
                <a:solidFill>
                  <a:srgbClr val="BBBBBB"/>
                </a:solidFill>
                <a:latin typeface="Consolas" panose="020B0609020204030204" pitchFamily="49" charset="0"/>
              </a:rPr>
              <a:t>;</a:t>
            </a:r>
          </a:p>
          <a:p>
            <a:r>
              <a:rPr lang="en-US" sz="2000" dirty="0" smtClean="0">
                <a:solidFill>
                  <a:srgbClr val="859900"/>
                </a:solidFill>
                <a:latin typeface="Consolas" panose="020B0609020204030204" pitchFamily="49" charset="0"/>
              </a:rPr>
              <a:t>    return</a:t>
            </a:r>
            <a:r>
              <a:rPr lang="en-US" sz="2000" dirty="0" smtClean="0">
                <a:solidFill>
                  <a:srgbClr val="BBBBBB"/>
                </a:solidFill>
                <a:latin typeface="Consolas" panose="020B0609020204030204" pitchFamily="49" charset="0"/>
              </a:rPr>
              <a:t> </a:t>
            </a:r>
            <a:r>
              <a:rPr lang="en-US" sz="2000" dirty="0">
                <a:solidFill>
                  <a:srgbClr val="268BD2"/>
                </a:solidFill>
                <a:latin typeface="Consolas" panose="020B0609020204030204" pitchFamily="49" charset="0"/>
              </a:rPr>
              <a:t>a</a:t>
            </a:r>
            <a:r>
              <a:rPr lang="en-US" sz="2000" dirty="0">
                <a:solidFill>
                  <a:srgbClr val="BBBBBB"/>
                </a:solidFill>
                <a:latin typeface="Consolas" panose="020B0609020204030204" pitchFamily="49" charset="0"/>
              </a:rPr>
              <a:t>;</a:t>
            </a:r>
          </a:p>
          <a:p>
            <a:r>
              <a:rPr lang="en-US" sz="2000" dirty="0" smtClean="0">
                <a:solidFill>
                  <a:srgbClr val="BBBBBB"/>
                </a:solidFill>
                <a:latin typeface="Consolas" panose="020B0609020204030204" pitchFamily="49" charset="0"/>
              </a:rPr>
              <a:t>} </a:t>
            </a:r>
            <a:endParaRPr lang="en-US" sz="2000" b="0" dirty="0">
              <a:solidFill>
                <a:srgbClr val="BBBBBB"/>
              </a:solidFill>
              <a:effectLst/>
              <a:latin typeface="Consolas" panose="020B0609020204030204" pitchFamily="49" charset="0"/>
            </a:endParaRPr>
          </a:p>
        </p:txBody>
      </p:sp>
    </p:spTree>
    <p:extLst>
      <p:ext uri="{BB962C8B-B14F-4D97-AF65-F5344CB8AC3E}">
        <p14:creationId xmlns:p14="http://schemas.microsoft.com/office/powerpoint/2010/main" val="11097095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p>
            <a:pPr algn="ctr"/>
            <a:r>
              <a:rPr lang="en-IN" sz="4800" b="1" i="1" dirty="0" smtClean="0">
                <a:solidFill>
                  <a:srgbClr val="EAEF2D"/>
                </a:solidFill>
                <a:latin typeface="Segoe UI Light" panose="020B0502040204020203" pitchFamily="34" charset="0"/>
                <a:cs typeface="Segoe UI Light" panose="020B0502040204020203" pitchFamily="34" charset="0"/>
              </a:rPr>
              <a:t>type annotations</a:t>
            </a:r>
            <a:endParaRPr lang="en-IN" sz="4800" b="1" i="1" dirty="0">
              <a:solidFill>
                <a:srgbClr val="EAEF2D"/>
              </a:solidFill>
              <a:latin typeface="Segoe UI Light" panose="020B0502040204020203" pitchFamily="34" charset="0"/>
              <a:cs typeface="Segoe UI Light" panose="020B0502040204020203" pitchFamily="34" charset="0"/>
            </a:endParaRPr>
          </a:p>
        </p:txBody>
      </p:sp>
      <p:sp>
        <p:nvSpPr>
          <p:cNvPr id="3" name="Rectangle 2"/>
          <p:cNvSpPr/>
          <p:nvPr/>
        </p:nvSpPr>
        <p:spPr>
          <a:xfrm>
            <a:off x="229059" y="352961"/>
            <a:ext cx="8685882" cy="1323439"/>
          </a:xfrm>
          <a:prstGeom prst="rect">
            <a:avLst/>
          </a:prstGeom>
        </p:spPr>
        <p:txBody>
          <a:bodyPr wrap="square">
            <a:spAutoFit/>
          </a:bodyPr>
          <a:lstStyle/>
          <a:p>
            <a:r>
              <a:rPr lang="en-US" sz="2000" dirty="0">
                <a:solidFill>
                  <a:schemeClr val="bg1">
                    <a:lumMod val="50000"/>
                  </a:schemeClr>
                </a:solidFill>
                <a:latin typeface="Segoe UI" panose="020B0502040204020203" pitchFamily="34" charset="0"/>
                <a:cs typeface="Segoe UI" panose="020B0502040204020203" pitchFamily="34" charset="0"/>
              </a:rPr>
              <a:t>JavaScript is not a typed language. It means we cannot specify the type of a variable such as number, string, boolean etc. However, TypeScript is a typed language, where we can specify the type of the variables, function parameters and object properties.</a:t>
            </a:r>
          </a:p>
        </p:txBody>
      </p:sp>
    </p:spTree>
    <p:extLst>
      <p:ext uri="{BB962C8B-B14F-4D97-AF65-F5344CB8AC3E}">
        <p14:creationId xmlns:p14="http://schemas.microsoft.com/office/powerpoint/2010/main" val="1708349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369332"/>
          </a:xfrm>
          <a:prstGeom prst="rect">
            <a:avLst/>
          </a:prstGeom>
        </p:spPr>
        <p:txBody>
          <a:bodyPr wrap="square">
            <a:spAutoFit/>
          </a:bodyPr>
          <a:lstStyle/>
          <a:p>
            <a:r>
              <a:rPr lang="en-IN" sz="1800" dirty="0" smtClean="0">
                <a:solidFill>
                  <a:srgbClr val="FF0000"/>
                </a:solidFill>
                <a:latin typeface="Open Sans"/>
                <a:cs typeface="Arial" panose="020B0604020202020204" pitchFamily="34" charset="0"/>
              </a:rPr>
              <a:t>example</a:t>
            </a:r>
            <a:endParaRPr lang="en-IN" sz="1800" dirty="0">
              <a:solidFill>
                <a:srgbClr val="FF0000"/>
              </a:solidFill>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annotations</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4" name="Rectangle 3"/>
          <p:cNvSpPr/>
          <p:nvPr/>
        </p:nvSpPr>
        <p:spPr>
          <a:xfrm>
            <a:off x="114300" y="1623298"/>
            <a:ext cx="8915400" cy="1015663"/>
          </a:xfrm>
          <a:prstGeom prst="rect">
            <a:avLst/>
          </a:prstGeom>
        </p:spPr>
        <p:txBody>
          <a:bodyPr wrap="square">
            <a:spAutoFit/>
          </a:bodyPr>
          <a:lstStyle/>
          <a:p>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age</a:t>
            </a:r>
            <a:r>
              <a:rPr lang="en-US" sz="2000" dirty="0">
                <a:solidFill>
                  <a:srgbClr val="D3AF86"/>
                </a:solidFill>
                <a:latin typeface="Consolas" panose="020B0609020204030204" pitchFamily="49" charset="0"/>
              </a:rPr>
              <a:t>: number = </a:t>
            </a:r>
            <a:r>
              <a:rPr lang="en-US" sz="2000" dirty="0">
                <a:solidFill>
                  <a:srgbClr val="F79A32"/>
                </a:solidFill>
                <a:latin typeface="Consolas" panose="020B0609020204030204" pitchFamily="49" charset="0"/>
              </a:rPr>
              <a:t>32</a:t>
            </a:r>
            <a:r>
              <a:rPr lang="en-US" sz="2000" dirty="0">
                <a:solidFill>
                  <a:srgbClr val="D3AF86"/>
                </a:solidFill>
                <a:latin typeface="Consolas" panose="020B0609020204030204" pitchFamily="49" charset="0"/>
              </a:rPr>
              <a:t>; </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 </a:t>
            </a:r>
            <a:r>
              <a:rPr lang="en-US" sz="2000" dirty="0">
                <a:solidFill>
                  <a:srgbClr val="A57A4C"/>
                </a:solidFill>
                <a:latin typeface="Consolas" panose="020B0609020204030204" pitchFamily="49" charset="0"/>
              </a:rPr>
              <a:t>number variable</a:t>
            </a:r>
            <a:endParaRPr lang="en-US" sz="2000" dirty="0">
              <a:solidFill>
                <a:srgbClr val="D3AF86"/>
              </a:solidFill>
              <a:latin typeface="Consolas" panose="020B0609020204030204" pitchFamily="49" charset="0"/>
            </a:endParaRPr>
          </a:p>
          <a:p>
            <a:r>
              <a:rPr lang="en-US" sz="2000" dirty="0">
                <a:solidFill>
                  <a:srgbClr val="98676A"/>
                </a:solidFill>
                <a:latin typeface="Consolas" panose="020B0609020204030204" pitchFamily="49" charset="0"/>
              </a:rPr>
              <a:t>var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name</a:t>
            </a:r>
            <a:r>
              <a:rPr lang="en-US" sz="2000" dirty="0">
                <a:solidFill>
                  <a:srgbClr val="D3AF86"/>
                </a:solidFill>
                <a:latin typeface="Consolas" panose="020B0609020204030204" pitchFamily="49" charset="0"/>
              </a:rPr>
              <a:t>: string = "</a:t>
            </a:r>
            <a:r>
              <a:rPr lang="en-US" sz="2000" dirty="0" smtClean="0">
                <a:solidFill>
                  <a:srgbClr val="889B4A"/>
                </a:solidFill>
                <a:latin typeface="Consolas" panose="020B0609020204030204" pitchFamily="49" charset="0"/>
              </a:rPr>
              <a:t>Saleel Bagde</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 </a:t>
            </a:r>
            <a:r>
              <a:rPr lang="en-US" sz="2000" dirty="0">
                <a:solidFill>
                  <a:srgbClr val="A57A4C"/>
                </a:solidFill>
                <a:latin typeface="Consolas" panose="020B0609020204030204" pitchFamily="49" charset="0"/>
              </a:rPr>
              <a:t>string variable</a:t>
            </a:r>
            <a:endParaRPr lang="en-US" sz="2000" dirty="0">
              <a:solidFill>
                <a:srgbClr val="D3AF86"/>
              </a:solidFill>
              <a:latin typeface="Consolas" panose="020B0609020204030204" pitchFamily="49" charset="0"/>
            </a:endParaRPr>
          </a:p>
          <a:p>
            <a:r>
              <a:rPr lang="en-US" sz="2000" dirty="0" smtClean="0">
                <a:solidFill>
                  <a:srgbClr val="98676A"/>
                </a:solidFill>
                <a:latin typeface="Consolas" panose="020B0609020204030204" pitchFamily="49" charset="0"/>
              </a:rPr>
              <a:t>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isUpdated</a:t>
            </a:r>
            <a:r>
              <a:rPr lang="en-US" sz="2000" dirty="0">
                <a:solidFill>
                  <a:srgbClr val="D3AF86"/>
                </a:solidFill>
                <a:latin typeface="Consolas" panose="020B0609020204030204" pitchFamily="49" charset="0"/>
              </a:rPr>
              <a:t>: boolean = </a:t>
            </a:r>
            <a:r>
              <a:rPr lang="en-US" sz="2000" dirty="0">
                <a:solidFill>
                  <a:srgbClr val="F79A32"/>
                </a:solidFill>
                <a:latin typeface="Consolas" panose="020B0609020204030204" pitchFamily="49" charset="0"/>
              </a:rPr>
              <a:t>true</a:t>
            </a:r>
            <a:r>
              <a:rPr lang="en-US" sz="2000" dirty="0" smtClean="0">
                <a:solidFill>
                  <a:srgbClr val="D3AF86"/>
                </a:solidFill>
                <a:latin typeface="Consolas" panose="020B0609020204030204" pitchFamily="49" charset="0"/>
              </a:rPr>
              <a:t>;		</a:t>
            </a:r>
            <a:r>
              <a:rPr lang="en-US" sz="2000" dirty="0" smtClean="0">
                <a:solidFill>
                  <a:srgbClr val="A57A4C"/>
                </a:solidFill>
                <a:latin typeface="Consolas" panose="020B0609020204030204" pitchFamily="49" charset="0"/>
              </a:rPr>
              <a:t>// </a:t>
            </a:r>
            <a:r>
              <a:rPr lang="en-US" sz="2000" dirty="0">
                <a:solidFill>
                  <a:srgbClr val="A57A4C"/>
                </a:solidFill>
                <a:latin typeface="Consolas" panose="020B0609020204030204" pitchFamily="49" charset="0"/>
              </a:rPr>
              <a:t>Boolean variable</a:t>
            </a:r>
            <a:endParaRPr lang="en-US" sz="2000" b="0" dirty="0">
              <a:solidFill>
                <a:srgbClr val="D3AF86"/>
              </a:solidFill>
              <a:effectLst/>
              <a:latin typeface="Consolas" panose="020B0609020204030204" pitchFamily="49" charset="0"/>
            </a:endParaRPr>
          </a:p>
        </p:txBody>
      </p:sp>
      <p:sp>
        <p:nvSpPr>
          <p:cNvPr id="7" name="Rectangle 6"/>
          <p:cNvSpPr/>
          <p:nvPr/>
        </p:nvSpPr>
        <p:spPr>
          <a:xfrm>
            <a:off x="114300" y="3629561"/>
            <a:ext cx="8915400" cy="1323439"/>
          </a:xfrm>
          <a:prstGeom prst="rect">
            <a:avLst/>
          </a:prstGeom>
        </p:spPr>
        <p:txBody>
          <a:bodyPr wrap="square">
            <a:spAutoFit/>
          </a:bodyPr>
          <a:lstStyle/>
          <a:p>
            <a:r>
              <a:rPr lang="en-US" sz="2000" dirty="0">
                <a:solidFill>
                  <a:srgbClr val="98676A"/>
                </a:solidFill>
                <a:latin typeface="Consolas" panose="020B0609020204030204" pitchFamily="49" charset="0"/>
              </a:rPr>
              <a:t>function</a:t>
            </a:r>
            <a:r>
              <a:rPr lang="en-US" sz="2000" dirty="0">
                <a:solidFill>
                  <a:srgbClr val="D3AF86"/>
                </a:solidFill>
                <a:latin typeface="Consolas" panose="020B0609020204030204" pitchFamily="49" charset="0"/>
              </a:rPr>
              <a:t> </a:t>
            </a:r>
            <a:r>
              <a:rPr lang="en-US" sz="2000" dirty="0" smtClean="0">
                <a:solidFill>
                  <a:srgbClr val="8AB1B0"/>
                </a:solidFill>
                <a:latin typeface="Consolas" panose="020B0609020204030204" pitchFamily="49" charset="0"/>
              </a:rPr>
              <a:t>display</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id</a:t>
            </a:r>
            <a:r>
              <a:rPr lang="en-US" sz="2000" dirty="0" smtClean="0">
                <a:solidFill>
                  <a:srgbClr val="D3AF86"/>
                </a:solidFill>
                <a:latin typeface="Consolas" panose="020B0609020204030204" pitchFamily="49" charset="0"/>
              </a:rPr>
              <a:t>:number</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name</a:t>
            </a:r>
            <a:r>
              <a:rPr lang="en-US" sz="2000" dirty="0">
                <a:solidFill>
                  <a:srgbClr val="D3AF86"/>
                </a:solidFill>
                <a:latin typeface="Consolas" panose="020B0609020204030204" pitchFamily="49" charset="0"/>
              </a:rPr>
              <a:t>:string)</a:t>
            </a:r>
          </a:p>
          <a:p>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Id =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id</a:t>
            </a:r>
            <a:r>
              <a:rPr lang="en-US" sz="2000" dirty="0">
                <a:solidFill>
                  <a:srgbClr val="D3AF86"/>
                </a:solidFill>
                <a:latin typeface="Consolas" panose="020B0609020204030204" pitchFamily="49" charset="0"/>
              </a:rPr>
              <a:t> + "</a:t>
            </a:r>
            <a:r>
              <a:rPr lang="en-US" sz="2000" dirty="0">
                <a:solidFill>
                  <a:srgbClr val="889B4A"/>
                </a:solidFill>
                <a:latin typeface="Consolas" panose="020B0609020204030204" pitchFamily="49" charset="0"/>
              </a:rPr>
              <a:t>, Name =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name</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cxnSp>
        <p:nvCxnSpPr>
          <p:cNvPr id="10" name="Straight Connector 9"/>
          <p:cNvCxnSpPr/>
          <p:nvPr/>
        </p:nvCxnSpPr>
        <p:spPr>
          <a:xfrm>
            <a:off x="114300" y="3124200"/>
            <a:ext cx="89154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8639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838200"/>
          </a:xfrm>
          <a:prstGeom prst="rect">
            <a:avLst/>
          </a:prstGeom>
          <a:solidFill>
            <a:schemeClr val="bg1"/>
          </a:solidFill>
        </p:spPr>
        <p:txBody>
          <a:bodyPr>
            <a:noAutofit/>
          </a:bodyPr>
          <a:lstStyle>
            <a:defPPr>
              <a:defRPr lang="en-US"/>
            </a:defPPr>
            <a:lvl1pPr algn="ctr">
              <a:defRPr sz="4800" b="1" i="1">
                <a:solidFill>
                  <a:srgbClr val="EAEF2D"/>
                </a:solidFill>
                <a:latin typeface="Segoe UI Light" panose="020B0502040204020203" pitchFamily="34" charset="0"/>
                <a:cs typeface="Segoe UI Light" panose="020B0502040204020203" pitchFamily="34" charset="0"/>
              </a:defRPr>
            </a:lvl1pPr>
          </a:lstStyle>
          <a:p>
            <a:r>
              <a:rPr lang="en-IN" dirty="0" smtClean="0"/>
              <a:t>basic types</a:t>
            </a: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4300" y="762000"/>
            <a:ext cx="8915400" cy="923330"/>
          </a:xfrm>
          <a:prstGeom prst="rect">
            <a:avLst/>
          </a:prstGeom>
        </p:spPr>
        <p:txBody>
          <a:bodyPr wrap="square">
            <a:spAutoFit/>
          </a:bodyPr>
          <a:lstStyle/>
          <a:p>
            <a:r>
              <a:rPr lang="en-IN" sz="1800" dirty="0">
                <a:latin typeface="Open Sans"/>
                <a:cs typeface="Arial" panose="020B0604020202020204" pitchFamily="34" charset="0"/>
              </a:rPr>
              <a:t>We need to be able to work with some of the simplest units of data: </a:t>
            </a:r>
            <a:r>
              <a:rPr lang="en-IN" sz="1800" b="1" dirty="0">
                <a:latin typeface="Open Sans"/>
                <a:cs typeface="Arial" panose="020B0604020202020204" pitchFamily="34" charset="0"/>
              </a:rPr>
              <a:t>numbers, strings, structures, boolean values</a:t>
            </a:r>
            <a:r>
              <a:rPr lang="en-IN" sz="1800" dirty="0">
                <a:latin typeface="Open Sans"/>
                <a:cs typeface="Arial" panose="020B0604020202020204" pitchFamily="34" charset="0"/>
              </a:rPr>
              <a:t>, and the </a:t>
            </a:r>
            <a:r>
              <a:rPr lang="en-IN" sz="1800" b="1" dirty="0">
                <a:latin typeface="Open Sans"/>
                <a:cs typeface="Arial" panose="020B0604020202020204" pitchFamily="34" charset="0"/>
              </a:rPr>
              <a:t>like</a:t>
            </a:r>
            <a:r>
              <a:rPr lang="en-IN" sz="1800" dirty="0">
                <a:latin typeface="Open Sans"/>
                <a:cs typeface="Arial" panose="020B0604020202020204" pitchFamily="34" charset="0"/>
              </a:rPr>
              <a:t>. In TypeScript, we support much the same types as you would expect in </a:t>
            </a:r>
            <a:r>
              <a:rPr lang="en-IN" sz="1800" dirty="0" smtClean="0">
                <a:latin typeface="Open Sans"/>
                <a:cs typeface="Arial" panose="020B0604020202020204" pitchFamily="34" charset="0"/>
              </a:rPr>
              <a:t>JavaScript.</a:t>
            </a:r>
            <a:endParaRPr lang="en-IN" sz="1800" dirty="0">
              <a:latin typeface="Open Sans"/>
              <a:cs typeface="Arial" panose="020B0604020202020204" pitchFamily="34" charset="0"/>
            </a:endParaRPr>
          </a:p>
        </p:txBody>
      </p:sp>
      <p:sp>
        <p:nvSpPr>
          <p:cNvPr id="9" name="Rectangle 8"/>
          <p:cNvSpPr/>
          <p:nvPr/>
        </p:nvSpPr>
        <p:spPr>
          <a:xfrm>
            <a:off x="0" y="0"/>
            <a:ext cx="9144000" cy="707886"/>
          </a:xfrm>
          <a:prstGeom prst="rect">
            <a:avLst/>
          </a:prstGeom>
          <a:solidFill>
            <a:srgbClr val="EAEF2D"/>
          </a:solidFill>
        </p:spPr>
        <p:txBody>
          <a:bodyPr wrap="square">
            <a:spAutoFit/>
          </a:bodyPr>
          <a:lstStyle/>
          <a:p>
            <a:pPr algn="r"/>
            <a:r>
              <a:rPr lang="en-IN" sz="4000" dirty="0" smtClean="0">
                <a:solidFill>
                  <a:srgbClr val="00B050"/>
                </a:solidFill>
                <a:latin typeface="Segoe UI Light" panose="020B0502040204020203" pitchFamily="34" charset="0"/>
                <a:cs typeface="Segoe UI Light" panose="020B0502040204020203" pitchFamily="34" charset="0"/>
              </a:rPr>
              <a:t>type - boolean</a:t>
            </a:r>
            <a:endParaRPr lang="en-IN" sz="4000" dirty="0">
              <a:solidFill>
                <a:srgbClr val="00B050"/>
              </a:solidFill>
              <a:latin typeface="Segoe UI Light" panose="020B0502040204020203" pitchFamily="34" charset="0"/>
              <a:cs typeface="Segoe UI Light" panose="020B0502040204020203" pitchFamily="34" charset="0"/>
            </a:endParaRPr>
          </a:p>
        </p:txBody>
      </p:sp>
      <p:sp>
        <p:nvSpPr>
          <p:cNvPr id="11" name="Rectangle 10"/>
          <p:cNvSpPr/>
          <p:nvPr/>
        </p:nvSpPr>
        <p:spPr>
          <a:xfrm>
            <a:off x="114300" y="2076271"/>
            <a:ext cx="8915400" cy="646331"/>
          </a:xfrm>
          <a:prstGeom prst="rect">
            <a:avLst/>
          </a:prstGeom>
        </p:spPr>
        <p:txBody>
          <a:bodyPr wrap="square">
            <a:spAutoFit/>
          </a:bodyPr>
          <a:lstStyle/>
          <a:p>
            <a:r>
              <a:rPr lang="en-IN" sz="1800" dirty="0">
                <a:solidFill>
                  <a:srgbClr val="11DDF3"/>
                </a:solidFill>
                <a:latin typeface="Consolas" panose="020B0609020204030204" pitchFamily="49" charset="0"/>
              </a:rPr>
              <a:t>Boolean</a:t>
            </a:r>
            <a:r>
              <a:rPr lang="en-IN" sz="1800" dirty="0" smtClean="0">
                <a:solidFill>
                  <a:srgbClr val="11DDF3"/>
                </a:solidFill>
                <a:latin typeface="Open Sans"/>
              </a:rPr>
              <a:t>: </a:t>
            </a:r>
            <a:r>
              <a:rPr lang="en-IN" sz="1800" dirty="0" smtClean="0">
                <a:latin typeface="Open Sans"/>
              </a:rPr>
              <a:t>The </a:t>
            </a:r>
            <a:r>
              <a:rPr lang="en-IN" sz="1800" dirty="0">
                <a:latin typeface="Open Sans"/>
              </a:rPr>
              <a:t>most basic datatype is the simple true/false value, which JavaScript and TypeScript call a </a:t>
            </a:r>
            <a:r>
              <a:rPr lang="en-IN" sz="1800" dirty="0">
                <a:solidFill>
                  <a:srgbClr val="A31515"/>
                </a:solidFill>
                <a:highlight>
                  <a:srgbClr val="FFFFFF"/>
                </a:highlight>
                <a:latin typeface="Consolas" panose="020B0609020204030204" pitchFamily="49" charset="0"/>
              </a:rPr>
              <a:t>boolean</a:t>
            </a:r>
            <a:r>
              <a:rPr lang="en-IN" sz="1800" dirty="0">
                <a:latin typeface="Open Sans"/>
              </a:rPr>
              <a:t> value.</a:t>
            </a:r>
          </a:p>
        </p:txBody>
      </p:sp>
      <p:sp>
        <p:nvSpPr>
          <p:cNvPr id="2" name="Rectangle 1"/>
          <p:cNvSpPr/>
          <p:nvPr/>
        </p:nvSpPr>
        <p:spPr>
          <a:xfrm>
            <a:off x="114300" y="2968485"/>
            <a:ext cx="8915400" cy="707886"/>
          </a:xfrm>
          <a:prstGeom prst="rect">
            <a:avLst/>
          </a:prstGeom>
        </p:spPr>
        <p:txBody>
          <a:bodyPr wrap="square">
            <a:spAutoFit/>
          </a:bodyPr>
          <a:lstStyle/>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done</a:t>
            </a:r>
            <a:r>
              <a:rPr lang="en-IN" sz="2000" dirty="0">
                <a:solidFill>
                  <a:srgbClr val="D3AF86"/>
                </a:solidFill>
                <a:latin typeface="Consolas" panose="020B0609020204030204" pitchFamily="49" charset="0"/>
              </a:rPr>
              <a:t>: boolean = </a:t>
            </a:r>
            <a:r>
              <a:rPr lang="en-IN" sz="2000" dirty="0">
                <a:solidFill>
                  <a:srgbClr val="F79A32"/>
                </a:solidFill>
                <a:latin typeface="Consolas" panose="020B0609020204030204" pitchFamily="49" charset="0"/>
              </a:rPr>
              <a:t>true</a:t>
            </a:r>
            <a:r>
              <a:rPr lang="en-IN" sz="2000" dirty="0">
                <a:solidFill>
                  <a:srgbClr val="D3AF86"/>
                </a:solidFill>
                <a:latin typeface="Consolas" panose="020B0609020204030204" pitchFamily="49" charset="0"/>
              </a:rPr>
              <a:t>;</a:t>
            </a:r>
          </a:p>
          <a:p>
            <a:r>
              <a:rPr lang="en-IN" sz="2000" dirty="0">
                <a:solidFill>
                  <a:srgbClr val="98676A"/>
                </a:solidFill>
                <a:latin typeface="Consolas" panose="020B0609020204030204" pitchFamily="49" charset="0"/>
              </a:rPr>
              <a:t>const</a:t>
            </a:r>
            <a:r>
              <a:rPr lang="en-IN" sz="2000" dirty="0">
                <a:solidFill>
                  <a:srgbClr val="D3AF86"/>
                </a:solidFill>
                <a:latin typeface="Consolas" panose="020B0609020204030204" pitchFamily="49" charset="0"/>
              </a:rPr>
              <a:t> </a:t>
            </a:r>
            <a:r>
              <a:rPr lang="en-IN" sz="2000" dirty="0">
                <a:solidFill>
                  <a:srgbClr val="DC3958"/>
                </a:solidFill>
                <a:latin typeface="Consolas" panose="020B0609020204030204" pitchFamily="49" charset="0"/>
              </a:rPr>
              <a:t>notDone</a:t>
            </a:r>
            <a:r>
              <a:rPr lang="en-IN" sz="2000" dirty="0">
                <a:solidFill>
                  <a:srgbClr val="D3AF86"/>
                </a:solidFill>
                <a:latin typeface="Consolas" panose="020B0609020204030204" pitchFamily="49" charset="0"/>
              </a:rPr>
              <a:t>: boolean = </a:t>
            </a:r>
            <a:r>
              <a:rPr lang="en-IN" sz="2000" dirty="0">
                <a:solidFill>
                  <a:srgbClr val="F79A32"/>
                </a:solidFill>
                <a:latin typeface="Consolas" panose="020B0609020204030204" pitchFamily="49" charset="0"/>
              </a:rPr>
              <a:t>false</a:t>
            </a:r>
            <a:r>
              <a:rPr lang="en-IN" sz="2000" dirty="0">
                <a:solidFill>
                  <a:srgbClr val="D3AF86"/>
                </a:solidFill>
                <a:latin typeface="Consolas" panose="020B0609020204030204" pitchFamily="49" charset="0"/>
              </a:rPr>
              <a:t>;</a:t>
            </a:r>
            <a:endParaRPr lang="en-IN" sz="2000" b="0" dirty="0">
              <a:solidFill>
                <a:srgbClr val="D3AF86"/>
              </a:solidFill>
              <a:effectLst/>
              <a:latin typeface="Consolas" panose="020B0609020204030204" pitchFamily="49"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11397</TotalTime>
  <Words>2606</Words>
  <Application>Microsoft Office PowerPoint</Application>
  <PresentationFormat>On-screen Show (4:3)</PresentationFormat>
  <Paragraphs>344</Paragraphs>
  <Slides>47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47</vt:i4>
      </vt:variant>
    </vt:vector>
  </HeadingPairs>
  <TitlesOfParts>
    <vt:vector size="62" baseType="lpstr">
      <vt:lpstr>SimSun</vt:lpstr>
      <vt:lpstr>Arial</vt:lpstr>
      <vt:lpstr>Bookman Old Style</vt:lpstr>
      <vt:lpstr>Calibri</vt:lpstr>
      <vt:lpstr>Century</vt:lpstr>
      <vt:lpstr>Consolas</vt:lpstr>
      <vt:lpstr>Gill Sans MT</vt:lpstr>
      <vt:lpstr>Open Sans</vt:lpstr>
      <vt:lpstr>Segoe Print</vt:lpstr>
      <vt:lpstr>Segoe UI</vt:lpstr>
      <vt:lpstr>Segoe UI Light</vt:lpstr>
      <vt:lpstr>Times New Roman</vt:lpstr>
      <vt:lpstr>Wingdings</vt:lpstr>
      <vt:lpstr>Wingdings 3</vt:lpstr>
      <vt:lpstr>Origin</vt:lpstr>
      <vt:lpstr>JavaScript Framework - TypeScript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1884</cp:revision>
  <cp:lastPrinted>1601-01-01T00:00:00Z</cp:lastPrinted>
  <dcterms:created xsi:type="dcterms:W3CDTF">2001-07-06T15:43:27Z</dcterms:created>
  <dcterms:modified xsi:type="dcterms:W3CDTF">2019-01-02T04:09:57Z</dcterms:modified>
  <cp:category>HTML Programming</cp:category>
</cp:coreProperties>
</file>