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2"/>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63" r:id="rId107"/>
    <p:sldId id="1446" r:id="rId108"/>
    <p:sldId id="1450" r:id="rId109"/>
    <p:sldId id="1438" r:id="rId110"/>
    <p:sldId id="1423" r:id="rId111"/>
    <p:sldId id="1439" r:id="rId112"/>
    <p:sldId id="1442" r:id="rId113"/>
    <p:sldId id="1448" r:id="rId114"/>
    <p:sldId id="1449" r:id="rId115"/>
    <p:sldId id="1444" r:id="rId116"/>
    <p:sldId id="1445" r:id="rId117"/>
    <p:sldId id="1443" r:id="rId118"/>
    <p:sldId id="1424" r:id="rId119"/>
    <p:sldId id="1440" r:id="rId120"/>
    <p:sldId id="1441" r:id="rId121"/>
    <p:sldId id="1425" r:id="rId122"/>
    <p:sldId id="1447" r:id="rId123"/>
    <p:sldId id="1426" r:id="rId124"/>
    <p:sldId id="1427" r:id="rId125"/>
    <p:sldId id="1428" r:id="rId126"/>
    <p:sldId id="1429" r:id="rId127"/>
    <p:sldId id="1451" r:id="rId128"/>
    <p:sldId id="1430" r:id="rId129"/>
    <p:sldId id="1431" r:id="rId130"/>
    <p:sldId id="1464" r:id="rId131"/>
    <p:sldId id="1465" r:id="rId132"/>
    <p:sldId id="1432" r:id="rId133"/>
    <p:sldId id="1459" r:id="rId134"/>
    <p:sldId id="1456" r:id="rId135"/>
    <p:sldId id="1433" r:id="rId136"/>
    <p:sldId id="1457" r:id="rId137"/>
    <p:sldId id="1458" r:id="rId138"/>
    <p:sldId id="1462" r:id="rId139"/>
    <p:sldId id="1452" r:id="rId140"/>
    <p:sldId id="1434" r:id="rId141"/>
    <p:sldId id="1461" r:id="rId142"/>
    <p:sldId id="1460" r:id="rId143"/>
    <p:sldId id="1435" r:id="rId144"/>
    <p:sldId id="1466" r:id="rId145"/>
    <p:sldId id="1436" r:id="rId146"/>
    <p:sldId id="1469" r:id="rId147"/>
    <p:sldId id="1467" r:id="rId148"/>
    <p:sldId id="1468" r:id="rId149"/>
    <p:sldId id="1470" r:id="rId150"/>
    <p:sldId id="1437" r:id="rId1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51049E"/>
    <a:srgbClr val="840FF9"/>
    <a:srgbClr val="41C60C"/>
    <a:srgbClr val="7E007E"/>
    <a:srgbClr val="39AE0A"/>
    <a:srgbClr val="164404"/>
    <a:srgbClr val="F63122"/>
    <a:srgbClr val="CAA496"/>
    <a:srgbClr val="5E4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
        <p:nvSpPr>
          <p:cNvPr id="3" name="TextBox 2">
            <a:extLst>
              <a:ext uri="{FF2B5EF4-FFF2-40B4-BE49-F238E27FC236}">
                <a16:creationId xmlns:a16="http://schemas.microsoft.com/office/drawing/2014/main" id="{F99DECCC-E62F-3CD6-B03F-12A13BD6D410}"/>
              </a:ext>
            </a:extLst>
          </p:cNvPr>
          <p:cNvSpPr txBox="1"/>
          <p:nvPr/>
        </p:nvSpPr>
        <p:spPr>
          <a:xfrm>
            <a:off x="181440" y="6071361"/>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Delete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a:extLst>
              <a:ext uri="{FF2B5EF4-FFF2-40B4-BE49-F238E27FC236}">
                <a16:creationId xmlns:a16="http://schemas.microsoft.com/office/drawing/2014/main" id="{3AC165E5-1C2E-5931-4800-2C07688B168A}"/>
              </a:ext>
            </a:extLst>
          </p:cNvPr>
          <p:cNvSpPr/>
          <p:nvPr/>
        </p:nvSpPr>
        <p:spPr>
          <a:xfrm>
            <a:off x="246600" y="1579433"/>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k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redisClient.</a:t>
            </a:r>
            <a:r>
              <a:rPr lang="en-US" sz="1600" dirty="0">
                <a:solidFill>
                  <a:srgbClr val="DDBB88"/>
                </a:solidFill>
                <a:latin typeface="Consolas" panose="020B0609020204030204" pitchFamily="49" charset="0"/>
              </a:rPr>
              <a:t>KEYS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("Please wait...");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k)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DEL</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749061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getex</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1</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const</a:t>
            </a:r>
            <a:r>
              <a:rPr lang="fr-FR" sz="1600" dirty="0">
                <a:solidFill>
                  <a:srgbClr val="6688CC"/>
                </a:solidFill>
                <a:latin typeface="Consolas" panose="020B0609020204030204" pitchFamily="49" charset="0"/>
              </a:rPr>
              <a:t> obj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r>
              <a:rPr lang="fr-FR" sz="1600" dirty="0">
                <a:solidFill>
                  <a:srgbClr val="C00000"/>
                </a:solidFill>
                <a:latin typeface="Consolas" panose="020B0609020204030204" pitchFamily="49" charset="0"/>
              </a:rPr>
              <a:t>tuples</a:t>
            </a:r>
            <a:r>
              <a:rPr lang="fr-FR" sz="1600" dirty="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t>
            </a:r>
            <a:r>
              <a:rPr lang="fr-FR"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(obj[key].field, obj[key].value);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83106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2</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95520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let</a:t>
            </a:r>
            <a:r>
              <a:rPr lang="fr-FR" sz="1600" dirty="0">
                <a:solidFill>
                  <a:srgbClr val="6688CC"/>
                </a:solidFill>
                <a:latin typeface="Consolas" panose="020B0609020204030204" pitchFamily="49" charset="0"/>
              </a:rPr>
              <a:t> x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obj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r>
              <a:rPr lang="en-IN" sz="1600" dirty="0">
                <a:solidFill>
                  <a:srgbClr val="C00000"/>
                </a:solidFill>
                <a:latin typeface="Consolas" panose="020B0609020204030204" pitchFamily="49" charset="0"/>
              </a:rPr>
              <a:t>tuples</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 </a:t>
            </a:r>
            <a:r>
              <a:rPr lang="en-IN" sz="1600" dirty="0">
                <a:solidFill>
                  <a:srgbClr val="6688CC"/>
                </a:solidFill>
                <a:latin typeface="Consolas" panose="020B0609020204030204" pitchFamily="49" charset="0"/>
              </a:rPr>
              <a:t>k</a:t>
            </a:r>
            <a:r>
              <a:rPr lang="en-IN" sz="1600" i="1" dirty="0">
                <a:solidFill>
                  <a:srgbClr val="9966B8"/>
                </a:solidFill>
                <a:latin typeface="Consolas" panose="020B0609020204030204" pitchFamily="49" charset="0"/>
              </a:rPr>
              <a:t> </a:t>
            </a:r>
            <a:r>
              <a:rPr lang="en-IN" sz="1600" dirty="0">
                <a:solidFill>
                  <a:srgbClr val="225588"/>
                </a:solidFill>
                <a:latin typeface="Consolas" panose="020B0609020204030204" pitchFamily="49" charset="0"/>
              </a:rPr>
              <a:t>in</a:t>
            </a:r>
            <a:r>
              <a:rPr lang="en-IN" sz="1600" i="1" dirty="0">
                <a:solidFill>
                  <a:srgbClr val="9966B8"/>
                </a:solidFill>
                <a:latin typeface="Consolas" panose="020B0609020204030204" pitchFamily="49" charset="0"/>
              </a:rPr>
              <a:t> 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].field, 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351567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HDEL</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'b'</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b</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 'b', 'c'</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 b and c</a:t>
            </a:r>
            <a:endParaRPr lang="en-IN" sz="1600" dirty="0">
              <a:solidFill>
                <a:srgbClr val="F280D0"/>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32722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HEXISTS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true, false]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//3</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likes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HRANDFIELD_COUNT_WITHVALUES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p>
        </p:txBody>
      </p:sp>
    </p:spTree>
    <p:extLst>
      <p:ext uri="{BB962C8B-B14F-4D97-AF65-F5344CB8AC3E}">
        <p14:creationId xmlns:p14="http://schemas.microsoft.com/office/powerpoint/2010/main" val="12057916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4524315"/>
          </a:xfrm>
          <a:prstGeom prst="rect">
            <a:avLst/>
          </a:prstGeom>
          <a:noFill/>
        </p:spPr>
        <p:txBody>
          <a:bodyPr wrap="square">
            <a:spAutoFit/>
          </a:bodyPr>
          <a:lstStyle/>
          <a:p>
            <a:r>
              <a:rPr lang="en-IN" sz="1600" dirty="0">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s</a:t>
            </a:r>
            <a:r>
              <a:rPr lang="en-IN" sz="1600" dirty="0">
                <a:solidFill>
                  <a:srgbClr val="22AA44"/>
                </a:solidFill>
                <a:latin typeface="Consolas" panose="020B0609020204030204" pitchFamily="49" charset="0"/>
              </a:rPr>
              <a:t>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"nitish"</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"summit"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"gau"</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deep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's*'</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"allStudents"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7.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8.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"unplacedStudents"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9.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SRANDMEMBER_COUNT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8759989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2800767"/>
          </a:xfrm>
          <a:prstGeom prst="rect">
            <a:avLst/>
          </a:prstGeom>
          <a:noFill/>
        </p:spPr>
        <p:txBody>
          <a:bodyPr wrap="square">
            <a:spAutoFit/>
          </a:bodyPr>
          <a:lstStyle/>
          <a:p>
            <a:r>
              <a:rPr lang="en-IN" sz="1600" dirty="0">
                <a:solidFill>
                  <a:srgbClr val="6688CC"/>
                </a:solidFill>
                <a:latin typeface="Consolas" panose="020B0609020204030204" pitchFamily="49" charset="0"/>
              </a:rPr>
              <a:t>10.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SMEMBERS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works like SSCAN</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 true, false]</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true, true, true]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SPOP</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//Removes and returns one or more random members from the </a:t>
            </a:r>
          </a:p>
          <a:p>
            <a:r>
              <a:rPr lang="en-IN" sz="1600" dirty="0">
                <a:solidFill>
                  <a:srgbClr val="FF0000"/>
                </a:solidFill>
                <a:latin typeface="Consolas" panose="020B0609020204030204" pitchFamily="49" charset="0"/>
              </a:rPr>
              <a:t>                                              set value store at key.</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SREM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ruhan</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 the specified members from the </a:t>
            </a:r>
          </a:p>
          <a:p>
            <a:r>
              <a:rPr lang="en-IN" sz="1600" dirty="0">
                <a:solidFill>
                  <a:srgbClr val="FF0000"/>
                </a:solidFill>
                <a:latin typeface="Consolas" panose="020B0609020204030204" pitchFamily="49" charset="0"/>
              </a:rPr>
              <a:t>                                                                  set stored key.</a:t>
            </a:r>
          </a:p>
        </p:txBody>
      </p:sp>
    </p:spTree>
    <p:extLst>
      <p:ext uri="{BB962C8B-B14F-4D97-AF65-F5344CB8AC3E}">
        <p14:creationId xmlns:p14="http://schemas.microsoft.com/office/powerpoint/2010/main" val="313930945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27176435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LIST</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TextBox 1">
            <a:extLst>
              <a:ext uri="{FF2B5EF4-FFF2-40B4-BE49-F238E27FC236}">
                <a16:creationId xmlns:a16="http://schemas.microsoft.com/office/drawing/2014/main" id="{772CCA7C-6E73-62DA-AAF1-310AA9D7E4BE}"/>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'grapes'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'apple'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'banana'</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'orange'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'two'</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'three'</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"BEFORE", </a:t>
            </a:r>
            <a:r>
              <a:rPr lang="en-IN" sz="1600" dirty="0">
                <a:solidFill>
                  <a:srgbClr val="22AA44"/>
                </a:solidFill>
                <a:latin typeface="Consolas" panose="020B0609020204030204" pitchFamily="49" charset="0"/>
              </a:rPr>
              <a:t>"kiwi", 'mango'</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"AFTER", </a:t>
            </a:r>
            <a:r>
              <a:rPr lang="en-IN" sz="1600" dirty="0">
                <a:solidFill>
                  <a:srgbClr val="22AA44"/>
                </a:solidFill>
                <a:latin typeface="Consolas" panose="020B0609020204030204" pitchFamily="49" charset="0"/>
              </a:rPr>
              <a:t>"kiw</a:t>
            </a:r>
            <a:r>
              <a:rPr lang="en-IN" sz="1600" dirty="0">
                <a:solidFill>
                  <a:srgbClr val="6688CC"/>
                </a:solidFill>
                <a:latin typeface="Consolas" panose="020B0609020204030204" pitchFamily="49" charset="0"/>
              </a:rPr>
              <a:t>i</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'mango</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'banana'</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//element by INDEX number</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LPOS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'apple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//returns the index of matching elements</a:t>
            </a:r>
          </a:p>
          <a:p>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5804397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a:t>
            </a:r>
          </a:p>
        </p:txBody>
      </p:sp>
      <p:sp>
        <p:nvSpPr>
          <p:cNvPr id="119" name="CustomShape 3"/>
          <p:cNvSpPr/>
          <p:nvPr/>
        </p:nvSpPr>
        <p:spPr>
          <a:xfrm>
            <a:off x="522360" y="3531600"/>
            <a:ext cx="110523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pc="-1" dirty="0">
                <a:solidFill>
                  <a:srgbClr val="BB0643"/>
                </a:solidFill>
                <a:latin typeface="Segoe UI"/>
              </a:rPr>
              <a:t>A Redis sorted set is a collection of unique strings (members) ordered by an associated score. When more than one string has the same score, the strings are ordered lexicographically. </a:t>
            </a:r>
            <a:endParaRPr lang="en-IN" sz="1800" b="0" strike="noStrike" spc="-1" dirty="0">
              <a:latin typeface="Arial"/>
            </a:endParaRPr>
          </a:p>
        </p:txBody>
      </p:sp>
    </p:spTree>
    <p:extLst>
      <p:ext uri="{BB962C8B-B14F-4D97-AF65-F5344CB8AC3E}">
        <p14:creationId xmlns:p14="http://schemas.microsoft.com/office/powerpoint/2010/main" val="18949671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ZADD</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ZADD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"sholay:likes"</a:t>
            </a:r>
            <a:r>
              <a:rPr lang="en-IN" sz="1600" dirty="0">
                <a:solidFill>
                  <a:srgbClr val="6688CC"/>
                </a:solidFill>
                <a:latin typeface="Consolas" panose="020B0609020204030204" pitchFamily="49" charset="0"/>
              </a:rPr>
              <a:t>, [  {score: </a:t>
            </a:r>
            <a:r>
              <a:rPr lang="en-IN" sz="1600" dirty="0">
                <a:solidFill>
                  <a:srgbClr val="F280D0"/>
                </a:solidFill>
                <a:latin typeface="Consolas" panose="020B0609020204030204" pitchFamily="49" charset="0"/>
              </a:rPr>
              <a:t>12</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65</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45</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{score: </a:t>
            </a:r>
            <a:r>
              <a:rPr lang="en-IN" sz="1600" dirty="0">
                <a:solidFill>
                  <a:srgbClr val="F280D0"/>
                </a:solidFill>
                <a:latin typeface="Consolas" panose="020B0609020204030204" pitchFamily="49" charset="0"/>
              </a:rPr>
              <a:t>17</a:t>
            </a:r>
            <a:r>
              <a:rPr lang="en-IN" sz="1600" dirty="0">
                <a:solidFill>
                  <a:srgbClr val="6688CC"/>
                </a:solidFill>
                <a:latin typeface="Consolas" panose="020B0609020204030204" pitchFamily="49" charset="0"/>
              </a:rPr>
              <a:t>, value:</a:t>
            </a:r>
            <a:r>
              <a:rPr lang="en-IN" sz="1600" dirty="0">
                <a:solidFill>
                  <a:srgbClr val="22AA44"/>
                </a:solidFill>
                <a:latin typeface="Consolas" panose="020B0609020204030204" pitchFamily="49" charset="0"/>
              </a:rPr>
              <a:t>"ruhan"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439107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a:t>
            </a:r>
            <a:r>
              <a:rPr lang="en-IN" sz="4000" spc="-1" dirty="0">
                <a:solidFill>
                  <a:srgbClr val="F7C120"/>
                </a:solidFill>
                <a:latin typeface="Open Sans"/>
                <a:ea typeface="DejaVu Sans"/>
              </a:rPr>
              <a:t>ZADD [MongoDB to Redis]</a:t>
            </a:r>
            <a:endParaRPr lang="en-IN" sz="4000" b="0" strike="noStrike" spc="-1" dirty="0">
              <a:latin typeface="Arial"/>
            </a:endParaRPr>
          </a:p>
        </p:txBody>
      </p:sp>
      <p:sp>
        <p:nvSpPr>
          <p:cNvPr id="4" name="Rectangle 3">
            <a:extLst>
              <a:ext uri="{FF2B5EF4-FFF2-40B4-BE49-F238E27FC236}">
                <a16:creationId xmlns:a16="http://schemas.microsoft.com/office/drawing/2014/main" id="{2717A88F-B819-7DF9-9B4F-1D16FCAD6654}"/>
              </a:ext>
            </a:extLst>
          </p:cNvPr>
          <p:cNvSpPr/>
          <p:nvPr/>
        </p:nvSpPr>
        <p:spPr>
          <a:xfrm>
            <a:off x="119336" y="764704"/>
            <a:ext cx="1188132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RedisClient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 </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 let</a:t>
            </a:r>
            <a:r>
              <a:rPr lang="en-US"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ZADD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"movie:likes"</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score</a:t>
            </a:r>
            <a:r>
              <a:rPr lang="en-IN" sz="1600" dirty="0">
                <a:solidFill>
                  <a:srgbClr val="6688CC"/>
                </a:solidFill>
                <a:latin typeface="Consolas" panose="020B0609020204030204" pitchFamily="49" charset="0"/>
              </a:rPr>
              <a:t>: doc.duration, </a:t>
            </a:r>
            <a:r>
              <a:rPr lang="en-IN" sz="1600" b="1" dirty="0">
                <a:solidFill>
                  <a:srgbClr val="225588"/>
                </a:solidFill>
                <a:latin typeface="Consolas" panose="020B0609020204030204" pitchFamily="49" charset="0"/>
              </a:rPr>
              <a:t>value</a:t>
            </a:r>
            <a:r>
              <a:rPr lang="en-IN" sz="1600" dirty="0">
                <a:solidFill>
                  <a:srgbClr val="6688CC"/>
                </a:solidFill>
                <a:latin typeface="Consolas" panose="020B0609020204030204" pitchFamily="49" charset="0"/>
              </a:rPr>
              <a:t>: doc.title }]);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RedisClient.QUIT();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3476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ZSCORE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ZSCORE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"sholay:likes"</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'saleel'</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39307896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ZMSCORE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ZMSCORE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"sholay:likes"</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'saleel'</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"sharmin"</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"vrushali"</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472167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SORTED SET - ZRANGE</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a:extLst>
              <a:ext uri="{FF2B5EF4-FFF2-40B4-BE49-F238E27FC236}">
                <a16:creationId xmlns:a16="http://schemas.microsoft.com/office/drawing/2014/main" id="{2717A88F-B819-7DF9-9B4F-1D16FCAD6654}"/>
              </a:ext>
            </a:extLst>
          </p:cNvPr>
          <p:cNvSpPr/>
          <p:nvPr/>
        </p:nvSpPr>
        <p:spPr>
          <a:xfrm>
            <a:off x="246600" y="1412776"/>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ZRANGE</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"movie:likes"</a:t>
            </a:r>
            <a:r>
              <a:rPr lang="en-US" sz="1600" dirty="0">
                <a:solidFill>
                  <a:srgbClr val="6688CC"/>
                </a:solidFill>
                <a:latin typeface="Consolas" panose="020B0609020204030204" pitchFamily="49" charset="0"/>
              </a:rPr>
              <a:t>,</a:t>
            </a:r>
            <a:r>
              <a:rPr lang="en-US" sz="1600" dirty="0">
                <a:solidFill>
                  <a:srgbClr val="F280D0"/>
                </a:solidFill>
                <a:latin typeface="Consolas" panose="020B0609020204030204" pitchFamily="49" charset="0"/>
              </a:rPr>
              <a:t> 0</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-1</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US"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elements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ZSCORE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"movie:likes"</a:t>
            </a:r>
            <a:r>
              <a:rPr lang="en-IN" sz="1600" dirty="0">
                <a:solidFill>
                  <a:srgbClr val="6688CC"/>
                </a:solidFill>
                <a:latin typeface="Consolas" panose="020B0609020204030204" pitchFamily="49" charset="0"/>
              </a:rPr>
              <a:t>, elements);</a:t>
            </a:r>
          </a:p>
          <a:p>
            <a:r>
              <a:rPr lang="en-IN" sz="1600" dirty="0">
                <a:solidFill>
                  <a:srgbClr val="6688CC"/>
                </a:solidFill>
                <a:latin typeface="Consolas" panose="020B0609020204030204" pitchFamily="49" charset="0"/>
              </a:rPr>
              <a:t>            if (y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3496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strlen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rpush</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86086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protected-node yes</a:t>
            </a:r>
          </a:p>
          <a:p>
            <a:pPr marL="23760">
              <a:lnSpc>
                <a:spcPct val="100000"/>
              </a:lnSpc>
              <a:buClr>
                <a:srgbClr val="000000"/>
              </a:buClr>
            </a:pPr>
            <a:r>
              <a:rPr lang="en-IN" spc="-1" dirty="0">
                <a:solidFill>
                  <a:srgbClr val="757575"/>
                </a:solidFill>
                <a:latin typeface="Arial"/>
              </a:rPr>
              <a:t>    protected-mode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databases 16</a:t>
            </a:r>
          </a:p>
          <a:p>
            <a:pPr marL="23760">
              <a:lnSpc>
                <a:spcPct val="100000"/>
              </a:lnSpc>
              <a:buClr>
                <a:srgbClr val="000000"/>
              </a:buClr>
            </a:pPr>
            <a:r>
              <a:rPr lang="en-IN" spc="-1" dirty="0">
                <a:solidFill>
                  <a:srgbClr val="757575"/>
                </a:solidFill>
                <a:latin typeface="Arial"/>
              </a:rPr>
              <a:t>    databases 26</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 replicaof &lt;masterip&gt;  &lt;masterport&gt;</a:t>
            </a:r>
          </a:p>
          <a:p>
            <a:pPr marL="23760">
              <a:lnSpc>
                <a:spcPct val="100000"/>
              </a:lnSpc>
              <a:buClr>
                <a:srgbClr val="000000"/>
              </a:buClr>
            </a:pPr>
            <a:r>
              <a:rPr lang="en-IN" spc="-1" dirty="0">
                <a:solidFill>
                  <a:srgbClr val="757575"/>
                </a:solidFill>
                <a:latin typeface="Arial"/>
              </a:rPr>
              <a:t>     replicaof 192.168.150.68 6379</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p>
          <a:p>
            <a:endParaRPr lang="en-IN" sz="600" spc="-1" dirty="0">
              <a:solidFill>
                <a:srgbClr val="92D050"/>
              </a:solidFill>
              <a:latin typeface="Consolas" panose="020B0609020204030204" pitchFamily="49" charset="0"/>
              <a:ea typeface="Tahoma"/>
            </a:endParaRPr>
          </a:p>
          <a:p>
            <a:r>
              <a:rPr lang="en-IN" spc="-1" dirty="0">
                <a:solidFill>
                  <a:srgbClr val="757575"/>
                </a:solidFill>
                <a:latin typeface="Arial"/>
              </a:rPr>
              <a:t>saleel@saleel-Latitude-E6430:~$ </a:t>
            </a:r>
            <a:r>
              <a:rPr lang="en-IN" spc="-1" dirty="0">
                <a:solidFill>
                  <a:srgbClr val="528693"/>
                </a:solidFill>
                <a:latin typeface="Consolas" panose="020B0609020204030204" pitchFamily="49" charset="0"/>
                <a:ea typeface="Tahoma"/>
              </a:rPr>
              <a:t>./redis-server --redis.conf –replicaof </a:t>
            </a:r>
            <a:r>
              <a:rPr lang="en-IN" spc="-1" dirty="0">
                <a:solidFill>
                  <a:srgbClr val="C00000"/>
                </a:solidFill>
                <a:latin typeface="Consolas" panose="020B0609020204030204" pitchFamily="49" charset="0"/>
                <a:ea typeface="Tahoma"/>
              </a:rPr>
              <a:t>192.168.150.68 6379</a:t>
            </a:r>
          </a:p>
          <a:p>
            <a:pPr>
              <a:lnSpc>
                <a:spcPct val="100000"/>
              </a:lnSpc>
            </a:pPr>
            <a:endParaRPr lang="en-IN" sz="600" spc="-1" dirty="0">
              <a:solidFill>
                <a:srgbClr val="528693"/>
              </a:solidFill>
              <a:latin typeface="Consolas" panose="020B0609020204030204" pitchFamily="49" charset="0"/>
              <a:ea typeface="Tahoma"/>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"redis://192.168.150.68:6379"</a:t>
            </a:r>
            <a:r>
              <a:rPr lang="pt-BR" spc="-1" dirty="0">
                <a:solidFill>
                  <a:srgbClr val="528693"/>
                </a:solidFill>
                <a:latin typeface="Consolas" panose="020B0609020204030204" pitchFamily="49" charset="0"/>
                <a:ea typeface="Tahoma"/>
              </a:rPr>
              <a:t> -n 1</a:t>
            </a:r>
            <a:endParaRPr lang="en-IN" spc="-1" dirty="0">
              <a:solidFill>
                <a:srgbClr val="528693"/>
              </a:solidFill>
              <a:latin typeface="Consolas" panose="020B0609020204030204" pitchFamily="49" charset="0"/>
              <a:ea typeface="Tahoma"/>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a:t>
            </a:r>
            <a:r>
              <a:rPr lang="en-IN" spc="-1" dirty="0">
                <a:solidFill>
                  <a:schemeClr val="accent5">
                    <a:lumMod val="50000"/>
                  </a:schemeClr>
                </a:solidFill>
                <a:latin typeface="Open Sans"/>
                <a:ea typeface="Open Sans"/>
              </a:rPr>
              <a:t>127.0.0.1</a:t>
            </a:r>
            <a:r>
              <a:rPr lang="en-IN" sz="1800" b="0" strike="noStrike" spc="-1" dirty="0">
                <a:solidFill>
                  <a:srgbClr val="000000"/>
                </a:solidFill>
                <a:latin typeface="Open Sans"/>
                <a:ea typeface="Open Sans"/>
              </a:rPr>
              <a:t>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a:t>
            </a:r>
            <a:r>
              <a:rPr lang="en-IN" sz="1800" b="0" strike="noStrike" spc="-1" dirty="0">
                <a:solidFill>
                  <a:schemeClr val="accent5">
                    <a:lumMod val="50000"/>
                  </a:schemeClr>
                </a:solidFill>
                <a:latin typeface="Open Sans"/>
                <a:ea typeface="Open Sans"/>
              </a:rPr>
              <a:t>6379</a:t>
            </a:r>
            <a:r>
              <a:rPr lang="en-IN" sz="1800" b="0" strike="noStrike" spc="-1" dirty="0">
                <a:solidFill>
                  <a:srgbClr val="000000"/>
                </a:solidFill>
                <a:latin typeface="Open Sans"/>
                <a:ea typeface="Open Sans"/>
              </a:rPr>
              <a:t>.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945008"/>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117F60CC-685C-D5DC-B2F5-517F4AB485A0}"/>
              </a:ext>
            </a:extLst>
          </p:cNvPr>
          <p:cNvSpPr txBox="1"/>
          <p:nvPr/>
        </p:nvSpPr>
        <p:spPr>
          <a:xfrm>
            <a:off x="246600" y="6289435"/>
            <a:ext cx="11693880" cy="461665"/>
          </a:xfrm>
          <a:prstGeom prst="rect">
            <a:avLst/>
          </a:prstGeom>
          <a:noFill/>
        </p:spPr>
        <p:txBody>
          <a:bodyPr wrap="square">
            <a:spAutoFit/>
          </a:bodyPr>
          <a:lstStyle/>
          <a:p>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cnt</a:t>
            </a:r>
            <a:endParaRPr lang="en-IN" sz="1800" b="0" strike="noStrike" spc="-1" dirty="0">
              <a:latin typeface="Arial"/>
            </a:endParaRPr>
          </a:p>
        </p:txBody>
      </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endParaRPr lang="en-IN" sz="1800" b="0" strike="noStrike" spc="-1" dirty="0">
              <a:latin typeface="Arial"/>
            </a:endParaRPr>
          </a:p>
        </p:txBody>
      </p:sp>
      <p:sp>
        <p:nvSpPr>
          <p:cNvPr id="291" name="CustomShape 3"/>
          <p:cNvSpPr/>
          <p:nvPr/>
        </p:nvSpPr>
        <p:spPr>
          <a:xfrm>
            <a:off x="504000" y="188640"/>
            <a:ext cx="854432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400" b="0" strike="noStrike" spc="-1" dirty="0">
                <a:solidFill>
                  <a:srgbClr val="BB0643"/>
                </a:solidFill>
                <a:latin typeface="Segoe UI"/>
                <a:ea typeface="DejaVu Sans"/>
              </a:rPr>
              <a:t>Note</a:t>
            </a:r>
          </a:p>
          <a:p>
            <a:pPr algn="just">
              <a:lnSpc>
                <a:spcPct val="100000"/>
              </a:lnSpc>
            </a:pPr>
            <a:r>
              <a:rPr lang="en-IN" sz="600" b="0" strike="noStrike" spc="-1" dirty="0">
                <a:solidFill>
                  <a:srgbClr val="BB0643"/>
                </a:solidFill>
                <a:latin typeface="Segoe UI"/>
                <a:ea typeface="DejaVu Sans"/>
              </a:rPr>
              <a:t> </a:t>
            </a:r>
          </a:p>
          <a:p>
            <a:pPr marL="285750" indent="-285750" algn="just">
              <a:lnSpc>
                <a:spcPct val="100000"/>
              </a:lnSpc>
              <a:buFont typeface="Arial" panose="020B0604020202020204" pitchFamily="34" charset="0"/>
              <a:buChar char="•"/>
            </a:pPr>
            <a:r>
              <a:rPr lang="en-IN" b="0" strike="noStrike" spc="-1" dirty="0">
                <a:latin typeface="Segoe UI"/>
                <a:ea typeface="DejaVu Sans"/>
              </a:rPr>
              <a:t>As per Redis 4.0.0, HMSET is considered deprecated.</a:t>
            </a:r>
            <a:endParaRPr lang="en-IN"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zadd</a:t>
            </a:r>
            <a:endParaRPr lang="en-IN" sz="4000" b="0" strike="noStrike" spc="-1" dirty="0">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game:1 12 saleel 04 neel 28 deep 10 nitish 7 gau 5 ruhan 5 raj 10 kau 17 saleel 23 sangita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"neel"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"ruhan"</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"sangita"</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 name="TextBox 2">
            <a:extLst>
              <a:ext uri="{FF2B5EF4-FFF2-40B4-BE49-F238E27FC236}">
                <a16:creationId xmlns:a16="http://schemas.microsoft.com/office/drawing/2014/main" id="{8C731503-DEA6-69E2-1C8B-414AE158AC01}"/>
              </a:ext>
            </a:extLst>
          </p:cNvPr>
          <p:cNvSpPr txBox="1"/>
          <p:nvPr/>
        </p:nvSpPr>
        <p:spPr>
          <a:xfrm>
            <a:off x="522360" y="4869160"/>
            <a:ext cx="11052360" cy="800219"/>
          </a:xfrm>
          <a:prstGeom prst="rect">
            <a:avLst/>
          </a:prstGeom>
          <a:noFill/>
        </p:spPr>
        <p:txBody>
          <a:bodyPr wrap="square">
            <a:spAutoFit/>
          </a:bodyPr>
          <a:lstStyle/>
          <a:p>
            <a:pPr marL="285750" indent="-285750">
              <a:buFont typeface="Arial" panose="020B0604020202020204" pitchFamily="34" charset="0"/>
              <a:buChar char="•"/>
            </a:pPr>
            <a:r>
              <a:rPr lang="en-US" spc="-1" dirty="0">
                <a:solidFill>
                  <a:srgbClr val="00B0F0"/>
                </a:solidFill>
                <a:latin typeface="Arial" panose="020B0604020202020204" pitchFamily="34" charset="0"/>
                <a:ea typeface="Source Code Pro" panose="020B0509030403020204" pitchFamily="49" charset="0"/>
                <a:cs typeface="Arial" panose="020B0604020202020204" pitchFamily="34" charset="0"/>
              </a:rPr>
              <a:t>FLUSHDB</a:t>
            </a:r>
            <a:r>
              <a:rPr lang="en-US" sz="2000" b="0" i="0" dirty="0">
                <a:solidFill>
                  <a:srgbClr val="040C28"/>
                </a:solidFill>
                <a:effectLst/>
                <a:latin typeface="Arial" panose="020B0604020202020204" pitchFamily="34" charset="0"/>
                <a:ea typeface="Source Code Pro" panose="020B0509030403020204" pitchFamily="49" charset="0"/>
                <a:cs typeface="Arial" panose="020B0604020202020204" pitchFamily="34" charset="0"/>
              </a:rPr>
              <a:t> : This command clears the current Redis database.</a:t>
            </a:r>
            <a:r>
              <a:rPr lang="en-US" sz="2000" b="0" i="0" dirty="0">
                <a:solidFill>
                  <a:srgbClr val="1F1F1F"/>
                </a:solidFill>
                <a:effectLst/>
                <a:latin typeface="Arial" panose="020B0604020202020204" pitchFamily="34" charset="0"/>
                <a:ea typeface="Source Code Pro" panose="020B0509030403020204" pitchFamily="49" charset="0"/>
                <a:cs typeface="Arial" panose="020B0604020202020204" pitchFamily="34" charset="0"/>
              </a:rPr>
              <a:t> </a:t>
            </a:r>
          </a:p>
          <a:p>
            <a:pPr marL="285750" indent="-285750">
              <a:buFont typeface="Arial" panose="020B0604020202020204" pitchFamily="34" charset="0"/>
              <a:buChar char="•"/>
            </a:pPr>
            <a:endParaRPr lang="en-US" sz="600" b="0" i="0" dirty="0">
              <a:solidFill>
                <a:srgbClr val="1F1F1F"/>
              </a:solidFill>
              <a:effectLst/>
              <a:latin typeface="Arial" panose="020B0604020202020204" pitchFamily="34" charset="0"/>
              <a:ea typeface="Source Code Pro" panose="020B0509030403020204" pitchFamily="49" charset="0"/>
              <a:cs typeface="Arial" panose="020B0604020202020204" pitchFamily="34" charset="0"/>
            </a:endParaRPr>
          </a:p>
          <a:p>
            <a:pPr marL="285750" indent="-285750">
              <a:buFont typeface="Arial" panose="020B0604020202020204" pitchFamily="34" charset="0"/>
              <a:buChar char="•"/>
            </a:pPr>
            <a:r>
              <a:rPr lang="en-US" spc="-1" dirty="0">
                <a:solidFill>
                  <a:srgbClr val="00B0F0"/>
                </a:solidFill>
                <a:latin typeface="Arial" panose="020B0604020202020204" pitchFamily="34" charset="0"/>
                <a:ea typeface="Source Code Pro" panose="020B0509030403020204" pitchFamily="49" charset="0"/>
                <a:cs typeface="Arial" panose="020B0604020202020204" pitchFamily="34" charset="0"/>
              </a:rPr>
              <a:t>FLUSHALL</a:t>
            </a:r>
            <a:r>
              <a:rPr lang="en-US" sz="2000" b="0" i="0" dirty="0">
                <a:solidFill>
                  <a:srgbClr val="040C28"/>
                </a:solidFill>
                <a:effectLst/>
                <a:latin typeface="Arial" panose="020B0604020202020204" pitchFamily="34" charset="0"/>
                <a:ea typeface="Source Code Pro" panose="020B0509030403020204" pitchFamily="49" charset="0"/>
                <a:cs typeface="Arial" panose="020B0604020202020204" pitchFamily="34" charset="0"/>
              </a:rPr>
              <a:t> : This command clears all databases in the Redis instance</a:t>
            </a:r>
            <a:r>
              <a:rPr lang="en-US" sz="2000" b="0" i="0" dirty="0">
                <a:solidFill>
                  <a:srgbClr val="1F1F1F"/>
                </a:solidFill>
                <a:effectLst/>
                <a:latin typeface="Arial" panose="020B0604020202020204" pitchFamily="34" charset="0"/>
                <a:ea typeface="Source Code Pro" panose="020B0509030403020204" pitchFamily="49" charset="0"/>
                <a:cs typeface="Arial" panose="020B0604020202020204" pitchFamily="34" charset="0"/>
              </a:rPr>
              <a:t>.</a:t>
            </a:r>
            <a:endParaRPr lang="en-IN" sz="2000" dirty="0">
              <a:latin typeface="Arial" panose="020B0604020202020204" pitchFamily="34" charset="0"/>
              <a:ea typeface="Source Code Pro" panose="020B0509030403020204" pitchFamily="49" charset="0"/>
              <a:cs typeface="Arial" panose="020B060402020202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flushdb &amp; flushall</a:t>
            </a:r>
            <a:endParaRPr lang="en-IN" sz="4000" b="0" strike="noStrike" spc="-1" dirty="0">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delete all the keys of the currently selected DB.</a:t>
            </a:r>
            <a:r>
              <a:rPr lang="en-US" sz="1800" b="0" strike="noStrike" spc="-1" dirty="0">
                <a:solidFill>
                  <a:srgbClr val="000000"/>
                </a:solidFill>
                <a:latin typeface="Arial"/>
                <a:ea typeface="DejaVu Sans"/>
              </a:rPr>
              <a:t>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5" name="TextBox 4">
            <a:extLst>
              <a:ext uri="{FF2B5EF4-FFF2-40B4-BE49-F238E27FC236}">
                <a16:creationId xmlns:a16="http://schemas.microsoft.com/office/drawing/2014/main" id="{63A5CDE3-5476-CD59-1549-EF110DE1615D}"/>
              </a:ext>
            </a:extLst>
          </p:cNvPr>
          <p:cNvSpPr txBox="1"/>
          <p:nvPr/>
        </p:nvSpPr>
        <p:spPr>
          <a:xfrm>
            <a:off x="246600" y="2411596"/>
            <a:ext cx="11693880" cy="369332"/>
          </a:xfrm>
          <a:prstGeom prst="rect">
            <a:avLst/>
          </a:prstGeom>
          <a:noFill/>
        </p:spPr>
        <p:txBody>
          <a:bodyPr wrap="square">
            <a:spAutoFit/>
          </a:bodyPr>
          <a:lstStyle/>
          <a:p>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a:t>
            </a:r>
            <a:r>
              <a:rPr lang="en-IN" sz="1800" b="0" strike="noStrike" spc="-1" dirty="0">
                <a:solidFill>
                  <a:srgbClr val="528693"/>
                </a:solidFill>
                <a:latin typeface="Consolas"/>
                <a:ea typeface="Tahoma"/>
              </a:rPr>
              <a:t>monitor</a:t>
            </a:r>
            <a:r>
              <a:rPr lang="en-IN" b="0" strike="noStrike" spc="-1" dirty="0">
                <a:solidFill>
                  <a:srgbClr val="528693"/>
                </a:solidFill>
                <a:latin typeface="Consolas" panose="020B0609020204030204" pitchFamily="49" charset="0"/>
                <a:ea typeface="Tahoma"/>
              </a:rPr>
              <a:t> </a:t>
            </a:r>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39038</TotalTime>
  <Words>14006</Words>
  <Application>Microsoft Office PowerPoint</Application>
  <PresentationFormat>Widescreen</PresentationFormat>
  <Paragraphs>1841</Paragraphs>
  <Slides>150</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150</vt:i4>
      </vt:variant>
    </vt:vector>
  </HeadingPairs>
  <TitlesOfParts>
    <vt:vector size="169"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9022</cp:revision>
  <dcterms:created xsi:type="dcterms:W3CDTF">2015-10-09T06:09:34Z</dcterms:created>
  <dcterms:modified xsi:type="dcterms:W3CDTF">2024-11-27T05:20:18Z</dcterms:modified>
</cp:coreProperties>
</file>