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68" r:id="rId6"/>
    <p:sldId id="845" r:id="rId7"/>
    <p:sldId id="810" r:id="rId8"/>
    <p:sldId id="811" r:id="rId9"/>
    <p:sldId id="816" r:id="rId10"/>
    <p:sldId id="824" r:id="rId11"/>
    <p:sldId id="825" r:id="rId12"/>
    <p:sldId id="865" r:id="rId13"/>
    <p:sldId id="866" r:id="rId14"/>
    <p:sldId id="840" r:id="rId15"/>
    <p:sldId id="841" r:id="rId16"/>
    <p:sldId id="826" r:id="rId17"/>
    <p:sldId id="837" r:id="rId18"/>
    <p:sldId id="844" r:id="rId19"/>
    <p:sldId id="842" r:id="rId20"/>
    <p:sldId id="843" r:id="rId21"/>
    <p:sldId id="838" r:id="rId22"/>
    <p:sldId id="839" r:id="rId23"/>
    <p:sldId id="834" r:id="rId24"/>
    <p:sldId id="880" r:id="rId25"/>
    <p:sldId id="883" r:id="rId26"/>
    <p:sldId id="884" r:id="rId27"/>
    <p:sldId id="835" r:id="rId28"/>
    <p:sldId id="873" r:id="rId29"/>
    <p:sldId id="874" r:id="rId30"/>
    <p:sldId id="871" r:id="rId31"/>
    <p:sldId id="836" r:id="rId32"/>
    <p:sldId id="881" r:id="rId33"/>
    <p:sldId id="882" r:id="rId34"/>
    <p:sldId id="869" r:id="rId35"/>
    <p:sldId id="870" r:id="rId36"/>
    <p:sldId id="877" r:id="rId37"/>
    <p:sldId id="872" r:id="rId38"/>
    <p:sldId id="875" r:id="rId39"/>
    <p:sldId id="876" r:id="rId40"/>
    <p:sldId id="822" r:id="rId41"/>
    <p:sldId id="823" r:id="rId42"/>
    <p:sldId id="820" r:id="rId43"/>
    <p:sldId id="821" r:id="rId44"/>
    <p:sldId id="867" r:id="rId45"/>
    <p:sldId id="793" r:id="rId46"/>
    <p:sldId id="792" r:id="rId47"/>
    <p:sldId id="795" r:id="rId48"/>
    <p:sldId id="796" r:id="rId49"/>
    <p:sldId id="814" r:id="rId50"/>
    <p:sldId id="815" r:id="rId51"/>
    <p:sldId id="832" r:id="rId52"/>
    <p:sldId id="833" r:id="rId53"/>
    <p:sldId id="863" r:id="rId54"/>
    <p:sldId id="864" r:id="rId55"/>
    <p:sldId id="831" r:id="rId56"/>
    <p:sldId id="847" r:id="rId57"/>
    <p:sldId id="848" r:id="rId58"/>
    <p:sldId id="850" r:id="rId59"/>
    <p:sldId id="849" r:id="rId60"/>
    <p:sldId id="851" r:id="rId61"/>
    <p:sldId id="852" r:id="rId62"/>
    <p:sldId id="853" r:id="rId63"/>
    <p:sldId id="854" r:id="rId64"/>
    <p:sldId id="855" r:id="rId65"/>
    <p:sldId id="856" r:id="rId66"/>
    <p:sldId id="857" r:id="rId67"/>
    <p:sldId id="858" r:id="rId68"/>
    <p:sldId id="859" r:id="rId69"/>
    <p:sldId id="860" r:id="rId70"/>
    <p:sldId id="861" r:id="rId71"/>
    <p:sldId id="878" r:id="rId72"/>
    <p:sldId id="879" r:id="rId73"/>
    <p:sldId id="846" r:id="rId74"/>
    <p:sldId id="797" r:id="rId75"/>
    <p:sldId id="862" r:id="rId76"/>
    <p:sldId id="788"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032"/>
    <a:srgbClr val="E80647"/>
    <a:srgbClr val="1C2944"/>
    <a:srgbClr val="CD053E"/>
    <a:srgbClr val="5CD153"/>
    <a:srgbClr val="626262"/>
    <a:srgbClr val="28233D"/>
    <a:srgbClr val="D3CFE3"/>
    <a:srgbClr val="483F69"/>
    <a:srgbClr val="333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7" name="Title 2"/>
          <p:cNvSpPr>
            <a:spLocks noGrp="1"/>
          </p:cNvSpPr>
          <p:nvPr>
            <p:ph type="ctrTitle"/>
          </p:nvPr>
        </p:nvSpPr>
        <p:spPr>
          <a:xfrm>
            <a:off x="0" y="4572000"/>
            <a:ext cx="9144000" cy="990600"/>
          </a:xfrm>
        </p:spPr>
        <p:txBody>
          <a:bodyPr vert="horz" anchor="t" anchorCtr="0">
            <a:noAutofit/>
          </a:bodyPr>
          <a:lstStyle/>
          <a:p>
            <a:pPr algn="l"/>
            <a:r>
              <a:rPr lang="en-US" sz="6000" b="1" i="1" dirty="0" smtClean="0">
                <a:solidFill>
                  <a:srgbClr val="00B0F0"/>
                </a:solidFill>
                <a:latin typeface="SimSun" panose="02010600030101010101" pitchFamily="2" charset="-122"/>
                <a:ea typeface="SimSun" panose="02010600030101010101" pitchFamily="2" charset="-122"/>
                <a:cs typeface="Arial" pitchFamily="34" charset="0"/>
              </a:rPr>
              <a:t>Python</a:t>
            </a:r>
            <a:endParaRPr lang="en-US" sz="60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8"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3" name="Rectangle 2"/>
          <p:cNvSpPr/>
          <p:nvPr/>
        </p:nvSpPr>
        <p:spPr>
          <a:xfrm>
            <a:off x="224925" y="1304835"/>
            <a:ext cx="8883449" cy="1261884"/>
          </a:xfrm>
          <a:prstGeom prst="rect">
            <a:avLst/>
          </a:prstGeom>
        </p:spPr>
        <p:txBody>
          <a:bodyPr wrap="square">
            <a:spAutoFit/>
          </a:bodyPr>
          <a:lstStyle/>
          <a:p>
            <a:r>
              <a:rPr lang="en-IN" sz="3800" dirty="0">
                <a:solidFill>
                  <a:srgbClr val="FF0000"/>
                </a:solidFill>
                <a:latin typeface="Segoe Print" panose="02000600000000000000" pitchFamily="2" charset="0"/>
              </a:rPr>
              <a:t>I am what I feed my mind.</a:t>
            </a:r>
          </a:p>
          <a:p>
            <a:r>
              <a:rPr lang="en-IN" sz="3800" dirty="0">
                <a:solidFill>
                  <a:srgbClr val="FF0000"/>
                </a:solidFill>
                <a:latin typeface="Segoe Print" panose="02000600000000000000" pitchFamily="2" charset="0"/>
              </a:rPr>
              <a:t>I am what I read, watch and hear.</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Objects, values and types</a:t>
            </a:r>
          </a:p>
        </p:txBody>
      </p:sp>
      <p:sp>
        <p:nvSpPr>
          <p:cNvPr id="3" name="Rectangle 2"/>
          <p:cNvSpPr/>
          <p:nvPr/>
        </p:nvSpPr>
        <p:spPr>
          <a:xfrm>
            <a:off x="152400" y="2867561"/>
            <a:ext cx="8839200" cy="1323439"/>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sz="2000" b="1" dirty="0">
                <a:solidFill>
                  <a:srgbClr val="298AE5"/>
                </a:solidFill>
                <a:latin typeface="Arial" panose="020B0604020202020204" pitchFamily="34" charset="0"/>
                <a:cs typeface="Arial" panose="020B0604020202020204" pitchFamily="34" charset="0"/>
              </a:rPr>
              <a:t>'is'</a:t>
            </a:r>
            <a:r>
              <a:rPr lang="en-IN" sz="2000" dirty="0">
                <a:latin typeface="Arial" panose="020B0604020202020204" pitchFamily="34" charset="0"/>
                <a:cs typeface="Arial" panose="020B0604020202020204" pitchFamily="34" charset="0"/>
              </a:rPr>
              <a:t> operator compares the identity of two objects; the </a:t>
            </a:r>
            <a:r>
              <a:rPr lang="en-IN" sz="2000" dirty="0">
                <a:solidFill>
                  <a:srgbClr val="298AE5"/>
                </a:solidFill>
                <a:latin typeface="Arial" panose="020B0604020202020204" pitchFamily="34" charset="0"/>
                <a:cs typeface="Arial" panose="020B0604020202020204" pitchFamily="34" charset="0"/>
              </a:rPr>
              <a:t>'</a:t>
            </a:r>
            <a:r>
              <a:rPr lang="en-IN" sz="2000" b="1" dirty="0">
                <a:solidFill>
                  <a:srgbClr val="298AE5"/>
                </a:solidFill>
                <a:latin typeface="Arial" panose="020B0604020202020204" pitchFamily="34" charset="0"/>
                <a:cs typeface="Arial" panose="020B0604020202020204" pitchFamily="34" charset="0"/>
              </a:rPr>
              <a:t>id()</a:t>
            </a:r>
            <a:r>
              <a:rPr lang="en-IN" sz="2000" dirty="0">
                <a:solidFill>
                  <a:srgbClr val="298AE5"/>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float, and complex</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343173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p>
        </p:txBody>
      </p:sp>
      <p:sp>
        <p:nvSpPr>
          <p:cNvPr id="11" name="Rectangle 10"/>
          <p:cNvSpPr/>
          <p:nvPr/>
        </p:nvSpPr>
        <p:spPr>
          <a:xfrm>
            <a:off x="228600" y="395413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334470"/>
            <a:ext cx="20574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
        <p:nvSpPr>
          <p:cNvPr id="3" name="Rectangle 2"/>
          <p:cNvSpPr/>
          <p:nvPr/>
        </p:nvSpPr>
        <p:spPr>
          <a:xfrm>
            <a:off x="228600" y="1897771"/>
            <a:ext cx="5410200" cy="1323439"/>
          </a:xfrm>
          <a:prstGeom prst="rect">
            <a:avLst/>
          </a:prstGeom>
        </p:spPr>
        <p:txBody>
          <a:bodyPr wrap="square">
            <a:spAutoFit/>
          </a:bodyPr>
          <a:lstStyle/>
          <a:p>
            <a:r>
              <a:rPr lang="en-IN" sz="2000" dirty="0">
                <a:solidFill>
                  <a:srgbClr val="D3AF86"/>
                </a:solidFill>
                <a:latin typeface="Consolas" panose="020B0609020204030204" pitchFamily="49" charset="0"/>
              </a:rPr>
              <a:t>&gt;&gt;&gt; a = </a:t>
            </a:r>
            <a:r>
              <a:rPr lang="en-IN" sz="2000" dirty="0">
                <a:solidFill>
                  <a:srgbClr val="F79A32"/>
                </a:solidFill>
                <a:latin typeface="Consolas" panose="020B0609020204030204" pitchFamily="49" charset="0"/>
              </a:rPr>
              <a:t>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 = </a:t>
            </a:r>
            <a:r>
              <a:rPr lang="en-IN" sz="2000" dirty="0">
                <a:solidFill>
                  <a:srgbClr val="F79A32"/>
                </a:solidFill>
                <a:latin typeface="Consolas" panose="020B0609020204030204" pitchFamily="49" charset="0"/>
              </a:rPr>
              <a:t>0.1234567890123456789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2</a:t>
            </a:r>
            <a:r>
              <a:rPr lang="en-IN" sz="2000" dirty="0">
                <a:solidFill>
                  <a:srgbClr val="98676A"/>
                </a:solidFill>
                <a:latin typeface="Consolas" panose="020B0609020204030204" pitchFamily="49" charset="0"/>
              </a:rPr>
              <a:t>j</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x = complex(</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5638800" y="1897771"/>
            <a:ext cx="2903517" cy="1015663"/>
          </a:xfrm>
          <a:prstGeom prst="rect">
            <a:avLst/>
          </a:prstGeom>
        </p:spPr>
        <p:txBody>
          <a:bodyPr wrap="square">
            <a:spAutoFit/>
          </a:bodyPr>
          <a:lstStyle/>
          <a:p>
            <a:r>
              <a:rPr lang="en-IN" sz="2000" dirty="0">
                <a:solidFill>
                  <a:srgbClr val="D3AF86"/>
                </a:solidFill>
                <a:latin typeface="Consolas" panose="020B0609020204030204" pitchFamily="49" charset="0"/>
              </a:rPr>
              <a:t>[d1, d2]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[d1, d2] = [d2, d1]</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(d1, d2)</a:t>
            </a:r>
            <a:endParaRPr lang="en-IN" sz="2000" b="0" dirty="0">
              <a:solidFill>
                <a:srgbClr val="D3AF86"/>
              </a:solidFill>
              <a:effectLst/>
              <a:latin typeface="Consolas" panose="020B0609020204030204" pitchFamily="49" charset="0"/>
            </a:endParaRPr>
          </a:p>
        </p:txBody>
      </p:sp>
      <p:grpSp>
        <p:nvGrpSpPr>
          <p:cNvPr id="14" name="Group 13"/>
          <p:cNvGrpSpPr/>
          <p:nvPr/>
        </p:nvGrpSpPr>
        <p:grpSpPr>
          <a:xfrm>
            <a:off x="5951517" y="4953000"/>
            <a:ext cx="2590800" cy="1169551"/>
            <a:chOff x="5791200" y="4964191"/>
            <a:chExt cx="2590800" cy="1169551"/>
          </a:xfrm>
        </p:grpSpPr>
        <p:sp>
          <p:nvSpPr>
            <p:cNvPr id="4" name="Rectangle 3"/>
            <p:cNvSpPr/>
            <p:nvPr/>
          </p:nvSpPr>
          <p:spPr>
            <a:xfrm>
              <a:off x="5791200" y="5425856"/>
              <a:ext cx="2590800" cy="707886"/>
            </a:xfrm>
            <a:prstGeom prst="rect">
              <a:avLst/>
            </a:prstGeom>
          </p:spPr>
          <p:txBody>
            <a:bodyPr wrap="square">
              <a:spAutoFit/>
            </a:bodyPr>
            <a:lstStyle/>
            <a:p>
              <a:r>
                <a:rPr lang="en-IN" sz="2000" dirty="0">
                  <a:solidFill>
                    <a:srgbClr val="D3AF86"/>
                  </a:solidFill>
                  <a:latin typeface="Consolas" panose="020B0609020204030204" pitchFamily="49" charset="0"/>
                </a:rPr>
                <a:t>_x = </a:t>
              </a:r>
              <a:r>
                <a:rPr lang="en-IN" sz="2000" dirty="0">
                  <a:solidFill>
                    <a:srgbClr val="98676A"/>
                  </a:solidFill>
                  <a:latin typeface="Consolas" panose="020B0609020204030204" pitchFamily="49" charset="0"/>
                </a:rPr>
                <a:t>0b</a:t>
              </a:r>
              <a:r>
                <a:rPr lang="en-IN" sz="2000" dirty="0">
                  <a:solidFill>
                    <a:srgbClr val="F79A32"/>
                  </a:solidFill>
                  <a:latin typeface="Consolas" panose="020B0609020204030204" pitchFamily="49" charset="0"/>
                </a:rPr>
                <a:t>01000101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(_x)</a:t>
              </a:r>
              <a:endParaRPr lang="en-IN" sz="2000" b="0" dirty="0">
                <a:solidFill>
                  <a:srgbClr val="D3AF86"/>
                </a:solidFill>
                <a:effectLst/>
                <a:latin typeface="Consolas" panose="020B0609020204030204" pitchFamily="49" charset="0"/>
              </a:endParaRPr>
            </a:p>
          </p:txBody>
        </p:sp>
        <p:cxnSp>
          <p:nvCxnSpPr>
            <p:cNvPr id="13" name="Elbow Connector 12"/>
            <p:cNvCxnSpPr/>
            <p:nvPr/>
          </p:nvCxnSpPr>
          <p:spPr>
            <a:xfrm rot="5400000">
              <a:off x="6723600" y="4946191"/>
              <a:ext cx="540000" cy="576000"/>
            </a:xfrm>
            <a:prstGeom prst="bentConnector3">
              <a:avLst/>
            </a:prstGeom>
            <a:ln>
              <a:solidFill>
                <a:srgbClr val="CD053E"/>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838200"/>
            <a:ext cx="8686800" cy="3785652"/>
          </a:xfrm>
          <a:prstGeom prst="rect">
            <a:avLst/>
          </a:prstGeom>
        </p:spPr>
        <p:txBody>
          <a:bodyPr wrap="square">
            <a:spAutoFit/>
          </a:bodyPr>
          <a:lstStyle/>
          <a:p>
            <a:r>
              <a:rPr lang="en-IN" sz="2000" dirty="0" smtClean="0"/>
              <a:t>1</a:t>
            </a:r>
            <a:r>
              <a:rPr lang="en-IN" sz="2000" dirty="0"/>
              <a:t>. </a:t>
            </a:r>
            <a:r>
              <a:rPr lang="en-IN" sz="2000" b="1" dirty="0"/>
              <a:t>Decimal</a:t>
            </a:r>
            <a:r>
              <a:rPr lang="en-IN" sz="2000" dirty="0"/>
              <a:t> (Base-10</a:t>
            </a:r>
            <a:r>
              <a:rPr lang="en-IN" sz="2000" dirty="0" smtClean="0"/>
              <a:t>): </a:t>
            </a:r>
            <a:r>
              <a:rPr lang="en-IN" sz="2000" dirty="0"/>
              <a:t>values</a:t>
            </a:r>
            <a:r>
              <a:rPr lang="en-IN" sz="2000" i="1" dirty="0" smtClean="0">
                <a:solidFill>
                  <a:srgbClr val="E80647"/>
                </a:solidFill>
              </a:rPr>
              <a:t> </a:t>
            </a:r>
            <a:r>
              <a:rPr lang="en-IN" sz="2000" dirty="0"/>
              <a:t>between</a:t>
            </a:r>
            <a:r>
              <a:rPr lang="en-IN" sz="2000" i="1" dirty="0" smtClean="0">
                <a:solidFill>
                  <a:srgbClr val="E80647"/>
                </a:solidFill>
              </a:rPr>
              <a:t> </a:t>
            </a:r>
            <a:r>
              <a:rPr lang="en-IN" sz="2000" i="1" dirty="0">
                <a:solidFill>
                  <a:srgbClr val="E80647"/>
                </a:solidFill>
              </a:rPr>
              <a:t> 0 to </a:t>
            </a:r>
            <a:r>
              <a:rPr lang="en-IN" sz="2000" i="1" dirty="0" smtClean="0">
                <a:solidFill>
                  <a:srgbClr val="E80647"/>
                </a:solidFill>
              </a:rPr>
              <a:t>9 </a:t>
            </a:r>
            <a:r>
              <a:rPr lang="en-IN" sz="2000" dirty="0"/>
              <a:t>only</a:t>
            </a:r>
            <a:r>
              <a:rPr lang="en-IN" sz="2000" i="1" dirty="0" smtClean="0">
                <a:solidFill>
                  <a:srgbClr val="E80647"/>
                </a:solidFill>
              </a:rPr>
              <a:t>.</a:t>
            </a:r>
            <a:endParaRPr lang="en-IN" sz="2000" i="1" dirty="0">
              <a:solidFill>
                <a:srgbClr val="E80647"/>
              </a:solidFill>
            </a:endParaRPr>
          </a:p>
          <a:p>
            <a:r>
              <a:rPr lang="en-IN" sz="2000" dirty="0" smtClean="0"/>
              <a:t>    x </a:t>
            </a:r>
            <a:r>
              <a:rPr lang="en-IN" sz="2000" dirty="0"/>
              <a:t>= 7788</a:t>
            </a:r>
          </a:p>
          <a:p>
            <a:endParaRPr lang="en-IN" sz="2000" dirty="0"/>
          </a:p>
          <a:p>
            <a:r>
              <a:rPr lang="en-IN" sz="2000" dirty="0"/>
              <a:t>2. </a:t>
            </a:r>
            <a:r>
              <a:rPr lang="en-IN" sz="2000" b="1" dirty="0"/>
              <a:t>Binary</a:t>
            </a:r>
            <a:r>
              <a:rPr lang="en-IN" sz="2000" dirty="0"/>
              <a:t> - </a:t>
            </a:r>
            <a:r>
              <a:rPr lang="en-IN" sz="2000" dirty="0">
                <a:solidFill>
                  <a:srgbClr val="E80647"/>
                </a:solidFill>
              </a:rPr>
              <a:t>0b/0B</a:t>
            </a:r>
            <a:r>
              <a:rPr lang="en-IN" sz="2000" dirty="0"/>
              <a:t> (Base-2</a:t>
            </a:r>
            <a:r>
              <a:rPr lang="en-IN" sz="2000" dirty="0" smtClean="0"/>
              <a:t>): </a:t>
            </a:r>
            <a:r>
              <a:rPr lang="en-IN" sz="2000" dirty="0"/>
              <a:t>only</a:t>
            </a:r>
            <a:r>
              <a:rPr lang="en-IN" sz="2000" i="1" dirty="0">
                <a:solidFill>
                  <a:srgbClr val="E80647"/>
                </a:solidFill>
              </a:rPr>
              <a:t> 0 and 1</a:t>
            </a:r>
          </a:p>
          <a:p>
            <a:r>
              <a:rPr lang="en-IN" sz="2000" dirty="0" smtClean="0"/>
              <a:t>    a </a:t>
            </a:r>
            <a:r>
              <a:rPr lang="en-IN" sz="2000" dirty="0"/>
              <a:t>= 0b1111 or a = 0B1111</a:t>
            </a:r>
          </a:p>
          <a:p>
            <a:endParaRPr lang="en-IN" sz="2000" dirty="0"/>
          </a:p>
          <a:p>
            <a:r>
              <a:rPr lang="en-IN" sz="2000" dirty="0"/>
              <a:t>3. </a:t>
            </a:r>
            <a:r>
              <a:rPr lang="en-IN" sz="2000" b="1" dirty="0"/>
              <a:t>Octal</a:t>
            </a:r>
            <a:r>
              <a:rPr lang="en-IN" sz="2000" dirty="0"/>
              <a:t> - </a:t>
            </a:r>
            <a:r>
              <a:rPr lang="en-IN" sz="2000" dirty="0">
                <a:solidFill>
                  <a:srgbClr val="E80647"/>
                </a:solidFill>
              </a:rPr>
              <a:t>0o/0O</a:t>
            </a:r>
            <a:r>
              <a:rPr lang="en-IN" sz="2000" dirty="0"/>
              <a:t> (Base-8</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r>
              <a:rPr lang="en-IN" sz="2000" dirty="0" smtClean="0"/>
              <a:t>.</a:t>
            </a:r>
            <a:endParaRPr lang="en-IN" sz="2000" dirty="0"/>
          </a:p>
          <a:p>
            <a:r>
              <a:rPr lang="en-IN" sz="2000" dirty="0" smtClean="0"/>
              <a:t>    a </a:t>
            </a:r>
            <a:r>
              <a:rPr lang="en-IN" sz="2000" dirty="0"/>
              <a:t>= 0o1111 or a = 0O1111</a:t>
            </a:r>
          </a:p>
          <a:p>
            <a:endParaRPr lang="en-IN" sz="2000" dirty="0"/>
          </a:p>
          <a:p>
            <a:r>
              <a:rPr lang="en-IN" sz="2000" dirty="0"/>
              <a:t>4. </a:t>
            </a:r>
            <a:r>
              <a:rPr lang="en-IN" sz="2000" b="1" dirty="0"/>
              <a:t>Hexa</a:t>
            </a:r>
            <a:r>
              <a:rPr lang="en-IN" sz="2000" dirty="0"/>
              <a:t> </a:t>
            </a:r>
            <a:r>
              <a:rPr lang="en-IN" sz="2000" b="1" dirty="0" smtClean="0"/>
              <a:t>decimal</a:t>
            </a:r>
            <a:r>
              <a:rPr lang="en-IN" sz="2000" dirty="0" smtClean="0"/>
              <a:t> - </a:t>
            </a:r>
            <a:r>
              <a:rPr lang="en-IN" sz="2000" dirty="0" smtClean="0">
                <a:solidFill>
                  <a:srgbClr val="E80647"/>
                </a:solidFill>
              </a:rPr>
              <a:t>0x/0X</a:t>
            </a:r>
            <a:r>
              <a:rPr lang="en-IN" sz="2000" dirty="0" smtClean="0"/>
              <a:t> </a:t>
            </a:r>
            <a:r>
              <a:rPr lang="en-IN" sz="2000" dirty="0"/>
              <a:t>(Base-16</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a:t>
            </a:r>
            <a:r>
              <a:rPr lang="en-IN" sz="2000" i="1" dirty="0" smtClean="0">
                <a:solidFill>
                  <a:srgbClr val="E80647"/>
                </a:solidFill>
              </a:rPr>
              <a:t>F </a:t>
            </a:r>
            <a:r>
              <a:rPr lang="en-IN" sz="2000" dirty="0" smtClean="0"/>
              <a:t>only.</a:t>
            </a:r>
            <a:endParaRPr lang="en-IN" sz="2000" dirty="0"/>
          </a:p>
          <a:p>
            <a:r>
              <a:rPr lang="en-IN" sz="2000" dirty="0"/>
              <a:t>   a = 0xFace</a:t>
            </a:r>
          </a:p>
        </p:txBody>
      </p:sp>
    </p:spTree>
    <p:extLst>
      <p:ext uri="{BB962C8B-B14F-4D97-AF65-F5344CB8AC3E}">
        <p14:creationId xmlns:p14="http://schemas.microsoft.com/office/powerpoint/2010/main" val="364592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52400" y="685800"/>
            <a:ext cx="8839200" cy="5324535"/>
          </a:xfrm>
          <a:prstGeom prst="rect">
            <a:avLst/>
          </a:prstGeom>
        </p:spPr>
        <p:txBody>
          <a:bodyPr wrap="square">
            <a:spAutoFit/>
          </a:bodyPr>
          <a:lstStyle/>
          <a:p>
            <a:r>
              <a:rPr lang="en-IN" sz="2000" b="1" dirty="0"/>
              <a:t>Decimal</a:t>
            </a:r>
            <a:r>
              <a:rPr lang="en-IN" sz="2000" dirty="0"/>
              <a:t> (Base-10): values</a:t>
            </a:r>
            <a:r>
              <a:rPr lang="en-IN" sz="2000" i="1" dirty="0">
                <a:solidFill>
                  <a:srgbClr val="E80647"/>
                </a:solidFill>
              </a:rPr>
              <a:t> </a:t>
            </a:r>
            <a:r>
              <a:rPr lang="en-IN" sz="2000" dirty="0"/>
              <a:t>between</a:t>
            </a:r>
            <a:r>
              <a:rPr lang="en-IN" sz="2000" i="1" dirty="0">
                <a:solidFill>
                  <a:srgbClr val="E80647"/>
                </a:solidFill>
              </a:rPr>
              <a:t>  0 to 9 </a:t>
            </a:r>
            <a:r>
              <a:rPr lang="en-IN" sz="2000" dirty="0"/>
              <a:t>only</a:t>
            </a:r>
            <a:r>
              <a:rPr lang="en-IN" sz="2000" i="1" dirty="0">
                <a:solidFill>
                  <a:srgbClr val="E80647"/>
                </a:solidFill>
              </a:rPr>
              <a:t>.</a:t>
            </a:r>
          </a:p>
          <a:p>
            <a:r>
              <a:rPr lang="en-IN" sz="2000" dirty="0" smtClean="0">
                <a:solidFill>
                  <a:srgbClr val="D3AF86"/>
                </a:solidFill>
                <a:latin typeface="Consolas" panose="020B0609020204030204" pitchFamily="49" charset="0"/>
              </a:rPr>
              <a:t>x=</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1111 int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b="1" dirty="0"/>
              <a:t>Binary</a:t>
            </a:r>
            <a:r>
              <a:rPr lang="en-IN" sz="2000" dirty="0"/>
              <a:t> - </a:t>
            </a:r>
            <a:r>
              <a:rPr lang="en-IN" sz="2000" dirty="0">
                <a:solidFill>
                  <a:srgbClr val="E80647"/>
                </a:solidFill>
                <a:latin typeface="Consolas" panose="020B0609020204030204" pitchFamily="49" charset="0"/>
              </a:rPr>
              <a:t>0b/0B</a:t>
            </a:r>
            <a:r>
              <a:rPr lang="en-IN" sz="2000" dirty="0"/>
              <a:t> (Base-2): only</a:t>
            </a:r>
            <a:r>
              <a:rPr lang="en-IN" sz="2000" i="1" dirty="0">
                <a:solidFill>
                  <a:srgbClr val="E80647"/>
                </a:solidFill>
              </a:rPr>
              <a:t> 0 and 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0b</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bin</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15 int 0b1111</a:t>
            </a:r>
          </a:p>
          <a:p>
            <a:endParaRPr lang="en-IN" sz="2000" dirty="0" smtClean="0">
              <a:solidFill>
                <a:srgbClr val="D3AF86"/>
              </a:solidFill>
              <a:latin typeface="Consolas" panose="020B0609020204030204" pitchFamily="49" charset="0"/>
            </a:endParaRPr>
          </a:p>
          <a:p>
            <a:r>
              <a:rPr lang="en-IN" sz="2000" b="1" dirty="0"/>
              <a:t>Octal</a:t>
            </a:r>
            <a:r>
              <a:rPr lang="en-IN" sz="2000" dirty="0"/>
              <a:t> - </a:t>
            </a:r>
            <a:r>
              <a:rPr lang="en-IN" sz="2000" dirty="0">
                <a:solidFill>
                  <a:srgbClr val="E80647"/>
                </a:solidFill>
                <a:latin typeface="Consolas" panose="020B0609020204030204" pitchFamily="49" charset="0"/>
              </a:rPr>
              <a:t>0o/0O</a:t>
            </a:r>
            <a:r>
              <a:rPr lang="en-IN" sz="2000" dirty="0"/>
              <a:t> (Base-8): 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0o</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oct</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585 int 0o1111</a:t>
            </a:r>
          </a:p>
          <a:p>
            <a:endParaRPr lang="en-IN" sz="2000" dirty="0" smtClean="0">
              <a:solidFill>
                <a:srgbClr val="D3AF86"/>
              </a:solidFill>
              <a:latin typeface="Consolas" panose="020B0609020204030204" pitchFamily="49" charset="0"/>
            </a:endParaRPr>
          </a:p>
          <a:p>
            <a:r>
              <a:rPr lang="en-IN" sz="2000" b="1" dirty="0"/>
              <a:t>Hexa</a:t>
            </a:r>
            <a:r>
              <a:rPr lang="en-IN" sz="2000" dirty="0"/>
              <a:t> </a:t>
            </a:r>
            <a:r>
              <a:rPr lang="en-IN" sz="2000" b="1" dirty="0"/>
              <a:t>decimal</a:t>
            </a:r>
            <a:r>
              <a:rPr lang="en-IN" sz="2000" dirty="0"/>
              <a:t> - </a:t>
            </a:r>
            <a:r>
              <a:rPr lang="en-IN" sz="2000" dirty="0">
                <a:solidFill>
                  <a:srgbClr val="E80647"/>
                </a:solidFill>
                <a:latin typeface="Consolas" panose="020B0609020204030204" pitchFamily="49" charset="0"/>
              </a:rPr>
              <a:t>0x/0X</a:t>
            </a:r>
            <a:r>
              <a:rPr lang="en-IN" sz="2000" dirty="0"/>
              <a:t> (Base-16): 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F </a:t>
            </a:r>
            <a:r>
              <a:rPr lang="en-IN" sz="2000" dirty="0"/>
              <a:t>only.</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x=</a:t>
            </a:r>
            <a:r>
              <a:rPr lang="en-IN" sz="2000" dirty="0">
                <a:solidFill>
                  <a:srgbClr val="98676A"/>
                </a:solidFill>
                <a:latin typeface="Consolas" panose="020B0609020204030204" pitchFamily="49" charset="0"/>
              </a:rPr>
              <a:t>0x</a:t>
            </a:r>
            <a:r>
              <a:rPr lang="en-IN" sz="2000" dirty="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4369 int </a:t>
            </a:r>
            <a:r>
              <a:rPr lang="en-IN" sz="2000" dirty="0" smtClean="0">
                <a:solidFill>
                  <a:srgbClr val="92D050"/>
                </a:solidFill>
                <a:latin typeface="Consolas" panose="020B0609020204030204" pitchFamily="49" charset="0"/>
              </a:rPr>
              <a:t>0x1111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0x</a:t>
            </a:r>
            <a:r>
              <a:rPr lang="en-IN" sz="2000" dirty="0" smtClean="0">
                <a:solidFill>
                  <a:srgbClr val="F79A32"/>
                </a:solidFill>
                <a:latin typeface="Consolas" panose="020B0609020204030204" pitchFamily="49" charset="0"/>
              </a:rPr>
              <a:t>Face</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64206 int </a:t>
            </a:r>
            <a:r>
              <a:rPr lang="en-IN" sz="2000" dirty="0" smtClean="0">
                <a:solidFill>
                  <a:srgbClr val="92D050"/>
                </a:solidFill>
                <a:latin typeface="Consolas" panose="020B0609020204030204" pitchFamily="49" charset="0"/>
              </a:rPr>
              <a:t>0xface</a:t>
            </a:r>
            <a:endParaRPr lang="en-IN" sz="2000"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3275744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Operators</a:t>
            </a:r>
            <a:endParaRPr lang="en-US" dirty="0"/>
          </a:p>
        </p:txBody>
      </p:sp>
    </p:spTree>
    <p:extLst>
      <p:ext uri="{BB962C8B-B14F-4D97-AF65-F5344CB8AC3E}">
        <p14:creationId xmlns:p14="http://schemas.microsoft.com/office/powerpoint/2010/main" val="1595147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839200" cy="646331"/>
          </a:xfrm>
          <a:prstGeom prst="rect">
            <a:avLst/>
          </a:prstGeom>
        </p:spPr>
        <p:txBody>
          <a:bodyPr wrap="square">
            <a:spAutoFit/>
          </a:bodyPr>
          <a:lstStyle/>
          <a:p>
            <a:r>
              <a:rPr lang="en-IN" dirty="0" smtClean="0">
                <a:solidFill>
                  <a:srgbClr val="D3AF86"/>
                </a:solidFill>
                <a:latin typeface="Consolas" panose="020B0609020204030204" pitchFamily="49" charset="0"/>
              </a:rPr>
              <a:t>[begin </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end-1 : step]- </a:t>
            </a:r>
            <a:r>
              <a:rPr lang="en-IN" dirty="0" smtClean="0">
                <a:solidFill>
                  <a:srgbClr val="FF0000"/>
                </a:solidFill>
                <a:latin typeface="Consolas" panose="020B0609020204030204" pitchFamily="49" charset="0"/>
              </a:rPr>
              <a:t>the</a:t>
            </a:r>
            <a:r>
              <a:rPr lang="en-IN" dirty="0" smtClean="0">
                <a:latin typeface="Consolas" panose="020B0609020204030204" pitchFamily="49" charset="0"/>
              </a:rPr>
              <a:t> </a:t>
            </a:r>
            <a:r>
              <a:rPr lang="en-IN" dirty="0" smtClean="0">
                <a:solidFill>
                  <a:srgbClr val="FF0000"/>
                </a:solidFill>
                <a:latin typeface="Consolas" panose="020B0609020204030204" pitchFamily="49" charset="0"/>
              </a:rPr>
              <a:t>begin value must be always lower than end value</a:t>
            </a:r>
            <a:r>
              <a:rPr lang="en-IN" dirty="0" smtClean="0">
                <a:latin typeface="Consolas" panose="020B0609020204030204" pitchFamily="49" charset="0"/>
              </a:rPr>
              <a:t>.</a:t>
            </a:r>
            <a:endParaRPr lang="en-IN" dirty="0">
              <a:latin typeface="Consolas" panose="020B06090202040302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8190745"/>
              </p:ext>
            </p:extLst>
          </p:nvPr>
        </p:nvGraphicFramePr>
        <p:xfrm>
          <a:off x="152400" y="1853168"/>
          <a:ext cx="8838000" cy="4272280"/>
        </p:xfrm>
        <a:graphic>
          <a:graphicData uri="http://schemas.openxmlformats.org/drawingml/2006/table">
            <a:tbl>
              <a:tblPr firstRow="1" bandRow="1">
                <a:tableStyleId>{7E9639D4-E3E2-4D34-9284-5A2195B3D0D7}</a:tableStyleId>
              </a:tblPr>
              <a:tblGrid>
                <a:gridCol w="2133600"/>
                <a:gridCol w="6704400"/>
              </a:tblGrid>
              <a:tr h="0">
                <a:tc>
                  <a:txBody>
                    <a:bodyPr/>
                    <a:lstStyle/>
                    <a:p>
                      <a:pPr marL="0" algn="l" rtl="0" eaLnBrk="1" fontAlgn="t" latinLnBrk="0" hangingPunct="1"/>
                      <a:r>
                        <a:rPr kumimoji="0" lang="en-IN" sz="1800" b="0" kern="1200" dirty="0" smtClean="0">
                          <a:solidFill>
                            <a:schemeClr val="tx1"/>
                          </a:solidFill>
                          <a:latin typeface="+mn-lt"/>
                          <a:ea typeface="+mn-ea"/>
                          <a:cs typeface="+mn-cs"/>
                        </a:rPr>
                        <a:t>operator</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c>
                  <a:txBody>
                    <a:bodyPr/>
                    <a:lstStyle/>
                    <a:p>
                      <a:pPr marL="0" algn="l" rtl="0" eaLnBrk="1" fontAlgn="t" latinLnBrk="0" hangingPunct="1"/>
                      <a:r>
                        <a:rPr kumimoji="0" lang="en-IN" sz="1800" b="0" kern="1200" dirty="0" smtClean="0">
                          <a:solidFill>
                            <a:schemeClr val="tx1"/>
                          </a:solidFill>
                          <a:latin typeface="+mn-lt"/>
                          <a:ea typeface="+mn-ea"/>
                          <a:cs typeface="+mn-cs"/>
                        </a:rPr>
                        <a:t>description</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Concatenation</a:t>
                      </a:r>
                      <a:endParaRPr lang="en-IN" sz="1800" dirty="0">
                        <a:solidFill>
                          <a:schemeClr val="bg2">
                            <a:lumMod val="50000"/>
                          </a:schemeClr>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Repetition -</a:t>
                      </a:r>
                      <a:r>
                        <a:rPr lang="en-IN" sz="1800" baseline="0" dirty="0" smtClean="0">
                          <a:solidFill>
                            <a:schemeClr val="bg2">
                              <a:lumMod val="50000"/>
                            </a:schemeClr>
                          </a:solidFill>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 2</a:t>
                      </a:r>
                    </a:p>
                  </a:txBody>
                  <a:tcPr>
                    <a:solidFill>
                      <a:schemeClr val="bg1"/>
                    </a:solidFill>
                  </a:tcPr>
                </a:tc>
              </a:tr>
              <a:tr h="264160">
                <a:tc>
                  <a:txBody>
                    <a:bodyPr/>
                    <a:lstStyle/>
                    <a:p>
                      <a:pPr algn="ctr"/>
                      <a:r>
                        <a:rPr lang="en-IN" sz="1800" kern="1200" dirty="0" smtClean="0">
                          <a:solidFill>
                            <a:srgbClr val="D3AF86"/>
                          </a:solidFill>
                          <a:latin typeface="Consolas" panose="020B0609020204030204" pitchFamily="49" charset="0"/>
                          <a:ea typeface="+mn-ea"/>
                          <a:cs typeface="+mn-cs"/>
                        </a:rPr>
                        <a:t>[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Slice - Gives the character from the given index	</a:t>
                      </a:r>
                    </a:p>
                    <a:p>
                      <a:r>
                        <a:rPr kumimoji="0" lang="en-IN" sz="1800" kern="1200" dirty="0" smtClean="0">
                          <a:solidFill>
                            <a:srgbClr val="D3AF86"/>
                          </a:solidFill>
                          <a:latin typeface="Consolas" panose="020B0609020204030204" pitchFamily="49" charset="0"/>
                          <a:ea typeface="+mn-ea"/>
                          <a:cs typeface="+mn-cs"/>
                        </a:rPr>
                        <a:t>&gt;&gt;&gt; x[1]</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[begin : end-1]</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Range Slice - Gives the characters from the given range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[1:3]  # </a:t>
                      </a:r>
                      <a:r>
                        <a:rPr kumimoji="0" lang="en-IN" b="0" i="0" kern="1200" dirty="0" smtClean="0">
                          <a:solidFill>
                            <a:srgbClr val="00B050"/>
                          </a:solidFill>
                          <a:effectLst/>
                          <a:latin typeface="+mn-lt"/>
                          <a:ea typeface="+mn-ea"/>
                          <a:cs typeface="+mn-cs"/>
                        </a:rPr>
                        <a:t>i.e.</a:t>
                      </a:r>
                      <a:r>
                        <a:rPr lang="en-IN" sz="1800" b="0" dirty="0" smtClean="0">
                          <a:solidFill>
                            <a:srgbClr val="00B050"/>
                          </a:solidFill>
                          <a:latin typeface="Arial" panose="020B0604020202020204" pitchFamily="34" charset="0"/>
                          <a:cs typeface="Arial" panose="020B0604020202020204" pitchFamily="34" charset="0"/>
                        </a:rPr>
                        <a:t> </a:t>
                      </a:r>
                      <a:r>
                        <a:rPr kumimoji="0" lang="en-IN" kern="1200" dirty="0" smtClean="0">
                          <a:solidFill>
                            <a:srgbClr val="00B050"/>
                          </a:solidFill>
                          <a:effectLst/>
                          <a:latin typeface="+mn-lt"/>
                          <a:ea typeface="+mn-ea"/>
                          <a:cs typeface="+mn-cs"/>
                        </a:rPr>
                        <a:t>x</a:t>
                      </a:r>
                      <a:r>
                        <a:rPr lang="en-IN" dirty="0" smtClean="0">
                          <a:solidFill>
                            <a:srgbClr val="00B050"/>
                          </a:solidFill>
                          <a:effectLst/>
                        </a:rPr>
                        <a:t>[1:3]</a:t>
                      </a:r>
                      <a:r>
                        <a:rPr kumimoji="0" lang="en-IN" b="0" i="0" kern="1200" dirty="0" smtClean="0">
                          <a:solidFill>
                            <a:srgbClr val="00B050"/>
                          </a:solidFill>
                          <a:effectLst/>
                          <a:latin typeface="+mn-lt"/>
                          <a:ea typeface="+mn-ea"/>
                          <a:cs typeface="+mn-cs"/>
                        </a:rPr>
                        <a:t> is 2.</a:t>
                      </a:r>
                      <a:endParaRPr lang="en-IN" sz="1800" b="0" dirty="0">
                        <a:solidFill>
                          <a:srgbClr val="00B050"/>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exists in the given string.</a:t>
                      </a:r>
                    </a:p>
                    <a:p>
                      <a:r>
                        <a:rPr kumimoji="0" lang="en-IN" sz="1800" kern="1200" dirty="0" smtClean="0">
                          <a:solidFill>
                            <a:srgbClr val="D3AF86"/>
                          </a:solidFill>
                          <a:latin typeface="Consolas" panose="020B0609020204030204" pitchFamily="49" charset="0"/>
                          <a:ea typeface="+mn-ea"/>
                          <a:cs typeface="+mn-cs"/>
                        </a:rPr>
                        <a:t>&gt;&gt;&gt; 'T'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not 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does not exist in the given string.</a:t>
                      </a:r>
                    </a:p>
                    <a:p>
                      <a:r>
                        <a:rPr kumimoji="0" lang="en-IN" sz="1800" kern="1200" dirty="0" smtClean="0">
                          <a:solidFill>
                            <a:srgbClr val="D3AF86"/>
                          </a:solidFill>
                          <a:latin typeface="Consolas" panose="020B0609020204030204" pitchFamily="49" charset="0"/>
                          <a:ea typeface="+mn-ea"/>
                          <a:cs typeface="+mn-cs"/>
                        </a:rPr>
                        <a:t>&gt;&gt;&gt; 'A' not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bl>
          </a:graphicData>
        </a:graphic>
      </p:graphicFrame>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operators</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28600" y="1295400"/>
            <a:ext cx="8686800" cy="400110"/>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889B4A"/>
                </a:solidFill>
                <a:latin typeface="Consolas" panose="020B0609020204030204" pitchFamily="49" charset="0"/>
              </a:rPr>
              <a:t>Infoway Technologies, PUNE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5" name="Rectangle 4"/>
          <p:cNvSpPr/>
          <p:nvPr/>
        </p:nvSpPr>
        <p:spPr>
          <a:xfrm>
            <a:off x="7620000" y="1486476"/>
            <a:ext cx="311304" cy="369332"/>
          </a:xfrm>
          <a:prstGeom prst="rect">
            <a:avLst/>
          </a:prstGeom>
        </p:spPr>
        <p:txBody>
          <a:bodyPr wrap="none">
            <a:spAutoFit/>
          </a:bodyPr>
          <a:lstStyle/>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
        <p:nvSpPr>
          <p:cNvPr id="8" name="Rectangle 7"/>
          <p:cNvSpPr/>
          <p:nvPr/>
        </p:nvSpPr>
        <p:spPr>
          <a:xfrm>
            <a:off x="76200" y="76200"/>
            <a:ext cx="58674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spTree>
    <p:extLst>
      <p:ext uri="{BB962C8B-B14F-4D97-AF65-F5344CB8AC3E}">
        <p14:creationId xmlns:p14="http://schemas.microsoft.com/office/powerpoint/2010/main" val="1089567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654292"/>
            <a:ext cx="86868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sz="1600"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5518314"/>
              </p:ext>
            </p:extLst>
          </p:nvPr>
        </p:nvGraphicFramePr>
        <p:xfrm>
          <a:off x="152400" y="2057400"/>
          <a:ext cx="8839200" cy="1112520"/>
        </p:xfrm>
        <a:graphic>
          <a:graphicData uri="http://schemas.openxmlformats.org/drawingml/2006/table">
            <a:tbl>
              <a:tblPr firstRow="1" bandRow="1">
                <a:tableStyleId>{5940675A-B579-460E-94D1-54222C63F5DA}</a:tableStyleId>
              </a:tblPr>
              <a:tblGrid>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tblGrid>
              <a:tr h="370840">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F</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W</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A</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Y</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T</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C</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H</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N</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L</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G</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S</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400" b="0" dirty="0" smtClean="0">
                          <a:latin typeface="Arial" panose="020B0604020202020204" pitchFamily="34" charset="0"/>
                          <a:cs typeface="Arial" panose="020B0604020202020204" pitchFamily="34" charset="0"/>
                        </a:rPr>
                        <a:t>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400" b="0" dirty="0" smtClean="0">
                          <a:latin typeface="Arial" panose="020B0604020202020204" pitchFamily="34" charset="0"/>
                          <a:cs typeface="Arial" panose="020B0604020202020204" pitchFamily="34" charset="0"/>
                        </a:rPr>
                        <a:t>-20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2051212085"/>
              </p:ext>
            </p:extLst>
          </p:nvPr>
        </p:nvGraphicFramePr>
        <p:xfrm>
          <a:off x="152400" y="3240975"/>
          <a:ext cx="8839200" cy="3403600"/>
        </p:xfrm>
        <a:graphic>
          <a:graphicData uri="http://schemas.openxmlformats.org/drawingml/2006/table">
            <a:tbl>
              <a:tblPr firstRow="1" bandRow="1">
                <a:tableStyleId>{5940675A-B579-460E-94D1-54222C63F5DA}</a:tableStyleId>
              </a:tblPr>
              <a:tblGrid>
                <a:gridCol w="2946400"/>
                <a:gridCol w="5892800"/>
              </a:tblGrid>
              <a:tr h="370840">
                <a:tc>
                  <a:txBody>
                    <a:bodyPr/>
                    <a:lstStyle/>
                    <a:p>
                      <a:r>
                        <a:rPr lang="en-IN" sz="1800" b="0" dirty="0" smtClean="0"/>
                        <a:t>expression</a:t>
                      </a:r>
                      <a:endParaRPr lang="en-IN" sz="1800" b="0" dirty="0"/>
                    </a:p>
                  </a:txBody>
                  <a:tcPr>
                    <a:solidFill>
                      <a:schemeClr val="accent3">
                        <a:lumMod val="20000"/>
                        <a:lumOff val="80000"/>
                      </a:schemeClr>
                    </a:solidFill>
                  </a:tcPr>
                </a:tc>
                <a:tc>
                  <a:txBody>
                    <a:bodyPr/>
                    <a:lstStyle/>
                    <a:p>
                      <a:r>
                        <a:rPr lang="en-IN" sz="1800" b="0" dirty="0" smtClean="0"/>
                        <a:t>result</a:t>
                      </a:r>
                      <a:endParaRPr lang="en-IN" sz="1800" b="0"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&gt;&gt;&gt; x</a:t>
                      </a:r>
                      <a:endParaRPr kumimoji="0" lang="en-IN" sz="1800" b="0" kern="1200" dirty="0" smtClean="0">
                        <a:solidFill>
                          <a:schemeClr val="tx1"/>
                        </a:solidFill>
                        <a:effectLst/>
                        <a:latin typeface="+mn-lt"/>
                        <a:ea typeface="+mn-ea"/>
                        <a:cs typeface="+mn-cs"/>
                      </a:endParaRPr>
                    </a:p>
                  </a:txBody>
                  <a:tcPr/>
                </a:tc>
                <a:tc>
                  <a:txBody>
                    <a:bodyPr/>
                    <a:lstStyle/>
                    <a:p>
                      <a:r>
                        <a:rPr lang="en-IN" sz="1800" dirty="0" smtClean="0">
                          <a:solidFill>
                            <a:srgbClr val="D3AF86"/>
                          </a:solidFill>
                          <a:latin typeface="Consolas" panose="020B0609020204030204" pitchFamily="49" charset="0"/>
                        </a:rPr>
                        <a:t>Infoway Technologies</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 * 2</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Infoway Technologies Infoway Technologies</a:t>
                      </a:r>
                      <a:endParaRPr lang="en-IN" sz="1800" b="0" dirty="0" smtClean="0">
                        <a:solidFill>
                          <a:srgbClr val="D3AF86"/>
                        </a:solidFill>
                        <a:effectLst/>
                        <a:latin typeface="Consolas" panose="020B0609020204030204" pitchFamily="49" charset="0"/>
                      </a:endParaRPr>
                    </a:p>
                  </a:txBody>
                  <a:tcPr/>
                </a:tc>
              </a:tr>
              <a:tr h="370840">
                <a:tc>
                  <a:txBody>
                    <a:bodyPr/>
                    <a:lstStyle/>
                    <a:p>
                      <a:r>
                        <a:rPr lang="en-IN" sz="1800" dirty="0" smtClean="0">
                          <a:solidFill>
                            <a:srgbClr val="D3AF86"/>
                          </a:solidFill>
                          <a:latin typeface="Consolas" panose="020B0609020204030204" pitchFamily="49" charset="0"/>
                        </a:rPr>
                        <a:t>&gt;&gt;&gt; x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y</a:t>
                      </a:r>
                      <a:endParaRPr lang="en-IN" sz="1800" dirty="0"/>
                    </a:p>
                  </a:txBody>
                  <a:tcPr/>
                </a:tc>
                <a:tc>
                  <a:txBody>
                    <a:bodyPr/>
                    <a:lstStyle/>
                    <a:p>
                      <a:r>
                        <a:rPr lang="en-IN" sz="1800" dirty="0" smtClean="0">
                          <a:solidFill>
                            <a:srgbClr val="D3AF86"/>
                          </a:solidFill>
                          <a:latin typeface="Consolas" panose="020B0609020204030204" pitchFamily="49" charset="0"/>
                        </a:rPr>
                        <a:t>Infoway Technologies Pune</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0</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endParaRPr lang="en-IN" sz="1800" b="0" dirty="0" smtClean="0">
                        <a:solidFill>
                          <a:srgbClr val="D3AF86"/>
                        </a:solidFill>
                        <a:effectLst/>
                        <a:latin typeface="Consolas" panose="020B0609020204030204" pitchFamily="49" charset="0"/>
                      </a:endParaRPr>
                    </a:p>
                  </a:txBody>
                  <a:tcPr/>
                </a:tc>
                <a:tc>
                  <a:txBody>
                    <a:bodyPr/>
                    <a:lstStyle/>
                    <a:p>
                      <a:r>
                        <a:rPr lang="en-IN" sz="1800" dirty="0" smtClean="0">
                          <a:solidFill>
                            <a:srgbClr val="D3AF86"/>
                          </a:solidFill>
                          <a:latin typeface="Consolas" panose="020B0609020204030204" pitchFamily="49" charset="0"/>
                        </a:rPr>
                        <a:t>Infoway</a:t>
                      </a:r>
                    </a:p>
                    <a:p>
                      <a:r>
                        <a:rPr kumimoji="0" lang="en-IN" sz="1800" kern="1200" dirty="0" smtClean="0">
                          <a:solidFill>
                            <a:srgbClr val="D3AF86"/>
                          </a:solidFill>
                          <a:latin typeface="Consolas" panose="020B0609020204030204" pitchFamily="49" charset="0"/>
                          <a:ea typeface="+mn-ea"/>
                          <a:cs typeface="+mn-cs"/>
                        </a:rPr>
                        <a:t>Infoway</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txBody>
                  <a:tcPr/>
                </a:tc>
                <a:tc>
                  <a:txBody>
                    <a:bodyPr/>
                    <a:lstStyle/>
                    <a:p>
                      <a:r>
                        <a:rPr lang="en-IN" sz="1800" b="0" dirty="0" smtClean="0">
                          <a:solidFill>
                            <a:srgbClr val="D3AF86"/>
                          </a:solidFill>
                          <a:effectLst/>
                          <a:latin typeface="Consolas" panose="020B0609020204030204" pitchFamily="49" charset="0"/>
                        </a:rPr>
                        <a:t>True</a:t>
                      </a:r>
                    </a:p>
                    <a:p>
                      <a:r>
                        <a:rPr kumimoji="0" lang="en-IN" sz="1800" kern="1200" dirty="0" smtClean="0">
                          <a:solidFill>
                            <a:srgbClr val="D3AF86"/>
                          </a:solidFill>
                          <a:latin typeface="Consolas" panose="020B0609020204030204" pitchFamily="49" charset="0"/>
                          <a:ea typeface="+mn-ea"/>
                          <a:cs typeface="+mn-cs"/>
                        </a:rPr>
                        <a:t>False</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txBody>
                  <a:tcPr/>
                </a:tc>
                <a:tc>
                  <a:txBody>
                    <a:bodyPr/>
                    <a:lstStyle/>
                    <a:p>
                      <a:r>
                        <a:rPr lang="en-IN" sz="1800" b="0" dirty="0" smtClean="0">
                          <a:solidFill>
                            <a:srgbClr val="D3AF86"/>
                          </a:solidFill>
                          <a:effectLst/>
                          <a:latin typeface="Consolas" panose="020B0609020204030204" pitchFamily="49" charset="0"/>
                        </a:rPr>
                        <a:t>False</a:t>
                      </a:r>
                    </a:p>
                    <a:p>
                      <a:r>
                        <a:rPr kumimoji="0" lang="en-IN" sz="1800" kern="1200" dirty="0" smtClean="0">
                          <a:solidFill>
                            <a:srgbClr val="D3AF86"/>
                          </a:solidFill>
                          <a:latin typeface="Consolas" panose="020B0609020204030204" pitchFamily="49" charset="0"/>
                          <a:ea typeface="+mn-ea"/>
                          <a:cs typeface="+mn-cs"/>
                        </a:rPr>
                        <a:t>True</a:t>
                      </a:r>
                      <a:endParaRPr kumimoji="0" lang="en-IN" sz="1800" kern="1200" dirty="0">
                        <a:solidFill>
                          <a:srgbClr val="D3AF86"/>
                        </a:solidFill>
                        <a:latin typeface="Consolas" panose="020B0609020204030204" pitchFamily="49" charset="0"/>
                        <a:ea typeface="+mn-ea"/>
                        <a:cs typeface="+mn-cs"/>
                      </a:endParaRPr>
                    </a:p>
                  </a:txBody>
                  <a:tcPr/>
                </a:tc>
              </a:tr>
            </a:tbl>
          </a:graphicData>
        </a:graphic>
      </p:graphicFrame>
      <p:sp>
        <p:nvSpPr>
          <p:cNvPr id="2" name="Rectangle 1"/>
          <p:cNvSpPr/>
          <p:nvPr/>
        </p:nvSpPr>
        <p:spPr>
          <a:xfrm>
            <a:off x="228600" y="1380834"/>
            <a:ext cx="4572000" cy="707886"/>
          </a:xfrm>
          <a:prstGeom prst="rect">
            <a:avLst/>
          </a:prstGeom>
        </p:spPr>
        <p:txBody>
          <a:bodyPr>
            <a:spAutoFit/>
          </a:bodyPr>
          <a:lstStyle/>
          <a:p>
            <a:r>
              <a:rPr lang="fr-FR" sz="2000" dirty="0">
                <a:solidFill>
                  <a:srgbClr val="D3AF86"/>
                </a:solidFill>
                <a:latin typeface="Consolas" panose="020B0609020204030204" pitchFamily="49" charset="0"/>
              </a:rPr>
              <a:t>&gt;&gt;&gt; x = '</a:t>
            </a:r>
            <a:r>
              <a:rPr lang="fr-FR" sz="2000" dirty="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a:solidFill>
                  <a:srgbClr val="889B4A"/>
                </a:solidFill>
                <a:latin typeface="Consolas" panose="020B0609020204030204" pitchFamily="49" charset="0"/>
              </a:rPr>
              <a:t>Pune</a:t>
            </a:r>
            <a:r>
              <a:rPr lang="fr-FR" sz="2000" dirty="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grpSp>
        <p:nvGrpSpPr>
          <p:cNvPr id="14" name="Group 13"/>
          <p:cNvGrpSpPr/>
          <p:nvPr/>
        </p:nvGrpSpPr>
        <p:grpSpPr>
          <a:xfrm>
            <a:off x="5562600" y="1185239"/>
            <a:ext cx="3089597" cy="756468"/>
            <a:chOff x="5562600" y="1550874"/>
            <a:chExt cx="3089597" cy="756468"/>
          </a:xfrm>
        </p:grpSpPr>
        <p:sp>
          <p:nvSpPr>
            <p:cNvPr id="5" name="Rectangle 4"/>
            <p:cNvSpPr/>
            <p:nvPr/>
          </p:nvSpPr>
          <p:spPr>
            <a:xfrm>
              <a:off x="5562600" y="1599456"/>
              <a:ext cx="1905000" cy="707886"/>
            </a:xfrm>
            <a:prstGeom prst="rect">
              <a:avLst/>
            </a:prstGeom>
          </p:spPr>
          <p:txBody>
            <a:bodyPr wrap="square">
              <a:spAutoFit/>
            </a:bodyPr>
            <a:lstStyle/>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cxnSp>
          <p:nvCxnSpPr>
            <p:cNvPr id="8" name="Elbow Connector 7"/>
            <p:cNvCxnSpPr/>
            <p:nvPr/>
          </p:nvCxnSpPr>
          <p:spPr>
            <a:xfrm flipV="1">
              <a:off x="7048500" y="1761530"/>
              <a:ext cx="952500" cy="368841"/>
            </a:xfrm>
            <a:prstGeom prst="bentConnector3">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80218" y="1550874"/>
              <a:ext cx="671979" cy="369332"/>
            </a:xfrm>
            <a:prstGeom prst="rect">
              <a:avLst/>
            </a:prstGeom>
            <a:noFill/>
          </p:spPr>
          <p:txBody>
            <a:bodyPr wrap="none" rtlCol="0">
              <a:spAutoFit/>
            </a:bodyPr>
            <a:lstStyle/>
            <a:p>
              <a:r>
                <a:rPr lang="en-IN" dirty="0" smtClean="0">
                  <a:solidFill>
                    <a:srgbClr val="FF0000"/>
                  </a:solidFill>
                </a:rPr>
                <a:t>error</a:t>
              </a:r>
              <a:endParaRPr lang="en-IN" dirty="0">
                <a:solidFill>
                  <a:srgbClr val="FF0000"/>
                </a:solidFill>
              </a:endParaRPr>
            </a:p>
          </p:txBody>
        </p:sp>
      </p:grpSp>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sp>
        <p:nvSpPr>
          <p:cNvPr id="4" name="Rectangle 3"/>
          <p:cNvSpPr/>
          <p:nvPr/>
        </p:nvSpPr>
        <p:spPr>
          <a:xfrm>
            <a:off x="228602" y="16002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string.capitalize()</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x.capitalize</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'Infoway technologies'</a:t>
            </a:r>
            <a:endParaRPr lang="en-IN" dirty="0" smtClean="0">
              <a:solidFill>
                <a:schemeClr val="bg2">
                  <a:lumMod val="75000"/>
                </a:schemeClr>
              </a:solidFill>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 y="2461344"/>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string.center(width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x.center(</a:t>
            </a:r>
            <a:r>
              <a:rPr lang="en-IN" dirty="0" smtClean="0">
                <a:solidFill>
                  <a:srgbClr val="F79A32"/>
                </a:solidFill>
                <a:latin typeface="Consolas" panose="020B0609020204030204" pitchFamily="49" charset="0"/>
              </a:rPr>
              <a:t>24</a:t>
            </a:r>
            <a:r>
              <a:rPr lang="en-IN" dirty="0" smtClean="0">
                <a:solidFill>
                  <a:srgbClr val="D3AF86"/>
                </a:solidFill>
                <a:latin typeface="Consolas" panose="020B0609020204030204" pitchFamily="49" charset="0"/>
              </a:rPr>
              <a:t> ,'</a:t>
            </a:r>
            <a:r>
              <a:rPr lang="en-IN" dirty="0" smtClean="0">
                <a:solidFill>
                  <a:srgbClr val="889B4A"/>
                </a:solidFill>
                <a:latin typeface="Consolas" panose="020B0609020204030204" pitchFamily="49" charset="0"/>
              </a:rPr>
              <a: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'**infoway technologies**'</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0" name="Rectangle 9"/>
          <p:cNvSpPr/>
          <p:nvPr/>
        </p:nvSpPr>
        <p:spPr>
          <a:xfrm>
            <a:off x="228600" y="33528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string.ljust(width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a:solidFill>
                  <a:srgbClr val="D3AF86"/>
                </a:solidFill>
                <a:latin typeface="Consolas" panose="020B0609020204030204" pitchFamily="49" charset="0"/>
              </a:rPr>
              <a:t>'.ljust(</a:t>
            </a:r>
            <a:r>
              <a:rPr lang="en-IN" dirty="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a:solidFill>
                  <a:srgbClr val="F79A32"/>
                </a:solidFill>
                <a:latin typeface="Consolas" panose="020B0609020204030204" pitchFamily="49" charset="0"/>
              </a:rPr>
              <a:t>10000</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9" name="Rectangle 8"/>
          <p:cNvSpPr/>
          <p:nvPr/>
        </p:nvSpPr>
        <p:spPr>
          <a:xfrm>
            <a:off x="228600" y="4245037"/>
            <a:ext cx="88010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string.rjust(width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smtClean="0">
                <a:solidFill>
                  <a:srgbClr val="D3AF86"/>
                </a:solidFill>
                <a:latin typeface="Consolas" panose="020B0609020204030204" pitchFamily="49" charset="0"/>
              </a:rPr>
              <a:t>'.rjust(</a:t>
            </a:r>
            <a:r>
              <a:rPr lang="en-IN" dirty="0" smtClean="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 </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10000</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5124271"/>
            <a:ext cx="8801098" cy="1200329"/>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string.count(substring</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3</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a:solidFill>
                  <a:srgbClr val="D3AF86"/>
                </a:solidFill>
                <a:latin typeface="Consolas" panose="020B0609020204030204" pitchFamily="49" charset="0"/>
              </a:rPr>
              <a:t>', </a:t>
            </a:r>
            <a:r>
              <a:rPr lang="en-IN" dirty="0">
                <a:solidFill>
                  <a:srgbClr val="F79A32"/>
                </a:solidFill>
                <a:latin typeface="Consolas" panose="020B0609020204030204" pitchFamily="49" charset="0"/>
              </a:rPr>
              <a:t>5</a:t>
            </a:r>
            <a:r>
              <a:rPr lang="en-IN" dirty="0" smtClean="0">
                <a:solidFill>
                  <a:srgbClr val="D3AF86"/>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2</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smtClean="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13</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15</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1</a:t>
            </a:r>
            <a:endParaRPr lang="en-IN"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15634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string.isalpha()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".isalpha</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24384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string.isdigit()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".isdigit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2" name="Rectangle 11"/>
          <p:cNvSpPr/>
          <p:nvPr/>
        </p:nvSpPr>
        <p:spPr>
          <a:xfrm>
            <a:off x="228600" y="33160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string.isalnum()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smtClean="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".isalnum()) #</a:t>
            </a:r>
            <a:r>
              <a:rPr lang="en-IN" dirty="0" smtClean="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grpSp>
        <p:nvGrpSpPr>
          <p:cNvPr id="14" name="Group 13"/>
          <p:cNvGrpSpPr/>
          <p:nvPr/>
        </p:nvGrpSpPr>
        <p:grpSpPr>
          <a:xfrm>
            <a:off x="914400" y="3852446"/>
            <a:ext cx="3015569" cy="871954"/>
            <a:chOff x="762000" y="5958840"/>
            <a:chExt cx="3015569" cy="871954"/>
          </a:xfrm>
        </p:grpSpPr>
        <p:grpSp>
          <p:nvGrpSpPr>
            <p:cNvPr id="15" name="Group 14"/>
            <p:cNvGrpSpPr/>
            <p:nvPr/>
          </p:nvGrpSpPr>
          <p:grpSpPr>
            <a:xfrm>
              <a:off x="1325880" y="5958840"/>
              <a:ext cx="579120" cy="594360"/>
              <a:chOff x="1325880" y="5958840"/>
              <a:chExt cx="533400" cy="670560"/>
            </a:xfrm>
          </p:grpSpPr>
          <p:cxnSp>
            <p:nvCxnSpPr>
              <p:cNvPr id="17" name="Elbow Connector 16"/>
              <p:cNvCxnSpPr/>
              <p:nvPr/>
            </p:nvCxnSpPr>
            <p:spPr>
              <a:xfrm rot="16200000" flipH="1">
                <a:off x="1287780" y="6057900"/>
                <a:ext cx="609600" cy="533400"/>
              </a:xfrm>
              <a:prstGeom prst="bentConnector3">
                <a:avLst/>
              </a:prstGeom>
              <a:ln w="190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546860" y="6012180"/>
                <a:ext cx="365760" cy="259080"/>
              </a:xfrm>
              <a:prstGeom prst="bentConnector3">
                <a:avLst/>
              </a:prstGeom>
              <a:ln w="1905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62000" y="6492240"/>
              <a:ext cx="3015569" cy="338554"/>
            </a:xfrm>
            <a:prstGeom prst="rect">
              <a:avLst/>
            </a:prstGeom>
            <a:noFill/>
          </p:spPr>
          <p:txBody>
            <a:bodyPr wrap="none" rtlCol="0">
              <a:spAutoFit/>
            </a:bodyPr>
            <a:lstStyle/>
            <a:p>
              <a:r>
                <a:rPr lang="en-IN" sz="1600" dirty="0" smtClean="0">
                  <a:solidFill>
                    <a:srgbClr val="FF0000"/>
                  </a:solidFill>
                </a:rPr>
                <a:t>Error: special char not allowed</a:t>
              </a:r>
              <a:endParaRPr lang="en-IN" sz="1600" dirty="0">
                <a:solidFill>
                  <a:srgbClr val="FF0000"/>
                </a:solidFill>
              </a:endParaRPr>
            </a:p>
          </p:txBody>
        </p:sp>
      </p:grpSp>
      <p:sp>
        <p:nvSpPr>
          <p:cNvPr id="19" name="Rectangle 18"/>
          <p:cNvSpPr/>
          <p:nvPr/>
        </p:nvSpPr>
        <p:spPr>
          <a:xfrm>
            <a:off x="228602" y="48768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string.isascii</a:t>
            </a:r>
            <a:r>
              <a:rPr lang="en-IN" dirty="0">
                <a:solidFill>
                  <a:schemeClr val="bg2">
                    <a:lumMod val="75000"/>
                  </a:schemeClr>
                </a:solidFill>
                <a:latin typeface="Consolas" panose="020B0609020204030204" pitchFamily="49" charset="0"/>
              </a:rPr>
              <a:t>()</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".isascii())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True</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2647052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16002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string.endswith(suffix</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".endswith("</a:t>
            </a:r>
            <a:r>
              <a:rPr lang="en-IN" dirty="0">
                <a:solidFill>
                  <a:srgbClr val="889B4A"/>
                </a:solidFill>
                <a:latin typeface="Consolas" panose="020B0609020204030204" pitchFamily="49" charset="0"/>
              </a:rPr>
              <a:t>1</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8" name="Rectangle 17"/>
          <p:cNvSpPr/>
          <p:nvPr/>
        </p:nvSpPr>
        <p:spPr>
          <a:xfrm>
            <a:off x="228600" y="25146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string.find(sub</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".find("</a:t>
            </a:r>
            <a:r>
              <a:rPr lang="en-IN" dirty="0">
                <a:solidFill>
                  <a:srgbClr val="889B4A"/>
                </a:solidFill>
                <a:latin typeface="Consolas" panose="020B0609020204030204" pitchFamily="49" charset="0"/>
              </a:rPr>
              <a:t>0</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3378019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pic>
        <p:nvPicPr>
          <p:cNvPr id="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753" y="3810000"/>
            <a:ext cx="5897751" cy="19920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57257" y="4953000"/>
            <a:ext cx="2329543" cy="430887"/>
          </a:xfrm>
          <a:prstGeom prst="rect">
            <a:avLst/>
          </a:prstGeom>
          <a:noFill/>
        </p:spPr>
        <p:txBody>
          <a:bodyPr wrap="square" rtlCol="0">
            <a:spAutoFit/>
          </a:bodyPr>
          <a:lstStyle/>
          <a:p>
            <a:r>
              <a:rPr lang="en-IN" sz="2200" dirty="0" smtClean="0">
                <a:solidFill>
                  <a:srgbClr val="626262"/>
                </a:solidFill>
              </a:rPr>
              <a:t>is case-sensitive. </a:t>
            </a:r>
            <a:endParaRPr lang="en-IN" sz="2200" dirty="0">
              <a:solidFill>
                <a:srgbClr val="626262"/>
              </a:solidFill>
            </a:endParaRPr>
          </a:p>
        </p:txBody>
      </p:sp>
      <p:sp>
        <p:nvSpPr>
          <p:cNvPr id="6" name="Rectangle 5"/>
          <p:cNvSpPr/>
          <p:nvPr/>
        </p:nvSpPr>
        <p:spPr>
          <a:xfrm>
            <a:off x="304800" y="933271"/>
            <a:ext cx="8610600" cy="1200329"/>
          </a:xfrm>
          <a:prstGeom prst="rect">
            <a:avLst/>
          </a:prstGeom>
        </p:spPr>
        <p:txBody>
          <a:bodyPr wrap="square">
            <a:spAutoFit/>
          </a:bodyPr>
          <a:lstStyle/>
          <a:p>
            <a:pPr algn="just"/>
            <a:r>
              <a:rPr lang="en-IN" dirty="0">
                <a:solidFill>
                  <a:schemeClr val="bg1">
                    <a:lumMod val="50000"/>
                  </a:schemeClr>
                </a:solidFill>
              </a:rPr>
              <a:t>A case-sensitive program that expects you to enter all commands in uppercase will not respond correctly if you enter one or more characters in lowercase. It will treat the command RUN differently from run. Programs that do not distinguish between uppercase and lowercase are said to be case-insensitive.</a:t>
            </a:r>
          </a:p>
        </p:txBody>
      </p:sp>
      <p:sp>
        <p:nvSpPr>
          <p:cNvPr id="7" name="Rectangle 6"/>
          <p:cNvSpPr/>
          <p:nvPr/>
        </p:nvSpPr>
        <p:spPr>
          <a:xfrm>
            <a:off x="4343400" y="5334000"/>
            <a:ext cx="4343400" cy="430887"/>
          </a:xfrm>
          <a:prstGeom prst="rect">
            <a:avLst/>
          </a:prstGeom>
          <a:noFill/>
        </p:spPr>
        <p:txBody>
          <a:bodyPr wrap="square" rtlCol="0">
            <a:spAutoFit/>
          </a:bodyPr>
          <a:lstStyle/>
          <a:p>
            <a:r>
              <a:rPr lang="en-IN" sz="2200" dirty="0" smtClean="0">
                <a:solidFill>
                  <a:srgbClr val="626262"/>
                </a:solidFill>
              </a:rPr>
              <a:t>everything </a:t>
            </a:r>
            <a:r>
              <a:rPr lang="en-IN" sz="2200" dirty="0">
                <a:solidFill>
                  <a:srgbClr val="626262"/>
                </a:solidFill>
              </a:rPr>
              <a:t>in Python is an </a:t>
            </a:r>
            <a:r>
              <a:rPr lang="en-IN" sz="2200" dirty="0" smtClean="0">
                <a:solidFill>
                  <a:srgbClr val="626262"/>
                </a:solidFill>
              </a:rPr>
              <a:t>object.</a:t>
            </a:r>
            <a:endParaRPr lang="en-IN" sz="2200" dirty="0">
              <a:solidFill>
                <a:srgbClr val="62626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36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string concatenation </a:t>
            </a:r>
            <a:r>
              <a:rPr lang="en-US" dirty="0"/>
              <a:t>and </a:t>
            </a:r>
            <a:r>
              <a:rPr lang="en-US" dirty="0" smtClean="0"/>
              <a:t>formatting</a:t>
            </a:r>
            <a:endParaRPr lang="en-US" dirty="0"/>
          </a:p>
        </p:txBody>
      </p:sp>
    </p:spTree>
    <p:extLst>
      <p:ext uri="{BB962C8B-B14F-4D97-AF65-F5344CB8AC3E}">
        <p14:creationId xmlns:p14="http://schemas.microsoft.com/office/powerpoint/2010/main" val="500937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14300" y="935772"/>
            <a:ext cx="8877300" cy="5324535"/>
          </a:xfrm>
          <a:prstGeom prst="rect">
            <a:avLst/>
          </a:prstGeom>
        </p:spPr>
        <p:txBody>
          <a:bodyPr wrap="square">
            <a:spAutoFit/>
          </a:bodyPr>
          <a:lstStyle/>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cherry</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{0[1]}</a:t>
            </a:r>
            <a:r>
              <a:rPr lang="en-IN" sz="2000" dirty="0">
                <a:solidFill>
                  <a:srgbClr val="D3AF86"/>
                </a:solidFill>
                <a:latin typeface="Consolas" panose="020B0609020204030204" pitchFamily="49" charset="0"/>
              </a:rPr>
              <a:t>".format(fruits</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The max of 1,4,76,3 is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7E602C"/>
                </a:solidFill>
                <a:latin typeface="Consolas" panose="020B0609020204030204" pitchFamily="49" charset="0"/>
              </a:rPr>
              <a:t>max</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46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3</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name="</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salary =</a:t>
            </a:r>
            <a:r>
              <a:rPr lang="en-IN" sz="2000" dirty="0">
                <a:solidFill>
                  <a:srgbClr val="F79A32"/>
                </a:solidFill>
                <a:latin typeface="Consolas" panose="020B0609020204030204" pitchFamily="49" charset="0"/>
              </a:rPr>
              <a:t>2000</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1000</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a:t>
            </a:r>
          </a:p>
          <a:p>
            <a:endParaRPr lang="en-IN" sz="2000" dirty="0">
              <a:solidFill>
                <a:srgbClr val="889B4A"/>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a:t>
            </a:r>
            <a:r>
              <a:rPr lang="en-IN" sz="2000" dirty="0" smtClean="0">
                <a:solidFill>
                  <a:srgbClr val="889B4A"/>
                </a:solidFill>
                <a:latin typeface="Consolas" panose="020B0609020204030204" pitchFamily="49" charset="0"/>
              </a:rPr>
              <a:t>tested </a:t>
            </a:r>
            <a:r>
              <a:rPr lang="en-IN" sz="2000" dirty="0">
                <a:solidFill>
                  <a:srgbClr val="889B4A"/>
                </a:solidFill>
                <a:latin typeface="Consolas" panose="020B0609020204030204" pitchFamily="49" charset="0"/>
              </a:rPr>
              <a:t>by </a:t>
            </a:r>
            <a:r>
              <a:rPr lang="en-IN" sz="2000" dirty="0">
                <a:solidFill>
                  <a:srgbClr val="F79A32"/>
                </a:solidFill>
                <a:latin typeface="Consolas" panose="020B0609020204030204" pitchFamily="49" charset="0"/>
              </a:rPr>
              <a:t>{name}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 Bagde</a:t>
            </a:r>
            <a:r>
              <a:rPr lang="en-IN" sz="2000" dirty="0" smtClean="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Coordinates: </a:t>
            </a:r>
            <a:r>
              <a:rPr lang="en-IN" sz="2000" dirty="0">
                <a:solidFill>
                  <a:srgbClr val="F79A32"/>
                </a:solidFill>
                <a:latin typeface="Consolas" panose="020B0609020204030204" pitchFamily="49" charset="0"/>
              </a:rPr>
              <a:t>{latitude</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 </a:t>
            </a:r>
            <a:r>
              <a:rPr lang="en-IN" sz="2000" dirty="0">
                <a:solidFill>
                  <a:srgbClr val="F79A32"/>
                </a:solidFill>
                <a:latin typeface="Consolas" panose="020B0609020204030204" pitchFamily="49" charset="0"/>
              </a:rPr>
              <a:t>{longitude}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latitude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37.24N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longitude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-115.81W</a:t>
            </a:r>
            <a:r>
              <a:rPr lang="en-IN" sz="2000" dirty="0">
                <a:solidFill>
                  <a:srgbClr val="D3AF86"/>
                </a:solidFill>
                <a:latin typeface="Consolas" panose="020B0609020204030204" pitchFamily="49" charset="0"/>
              </a:rPr>
              <a:t>'))</a:t>
            </a:r>
          </a:p>
        </p:txBody>
      </p:sp>
    </p:spTree>
    <p:extLst>
      <p:ext uri="{BB962C8B-B14F-4D97-AF65-F5344CB8AC3E}">
        <p14:creationId xmlns:p14="http://schemas.microsoft.com/office/powerpoint/2010/main" val="3900539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8231132"/>
              </p:ext>
            </p:extLst>
          </p:nvPr>
        </p:nvGraphicFramePr>
        <p:xfrm>
          <a:off x="124102" y="3114040"/>
          <a:ext cx="8905597" cy="313436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solidFill>
                            <a:srgbClr val="D3AF86"/>
                          </a:solidFill>
                          <a:latin typeface="Consolas" panose="020B0609020204030204" pitchFamily="49" charset="0"/>
                        </a:rPr>
                        <a:t>&gt;&gt;&gt; fruits</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889B4A"/>
                          </a:solidFill>
                          <a:latin typeface="Consolas" panose="020B0609020204030204" pitchFamily="49" charset="0"/>
                        </a:rPr>
                        <a:t>grapes</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1</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fr-FR" dirty="0" smtClean="0">
                          <a:solidFill>
                            <a:srgbClr val="D3AF86"/>
                          </a:solidFill>
                          <a:latin typeface="Consolas" panose="020B0609020204030204" pitchFamily="49" charset="0"/>
                        </a:rPr>
                        <a:t>&gt;&gt;&gt; fruits + units</a:t>
                      </a:r>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kg</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dozen</a:t>
                      </a:r>
                      <a:r>
                        <a:rPr lang="en-IN" sz="1800" dirty="0" smtClean="0">
                          <a:solidFill>
                            <a:srgbClr val="D3AF86"/>
                          </a:solidFill>
                          <a:latin typeface="Consolas" panose="020B0609020204030204" pitchFamily="49" charset="0"/>
                        </a:rPr>
                        <a:t>','</a:t>
                      </a:r>
                      <a:r>
                        <a:rPr lang="en-IN" sz="1800" dirty="0" err="1" smtClean="0">
                          <a:solidFill>
                            <a:srgbClr val="889B4A"/>
                          </a:solidFill>
                          <a:latin typeface="Consolas" panose="020B0609020204030204" pitchFamily="49" charset="0"/>
                        </a:rPr>
                        <a:t>liter</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pounds</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25027815"/>
              </p:ext>
            </p:extLst>
          </p:nvPr>
        </p:nvGraphicFramePr>
        <p:xfrm>
          <a:off x="124102" y="3114040"/>
          <a:ext cx="8905597" cy="74168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0</a:t>
                      </a:r>
                      <a:r>
                        <a:rPr lang="en-IN" dirty="0" smtClean="0">
                          <a:solidFill>
                            <a:srgbClr val="D3AF86"/>
                          </a:solidFill>
                          <a:latin typeface="Consolas" panose="020B0609020204030204" pitchFamily="49" charset="0"/>
                        </a:rPr>
                        <a:t>::</a:t>
                      </a:r>
                      <a:r>
                        <a:rPr kumimoji="0" lang="en-IN" kern="1200" dirty="0" smtClean="0">
                          <a:solidFill>
                            <a:srgbClr val="F79A32"/>
                          </a:solidFill>
                          <a:latin typeface="Consolas" panose="020B0609020204030204" pitchFamily="49" charset="0"/>
                          <a:ea typeface="+mn-ea"/>
                          <a:cs typeface="+mn-cs"/>
                        </a:rPr>
                        <a:t>2</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b="0" dirty="0">
              <a:solidFill>
                <a:srgbClr val="D3AF86"/>
              </a:solidFill>
              <a:effectLst/>
              <a:latin typeface="Consolas" panose="020B0609020204030204" pitchFamily="49" charset="0"/>
            </a:endParaRPr>
          </a:p>
        </p:txBody>
      </p:sp>
      <p:sp>
        <p:nvSpPr>
          <p:cNvPr id="2" name="Rectangle 1"/>
          <p:cNvSpPr/>
          <p:nvPr/>
        </p:nvSpPr>
        <p:spPr>
          <a:xfrm>
            <a:off x="152400" y="4038600"/>
            <a:ext cx="4572000" cy="707886"/>
          </a:xfrm>
          <a:prstGeom prst="rect">
            <a:avLst/>
          </a:prstGeom>
        </p:spPr>
        <p:txBody>
          <a:bodyPr>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l </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in fruits</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(l</a:t>
            </a:r>
            <a:r>
              <a:rPr lang="en-IN" sz="2000" dirty="0" smtClean="0">
                <a:solidFill>
                  <a:srgbClr val="D3AF86"/>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07603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difference </a:t>
            </a:r>
            <a:r>
              <a:rPr lang="en-IN" dirty="0"/>
              <a:t>between == and is </a:t>
            </a:r>
            <a:r>
              <a:rPr lang="en-IN" dirty="0" smtClean="0"/>
              <a:t>operator</a:t>
            </a:r>
            <a:endParaRPr lang="en-US" dirty="0"/>
          </a:p>
        </p:txBody>
      </p:sp>
      <p:sp>
        <p:nvSpPr>
          <p:cNvPr id="3" name="Rectangle 2"/>
          <p:cNvSpPr/>
          <p:nvPr/>
        </p:nvSpPr>
        <p:spPr>
          <a:xfrm>
            <a:off x="152400" y="3702784"/>
            <a:ext cx="8839200" cy="1754326"/>
          </a:xfrm>
          <a:prstGeom prst="rect">
            <a:avLst/>
          </a:prstGeom>
        </p:spPr>
        <p:txBody>
          <a:bodyPr wrap="square">
            <a:spAutoFit/>
          </a:bodyPr>
          <a:lstStyle/>
          <a:p>
            <a:pPr marL="342900" indent="-342900">
              <a:buFont typeface="Arial" panose="020B0604020202020204" pitchFamily="34" charset="0"/>
              <a:buChar char="•"/>
            </a:pPr>
            <a:r>
              <a:rPr lang="en-IN" sz="2000" dirty="0"/>
              <a:t>The </a:t>
            </a:r>
            <a:r>
              <a:rPr lang="en-IN" sz="2400" dirty="0">
                <a:solidFill>
                  <a:srgbClr val="E80647"/>
                </a:solidFill>
              </a:rPr>
              <a:t>==</a:t>
            </a:r>
            <a:r>
              <a:rPr lang="en-IN" sz="2400" dirty="0"/>
              <a:t> </a:t>
            </a:r>
            <a:r>
              <a:rPr lang="en-IN" sz="2400" dirty="0">
                <a:solidFill>
                  <a:srgbClr val="E80647"/>
                </a:solidFill>
              </a:rPr>
              <a:t>operator</a:t>
            </a:r>
            <a:r>
              <a:rPr lang="en-IN" sz="2400" dirty="0"/>
              <a:t> </a:t>
            </a:r>
            <a:r>
              <a:rPr lang="en-IN" sz="2000" dirty="0"/>
              <a:t>compares the values of both the operands and checks for value equality. </a:t>
            </a:r>
            <a:endParaRPr lang="en-IN" sz="2000" dirty="0" smtClean="0"/>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The </a:t>
            </a:r>
            <a:r>
              <a:rPr lang="en-IN" sz="2400" dirty="0" smtClean="0">
                <a:solidFill>
                  <a:srgbClr val="E80647"/>
                </a:solidFill>
              </a:rPr>
              <a:t>is </a:t>
            </a:r>
            <a:r>
              <a:rPr lang="en-IN" sz="2400" dirty="0">
                <a:solidFill>
                  <a:srgbClr val="E80647"/>
                </a:solidFill>
              </a:rPr>
              <a:t>operator </a:t>
            </a:r>
            <a:r>
              <a:rPr lang="en-IN" sz="2000" dirty="0"/>
              <a:t>checks whether both the operands refer to the same object or not.</a:t>
            </a:r>
          </a:p>
        </p:txBody>
      </p:sp>
    </p:spTree>
    <p:extLst>
      <p:ext uri="{BB962C8B-B14F-4D97-AF65-F5344CB8AC3E}">
        <p14:creationId xmlns:p14="http://schemas.microsoft.com/office/powerpoint/2010/main" val="2523185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difference between == and is </a:t>
            </a:r>
            <a:r>
              <a:rPr lang="en-IN" sz="3600" dirty="0" smtClean="0">
                <a:solidFill>
                  <a:schemeClr val="bg1">
                    <a:lumMod val="95000"/>
                  </a:schemeClr>
                </a:solidFill>
                <a:latin typeface="Garamond" panose="02020404030301010803" pitchFamily="18" charset="0"/>
                <a:cs typeface="Arial" panose="020B0604020202020204" pitchFamily="34" charset="0"/>
              </a:rPr>
              <a:t>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914400"/>
            <a:ext cx="8686800" cy="1631216"/>
          </a:xfrm>
          <a:prstGeom prst="rect">
            <a:avLst/>
          </a:prstGeom>
        </p:spPr>
        <p:txBody>
          <a:bodyPr wrap="square">
            <a:spAutoFit/>
          </a:bodyPr>
          <a:lstStyle/>
          <a:p>
            <a:r>
              <a:rPr lang="es-ES" sz="2000" dirty="0">
                <a:solidFill>
                  <a:srgbClr val="D3AF86"/>
                </a:solidFill>
                <a:latin typeface="Consolas" panose="020B0609020204030204" pitchFamily="49" charset="0"/>
              </a:rPr>
              <a:t>&gt;&gt;&gt; x=[</a:t>
            </a:r>
            <a:r>
              <a:rPr lang="es-ES" sz="2000" dirty="0">
                <a:solidFill>
                  <a:srgbClr val="F79A32"/>
                </a:solidFill>
                <a:latin typeface="Consolas" panose="020B0609020204030204" pitchFamily="49" charset="0"/>
              </a:rPr>
              <a:t>1</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2</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3</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4</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5</a:t>
            </a:r>
            <a:r>
              <a:rPr lang="es-ES" sz="2000" dirty="0">
                <a:solidFill>
                  <a:srgbClr val="D3AF86"/>
                </a:solidFill>
                <a:latin typeface="Consolas" panose="020B0609020204030204" pitchFamily="49" charset="0"/>
              </a:rPr>
              <a:t>]</a:t>
            </a:r>
          </a:p>
          <a:p>
            <a:r>
              <a:rPr lang="es-ES" sz="2000" dirty="0">
                <a:solidFill>
                  <a:srgbClr val="D3AF86"/>
                </a:solidFill>
                <a:latin typeface="Consolas" panose="020B0609020204030204" pitchFamily="49" charset="0"/>
              </a:rPr>
              <a:t>&gt;&gt;&gt; y = x</a:t>
            </a:r>
          </a:p>
          <a:p>
            <a:r>
              <a:rPr lang="es-ES" sz="2000" dirty="0">
                <a:solidFill>
                  <a:srgbClr val="D3AF86"/>
                </a:solidFill>
                <a:latin typeface="Consolas" panose="020B0609020204030204" pitchFamily="49" charset="0"/>
              </a:rPr>
              <a:t>&gt;&gt;&gt; </a:t>
            </a:r>
            <a:r>
              <a:rPr lang="es-ES" sz="2000" dirty="0" smtClean="0">
                <a:solidFill>
                  <a:srgbClr val="7E602C"/>
                </a:solidFill>
                <a:latin typeface="Consolas" panose="020B0609020204030204" pitchFamily="49" charset="0"/>
              </a:rPr>
              <a:t>id</a:t>
            </a:r>
            <a:r>
              <a:rPr lang="es-ES" sz="2000" dirty="0" smtClean="0">
                <a:solidFill>
                  <a:srgbClr val="D3AF86"/>
                </a:solidFill>
                <a:latin typeface="Consolas" panose="020B0609020204030204" pitchFamily="49" charset="0"/>
              </a:rPr>
              <a:t>(x</a:t>
            </a:r>
            <a:r>
              <a:rPr lang="es-ES" sz="2000" dirty="0">
                <a:solidFill>
                  <a:srgbClr val="D3AF86"/>
                </a:solidFill>
                <a:latin typeface="Consolas" panose="020B0609020204030204" pitchFamily="49" charset="0"/>
              </a:rPr>
              <a:t>) </a:t>
            </a:r>
            <a:r>
              <a:rPr lang="es-ES" sz="2000" dirty="0">
                <a:solidFill>
                  <a:srgbClr val="A57A4C"/>
                </a:solidFill>
                <a:latin typeface="Consolas" panose="020B0609020204030204" pitchFamily="49" charset="0"/>
              </a:rPr>
              <a:t>#14061160</a:t>
            </a:r>
            <a:endParaRPr lang="es-ES"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a:t>
            </a:r>
            <a:r>
              <a:rPr lang="es-ES" sz="2000" dirty="0">
                <a:solidFill>
                  <a:srgbClr val="7E602C"/>
                </a:solidFill>
                <a:latin typeface="Consolas" panose="020B0609020204030204" pitchFamily="49" charset="0"/>
              </a:rPr>
              <a:t>id</a:t>
            </a:r>
            <a:r>
              <a:rPr lang="es-ES" sz="2000" dirty="0">
                <a:solidFill>
                  <a:srgbClr val="D3AF86"/>
                </a:solidFill>
                <a:latin typeface="Consolas" panose="020B0609020204030204" pitchFamily="49" charset="0"/>
              </a:rPr>
              <a:t>(y) </a:t>
            </a:r>
            <a:r>
              <a:rPr lang="es-ES" sz="2000" dirty="0">
                <a:solidFill>
                  <a:srgbClr val="A57A4C"/>
                </a:solidFill>
                <a:latin typeface="Consolas" panose="020B0609020204030204" pitchFamily="49" charset="0"/>
              </a:rPr>
              <a:t>#14061160</a:t>
            </a:r>
            <a:endParaRPr lang="es-ES"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x is y </a:t>
            </a:r>
            <a:r>
              <a:rPr lang="es-ES" sz="2000" dirty="0">
                <a:solidFill>
                  <a:srgbClr val="A57A4C"/>
                </a:solidFill>
                <a:latin typeface="Consolas" panose="020B0609020204030204" pitchFamily="49" charset="0"/>
              </a:rPr>
              <a:t>#True</a:t>
            </a:r>
            <a:endParaRPr lang="es-E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7283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 tuple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a:t>
            </a:r>
            <a:r>
              <a:rPr lang="en-US" dirty="0" smtClean="0"/>
              <a:t>nput</a:t>
            </a:r>
            <a:endParaRPr lang="en-US" dirty="0"/>
          </a:p>
        </p:txBody>
      </p:sp>
      <p:sp>
        <p:nvSpPr>
          <p:cNvPr id="5" name="Rectangle 4"/>
          <p:cNvSpPr/>
          <p:nvPr/>
        </p:nvSpPr>
        <p:spPr>
          <a:xfrm>
            <a:off x="2281148" y="2971800"/>
            <a:ext cx="6104556" cy="461665"/>
          </a:xfrm>
          <a:prstGeom prst="rect">
            <a:avLst/>
          </a:prstGeom>
        </p:spPr>
        <p:txBody>
          <a:bodyPr wrap="none">
            <a:spAutoFit/>
          </a:bodyPr>
          <a:lstStyle/>
          <a:p>
            <a:r>
              <a:rPr lang="en-IN" sz="2400" dirty="0">
                <a:solidFill>
                  <a:srgbClr val="E80647"/>
                </a:solidFill>
              </a:rPr>
              <a:t>_</a:t>
            </a:r>
            <a:r>
              <a:rPr lang="en-IN" sz="2400" dirty="0"/>
              <a:t> </a:t>
            </a:r>
            <a:r>
              <a:rPr lang="en-IN" sz="2000" dirty="0" smtClean="0">
                <a:solidFill>
                  <a:srgbClr val="E80647"/>
                </a:solidFill>
              </a:rPr>
              <a:t>(underscore) </a:t>
            </a:r>
            <a:r>
              <a:rPr lang="en-IN" sz="2000" dirty="0" smtClean="0"/>
              <a:t>to </a:t>
            </a:r>
            <a:r>
              <a:rPr lang="en-IN" sz="2000" dirty="0"/>
              <a:t>use output of the previous screen.</a:t>
            </a:r>
          </a:p>
        </p:txBody>
      </p:sp>
    </p:spTree>
    <p:extLst>
      <p:ext uri="{BB962C8B-B14F-4D97-AF65-F5344CB8AC3E}">
        <p14:creationId xmlns:p14="http://schemas.microsoft.com/office/powerpoint/2010/main" val="1231836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17714" y="2009001"/>
            <a:ext cx="8697686" cy="3816429"/>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your 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Enter your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Name and Last Name: </a:t>
            </a:r>
            <a:r>
              <a:rPr lang="en-IN" sz="2000" dirty="0">
                <a:solidFill>
                  <a:srgbClr val="D3AF86"/>
                </a:solidFill>
                <a:latin typeface="Consolas" panose="020B0609020204030204" pitchFamily="49" charset="0"/>
              </a:rPr>
              <a:t>").split()</a:t>
            </a:r>
          </a:p>
          <a:p>
            <a:r>
              <a:rPr lang="en-IN" sz="2000" dirty="0">
                <a:solidFill>
                  <a:srgbClr val="D3AF86"/>
                </a:solidFill>
                <a:latin typeface="Consolas" panose="020B0609020204030204" pitchFamily="49" charset="0"/>
              </a:rPr>
              <a:t>First Name and Last Name: Saleel </a:t>
            </a:r>
            <a:r>
              <a:rPr lang="en-IN" sz="2000" dirty="0" smtClean="0">
                <a:solidFill>
                  <a:srgbClr val="D3AF86"/>
                </a:solidFill>
                <a:latin typeface="Consolas" panose="020B0609020204030204" pitchFamily="49" charset="0"/>
              </a:rPr>
              <a:t>Bagde</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 b = </a:t>
            </a:r>
            <a:r>
              <a:rPr lang="en-IN" sz="2000" dirty="0">
                <a:solidFill>
                  <a:srgbClr val="7E602C"/>
                </a:solidFill>
                <a:latin typeface="Consolas" panose="020B0609020204030204" pitchFamily="49" charset="0"/>
              </a:rPr>
              <a:t>input</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First Name and Last Name: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split("</a:t>
            </a:r>
            <a:r>
              <a:rPr lang="en-IN" sz="2000" dirty="0">
                <a:solidFill>
                  <a:srgbClr val="889B4A"/>
                </a:solidFill>
                <a:latin typeface="Consolas" panose="020B0609020204030204" pitchFamily="49" charset="0"/>
              </a:rPr>
              <a: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First Name and Last Name: </a:t>
            </a:r>
            <a:r>
              <a:rPr lang="en-IN" sz="2000" dirty="0" smtClean="0">
                <a:solidFill>
                  <a:srgbClr val="D3AF86"/>
                </a:solidFill>
                <a:latin typeface="Consolas" panose="020B0609020204030204" pitchFamily="49" charset="0"/>
              </a:rPr>
              <a:t>Saleel,Bagde</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Second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(int(x) + int(y))</a:t>
            </a:r>
            <a:endParaRPr lang="en-IN" sz="2000" b="0" dirty="0">
              <a:solidFill>
                <a:srgbClr val="D3AF86"/>
              </a:solidFill>
              <a:effectLst/>
              <a:latin typeface="Consolas" panose="020B0609020204030204" pitchFamily="49" charset="0"/>
            </a:endParaRPr>
          </a:p>
        </p:txBody>
      </p:sp>
      <p:sp>
        <p:nvSpPr>
          <p:cNvPr id="3" name="Rectangle 2"/>
          <p:cNvSpPr/>
          <p:nvPr/>
        </p:nvSpPr>
        <p:spPr>
          <a:xfrm>
            <a:off x="228600" y="1399401"/>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a:t>
            </a:r>
            <a:r>
              <a:rPr lang="en-IN" dirty="0">
                <a:solidFill>
                  <a:srgbClr val="7E602C"/>
                </a:solidFill>
                <a:latin typeface="Consolas" panose="020B0609020204030204" pitchFamily="49" charset="0"/>
              </a:rPr>
              <a:t>input</a:t>
            </a:r>
            <a:r>
              <a:rPr lang="en-IN" dirty="0">
                <a:solidFill>
                  <a:srgbClr val="D3AF86"/>
                </a:solidFill>
                <a:latin typeface="Consolas" panose="020B0609020204030204" pitchFamily="49" charset="0"/>
              </a:rPr>
              <a:t>([prompt]);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3852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Start Python</a:t>
            </a:r>
            <a:endParaRPr lang="en-US" dirty="0"/>
          </a:p>
        </p:txBody>
      </p:sp>
      <p:sp>
        <p:nvSpPr>
          <p:cNvPr id="3" name="Rectangle 2"/>
          <p:cNvSpPr/>
          <p:nvPr/>
        </p:nvSpPr>
        <p:spPr>
          <a:xfrm>
            <a:off x="3120320" y="3048000"/>
            <a:ext cx="2903359" cy="461665"/>
          </a:xfrm>
          <a:prstGeom prst="rect">
            <a:avLst/>
          </a:prstGeom>
        </p:spPr>
        <p:txBody>
          <a:bodyPr wrap="none">
            <a:spAutoFit/>
          </a:bodyPr>
          <a:lstStyle/>
          <a:p>
            <a:r>
              <a:rPr lang="en-IN" sz="2400" dirty="0">
                <a:solidFill>
                  <a:srgbClr val="7E602C"/>
                </a:solidFill>
                <a:latin typeface="Consolas" panose="020B0609020204030204" pitchFamily="49" charset="0"/>
              </a:rPr>
              <a:t>help</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keywords</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3276600" y="77450"/>
            <a:ext cx="5791200" cy="1200329"/>
          </a:xfrm>
          <a:prstGeom prst="rect">
            <a:avLst/>
          </a:prstGeom>
        </p:spPr>
        <p:txBody>
          <a:bodyPr wrap="square">
            <a:spAutoFit/>
          </a:bodyPr>
          <a:lstStyle/>
          <a:p>
            <a:r>
              <a:rPr lang="en-IN" sz="3600" dirty="0" smtClean="0">
                <a:solidFill>
                  <a:srgbClr val="5CD153"/>
                </a:solidFill>
                <a:latin typeface="Segoe Print" panose="02000600000000000000" pitchFamily="2" charset="0"/>
              </a:rPr>
              <a:t>A </a:t>
            </a:r>
            <a:r>
              <a:rPr lang="en-IN" sz="3600" dirty="0">
                <a:solidFill>
                  <a:srgbClr val="5CD153"/>
                </a:solidFill>
                <a:latin typeface="Segoe Print" panose="02000600000000000000" pitchFamily="2" charset="0"/>
              </a:rPr>
              <a:t>day without new knowledge is a lost day.</a:t>
            </a: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range</a:t>
            </a:r>
            <a:endParaRPr lang="en-US" dirty="0"/>
          </a:p>
        </p:txBody>
      </p:sp>
    </p:spTree>
    <p:extLst>
      <p:ext uri="{BB962C8B-B14F-4D97-AF65-F5344CB8AC3E}">
        <p14:creationId xmlns:p14="http://schemas.microsoft.com/office/powerpoint/2010/main" val="627429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range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do need to iterate over a sequence of numbers, the built-in function range() comes in handy. It generates arithmetic progressions.</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2662" y="2155448"/>
            <a:ext cx="8692738" cy="1015663"/>
          </a:xfrm>
          <a:prstGeom prst="rect">
            <a:avLst/>
          </a:prstGeom>
        </p:spPr>
        <p:txBody>
          <a:bodyPr wrap="square">
            <a:spAutoFit/>
          </a:bodyPr>
          <a:lstStyle/>
          <a:p>
            <a:r>
              <a:rPr lang="en-IN" sz="2000" b="1" i="1" dirty="0" smtClean="0">
                <a:solidFill>
                  <a:schemeClr val="accent2">
                    <a:lumMod val="50000"/>
                  </a:schemeClr>
                </a:solidFill>
              </a:rPr>
              <a:t>start</a:t>
            </a:r>
            <a:r>
              <a:rPr lang="en-IN" sz="2000" dirty="0">
                <a:solidFill>
                  <a:schemeClr val="accent2">
                    <a:lumMod val="50000"/>
                  </a:schemeClr>
                </a:solidFill>
              </a:rPr>
              <a:t>: Starting number of the sequence.</a:t>
            </a:r>
          </a:p>
          <a:p>
            <a:r>
              <a:rPr lang="en-IN" sz="2000" b="1" i="1" dirty="0" smtClean="0">
                <a:solidFill>
                  <a:schemeClr val="accent2">
                    <a:lumMod val="50000"/>
                  </a:schemeClr>
                </a:solidFill>
              </a:rPr>
              <a:t>stop</a:t>
            </a:r>
            <a:r>
              <a:rPr lang="en-IN" sz="2000" dirty="0">
                <a:solidFill>
                  <a:schemeClr val="accent2">
                    <a:lumMod val="50000"/>
                  </a:schemeClr>
                </a:solidFill>
              </a:rPr>
              <a:t>: Generate numbers up to, but not including this number.</a:t>
            </a:r>
          </a:p>
          <a:p>
            <a:r>
              <a:rPr lang="en-IN" sz="2000" b="1" i="1" dirty="0">
                <a:solidFill>
                  <a:schemeClr val="accent2">
                    <a:lumMod val="50000"/>
                  </a:schemeClr>
                </a:solidFill>
              </a:rPr>
              <a:t>step</a:t>
            </a:r>
            <a:r>
              <a:rPr lang="en-IN" sz="2000" dirty="0">
                <a:solidFill>
                  <a:schemeClr val="accent2">
                    <a:lumMod val="50000"/>
                  </a:schemeClr>
                </a:solidFill>
              </a:rPr>
              <a:t>: Difference between each number in the sequence.</a:t>
            </a:r>
          </a:p>
        </p:txBody>
      </p:sp>
      <p:sp>
        <p:nvSpPr>
          <p:cNvPr id="3" name="Rectangle 2"/>
          <p:cNvSpPr/>
          <p:nvPr/>
        </p:nvSpPr>
        <p:spPr>
          <a:xfrm>
            <a:off x="222662" y="1670447"/>
            <a:ext cx="3730508" cy="369332"/>
          </a:xfrm>
          <a:prstGeom prst="rect">
            <a:avLst/>
          </a:prstGeom>
          <a:solidFill>
            <a:srgbClr val="2E3032"/>
          </a:solidFill>
        </p:spPr>
        <p:txBody>
          <a:bodyPr wrap="none">
            <a:spAutoFit/>
          </a:bodyPr>
          <a:lstStyle/>
          <a:p>
            <a:r>
              <a:rPr lang="en-IN" dirty="0">
                <a:solidFill>
                  <a:srgbClr val="7E602C"/>
                </a:solidFill>
                <a:latin typeface="Consolas" panose="020B0609020204030204" pitchFamily="49" charset="0"/>
              </a:rPr>
              <a:t>range</a:t>
            </a:r>
            <a:r>
              <a:rPr lang="en-IN" dirty="0">
                <a:solidFill>
                  <a:srgbClr val="D3AF86"/>
                </a:solidFill>
                <a:latin typeface="Consolas" panose="020B0609020204030204" pitchFamily="49" charset="0"/>
              </a:rPr>
              <a:t>([start], stop[, step])</a:t>
            </a:r>
            <a:endParaRPr lang="en-IN" b="0" dirty="0">
              <a:solidFill>
                <a:srgbClr val="D3AF86"/>
              </a:solidFill>
              <a:effectLst/>
              <a:latin typeface="Consolas" panose="020B0609020204030204" pitchFamily="49" charset="0"/>
            </a:endParaRPr>
          </a:p>
        </p:txBody>
      </p:sp>
      <p:sp>
        <p:nvSpPr>
          <p:cNvPr id="5" name="Rectangle 4"/>
          <p:cNvSpPr/>
          <p:nvPr/>
        </p:nvSpPr>
        <p:spPr>
          <a:xfrm>
            <a:off x="255319" y="3559314"/>
            <a:ext cx="5686172" cy="707886"/>
          </a:xfrm>
          <a:prstGeom prst="rect">
            <a:avLst/>
          </a:prstGeom>
        </p:spPr>
        <p:txBody>
          <a:bodyPr wrap="none">
            <a:spAutoFit/>
          </a:bodyPr>
          <a:lstStyle/>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range(0, 10</a:t>
            </a:r>
            <a:r>
              <a:rPr lang="en-IN" sz="2000" dirty="0" smtClean="0">
                <a:solidFill>
                  <a:srgbClr val="92D050"/>
                </a:solidFill>
                <a:latin typeface="Consolas" panose="020B0609020204030204" pitchFamily="49" charset="0"/>
              </a:rPr>
              <a:t>)</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a:t>
            </a:r>
            <a:r>
              <a:rPr lang="en-IN" sz="2000" dirty="0" smtClean="0">
                <a:solidFill>
                  <a:srgbClr val="F79A32"/>
                </a:solidFill>
                <a:latin typeface="Consolas" panose="020B0609020204030204" pitchFamily="49" charset="0"/>
              </a:rPr>
              <a:t>, 20</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range(10</a:t>
            </a:r>
            <a:r>
              <a:rPr lang="en-IN" sz="2000" dirty="0">
                <a:solidFill>
                  <a:srgbClr val="92D050"/>
                </a:solidFill>
                <a:latin typeface="Consolas" panose="020B0609020204030204" pitchFamily="49" charset="0"/>
              </a:rPr>
              <a:t>, </a:t>
            </a:r>
            <a:r>
              <a:rPr lang="en-IN" sz="2000" dirty="0" smtClean="0">
                <a:solidFill>
                  <a:srgbClr val="92D050"/>
                </a:solidFill>
                <a:latin typeface="Consolas" panose="020B0609020204030204" pitchFamily="49" charset="0"/>
              </a:rPr>
              <a:t>20</a:t>
            </a:r>
            <a:r>
              <a:rPr lang="en-IN" sz="2000" dirty="0">
                <a:solidFill>
                  <a:srgbClr val="92D050"/>
                </a:solidFill>
                <a:latin typeface="Consolas" panose="020B0609020204030204" pitchFamily="49" charset="0"/>
              </a:rPr>
              <a:t>)</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pass</a:t>
            </a:r>
            <a:endParaRPr lang="en-US" dirty="0"/>
          </a:p>
        </p:txBody>
      </p:sp>
      <p:sp>
        <p:nvSpPr>
          <p:cNvPr id="5" name="Rectangle 4"/>
          <p:cNvSpPr/>
          <p:nvPr/>
        </p:nvSpPr>
        <p:spPr>
          <a:xfrm>
            <a:off x="304800" y="2971800"/>
            <a:ext cx="8534400" cy="707886"/>
          </a:xfrm>
          <a:prstGeom prst="rect">
            <a:avLst/>
          </a:prstGeom>
        </p:spPr>
        <p:txBody>
          <a:bodyPr wrap="square">
            <a:spAutoFit/>
          </a:bodyPr>
          <a:lstStyle/>
          <a:p>
            <a:r>
              <a:rPr lang="en-IN" sz="2000" dirty="0">
                <a:solidFill>
                  <a:srgbClr val="E80647"/>
                </a:solidFill>
              </a:rPr>
              <a:t>The pass statement does nothing. It can be used when a statement is required syntactically but the program requires no action.</a:t>
            </a:r>
            <a:endParaRPr lang="en-IN" dirty="0"/>
          </a:p>
        </p:txBody>
      </p:sp>
    </p:spTree>
    <p:extLst>
      <p:ext uri="{BB962C8B-B14F-4D97-AF65-F5344CB8AC3E}">
        <p14:creationId xmlns:p14="http://schemas.microsoft.com/office/powerpoint/2010/main" val="29694402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pass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t>The pass statement does nothing. It can be used when a statement is required syntactically but the program requires no action</a:t>
            </a:r>
            <a:r>
              <a:rPr lang="en-IN" dirty="0" smtClean="0"/>
              <a:t>.</a:t>
            </a:r>
            <a:endParaRPr lang="en-IN" dirty="0"/>
          </a:p>
        </p:txBody>
      </p:sp>
      <p:sp>
        <p:nvSpPr>
          <p:cNvPr id="5" name="Rectangle 4"/>
          <p:cNvSpPr/>
          <p:nvPr/>
        </p:nvSpPr>
        <p:spPr>
          <a:xfrm>
            <a:off x="261256" y="1676400"/>
            <a:ext cx="8654144" cy="2862322"/>
          </a:xfrm>
          <a:prstGeom prst="rect">
            <a:avLst/>
          </a:prstGeom>
        </p:spPr>
        <p:txBody>
          <a:bodyPr wrap="square">
            <a:spAutoFit/>
          </a:bodyPr>
          <a:lstStyle/>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pass</a:t>
            </a:r>
          </a:p>
          <a:p>
            <a:endParaRPr lang="en-IN" sz="2000" b="0" dirty="0">
              <a:solidFill>
                <a:srgbClr val="98676A"/>
              </a:solidFill>
              <a:effectLst/>
              <a:latin typeface="Consolas" panose="020B0609020204030204" pitchFamily="49" charset="0"/>
            </a:endParaRPr>
          </a:p>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MyEmptyClass</a:t>
            </a:r>
            <a:r>
              <a:rPr lang="en-IN" sz="2000" dirty="0">
                <a:solidFill>
                  <a:srgbClr val="D3AF86"/>
                </a:solidFill>
                <a:latin typeface="Consolas" panose="020B0609020204030204" pitchFamily="49" charset="0"/>
              </a:rPr>
              <a:t>:</a:t>
            </a: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pass</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smtClean="0">
                <a:solidFill>
                  <a:srgbClr val="8AB1B0"/>
                </a:solidFill>
                <a:latin typeface="Consolas" panose="020B0609020204030204" pitchFamily="49" charset="0"/>
              </a:rPr>
              <a:t>fn</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args):</a:t>
            </a: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pass</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Remember </a:t>
            </a:r>
            <a:r>
              <a:rPr lang="en-IN" sz="2000" dirty="0">
                <a:solidFill>
                  <a:srgbClr val="92D050"/>
                </a:solidFill>
                <a:latin typeface="Consolas" panose="020B0609020204030204" pitchFamily="49" charset="0"/>
              </a:rPr>
              <a:t>to implement this!</a:t>
            </a:r>
          </a:p>
          <a:p>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5067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 loop</a:t>
            </a:r>
            <a:endParaRPr lang="en-US" dirty="0"/>
          </a:p>
        </p:txBody>
      </p:sp>
    </p:spTree>
    <p:extLst>
      <p:ext uri="{BB962C8B-B14F-4D97-AF65-F5344CB8AC3E}">
        <p14:creationId xmlns:p14="http://schemas.microsoft.com/office/powerpoint/2010/main" val="2012977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646331"/>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b="0" dirty="0">
              <a:solidFill>
                <a:srgbClr val="D3AF86"/>
              </a:solidFill>
              <a:effectLst/>
              <a:latin typeface="Consolas" panose="020B0609020204030204" pitchFamily="49" charset="0"/>
            </a:endParaRPr>
          </a:p>
        </p:txBody>
      </p:sp>
      <p:sp>
        <p:nvSpPr>
          <p:cNvPr id="3" name="Rectangle 2"/>
          <p:cNvSpPr/>
          <p:nvPr/>
        </p:nvSpPr>
        <p:spPr>
          <a:xfrm>
            <a:off x="152400" y="2362200"/>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 in fruits:</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(elements</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52400" y="43434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emp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key, values in emp.items():</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(key, values)</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429484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369332"/>
          </a:xfrm>
          <a:prstGeom prst="rect">
            <a:avLst/>
          </a:prstGeom>
          <a:solidFill>
            <a:srgbClr val="1C2944"/>
          </a:solidFill>
        </p:spPr>
        <p:txBody>
          <a:bodyPr wrap="square">
            <a:spAutoFit/>
          </a:bodyPr>
          <a:lstStyle/>
          <a:p>
            <a:r>
              <a:rPr lang="en-IN" dirty="0">
                <a:solidFill>
                  <a:srgbClr val="D3AF86"/>
                </a:solidFill>
                <a:latin typeface="Consolas" panose="020B0609020204030204" pitchFamily="49" charset="0"/>
              </a:rPr>
              <a:t>variableName = </a:t>
            </a:r>
            <a:r>
              <a:rPr lang="en-IN" dirty="0" smtClean="0">
                <a:solidFill>
                  <a:srgbClr val="D3AF86"/>
                </a:solidFill>
                <a:latin typeface="Consolas" panose="020B0609020204030204" pitchFamily="49" charset="0"/>
              </a:rPr>
              <a:t>[statement </a:t>
            </a:r>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
        <p:nvSpPr>
          <p:cNvPr id="6" name="Rectangle 5"/>
          <p:cNvSpPr/>
          <p:nvPr/>
        </p:nvSpPr>
        <p:spPr>
          <a:xfrm>
            <a:off x="261256" y="2362200"/>
            <a:ext cx="8654144" cy="1323439"/>
          </a:xfrm>
          <a:prstGeom prst="rect">
            <a:avLst/>
          </a:prstGeom>
        </p:spPr>
        <p:txBody>
          <a:bodyPr wrap="square">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x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data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x </a:t>
            </a:r>
            <a:r>
              <a:rPr lang="en-IN" sz="2000" dirty="0">
                <a:solidFill>
                  <a:srgbClr val="D3AF86"/>
                </a:solidFill>
                <a:latin typeface="Consolas" panose="020B0609020204030204" pitchFamily="49" charset="0"/>
              </a:rPr>
              <a:t>= [i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6760457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for/else loop</a:t>
            </a:r>
            <a:endParaRPr lang="en-US" dirty="0"/>
          </a:p>
        </p:txBody>
      </p:sp>
    </p:spTree>
    <p:extLst>
      <p:ext uri="{BB962C8B-B14F-4D97-AF65-F5344CB8AC3E}">
        <p14:creationId xmlns:p14="http://schemas.microsoft.com/office/powerpoint/2010/main" val="29518217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
        <p:nvSpPr>
          <p:cNvPr id="6" name="Rectangle 5"/>
          <p:cNvSpPr/>
          <p:nvPr/>
        </p:nvSpPr>
        <p:spPr>
          <a:xfrm>
            <a:off x="228600" y="3087078"/>
            <a:ext cx="8686800" cy="2862322"/>
          </a:xfrm>
          <a:prstGeom prst="rect">
            <a:avLst/>
          </a:prstGeom>
        </p:spPr>
        <p:txBody>
          <a:bodyPr wrap="square">
            <a:spAutoFit/>
          </a:bodyPr>
          <a:lstStyle/>
          <a:p>
            <a:r>
              <a:rPr lang="en-IN" sz="2000" dirty="0">
                <a:solidFill>
                  <a:srgbClr val="D3AF86"/>
                </a:solidFill>
                <a:latin typeface="Consolas" panose="020B0609020204030204" pitchFamily="49" charset="0"/>
              </a:rPr>
              <a:t>fruitNames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elements in fruitNames:</a:t>
            </a:r>
          </a:p>
          <a:p>
            <a:r>
              <a:rPr lang="en-IN" sz="2000" dirty="0" smtClean="0">
                <a:solidFill>
                  <a:srgbClr val="F79A32"/>
                </a:solidFill>
                <a:latin typeface="Consolas" panose="020B0609020204030204" pitchFamily="49" charset="0"/>
              </a:rPr>
              <a:t>....</a:t>
            </a:r>
            <a:r>
              <a:rPr lang="en-IN" sz="2000" dirty="0" smtClean="0">
                <a:solidFill>
                  <a:srgbClr val="98676A"/>
                </a:solidFill>
                <a:latin typeface="Consolas" panose="020B0609020204030204" pitchFamily="49" charset="0"/>
              </a:rPr>
              <a:t>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elements==x :</a:t>
            </a:r>
          </a:p>
          <a:p>
            <a:r>
              <a:rPr lang="en-IN" sz="2000" dirty="0" smtClean="0">
                <a:solidFill>
                  <a:srgbClr val="7E602C"/>
                </a:solidFill>
                <a:latin typeface="Consolas" panose="020B0609020204030204" pitchFamily="49" charset="0"/>
              </a:rPr>
              <a:t>    </a:t>
            </a:r>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Present</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a:t>
            </a:r>
            <a:r>
              <a:rPr lang="en-IN" sz="2000" dirty="0" smtClean="0">
                <a:solidFill>
                  <a:srgbClr val="F79A32"/>
                </a:solidFill>
                <a:latin typeface="Consolas" panose="020B0609020204030204" pitchFamily="49" charset="0"/>
              </a:rPr>
              <a:t>....</a:t>
            </a:r>
            <a:r>
              <a:rPr lang="en-IN" sz="2000" dirty="0" smtClean="0">
                <a:solidFill>
                  <a:srgbClr val="98676A"/>
                </a:solidFill>
                <a:latin typeface="Consolas" panose="020B0609020204030204" pitchFamily="49" charset="0"/>
              </a:rPr>
              <a:t>break</a:t>
            </a:r>
            <a:endParaRPr lang="en-IN" sz="2000" dirty="0">
              <a:solidFill>
                <a:srgbClr val="D3AF86"/>
              </a:solidFill>
              <a:latin typeface="Consolas" panose="020B0609020204030204" pitchFamily="49" charset="0"/>
            </a:endParaRPr>
          </a:p>
          <a:p>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D3AF86"/>
                </a:solidFill>
                <a:latin typeface="Consolas" panose="020B0609020204030204" pitchFamily="49" charset="0"/>
              </a:rPr>
              <a:t>fruitNames.append(x</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(fruitNames)</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40551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61256" y="780871"/>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56852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Start Python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152400" y="1828800"/>
            <a:ext cx="3667496" cy="1938992"/>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 </a:t>
            </a:r>
          </a:p>
          <a:p>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sp>
        <p:nvSpPr>
          <p:cNvPr id="3" name="Rectangle 2"/>
          <p:cNvSpPr/>
          <p:nvPr/>
        </p:nvSpPr>
        <p:spPr>
          <a:xfrm>
            <a:off x="4191000" y="1828800"/>
            <a:ext cx="4800600" cy="707886"/>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&gt;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grpSp>
        <p:nvGrpSpPr>
          <p:cNvPr id="8" name="Group 7"/>
          <p:cNvGrpSpPr/>
          <p:nvPr/>
        </p:nvGrpSpPr>
        <p:grpSpPr>
          <a:xfrm>
            <a:off x="228600" y="843854"/>
            <a:ext cx="8686800" cy="707886"/>
            <a:chOff x="228600" y="843854"/>
            <a:chExt cx="8686800" cy="707886"/>
          </a:xfrm>
        </p:grpSpPr>
        <p:sp>
          <p:nvSpPr>
            <p:cNvPr id="4" name="Rectangle 3"/>
            <p:cNvSpPr/>
            <p:nvPr/>
          </p:nvSpPr>
          <p:spPr>
            <a:xfrm>
              <a:off x="228600" y="914400"/>
              <a:ext cx="8686800" cy="523220"/>
            </a:xfrm>
            <a:prstGeom prst="rect">
              <a:avLst/>
            </a:prstGeom>
            <a:solidFill>
              <a:schemeClr val="bg1"/>
            </a:solidFill>
          </p:spPr>
          <p:txBody>
            <a:bodyPr wrap="square">
              <a:spAutoFit/>
            </a:bodyPr>
            <a:lstStyle/>
            <a:p>
              <a:r>
                <a:rPr lang="en-IN" sz="2800" dirty="0">
                  <a:latin typeface="Cambria" panose="02040503050406030204" pitchFamily="18" charset="0"/>
                  <a:cs typeface="Segoe UI Light" panose="020B0502040204020203" pitchFamily="34" charset="0"/>
                </a:rPr>
                <a:t>C:\&gt; </a:t>
              </a:r>
              <a:r>
                <a:rPr lang="en-IN" sz="2800" dirty="0" smtClean="0">
                  <a:solidFill>
                    <a:srgbClr val="884A4A"/>
                  </a:solidFill>
                  <a:latin typeface="Cambria" panose="02040503050406030204" pitchFamily="18" charset="0"/>
                  <a:cs typeface="Segoe UI Light" panose="020B0502040204020203" pitchFamily="34" charset="0"/>
                </a:rPr>
                <a:t>python</a:t>
              </a:r>
              <a:endParaRPr lang="en-IN" sz="2800" dirty="0">
                <a:solidFill>
                  <a:srgbClr val="FF0000"/>
                </a:solidFill>
                <a:latin typeface="Cambria" panose="02040503050406030204" pitchFamily="18" charset="0"/>
                <a:cs typeface="Segoe UI Light" panose="020B0502040204020203" pitchFamily="34" charset="0"/>
              </a:endParaRPr>
            </a:p>
          </p:txBody>
        </p:sp>
        <p:sp>
          <p:nvSpPr>
            <p:cNvPr id="7" name="Rectangle 6"/>
            <p:cNvSpPr/>
            <p:nvPr/>
          </p:nvSpPr>
          <p:spPr>
            <a:xfrm>
              <a:off x="2133600" y="843854"/>
              <a:ext cx="474810" cy="707886"/>
            </a:xfrm>
            <a:prstGeom prst="rect">
              <a:avLst/>
            </a:prstGeom>
          </p:spPr>
          <p:txBody>
            <a:bodyPr wrap="none">
              <a:spAutoFit/>
            </a:bodyPr>
            <a:lstStyle/>
            <a:p>
              <a:r>
                <a:rPr lang="en-IN" sz="4000" dirty="0">
                  <a:solidFill>
                    <a:srgbClr val="FF0000"/>
                  </a:solidFill>
                  <a:latin typeface="Cambria" panose="02040503050406030204" pitchFamily="18" charset="0"/>
                  <a:cs typeface="Segoe UI Light" panose="020B0502040204020203" pitchFamily="34" charset="0"/>
                </a:rPr>
                <a:t>↵</a:t>
              </a:r>
              <a:endParaRPr lang="en-IN" sz="4000" dirty="0"/>
            </a:p>
          </p:txBody>
        </p:sp>
      </p:grpSp>
      <p:grpSp>
        <p:nvGrpSpPr>
          <p:cNvPr id="22" name="Group 21"/>
          <p:cNvGrpSpPr/>
          <p:nvPr/>
        </p:nvGrpSpPr>
        <p:grpSpPr>
          <a:xfrm>
            <a:off x="4191000" y="4572000"/>
            <a:ext cx="4736275" cy="1390709"/>
            <a:chOff x="4223162" y="2927866"/>
            <a:chExt cx="4736275" cy="1390709"/>
          </a:xfrm>
        </p:grpSpPr>
        <p:sp>
          <p:nvSpPr>
            <p:cNvPr id="6" name="Rectangle 5"/>
            <p:cNvSpPr/>
            <p:nvPr/>
          </p:nvSpPr>
          <p:spPr>
            <a:xfrm>
              <a:off x="4223162" y="2927866"/>
              <a:ext cx="4736275" cy="40011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5</a:t>
              </a:r>
              <a:r>
                <a:rPr lang="en-IN" sz="2000" dirty="0" smtClean="0">
                  <a:solidFill>
                    <a:srgbClr val="A57A4C"/>
                  </a:solidFill>
                  <a:latin typeface="Consolas" panose="020B0609020204030204" pitchFamily="49" charset="0"/>
                </a:rPr>
                <a:t>   </a:t>
              </a:r>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a:t>
              </a:r>
              <a:endParaRPr lang="en-IN" sz="2000" b="0" dirty="0">
                <a:solidFill>
                  <a:srgbClr val="92D050"/>
                </a:solidFill>
                <a:effectLst/>
                <a:latin typeface="Consolas" panose="020B0609020204030204" pitchFamily="49" charset="0"/>
              </a:endParaRPr>
            </a:p>
          </p:txBody>
        </p:sp>
        <p:cxnSp>
          <p:nvCxnSpPr>
            <p:cNvPr id="10" name="Straight Arrow Connector 9"/>
            <p:cNvCxnSpPr/>
            <p:nvPr/>
          </p:nvCxnSpPr>
          <p:spPr>
            <a:xfrm flipV="1">
              <a:off x="5334000"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654925"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19600" y="3719155"/>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right size</a:t>
              </a:r>
              <a:r>
                <a:rPr lang="en-IN" sz="1600" dirty="0" smtClean="0"/>
                <a:t> value</a:t>
              </a:r>
              <a:endParaRPr lang="en-IN" sz="1600" dirty="0"/>
            </a:p>
          </p:txBody>
        </p:sp>
        <p:sp>
          <p:nvSpPr>
            <p:cNvPr id="21" name="TextBox 20"/>
            <p:cNvSpPr txBox="1"/>
            <p:nvPr/>
          </p:nvSpPr>
          <p:spPr>
            <a:xfrm>
              <a:off x="6858000" y="3733800"/>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left size </a:t>
              </a:r>
              <a:r>
                <a:rPr lang="en-IN" sz="1600" dirty="0" smtClean="0"/>
                <a:t>value</a:t>
              </a:r>
              <a:endParaRPr lang="en-IN" sz="1600" dirty="0"/>
            </a:p>
          </p:txBody>
        </p:sp>
      </p:gr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Data Type Conversion</a:t>
            </a:r>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US" sz="3600" dirty="0" smtClean="0">
                <a:solidFill>
                  <a:schemeClr val="bg1">
                    <a:lumMod val="95000"/>
                  </a:schemeClr>
                </a:solidFill>
                <a:latin typeface="Garamond" panose="02020404030301010803" pitchFamily="18" charset="0"/>
                <a:cs typeface="Arial" panose="020B0604020202020204" pitchFamily="34" charset="0"/>
              </a:rPr>
              <a:t>type</a:t>
            </a:r>
            <a:r>
              <a:rPr lang="en-US" sz="3600" b="1" i="1" dirty="0" smtClean="0">
                <a:latin typeface="Garamond" panose="02020404030301010803" pitchFamily="18" charset="0"/>
              </a:rPr>
              <a:t> </a:t>
            </a:r>
            <a:r>
              <a:rPr lang="en-US" sz="3600" dirty="0">
                <a:solidFill>
                  <a:schemeClr val="bg1">
                    <a:lumMod val="95000"/>
                  </a:schemeClr>
                </a:solidFill>
                <a:latin typeface="Garamond" panose="02020404030301010803" pitchFamily="18" charset="0"/>
                <a:cs typeface="Arial" panose="020B0604020202020204" pitchFamily="34" charset="0"/>
              </a:rPr>
              <a:t>co</a:t>
            </a:r>
            <a:r>
              <a:rPr lang="en-US" sz="3600" dirty="0" smtClean="0">
                <a:solidFill>
                  <a:schemeClr val="bg1">
                    <a:lumMod val="95000"/>
                  </a:schemeClr>
                </a:solidFill>
                <a:latin typeface="Garamond" panose="02020404030301010803" pitchFamily="18" charset="0"/>
                <a:cs typeface="Arial" panose="020B0604020202020204" pitchFamily="34" charset="0"/>
              </a:rPr>
              <a:t>nversion functions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 ID</a:t>
            </a:r>
          </a:p>
        </p:txBody>
      </p:sp>
      <p:sp>
        <p:nvSpPr>
          <p:cNvPr id="3" name="Rectangle 2"/>
          <p:cNvSpPr/>
          <p:nvPr/>
        </p:nvSpPr>
        <p:spPr>
          <a:xfrm>
            <a:off x="228600" y="3124200"/>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(x)); # </a:t>
            </a:r>
            <a:r>
              <a:rPr lang="en-IN" sz="2000" dirty="0" smtClean="0">
                <a:solidFill>
                  <a:srgbClr val="D3AF86"/>
                </a:solidFill>
                <a:latin typeface="Consolas" panose="020B0609020204030204" pitchFamily="49" charset="0"/>
              </a:rPr>
              <a:t>o/p </a:t>
            </a:r>
            <a:r>
              <a:rPr lang="en-IN" sz="2000" dirty="0">
                <a:solidFill>
                  <a:srgbClr val="F79A32"/>
                </a:solidFill>
                <a:latin typeface="Consolas" panose="020B0609020204030204" pitchFamily="49" charset="0"/>
              </a:rPr>
              <a:t>44032624</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object id</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grpSp>
        <p:nvGrpSpPr>
          <p:cNvPr id="34" name="Group 33"/>
          <p:cNvGrpSpPr/>
          <p:nvPr/>
        </p:nvGrpSpPr>
        <p:grpSpPr>
          <a:xfrm>
            <a:off x="758079" y="2087757"/>
            <a:ext cx="7627841" cy="2088984"/>
            <a:chOff x="228601" y="2743200"/>
            <a:chExt cx="7178498" cy="2086438"/>
          </a:xfrm>
        </p:grpSpPr>
        <p:sp>
          <p:nvSpPr>
            <p:cNvPr id="9" name="Rectangle 8"/>
            <p:cNvSpPr/>
            <p:nvPr/>
          </p:nvSpPr>
          <p:spPr>
            <a:xfrm>
              <a:off x="331283" y="2801534"/>
              <a:ext cx="4998265" cy="1938992"/>
            </a:xfrm>
            <a:prstGeom prst="rect">
              <a:avLst/>
            </a:prstGeom>
          </p:spPr>
          <p:txBody>
            <a:bodyPr wrap="square">
              <a:spAutoFit/>
            </a:bodyPr>
            <a:lstStyle/>
            <a:p>
              <a:r>
                <a:rPr lang="en-IN" sz="2000" dirty="0">
                  <a:solidFill>
                    <a:srgbClr val="D3AF86"/>
                  </a:solidFill>
                  <a:latin typeface="Consolas" panose="020B0609020204030204" pitchFamily="49" charset="0"/>
                </a:rPr>
                <a:t>v1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v2 = </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a:t>
              </a:r>
              <a:r>
                <a:rPr lang="en-IN" sz="2000" dirty="0" smtClean="0">
                  <a:solidFill>
                    <a:srgbClr val="889B4A"/>
                  </a:solidFill>
                  <a:latin typeface="Consolas" panose="020B0609020204030204" pitchFamily="49" charset="0"/>
                </a:rPr>
                <a:t>une</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p:txBody>
        </p:sp>
        <p:cxnSp>
          <p:nvCxnSpPr>
            <p:cNvPr id="19" name="Straight Arrow Connector 18"/>
            <p:cNvCxnSpPr>
              <a:endCxn id="4" idx="2"/>
            </p:cNvCxnSpPr>
            <p:nvPr/>
          </p:nvCxnSpPr>
          <p:spPr>
            <a:xfrm flipV="1">
              <a:off x="2347103" y="3213143"/>
              <a:ext cx="3510369" cy="16512"/>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857472" y="2801039"/>
              <a:ext cx="1549627" cy="824205"/>
              <a:chOff x="5125864" y="3486839"/>
              <a:chExt cx="1291357" cy="824205"/>
            </a:xfrm>
          </p:grpSpPr>
          <p:grpSp>
            <p:nvGrpSpPr>
              <p:cNvPr id="8" name="Group 7"/>
              <p:cNvGrpSpPr/>
              <p:nvPr/>
            </p:nvGrpSpPr>
            <p:grpSpPr>
              <a:xfrm>
                <a:off x="5125864" y="3486839"/>
                <a:ext cx="1291357" cy="824205"/>
                <a:chOff x="6649864" y="3222497"/>
                <a:chExt cx="1291357" cy="824205"/>
              </a:xfrm>
            </p:grpSpPr>
            <p:sp>
              <p:nvSpPr>
                <p:cNvPr id="4" name="Oval 3"/>
                <p:cNvSpPr/>
                <p:nvPr/>
              </p:nvSpPr>
              <p:spPr>
                <a:xfrm>
                  <a:off x="6649864" y="3222497"/>
                  <a:ext cx="1291357" cy="824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012127" y="3603032"/>
                  <a:ext cx="581284" cy="338141"/>
                </a:xfrm>
                <a:prstGeom prst="rect">
                  <a:avLst/>
                </a:prstGeom>
                <a:noFill/>
              </p:spPr>
              <p:txBody>
                <a:bodyPr wrap="square" rtlCol="0">
                  <a:spAutoFit/>
                </a:bodyPr>
                <a:lstStyle/>
                <a:p>
                  <a:r>
                    <a:rPr lang="en-IN" sz="1600" dirty="0" smtClean="0"/>
                    <a:t>Pune</a:t>
                  </a:r>
                  <a:endParaRPr lang="en-IN" sz="2000" dirty="0"/>
                </a:p>
              </p:txBody>
            </p:sp>
          </p:grpSp>
          <p:sp>
            <p:nvSpPr>
              <p:cNvPr id="22" name="TextBox 21"/>
              <p:cNvSpPr txBox="1"/>
              <p:nvPr/>
            </p:nvSpPr>
            <p:spPr>
              <a:xfrm>
                <a:off x="5413700" y="3538316"/>
                <a:ext cx="715683" cy="368882"/>
              </a:xfrm>
              <a:prstGeom prst="rect">
                <a:avLst/>
              </a:prstGeom>
              <a:noFill/>
            </p:spPr>
            <p:txBody>
              <a:bodyPr wrap="square" rtlCol="0">
                <a:spAutoFit/>
              </a:bodyPr>
              <a:lstStyle/>
              <a:p>
                <a:r>
                  <a:rPr lang="en-IN" dirty="0" smtClean="0">
                    <a:solidFill>
                      <a:srgbClr val="E80647"/>
                    </a:solidFill>
                  </a:rPr>
                  <a:t>object</a:t>
                </a:r>
                <a:endParaRPr lang="en-IN" dirty="0">
                  <a:solidFill>
                    <a:srgbClr val="E80647"/>
                  </a:solidFill>
                </a:endParaRPr>
              </a:p>
            </p:txBody>
          </p:sp>
        </p:grpSp>
        <p:sp>
          <p:nvSpPr>
            <p:cNvPr id="17" name="Double Brace 16"/>
            <p:cNvSpPr/>
            <p:nvPr/>
          </p:nvSpPr>
          <p:spPr>
            <a:xfrm>
              <a:off x="228601" y="2743200"/>
              <a:ext cx="2015821" cy="1008965"/>
            </a:xfrm>
            <a:prstGeom prst="bracePair">
              <a:avLst/>
            </a:prstGeom>
            <a:ln w="28575">
              <a:solidFill>
                <a:srgbClr val="CD0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Rectangle 29"/>
            <p:cNvSpPr/>
            <p:nvPr/>
          </p:nvSpPr>
          <p:spPr>
            <a:xfrm>
              <a:off x="1362140" y="4429528"/>
              <a:ext cx="3967408" cy="400110"/>
            </a:xfrm>
            <a:prstGeom prst="rect">
              <a:avLst/>
            </a:prstGeom>
          </p:spPr>
          <p:txBody>
            <a:bodyPr wrap="none">
              <a:spAutoFit/>
            </a:bodyPr>
            <a:lstStyle/>
            <a:p>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endParaRPr lang="en-IN" sz="2000" b="0" dirty="0">
                <a:solidFill>
                  <a:srgbClr val="5CD153"/>
                </a:solidFill>
                <a:effectLst/>
                <a:latin typeface="Consolas" panose="020B0609020204030204" pitchFamily="49" charset="0"/>
              </a:endParaRPr>
            </a:p>
          </p:txBody>
        </p:sp>
      </p:grpSp>
      <p:grpSp>
        <p:nvGrpSpPr>
          <p:cNvPr id="57" name="Group 56"/>
          <p:cNvGrpSpPr/>
          <p:nvPr/>
        </p:nvGrpSpPr>
        <p:grpSpPr>
          <a:xfrm>
            <a:off x="531440" y="4306036"/>
            <a:ext cx="8081120" cy="1965644"/>
            <a:chOff x="76200" y="4524456"/>
            <a:chExt cx="8991600" cy="1965644"/>
          </a:xfrm>
        </p:grpSpPr>
        <p:sp>
          <p:nvSpPr>
            <p:cNvPr id="2" name="Rectangle 1"/>
            <p:cNvSpPr/>
            <p:nvPr/>
          </p:nvSpPr>
          <p:spPr>
            <a:xfrm>
              <a:off x="76200" y="4524456"/>
              <a:ext cx="8991600" cy="1600438"/>
            </a:xfrm>
            <a:prstGeom prst="rect">
              <a:avLst/>
            </a:prstGeom>
          </p:spPr>
          <p:txBody>
            <a:bodyPr wrap="square">
              <a:spAutoFit/>
            </a:bodyPr>
            <a:lstStyle/>
            <a:p>
              <a:r>
                <a:rPr lang="en-IN" i="1" dirty="0">
                  <a:solidFill>
                    <a:srgbClr val="98676A"/>
                  </a:solidFill>
                  <a:latin typeface="Consolas" panose="020B0609020204030204" pitchFamily="49" charset="0"/>
                </a:rPr>
                <a:t>if</a:t>
              </a:r>
              <a:r>
                <a:rPr lang="en-IN" i="1" dirty="0">
                  <a:solidFill>
                    <a:srgbClr val="D3AF86"/>
                  </a:solidFill>
                  <a:latin typeface="Consolas" panose="020B0609020204030204" pitchFamily="49" charset="0"/>
                </a:rPr>
                <a:t> we change the value of v3 </a:t>
              </a:r>
              <a:r>
                <a:rPr lang="en-IN" i="1" dirty="0" smtClean="0">
                  <a:solidFill>
                    <a:srgbClr val="98676A"/>
                  </a:solidFill>
                  <a:latin typeface="Consolas" panose="020B0609020204030204" pitchFamily="49" charset="0"/>
                </a:rPr>
                <a:t>from </a:t>
              </a:r>
              <a:r>
                <a:rPr lang="en-IN" i="1" dirty="0" smtClean="0">
                  <a:solidFill>
                    <a:srgbClr val="D3AF86"/>
                  </a:solidFill>
                  <a:latin typeface="Consolas" panose="020B0609020204030204" pitchFamily="49" charset="0"/>
                </a:rPr>
                <a:t>'</a:t>
              </a:r>
              <a:r>
                <a:rPr lang="en-IN" i="1" dirty="0" smtClean="0">
                  <a:solidFill>
                    <a:srgbClr val="889B4A"/>
                  </a:solidFill>
                  <a:latin typeface="Consolas" panose="020B0609020204030204" pitchFamily="49" charset="0"/>
                </a:rPr>
                <a:t>Pune</a:t>
              </a:r>
              <a:r>
                <a:rPr lang="en-IN" i="1" dirty="0">
                  <a:solidFill>
                    <a:srgbClr val="D3AF86"/>
                  </a:solidFill>
                  <a:latin typeface="Consolas" panose="020B0609020204030204" pitchFamily="49" charset="0"/>
                </a:rPr>
                <a:t>' to '</a:t>
              </a:r>
              <a:r>
                <a:rPr lang="en-IN" i="1" dirty="0">
                  <a:solidFill>
                    <a:srgbClr val="889B4A"/>
                  </a:solidFill>
                  <a:latin typeface="Consolas" panose="020B0609020204030204" pitchFamily="49" charset="0"/>
                </a:rPr>
                <a:t>Baroda</a:t>
              </a:r>
              <a:r>
                <a:rPr lang="en-IN" i="1" dirty="0">
                  <a:solidFill>
                    <a:srgbClr val="D3AF86"/>
                  </a:solidFill>
                  <a:latin typeface="Consolas" panose="020B0609020204030204" pitchFamily="49" charset="0"/>
                </a:rPr>
                <a:t>' then what</a:t>
              </a:r>
              <a:r>
                <a:rPr lang="en-IN" i="1" dirty="0">
                  <a:solidFill>
                    <a:srgbClr val="DC3958"/>
                  </a:solidFill>
                  <a:latin typeface="Consolas" panose="020B0609020204030204" pitchFamily="49" charset="0"/>
                </a:rPr>
                <a:t>?</a:t>
              </a:r>
              <a:endParaRPr lang="en-IN" i="1"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Baroda</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(v1, v2, v3)</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(v2),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(v3</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608199</a:t>
              </a:r>
              <a:r>
                <a:rPr lang="en-IN" sz="2000" dirty="0">
                  <a:solidFill>
                    <a:srgbClr val="E80647"/>
                  </a:solidFill>
                  <a:latin typeface="Consolas" panose="020B0609020204030204" pitchFamily="49" charset="0"/>
                </a:rPr>
                <a:t>36</a:t>
              </a:r>
              <a:endParaRPr lang="en-IN" sz="2000" dirty="0" smtClean="0">
                <a:solidFill>
                  <a:srgbClr val="E80647"/>
                </a:solidFill>
                <a:latin typeface="Consolas" panose="020B0609020204030204" pitchFamily="49" charset="0"/>
              </a:endParaRPr>
            </a:p>
          </p:txBody>
        </p:sp>
        <p:cxnSp>
          <p:nvCxnSpPr>
            <p:cNvPr id="21" name="Straight Arrow Connector 20"/>
            <p:cNvCxnSpPr/>
            <p:nvPr/>
          </p:nvCxnSpPr>
          <p:spPr>
            <a:xfrm>
              <a:off x="1702205" y="5039366"/>
              <a:ext cx="4905044" cy="997805"/>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608536" y="4968903"/>
              <a:ext cx="1363148" cy="698900"/>
              <a:chOff x="6706196" y="5002706"/>
              <a:chExt cx="1675803" cy="991845"/>
            </a:xfrm>
          </p:grpSpPr>
          <p:sp>
            <p:nvSpPr>
              <p:cNvPr id="36" name="Oval 35"/>
              <p:cNvSpPr/>
              <p:nvPr/>
            </p:nvSpPr>
            <p:spPr>
              <a:xfrm>
                <a:off x="6706196"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7180916" y="5376809"/>
                <a:ext cx="662361" cy="338554"/>
              </a:xfrm>
              <a:prstGeom prst="rect">
                <a:avLst/>
              </a:prstGeom>
              <a:noFill/>
            </p:spPr>
            <p:txBody>
              <a:bodyPr wrap="none" rtlCol="0">
                <a:spAutoFit/>
              </a:bodyPr>
              <a:lstStyle/>
              <a:p>
                <a:r>
                  <a:rPr lang="en-IN" sz="1600" dirty="0" smtClean="0"/>
                  <a:t>Pune</a:t>
                </a:r>
                <a:endParaRPr lang="en-IN" sz="2000" dirty="0"/>
              </a:p>
            </p:txBody>
          </p:sp>
          <p:sp>
            <p:nvSpPr>
              <p:cNvPr id="38" name="TextBox 37"/>
              <p:cNvSpPr txBox="1"/>
              <p:nvPr/>
            </p:nvSpPr>
            <p:spPr>
              <a:xfrm>
                <a:off x="7093175"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40" name="Group 39"/>
            <p:cNvGrpSpPr/>
            <p:nvPr/>
          </p:nvGrpSpPr>
          <p:grpSpPr>
            <a:xfrm>
              <a:off x="6637853" y="5791200"/>
              <a:ext cx="1363148" cy="698900"/>
              <a:chOff x="6706196" y="5002706"/>
              <a:chExt cx="1675803" cy="991845"/>
            </a:xfrm>
          </p:grpSpPr>
          <p:sp>
            <p:nvSpPr>
              <p:cNvPr id="41" name="Oval 40"/>
              <p:cNvSpPr/>
              <p:nvPr/>
            </p:nvSpPr>
            <p:spPr>
              <a:xfrm>
                <a:off x="6706196"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7089351" y="5374229"/>
                <a:ext cx="845103" cy="338554"/>
              </a:xfrm>
              <a:prstGeom prst="rect">
                <a:avLst/>
              </a:prstGeom>
              <a:noFill/>
            </p:spPr>
            <p:txBody>
              <a:bodyPr wrap="none" rtlCol="0">
                <a:spAutoFit/>
              </a:bodyPr>
              <a:lstStyle/>
              <a:p>
                <a:r>
                  <a:rPr lang="en-IN" sz="1600" dirty="0" smtClean="0"/>
                  <a:t>Baroda</a:t>
                </a:r>
                <a:endParaRPr lang="en-IN" sz="2000" dirty="0"/>
              </a:p>
            </p:txBody>
          </p:sp>
          <p:sp>
            <p:nvSpPr>
              <p:cNvPr id="43" name="TextBox 42"/>
              <p:cNvSpPr txBox="1"/>
              <p:nvPr/>
            </p:nvSpPr>
            <p:spPr>
              <a:xfrm>
                <a:off x="7111793"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is in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sp>
        <p:nvSpPr>
          <p:cNvPr id="10" name="Rectangle 9"/>
          <p:cNvSpPr/>
          <p:nvPr/>
        </p:nvSpPr>
        <p:spPr>
          <a:xfrm>
            <a:off x="228600" y="2209800"/>
            <a:ext cx="4495800" cy="1938992"/>
          </a:xfrm>
          <a:prstGeom prst="rect">
            <a:avLst/>
          </a:prstGeom>
        </p:spPr>
        <p:txBody>
          <a:bodyPr wrap="square">
            <a:spAutoFit/>
          </a:bodyPr>
          <a:lstStyle/>
          <a:p>
            <a:r>
              <a:rPr lang="en-IN" sz="2000" dirty="0" smtClean="0">
                <a:solidFill>
                  <a:srgbClr val="D3AF86"/>
                </a:solidFill>
                <a:latin typeface="Consolas" panose="020B0609020204030204" pitchFamily="49" charset="0"/>
              </a:rPr>
              <a:t>&gt;&gt;&gt; v1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v2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baroda</a:t>
            </a:r>
            <a:r>
              <a:rPr lang="en-IN" sz="2000" dirty="0" smtClean="0">
                <a:solidFill>
                  <a:srgbClr val="D3AF86"/>
                </a:solidFill>
                <a:latin typeface="Consolas" panose="020B0609020204030204" pitchFamily="49" charset="0"/>
              </a:rPr>
              <a:t>"</a:t>
            </a:r>
          </a:p>
          <a:p>
            <a:endParaRPr lang="en-IN" sz="2000"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v2 #</a:t>
            </a:r>
            <a:r>
              <a:rPr lang="en-IN" sz="2000" dirty="0" smtClean="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v3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p:txBody>
      </p:sp>
      <p:grpSp>
        <p:nvGrpSpPr>
          <p:cNvPr id="4" name="Group 3"/>
          <p:cNvGrpSpPr/>
          <p:nvPr/>
        </p:nvGrpSpPr>
        <p:grpSpPr>
          <a:xfrm>
            <a:off x="2348612" y="2266620"/>
            <a:ext cx="3609592" cy="1611576"/>
            <a:chOff x="2348612" y="2266620"/>
            <a:chExt cx="3609592" cy="1611576"/>
          </a:xfrm>
        </p:grpSpPr>
        <p:grpSp>
          <p:nvGrpSpPr>
            <p:cNvPr id="12" name="Group 11"/>
            <p:cNvGrpSpPr/>
            <p:nvPr/>
          </p:nvGrpSpPr>
          <p:grpSpPr>
            <a:xfrm>
              <a:off x="4595056" y="2266620"/>
              <a:ext cx="1363148" cy="698900"/>
              <a:chOff x="5867400" y="2231571"/>
              <a:chExt cx="1363148" cy="698900"/>
            </a:xfrm>
          </p:grpSpPr>
          <p:sp>
            <p:nvSpPr>
              <p:cNvPr id="28" name="Oval 27"/>
              <p:cNvSpPr/>
              <p:nvPr/>
            </p:nvSpPr>
            <p:spPr>
              <a:xfrm>
                <a:off x="5867400" y="2231571"/>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220515" y="2495181"/>
                <a:ext cx="639919" cy="338554"/>
              </a:xfrm>
              <a:prstGeom prst="rect">
                <a:avLst/>
              </a:prstGeom>
              <a:noFill/>
            </p:spPr>
            <p:txBody>
              <a:bodyPr wrap="none" rtlCol="0">
                <a:spAutoFit/>
              </a:bodyPr>
              <a:lstStyle/>
              <a:p>
                <a:r>
                  <a:rPr lang="en-IN" sz="1600" dirty="0" smtClean="0"/>
                  <a:t>pune</a:t>
                </a:r>
                <a:endParaRPr lang="en-IN" sz="2000" dirty="0"/>
              </a:p>
            </p:txBody>
          </p:sp>
          <p:sp>
            <p:nvSpPr>
              <p:cNvPr id="31" name="TextBox 30"/>
              <p:cNvSpPr txBox="1"/>
              <p:nvPr/>
            </p:nvSpPr>
            <p:spPr>
              <a:xfrm>
                <a:off x="6149144" y="2276767"/>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13" name="Group 12"/>
            <p:cNvGrpSpPr/>
            <p:nvPr/>
          </p:nvGrpSpPr>
          <p:grpSpPr>
            <a:xfrm>
              <a:off x="4595056" y="3179296"/>
              <a:ext cx="1363148" cy="698900"/>
              <a:chOff x="6637853" y="5610144"/>
              <a:chExt cx="1363148" cy="698900"/>
            </a:xfrm>
          </p:grpSpPr>
          <p:sp>
            <p:nvSpPr>
              <p:cNvPr id="32" name="Oval 31"/>
              <p:cNvSpPr/>
              <p:nvPr/>
            </p:nvSpPr>
            <p:spPr>
              <a:xfrm>
                <a:off x="6637853" y="5610144"/>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6919597" y="5871936"/>
                <a:ext cx="822661" cy="338554"/>
              </a:xfrm>
              <a:prstGeom prst="rect">
                <a:avLst/>
              </a:prstGeom>
              <a:noFill/>
            </p:spPr>
            <p:txBody>
              <a:bodyPr wrap="none" rtlCol="0">
                <a:spAutoFit/>
              </a:bodyPr>
              <a:lstStyle/>
              <a:p>
                <a:r>
                  <a:rPr lang="en-IN" sz="1600" dirty="0" smtClean="0"/>
                  <a:t>baroda</a:t>
                </a:r>
                <a:endParaRPr lang="en-IN" sz="2000" dirty="0"/>
              </a:p>
            </p:txBody>
          </p:sp>
          <p:sp>
            <p:nvSpPr>
              <p:cNvPr id="35" name="TextBox 34"/>
              <p:cNvSpPr txBox="1"/>
              <p:nvPr/>
            </p:nvSpPr>
            <p:spPr>
              <a:xfrm>
                <a:off x="6937852" y="5655340"/>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cxnSp>
          <p:nvCxnSpPr>
            <p:cNvPr id="49" name="Straight Arrow Connector 48"/>
            <p:cNvCxnSpPr/>
            <p:nvPr/>
          </p:nvCxnSpPr>
          <p:spPr>
            <a:xfrm>
              <a:off x="2541941" y="3051866"/>
              <a:ext cx="2004256" cy="445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348612" y="2441940"/>
              <a:ext cx="2197585" cy="882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2348612" y="2649510"/>
              <a:ext cx="2191178" cy="632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28600" y="4353764"/>
            <a:ext cx="8686800" cy="1938992"/>
          </a:xfrm>
          <a:prstGeom prst="rect">
            <a:avLst/>
          </a:prstGeom>
        </p:spPr>
        <p:txBody>
          <a:bodyPr wrap="square">
            <a:spAutoFit/>
          </a:bodyPr>
          <a:lstStyle/>
          <a:p>
            <a:r>
              <a:rPr lang="en-IN" sz="2000" dirty="0" smtClean="0">
                <a:solidFill>
                  <a:srgbClr val="CD053E"/>
                </a:solidFill>
              </a:rPr>
              <a:t>Object pointing is possible only </a:t>
            </a:r>
            <a:r>
              <a:rPr lang="en-IN" sz="2000" dirty="0">
                <a:solidFill>
                  <a:srgbClr val="CD053E"/>
                </a:solidFill>
              </a:rPr>
              <a:t>is the following </a:t>
            </a:r>
            <a:r>
              <a:rPr lang="en-IN" sz="2000" dirty="0" smtClean="0">
                <a:solidFill>
                  <a:srgbClr val="CD053E"/>
                </a:solidFill>
              </a:rPr>
              <a:t>cases.</a:t>
            </a:r>
            <a:endParaRPr lang="en-IN" sz="2000" dirty="0">
              <a:solidFill>
                <a:srgbClr val="CD053E"/>
              </a:solidFill>
            </a:endParaRPr>
          </a:p>
          <a:p>
            <a:r>
              <a:rPr lang="en-IN" sz="2000" dirty="0"/>
              <a:t>int  ===&gt; 0 to 256</a:t>
            </a:r>
          </a:p>
          <a:p>
            <a:r>
              <a:rPr lang="en-IN" sz="2000" dirty="0"/>
              <a:t>bool ===&gt; always</a:t>
            </a:r>
          </a:p>
          <a:p>
            <a:r>
              <a:rPr lang="en-IN" sz="2000" dirty="0"/>
              <a:t>str  ===&gt; always</a:t>
            </a:r>
          </a:p>
          <a:p>
            <a:r>
              <a:rPr lang="en-IN" sz="2000" dirty="0"/>
              <a:t>float ===&gt; not </a:t>
            </a:r>
            <a:r>
              <a:rPr lang="en-IN" sz="2000" dirty="0" smtClean="0"/>
              <a:t>possible</a:t>
            </a:r>
            <a:endParaRPr lang="en-IN" sz="2000" dirty="0"/>
          </a:p>
          <a:p>
            <a:r>
              <a:rPr lang="en-IN" sz="2000" dirty="0"/>
              <a:t>complex ===&gt; not </a:t>
            </a:r>
            <a:r>
              <a:rPr lang="en-IN" sz="2000" dirty="0" smtClean="0"/>
              <a:t>possible</a:t>
            </a:r>
            <a:endParaRPr lang="en-IN" sz="2000" dirty="0"/>
          </a:p>
        </p:txBody>
      </p:sp>
    </p:spTree>
    <p:extLst>
      <p:ext uri="{BB962C8B-B14F-4D97-AF65-F5344CB8AC3E}">
        <p14:creationId xmlns:p14="http://schemas.microsoft.com/office/powerpoint/2010/main" val="111429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type command</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28600" y="914400"/>
            <a:ext cx="8610600" cy="3170099"/>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ename = '</a:t>
            </a:r>
            <a:r>
              <a:rPr lang="en-IN" sz="2000" dirty="0">
                <a:solidFill>
                  <a:srgbClr val="889B4A"/>
                </a:solidFill>
                <a:latin typeface="Consolas" panose="020B0609020204030204" pitchFamily="49" charset="0"/>
              </a:rPr>
              <a:t>SCOTT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sal = </a:t>
            </a:r>
            <a:r>
              <a:rPr lang="en-IN" sz="2000" dirty="0">
                <a:solidFill>
                  <a:srgbClr val="F79A32"/>
                </a:solidFill>
                <a:latin typeface="Consolas" panose="020B0609020204030204" pitchFamily="49" charset="0"/>
              </a:rPr>
              <a:t>1234.456</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dt = datetime.datetime.now();</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&lt;type '</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'&gt;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).__name__</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6438344"/>
              </p:ext>
            </p:extLst>
          </p:nvPr>
        </p:nvGraphicFramePr>
        <p:xfrm>
          <a:off x="228600" y="1463040"/>
          <a:ext cx="8686800" cy="292608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now.year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year: %d" % now.year);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now.month</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month: %d" % now.month)</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now.day</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day: %d" % now.day)</a:t>
                      </a: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now.hour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hour: %d" % now.hour)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now.minute</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minute: %d" % now.minute)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second: %d" % now.second)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now.microsecond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microsecond: %d" % now.microsecond)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7906524"/>
              </p:ext>
            </p:extLst>
          </p:nvPr>
        </p:nvGraphicFramePr>
        <p:xfrm>
          <a:off x="228600" y="1463040"/>
          <a:ext cx="8724900" cy="4409440"/>
        </p:xfrm>
        <a:graphic>
          <a:graphicData uri="http://schemas.openxmlformats.org/drawingml/2006/table">
            <a:tbl>
              <a:tblPr firstRow="1" bandRow="1">
                <a:tableStyleId>{7E9639D4-E3E2-4D34-9284-5A2195B3D0D7}</a:tableStyleId>
              </a:tblPr>
              <a:tblGrid>
                <a:gridCol w="1707695"/>
                <a:gridCol w="7017205"/>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Abbreviated weekday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Full weekday name.</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%b</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%B</a:t>
                      </a: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Full month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%c</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 and 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month as a decimal number [01,31].</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%m</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Month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without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and / 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9" name="Rectangle 8"/>
          <p:cNvSpPr/>
          <p:nvPr/>
        </p:nvSpPr>
        <p:spPr>
          <a:xfrm>
            <a:off x="178872" y="762000"/>
            <a:ext cx="8786256" cy="2308324"/>
          </a:xfrm>
          <a:prstGeom prst="rect">
            <a:avLst/>
          </a:prstGeom>
          <a:solidFill>
            <a:srgbClr val="CD053E"/>
          </a:solidFill>
        </p:spPr>
        <p:txBody>
          <a:bodyPr wrap="square">
            <a:spAutoFit/>
          </a:bodyPr>
          <a:lstStyle/>
          <a:p>
            <a:r>
              <a:rPr lang="en-IN" dirty="0" smtClean="0">
                <a:solidFill>
                  <a:schemeClr val="bg1"/>
                </a:solidFill>
              </a:rPr>
              <a:t>AND</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AND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AND 20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0</a:t>
            </a:r>
          </a:p>
          <a:p>
            <a:r>
              <a:rPr lang="en-IN" dirty="0">
                <a:solidFill>
                  <a:schemeClr val="bg1"/>
                </a:solidFill>
              </a:rPr>
              <a:t>if x is </a:t>
            </a:r>
            <a:r>
              <a:rPr lang="en-IN" dirty="0" smtClean="0">
                <a:solidFill>
                  <a:schemeClr val="bg1"/>
                </a:solidFill>
              </a:rPr>
              <a:t>evaluates </a:t>
            </a:r>
            <a:r>
              <a:rPr lang="en-IN" dirty="0">
                <a:solidFill>
                  <a:schemeClr val="bg1"/>
                </a:solidFill>
              </a:rPr>
              <a:t>to False then return x otherwise return y</a:t>
            </a:r>
          </a:p>
        </p:txBody>
      </p:sp>
      <p:sp>
        <p:nvSpPr>
          <p:cNvPr id="15" name="Rectangle 14"/>
          <p:cNvSpPr/>
          <p:nvPr/>
        </p:nvSpPr>
        <p:spPr>
          <a:xfrm>
            <a:off x="178872" y="3505200"/>
            <a:ext cx="8786256" cy="2308324"/>
          </a:xfrm>
          <a:prstGeom prst="rect">
            <a:avLst/>
          </a:prstGeom>
          <a:solidFill>
            <a:srgbClr val="CD053E"/>
          </a:solidFill>
        </p:spPr>
        <p:txBody>
          <a:bodyPr wrap="square">
            <a:spAutoFit/>
          </a:bodyPr>
          <a:lstStyle/>
          <a:p>
            <a:r>
              <a:rPr lang="en-IN" dirty="0" smtClean="0">
                <a:solidFill>
                  <a:schemeClr val="bg1"/>
                </a:solidFill>
              </a:rPr>
              <a:t>OR</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OR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OR 20 </a:t>
            </a:r>
            <a:r>
              <a:rPr lang="en-IN" dirty="0" smtClean="0">
                <a:solidFill>
                  <a:srgbClr val="D3AF86"/>
                </a:solidFill>
                <a:latin typeface="Consolas" panose="020B0609020204030204" pitchFamily="49" charset="0"/>
              </a:rPr>
              <a:t>#</a:t>
            </a:r>
            <a:r>
              <a:rPr lang="en-IN" dirty="0">
                <a:solidFill>
                  <a:srgbClr val="92D050"/>
                </a:solidFill>
                <a:latin typeface="Consolas" panose="020B0609020204030204" pitchFamily="49" charset="0"/>
              </a:rPr>
              <a:t>20</a:t>
            </a:r>
          </a:p>
          <a:p>
            <a:r>
              <a:rPr lang="en-IN" dirty="0">
                <a:solidFill>
                  <a:schemeClr val="bg1"/>
                </a:solidFill>
              </a:rPr>
              <a:t>if x is evaluates to True then returns x otherwise returns y</a:t>
            </a:r>
          </a:p>
        </p:txBody>
      </p:sp>
    </p:spTree>
    <p:extLst>
      <p:ext uri="{BB962C8B-B14F-4D97-AF65-F5344CB8AC3E}">
        <p14:creationId xmlns:p14="http://schemas.microsoft.com/office/powerpoint/2010/main" val="17529741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5005916"/>
              </p:ext>
            </p:extLst>
          </p:nvPr>
        </p:nvGraphicFramePr>
        <p:xfrm>
          <a:off x="228600" y="1463040"/>
          <a:ext cx="8724900" cy="4038600"/>
        </p:xfrm>
        <a:graphic>
          <a:graphicData uri="http://schemas.openxmlformats.org/drawingml/2006/table">
            <a:tbl>
              <a:tblPr firstRow="1" bandRow="1">
                <a:tableStyleId>{7E9639D4-E3E2-4D34-9284-5A2195B3D0D7}</a:tableStyleId>
              </a:tblPr>
              <a:tblGrid>
                <a:gridCol w="1538750"/>
                <a:gridCol w="718615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Weekday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(Monday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%U</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(Sunday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%j</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%H</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24-hour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%I</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12-hour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%M</a:t>
                      </a:r>
                    </a:p>
                  </a:txBody>
                  <a:tcPr/>
                </a:tc>
                <a:tc>
                  <a:txBody>
                    <a:bodyPr/>
                    <a:lstStyle/>
                    <a:p>
                      <a:r>
                        <a:rPr lang="pt-BR" sz="1800" dirty="0" smtClean="0">
                          <a:solidFill>
                            <a:schemeClr val="bg2">
                              <a:lumMod val="50000"/>
                            </a:schemeClr>
                          </a:solidFill>
                          <a:latin typeface="Arial" panose="020B0604020202020204" pitchFamily="34" charset="0"/>
                          <a:cs typeface="Arial" panose="020B0604020202020204" pitchFamily="34" charset="0"/>
                        </a:rPr>
                        <a:t>Minute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%p</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either AM or PM.</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%S</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Second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140525" y="3048000"/>
            <a:ext cx="88392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5" name="Rectangle 4"/>
          <p:cNvSpPr/>
          <p:nvPr/>
        </p:nvSpPr>
        <p:spPr>
          <a:xfrm>
            <a:off x="381000" y="3908286"/>
            <a:ext cx="8610600" cy="104644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#without </a:t>
            </a:r>
            <a:r>
              <a:rPr lang="en-IN" sz="2000" dirty="0">
                <a:solidFill>
                  <a:srgbClr val="D3AF86"/>
                </a:solidFill>
                <a:latin typeface="Consolas" panose="020B0609020204030204" pitchFamily="49" charset="0"/>
              </a:rPr>
              <a:t>rounding-up. 3.25</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with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rounding-up to nearest value. - </a:t>
            </a:r>
            <a:r>
              <a:rPr lang="en-IN" sz="2000" dirty="0">
                <a:solidFill>
                  <a:srgbClr val="F79A32"/>
                </a:solidFill>
                <a:latin typeface="Consolas" panose="020B0609020204030204" pitchFamily="49" charset="0"/>
              </a:rPr>
              <a:t>3</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152400" y="3048000"/>
            <a:ext cx="8839200" cy="1015663"/>
          </a:xfrm>
          <a:prstGeom prst="rect">
            <a:avLst/>
          </a:prstGeom>
          <a:solidFill>
            <a:schemeClr val="bg1"/>
          </a:solidFill>
        </p:spPr>
        <p:txBody>
          <a:bodyPr wrap="square">
            <a:spAutoFit/>
          </a:bodyPr>
          <a:lstStyle/>
          <a:p>
            <a:pPr algn="just"/>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ternary operator</a:t>
            </a:r>
            <a:endParaRPr lang="en-US" dirty="0"/>
          </a:p>
        </p:txBody>
      </p:sp>
    </p:spTree>
    <p:extLst>
      <p:ext uri="{BB962C8B-B14F-4D97-AF65-F5344CB8AC3E}">
        <p14:creationId xmlns:p14="http://schemas.microsoft.com/office/powerpoint/2010/main" val="39027898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323439"/>
          </a:xfrm>
          <a:prstGeom prst="rect">
            <a:avLst/>
          </a:prstGeom>
        </p:spPr>
        <p:txBody>
          <a:bodyPr wrap="square">
            <a:spAutoFit/>
          </a:bodyPr>
          <a:lstStyle/>
          <a:p>
            <a:r>
              <a:rPr lang="en-IN" sz="2200" b="1" dirty="0">
                <a:solidFill>
                  <a:srgbClr val="FF6262"/>
                </a:solidFill>
                <a:latin typeface="Consolas" panose="020B0609020204030204" pitchFamily="49" charset="0"/>
              </a:rPr>
              <a:t>Ternary</a:t>
            </a:r>
            <a:r>
              <a:rPr lang="en-IN" dirty="0">
                <a:latin typeface="Arial" panose="020B0604020202020204" pitchFamily="34" charset="0"/>
                <a:cs typeface="Arial" panose="020B0604020202020204" pitchFamily="34" charset="0"/>
              </a:rPr>
              <a:t> </a:t>
            </a:r>
            <a:r>
              <a:rPr lang="en-IN" sz="2200" b="1" dirty="0">
                <a:solidFill>
                  <a:srgbClr val="FF6262"/>
                </a:solidFill>
                <a:latin typeface="Consolas" panose="020B0609020204030204" pitchFamily="49" charset="0"/>
              </a:rPr>
              <a:t>operators</a:t>
            </a:r>
            <a:r>
              <a:rPr lang="en-IN" dirty="0">
                <a:latin typeface="Arial" panose="020B0604020202020204" pitchFamily="34" charset="0"/>
                <a:cs typeface="Arial" panose="020B0604020202020204" pitchFamily="34" charset="0"/>
              </a:rPr>
              <a:t> also known as conditional expressions are operators that evaluate something based on a condition being true or false. It simply allows to test a condition in a single line replacing the multiline </a:t>
            </a:r>
            <a:r>
              <a:rPr lang="en-IN" sz="2200" b="1" dirty="0">
                <a:solidFill>
                  <a:srgbClr val="FF6262"/>
                </a:solidFill>
                <a:latin typeface="Consolas" panose="020B0609020204030204" pitchFamily="49" charset="0"/>
              </a:rPr>
              <a:t>if-else</a:t>
            </a:r>
            <a:r>
              <a:rPr lang="en-IN" dirty="0">
                <a:latin typeface="Arial" panose="020B0604020202020204" pitchFamily="34" charset="0"/>
                <a:cs typeface="Arial" panose="020B0604020202020204" pitchFamily="34" charset="0"/>
              </a:rPr>
              <a:t> making the code compact.</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286000"/>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[on_true] </a:t>
            </a:r>
            <a:r>
              <a:rPr lang="en-IN" dirty="0">
                <a:solidFill>
                  <a:srgbClr val="98676A"/>
                </a:solidFill>
                <a:latin typeface="Consolas" panose="020B0609020204030204" pitchFamily="49" charset="0"/>
              </a:rPr>
              <a:t>if</a:t>
            </a:r>
            <a:r>
              <a:rPr lang="en-IN" dirty="0">
                <a:solidFill>
                  <a:srgbClr val="D3AF86"/>
                </a:solidFill>
                <a:latin typeface="Consolas" panose="020B0609020204030204" pitchFamily="49" charset="0"/>
              </a:rPr>
              <a:t> [expression] </a:t>
            </a:r>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 [on_false]</a:t>
            </a:r>
            <a:endParaRPr lang="en-IN" b="0" dirty="0">
              <a:solidFill>
                <a:srgbClr val="D3AF86"/>
              </a:solidFill>
              <a:effectLst/>
              <a:latin typeface="Consolas" panose="020B0609020204030204" pitchFamily="49" charset="0"/>
            </a:endParaRPr>
          </a:p>
        </p:txBody>
      </p:sp>
      <p:sp>
        <p:nvSpPr>
          <p:cNvPr id="9" name="Rectangle 8"/>
          <p:cNvSpPr/>
          <p:nvPr/>
        </p:nvSpPr>
        <p:spPr>
          <a:xfrm>
            <a:off x="228600" y="3048000"/>
            <a:ext cx="8686800" cy="707886"/>
          </a:xfrm>
          <a:prstGeom prst="rect">
            <a:avLst/>
          </a:prstGeom>
        </p:spPr>
        <p:txBody>
          <a:bodyPr wrap="square">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a:t>
            </a:r>
            <a:r>
              <a:rPr lang="en-IN" sz="2000" dirty="0">
                <a:solidFill>
                  <a:srgbClr val="D3AF86"/>
                </a:solidFill>
                <a:latin typeface="Consolas" panose="020B0609020204030204" pitchFamily="49" charset="0"/>
              </a:rPr>
              <a:t>, b =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endParaRPr lang="en-IN"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a==b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3853019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76200" y="76200"/>
            <a:ext cx="3956462" cy="2514600"/>
            <a:chOff x="794033" y="2895600"/>
            <a:chExt cx="4941073" cy="3429001"/>
          </a:xfrm>
          <a:solidFill>
            <a:schemeClr val="bg2">
              <a:lumMod val="50000"/>
            </a:schemeClr>
          </a:solidFill>
        </p:grpSpPr>
        <p:pic>
          <p:nvPicPr>
            <p:cNvPr id="3" name="Picture 2"/>
            <p:cNvPicPr>
              <a:picLocks noChangeAspect="1"/>
            </p:cNvPicPr>
            <p:nvPr/>
          </p:nvPicPr>
          <p:blipFill>
            <a:blip r:embed="rId2"/>
            <a:stretch>
              <a:fillRect/>
            </a:stretch>
          </p:blipFill>
          <p:spPr>
            <a:xfrm>
              <a:off x="1656295" y="2895600"/>
              <a:ext cx="4078811" cy="3429001"/>
            </a:xfrm>
            <a:prstGeom prst="rect">
              <a:avLst/>
            </a:prstGeom>
            <a:grpFill/>
          </p:spPr>
        </p:pic>
        <p:grpSp>
          <p:nvGrpSpPr>
            <p:cNvPr id="38" name="Group 37"/>
            <p:cNvGrpSpPr/>
            <p:nvPr/>
          </p:nvGrpSpPr>
          <p:grpSpPr>
            <a:xfrm>
              <a:off x="4512844" y="3638550"/>
              <a:ext cx="720000" cy="1668362"/>
              <a:chOff x="4512845" y="3638550"/>
              <a:chExt cx="821155" cy="1668362"/>
            </a:xfrm>
            <a:grpFill/>
          </p:grpSpPr>
          <p:cxnSp>
            <p:nvCxnSpPr>
              <p:cNvPr id="30" name="Straight Connector 29"/>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24475" y="3638550"/>
                <a:ext cx="0" cy="16683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39005" y="3638550"/>
                <a:ext cx="585470"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flipH="1">
              <a:off x="794033" y="4038600"/>
              <a:ext cx="1644367" cy="1744562"/>
              <a:chOff x="3458611" y="3562350"/>
              <a:chExt cx="1875389" cy="1744562"/>
            </a:xfrm>
            <a:grpFill/>
          </p:grpSpPr>
          <p:cxnSp>
            <p:nvCxnSpPr>
              <p:cNvPr id="44" name="Straight Connector 43"/>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324475" y="3562350"/>
                <a:ext cx="0" cy="17445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8611" y="3562350"/>
                <a:ext cx="1865864"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user defined function</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grpSp>
        <p:nvGrpSpPr>
          <p:cNvPr id="2" name="Group 1"/>
          <p:cNvGrpSpPr/>
          <p:nvPr/>
        </p:nvGrpSpPr>
        <p:grpSpPr>
          <a:xfrm>
            <a:off x="228600" y="3071336"/>
            <a:ext cx="3350597" cy="738664"/>
            <a:chOff x="228600" y="3071336"/>
            <a:chExt cx="3350597" cy="738664"/>
          </a:xfrm>
        </p:grpSpPr>
        <p:sp>
          <p:nvSpPr>
            <p:cNvPr id="7" name="Rectangle 6"/>
            <p:cNvSpPr/>
            <p:nvPr/>
          </p:nvSpPr>
          <p:spPr>
            <a:xfrm>
              <a:off x="228600" y="3440668"/>
              <a:ext cx="3350597" cy="369332"/>
            </a:xfrm>
            <a:prstGeom prst="rect">
              <a:avLst/>
            </a:prstGeom>
            <a:solidFill>
              <a:srgbClr val="2E3032"/>
            </a:solidFill>
          </p:spPr>
          <p:txBody>
            <a:bodyPr wrap="none">
              <a:spAutoFit/>
            </a:bodyPr>
            <a:lstStyle/>
            <a:p>
              <a:r>
                <a:rPr lang="en-IN" i="1" dirty="0" smtClean="0">
                  <a:solidFill>
                    <a:srgbClr val="FEC758"/>
                  </a:solidFill>
                  <a:latin typeface="Consolas" panose="020B0609020204030204" pitchFamily="49" charset="0"/>
                </a:rPr>
                <a:t>function_name</a:t>
              </a:r>
              <a:r>
                <a:rPr lang="en-IN" i="1"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a:solidFill>
                    <a:schemeClr val="accent1">
                      <a:lumMod val="60000"/>
                      <a:lumOff val="40000"/>
                    </a:schemeClr>
                  </a:solidFill>
                  <a:latin typeface="Consolas" panose="020B0609020204030204" pitchFamily="49" charset="0"/>
                </a:rPr>
                <a:t>,</a:t>
              </a:r>
              <a:r>
                <a:rPr lang="en-IN" i="1" dirty="0">
                  <a:latin typeface="Consolas" panose="020B0609020204030204" pitchFamily="49" charset="0"/>
                </a:rPr>
                <a:t> </a:t>
              </a:r>
              <a:r>
                <a:rPr lang="en-IN" i="1" dirty="0">
                  <a:solidFill>
                    <a:srgbClr val="FB9A4B"/>
                  </a:solidFill>
                  <a:latin typeface="Consolas" panose="020B0609020204030204" pitchFamily="49" charset="0"/>
                </a:rPr>
                <a:t>arg2</a:t>
              </a:r>
              <a:r>
                <a:rPr lang="en-IN" i="1" dirty="0">
                  <a:solidFill>
                    <a:schemeClr val="accent1">
                      <a:lumMod val="60000"/>
                      <a:lumOff val="40000"/>
                    </a:schemeClr>
                  </a:solidFill>
                  <a:latin typeface="Consolas" panose="020B0609020204030204" pitchFamily="49" charset="0"/>
                </a:rPr>
                <a:t>)</a:t>
              </a:r>
            </a:p>
          </p:txBody>
        </p:sp>
        <p:sp>
          <p:nvSpPr>
            <p:cNvPr id="8" name="Rectangle 7"/>
            <p:cNvSpPr/>
            <p:nvPr/>
          </p:nvSpPr>
          <p:spPr>
            <a:xfrm>
              <a:off x="228600" y="3071336"/>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grpSp>
      <p:grpSp>
        <p:nvGrpSpPr>
          <p:cNvPr id="12" name="Group 11"/>
          <p:cNvGrpSpPr/>
          <p:nvPr/>
        </p:nvGrpSpPr>
        <p:grpSpPr>
          <a:xfrm>
            <a:off x="370589" y="4038600"/>
            <a:ext cx="8402822" cy="1015663"/>
            <a:chOff x="436378" y="4419600"/>
            <a:chExt cx="8402822" cy="1015663"/>
          </a:xfrm>
        </p:grpSpPr>
        <p:sp>
          <p:nvSpPr>
            <p:cNvPr id="10" name="Rectangle 9"/>
            <p:cNvSpPr/>
            <p:nvPr/>
          </p:nvSpPr>
          <p:spPr>
            <a:xfrm>
              <a:off x="436378" y="4419600"/>
              <a:ext cx="4064865"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11" name="Rectangle 10"/>
            <p:cNvSpPr/>
            <p:nvPr/>
          </p:nvSpPr>
          <p:spPr>
            <a:xfrm>
              <a:off x="4953000" y="4419600"/>
              <a:ext cx="3886200"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t>
              </a:r>
              <a:endParaRPr lang="en-IN" sz="2000" b="0" dirty="0">
                <a:solidFill>
                  <a:srgbClr val="D3AF86"/>
                </a:solidFill>
                <a:effectLst/>
                <a:latin typeface="Consolas" panose="020B0609020204030204" pitchFamily="49" charset="0"/>
              </a:endParaRPr>
            </a:p>
          </p:txBody>
        </p:sp>
      </p:grpSp>
      <p:sp>
        <p:nvSpPr>
          <p:cNvPr id="13" name="Rectangle 12"/>
          <p:cNvSpPr/>
          <p:nvPr/>
        </p:nvSpPr>
        <p:spPr>
          <a:xfrm>
            <a:off x="261257" y="5275421"/>
            <a:ext cx="8697211"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add</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The addition is : </a:t>
            </a:r>
            <a:r>
              <a:rPr lang="en-IN" sz="2000" dirty="0">
                <a:solidFill>
                  <a:srgbClr val="F79A32"/>
                </a:solidFill>
                <a:latin typeface="Consolas" panose="020B0609020204030204" pitchFamily="49" charset="0"/>
              </a:rPr>
              <a:t>{total}</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total</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 + b))</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(add(</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44529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default values </a:t>
            </a:r>
            <a:r>
              <a:rPr lang="en-IN" sz="3600" dirty="0" smtClean="0">
                <a:solidFill>
                  <a:schemeClr val="bg1">
                    <a:lumMod val="95000"/>
                  </a:schemeClr>
                </a:solidFill>
                <a:latin typeface="Garamond" panose="02020404030301010803" pitchFamily="18" charset="0"/>
                <a:cs typeface="Arial" panose="020B0604020202020204" pitchFamily="34" charset="0"/>
              </a:rPr>
              <a:t>&amp; return multiple values - </a:t>
            </a:r>
            <a:r>
              <a:rPr lang="en-IN" sz="3600" dirty="0">
                <a:solidFill>
                  <a:schemeClr val="bg1">
                    <a:lumMod val="95000"/>
                  </a:schemeClr>
                </a:solidFill>
                <a:latin typeface="Garamond" panose="02020404030301010803" pitchFamily="18" charset="0"/>
                <a:cs typeface="Arial" panose="020B0604020202020204" pitchFamily="34" charset="0"/>
              </a:rPr>
              <a:t>function</a:t>
            </a:r>
          </a:p>
        </p:txBody>
      </p:sp>
      <p:sp>
        <p:nvSpPr>
          <p:cNvPr id="6" name="Rectangle 5"/>
          <p:cNvSpPr/>
          <p:nvPr/>
        </p:nvSpPr>
        <p:spPr>
          <a:xfrm>
            <a:off x="228600" y="1600200"/>
            <a:ext cx="88392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argument1</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8F8F8"/>
                </a:solidFill>
                <a:latin typeface="Consolas" panose="020B0609020204030204" pitchFamily="49" charset="0"/>
              </a:rPr>
              <a:t> </a:t>
            </a:r>
            <a:r>
              <a:rPr lang="en-IN" i="1" dirty="0" smtClean="0">
                <a:solidFill>
                  <a:srgbClr val="FB9A4B"/>
                </a:solidFill>
                <a:latin typeface="Consolas" panose="020B0609020204030204" pitchFamily="49" charset="0"/>
              </a:rPr>
              <a:t>argument2</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endParaRPr lang="en-IN" i="1" dirty="0">
              <a:solidFill>
                <a:schemeClr val="bg2">
                  <a:lumMod val="5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9" name="Rectangle 8"/>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(id=</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firstName='</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lastName='</a:t>
            </a:r>
            <a:r>
              <a:rPr lang="en-IN" sz="2000" dirty="0" err="1">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firstName,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a:t>
            </a:r>
            <a:r>
              <a:rPr lang="en-IN" sz="2000" dirty="0" smtClean="0">
                <a:solidFill>
                  <a:srgbClr val="D3AF86"/>
                </a:solidFill>
                <a:latin typeface="Consolas" panose="020B0609020204030204" pitchFamily="49" charset="0"/>
              </a:rPr>
              <a:t>, b, c </a:t>
            </a:r>
            <a:r>
              <a:rPr lang="en-IN" sz="2000" dirty="0">
                <a:solidFill>
                  <a:srgbClr val="D3AF86"/>
                </a:solidFill>
                <a:latin typeface="Consolas" panose="020B0609020204030204" pitchFamily="49" charset="0"/>
              </a:rPr>
              <a:t>= fn()</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a:t>
            </a:r>
            <a:r>
              <a:rPr lang="en-IN" sz="2000" dirty="0" smtClean="0">
                <a:solidFill>
                  <a:srgbClr val="D3AF86"/>
                </a:solidFill>
                <a:latin typeface="Consolas" panose="020B0609020204030204" pitchFamily="49" charset="0"/>
              </a:rPr>
              <a:t>, b, c</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812516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fn (parameters)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4267200"/>
            <a:ext cx="8686800" cy="1938992"/>
          </a:xfrm>
          <a:prstGeom prst="rect">
            <a:avLst/>
          </a:prstGeom>
        </p:spPr>
        <p:txBody>
          <a:bodyPr wrap="square">
            <a:spAutoFit/>
          </a:bodyPr>
          <a:lstStyle/>
          <a:p>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b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a:t>
            </a:r>
            <a:r>
              <a:rPr lang="en-IN" sz="2000" dirty="0" smtClean="0">
                <a:solidFill>
                  <a:srgbClr val="889B4A"/>
                </a:solidFill>
                <a:latin typeface="Consolas" panose="020B0609020204030204" pitchFamily="49" charset="0"/>
              </a:rPr>
              <a:t>second </a:t>
            </a:r>
            <a:r>
              <a:rPr lang="en-IN" sz="2000" dirty="0">
                <a:solidFill>
                  <a:srgbClr val="889B4A"/>
                </a:solidFill>
                <a:latin typeface="Consolas" panose="020B0609020204030204" pitchFamily="49" charset="0"/>
              </a:rPr>
              <a:t>number </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swap</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(swap(</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=b,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a:t>
            </a:r>
            <a:endParaRPr lang="en-IN" sz="2000" b="0" dirty="0">
              <a:solidFill>
                <a:srgbClr val="D3AF86"/>
              </a:solidFill>
              <a:effectLst/>
              <a:latin typeface="Consolas" panose="020B0609020204030204" pitchFamily="49" charset="0"/>
            </a:endParaRPr>
          </a:p>
        </p:txBody>
      </p:sp>
      <p:sp>
        <p:nvSpPr>
          <p:cNvPr id="7" name="Rectangle 6"/>
          <p:cNvSpPr/>
          <p:nvPr/>
        </p:nvSpPr>
        <p:spPr>
          <a:xfrm>
            <a:off x="231422" y="3569732"/>
            <a:ext cx="8607778" cy="369332"/>
          </a:xfrm>
          <a:prstGeom prst="rect">
            <a:avLst/>
          </a:prstGeom>
          <a:solidFill>
            <a:srgbClr val="2E3032"/>
          </a:solidFill>
        </p:spPr>
        <p:txBody>
          <a:bodyPr wrap="square">
            <a:spAutoFit/>
          </a:bodyPr>
          <a:lstStyle/>
          <a:p>
            <a:r>
              <a:rPr lang="en-IN" dirty="0" smtClean="0">
                <a:solidFill>
                  <a:srgbClr val="FEC758"/>
                </a:solidFill>
                <a:latin typeface="Consolas" panose="020B0609020204030204" pitchFamily="49" charset="0"/>
              </a:rPr>
              <a:t>function_name</a:t>
            </a:r>
            <a:r>
              <a:rPr lang="en-IN"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value1</a:t>
            </a:r>
            <a:r>
              <a:rPr lang="en-IN" dirty="0" smtClean="0">
                <a:solidFill>
                  <a:schemeClr val="accent1">
                    <a:lumMod val="60000"/>
                    <a:lumOff val="40000"/>
                  </a:schemeClr>
                </a:solidFill>
                <a:latin typeface="Consolas" panose="020B0609020204030204" pitchFamily="49" charset="0"/>
              </a:rPr>
              <a:t>,</a:t>
            </a:r>
            <a:r>
              <a:rPr lang="en-IN" dirty="0" smtClean="0">
                <a:latin typeface="Consolas" panose="020B0609020204030204" pitchFamily="49" charset="0"/>
              </a:rPr>
              <a:t> </a:t>
            </a:r>
            <a:r>
              <a:rPr lang="en-IN" i="1" dirty="0" smtClean="0">
                <a:solidFill>
                  <a:srgbClr val="FB9A4B"/>
                </a:solidFill>
                <a:latin typeface="Consolas" panose="020B0609020204030204" pitchFamily="49" charset="0"/>
              </a:rPr>
              <a:t>arg2</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value2</a:t>
            </a:r>
            <a:r>
              <a:rPr lang="en-IN" i="1" dirty="0" smtClean="0">
                <a:solidFill>
                  <a:srgbClr val="FB9A4B"/>
                </a:solidFill>
                <a:latin typeface="Consolas" panose="020B0609020204030204" pitchFamily="49" charset="0"/>
              </a:rPr>
              <a:t>, arg3</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value3</a:t>
            </a:r>
            <a:r>
              <a:rPr lang="en-IN" dirty="0" smtClean="0">
                <a:solidFill>
                  <a:schemeClr val="accent1">
                    <a:lumMod val="60000"/>
                    <a:lumOff val="40000"/>
                  </a:schemeClr>
                </a:solidFill>
                <a:latin typeface="Consolas" panose="020B0609020204030204" pitchFamily="49" charset="0"/>
              </a:rPr>
              <a:t>)</a:t>
            </a:r>
            <a:endParaRPr lang="en-IN" dirty="0">
              <a:solidFill>
                <a:schemeClr val="accent1">
                  <a:lumMod val="60000"/>
                  <a:lumOff val="40000"/>
                </a:schemeClr>
              </a:solidFill>
              <a:latin typeface="Consolas" panose="020B0609020204030204" pitchFamily="49" charset="0"/>
            </a:endParaRPr>
          </a:p>
        </p:txBody>
      </p:sp>
      <p:sp>
        <p:nvSpPr>
          <p:cNvPr id="8" name="Rectangle 7"/>
          <p:cNvSpPr/>
          <p:nvPr/>
        </p:nvSpPr>
        <p:spPr>
          <a:xfrm>
            <a:off x="228600" y="3200400"/>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spTree>
    <p:extLst>
      <p:ext uri="{BB962C8B-B14F-4D97-AF65-F5344CB8AC3E}">
        <p14:creationId xmlns:p14="http://schemas.microsoft.com/office/powerpoint/2010/main" val="11329136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 *arguments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0200"/>
            <a:ext cx="87630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t>
            </a:r>
            <a:r>
              <a:rPr lang="en-IN" i="1" dirty="0" smtClean="0">
                <a:solidFill>
                  <a:srgbClr val="FB9A4B"/>
                </a:solidFill>
                <a:latin typeface="Consolas" panose="020B0609020204030204" pitchFamily="49" charset="0"/>
              </a:rPr>
              <a:t>argument</a:t>
            </a:r>
            <a:r>
              <a:rPr lang="en-IN" i="1" dirty="0" smtClean="0">
                <a:solidFill>
                  <a:schemeClr val="accent2">
                    <a:lumMod val="60000"/>
                    <a:lumOff val="40000"/>
                  </a:schemeClr>
                </a:solidFill>
                <a:latin typeface="Consolas" panose="020B0609020204030204" pitchFamily="49" charset="0"/>
              </a:rPr>
              <a:t>) :</a:t>
            </a:r>
            <a:endParaRPr lang="en-IN" i="1" dirty="0">
              <a:solidFill>
                <a:schemeClr val="accent2">
                  <a:lumMod val="60000"/>
                  <a:lumOff val="4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(*parameters) :</a:t>
            </a:r>
          </a:p>
          <a:p>
            <a:r>
              <a:rPr lang="en-IN" sz="2000" dirty="0">
                <a:solidFill>
                  <a:srgbClr val="98676A"/>
                </a:solidFill>
                <a:latin typeface="Consolas" panose="020B0609020204030204" pitchFamily="49" charset="0"/>
              </a:rPr>
              <a:t> </a:t>
            </a:r>
            <a:r>
              <a:rPr lang="en-IN" sz="2000" dirty="0" smtClean="0">
                <a:solidFill>
                  <a:srgbClr val="98676A"/>
                </a:solidFill>
                <a:latin typeface="Consolas" panose="020B0609020204030204" pitchFamily="49" charset="0"/>
              </a:rPr>
              <a:t>   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 in </a:t>
            </a:r>
            <a:r>
              <a:rPr lang="en-IN" sz="2000" dirty="0" smtClean="0">
                <a:solidFill>
                  <a:srgbClr val="D3AF86"/>
                </a:solidFill>
                <a:latin typeface="Consolas" panose="020B0609020204030204" pitchFamily="49" charset="0"/>
              </a:rPr>
              <a:t>parameters :</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fn(</a:t>
            </a:r>
            <a:r>
              <a:rPr lang="en-IN" sz="2000" dirty="0" smtClean="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3</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21422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None</a:t>
            </a:r>
            <a:endParaRPr lang="en-US" dirty="0"/>
          </a:p>
        </p:txBody>
      </p:sp>
      <p:sp>
        <p:nvSpPr>
          <p:cNvPr id="3" name="Rectangle 2"/>
          <p:cNvSpPr/>
          <p:nvPr/>
        </p:nvSpPr>
        <p:spPr>
          <a:xfrm>
            <a:off x="1026721" y="2858869"/>
            <a:ext cx="7090558" cy="646331"/>
          </a:xfrm>
          <a:prstGeom prst="rect">
            <a:avLst/>
          </a:prstGeom>
        </p:spPr>
        <p:txBody>
          <a:bodyPr wrap="square">
            <a:spAutoFit/>
          </a:bodyPr>
          <a:lstStyle/>
          <a:p>
            <a:r>
              <a:rPr lang="en-IN" sz="2000" dirty="0">
                <a:solidFill>
                  <a:srgbClr val="7A5A58"/>
                </a:solidFill>
              </a:rPr>
              <a:t>The equivalent of the </a:t>
            </a:r>
            <a:r>
              <a:rPr lang="en-IN" sz="3600" dirty="0">
                <a:solidFill>
                  <a:srgbClr val="7A5A58"/>
                </a:solidFill>
              </a:rPr>
              <a:t>null </a:t>
            </a:r>
            <a:r>
              <a:rPr lang="en-IN" sz="2000" dirty="0">
                <a:solidFill>
                  <a:srgbClr val="7A5A58"/>
                </a:solidFill>
              </a:rPr>
              <a:t>keyword in Python is </a:t>
            </a:r>
            <a:r>
              <a:rPr lang="en-IN" sz="3600" dirty="0">
                <a:solidFill>
                  <a:srgbClr val="7A5A58"/>
                </a:solidFill>
              </a:rPr>
              <a:t>None</a:t>
            </a:r>
            <a:r>
              <a:rPr lang="en-IN" sz="2000" dirty="0">
                <a:solidFill>
                  <a:srgbClr val="7A5A58"/>
                </a:solidFill>
              </a:rPr>
              <a:t>.</a:t>
            </a:r>
          </a:p>
        </p:txBody>
      </p:sp>
      <p:sp>
        <p:nvSpPr>
          <p:cNvPr id="7" name="Rectangle 6"/>
          <p:cNvSpPr/>
          <p:nvPr/>
        </p:nvSpPr>
        <p:spPr>
          <a:xfrm>
            <a:off x="152400" y="179338"/>
            <a:ext cx="8839200" cy="1631216"/>
          </a:xfrm>
          <a:prstGeom prst="rect">
            <a:avLst/>
          </a:prstGeom>
        </p:spPr>
        <p:txBody>
          <a:bodyPr wrap="square">
            <a:spAutoFit/>
          </a:bodyPr>
          <a:lstStyle/>
          <a:p>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a:t>
            </a:r>
            <a:r>
              <a:rPr lang="en-IN" sz="2000" dirty="0">
                <a:solidFill>
                  <a:srgbClr val="F8F8F2"/>
                </a:solidFill>
                <a:latin typeface="Consolas" panose="020B0609020204030204" pitchFamily="49" charset="0"/>
              </a:rPr>
              <a:t> </a:t>
            </a:r>
            <a:r>
              <a:rPr lang="en-IN" sz="2000" dirty="0">
                <a:solidFill>
                  <a:srgbClr val="AE81FF"/>
                </a:solidFill>
                <a:latin typeface="Consolas" panose="020B0609020204030204" pitchFamily="49" charset="0"/>
              </a:rPr>
              <a:t>None</a:t>
            </a:r>
            <a:endParaRPr lang="en-IN" sz="2000" dirty="0">
              <a:solidFill>
                <a:srgbClr val="F8F8F2"/>
              </a:solidFill>
              <a:latin typeface="Consolas" panose="020B0609020204030204" pitchFamily="49" charset="0"/>
            </a:endParaRPr>
          </a:p>
          <a:p>
            <a:r>
              <a:rPr lang="en-IN" sz="2000" dirty="0">
                <a:solidFill>
                  <a:srgbClr val="F92672"/>
                </a:solidFill>
                <a:latin typeface="Consolas" panose="020B0609020204030204" pitchFamily="49" charset="0"/>
              </a:rPr>
              <a:t>if</a:t>
            </a:r>
            <a:r>
              <a:rPr lang="en-IN" sz="2000" dirty="0">
                <a:solidFill>
                  <a:srgbClr val="F8F8F2"/>
                </a:solidFill>
                <a:latin typeface="Consolas" panose="020B0609020204030204" pitchFamily="49" charset="0"/>
              </a:rPr>
              <a:t> </a:t>
            </a:r>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is</a:t>
            </a:r>
            <a:r>
              <a:rPr lang="en-IN" sz="2000" dirty="0">
                <a:solidFill>
                  <a:srgbClr val="F8F8F2"/>
                </a:solidFill>
                <a:latin typeface="Consolas" panose="020B0609020204030204" pitchFamily="49" charset="0"/>
              </a:rPr>
              <a:t> </a:t>
            </a:r>
            <a:r>
              <a:rPr lang="en-IN" sz="2000" dirty="0" smtClean="0">
                <a:solidFill>
                  <a:srgbClr val="AE81FF"/>
                </a:solidFill>
                <a:latin typeface="Consolas" panose="020B0609020204030204" pitchFamily="49" charset="0"/>
              </a:rPr>
              <a:t>None</a:t>
            </a:r>
            <a:r>
              <a:rPr lang="en-IN" sz="2000" dirty="0">
                <a:solidFill>
                  <a:schemeClr val="bg1">
                    <a:lumMod val="75000"/>
                  </a:schemeClr>
                </a:solidFill>
                <a:latin typeface="Consolas" panose="020B0609020204030204" pitchFamily="49" charset="0"/>
              </a:rPr>
              <a:t>:</a:t>
            </a:r>
          </a:p>
          <a:p>
            <a:r>
              <a:rPr lang="en-IN" sz="2000" dirty="0">
                <a:solidFill>
                  <a:srgbClr val="F8F8F2"/>
                </a:solidFill>
                <a:latin typeface="Consolas" panose="020B0609020204030204" pitchFamily="49" charset="0"/>
              </a:rPr>
              <a:t> </a:t>
            </a:r>
            <a:r>
              <a:rPr lang="en-IN" sz="2000" dirty="0" smtClean="0">
                <a:solidFill>
                  <a:srgbClr val="F8F8F2"/>
                </a:solidFill>
                <a:latin typeface="Consolas" panose="020B0609020204030204" pitchFamily="49" charset="0"/>
              </a:rPr>
              <a:t>   </a:t>
            </a:r>
            <a:r>
              <a:rPr lang="en-IN" sz="2000" dirty="0" smtClean="0">
                <a:solidFill>
                  <a:srgbClr val="66D9EF"/>
                </a:solidFill>
                <a:latin typeface="Consolas" panose="020B0609020204030204" pitchFamily="49" charset="0"/>
              </a:rPr>
              <a:t>print</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is None'</a:t>
            </a:r>
            <a:r>
              <a:rPr lang="en-IN" sz="2000" dirty="0">
                <a:solidFill>
                  <a:schemeClr val="bg1">
                    <a:lumMod val="75000"/>
                  </a:schemeClr>
                </a:solidFill>
                <a:latin typeface="Consolas" panose="020B0609020204030204" pitchFamily="49" charset="0"/>
              </a:rPr>
              <a:t>)</a:t>
            </a:r>
          </a:p>
          <a:p>
            <a:r>
              <a:rPr lang="en-IN" sz="2000" dirty="0">
                <a:solidFill>
                  <a:srgbClr val="F92672"/>
                </a:solidFill>
                <a:latin typeface="Consolas" panose="020B0609020204030204" pitchFamily="49" charset="0"/>
              </a:rPr>
              <a:t>else</a:t>
            </a:r>
            <a:r>
              <a:rPr lang="en-IN" sz="2000" dirty="0">
                <a:solidFill>
                  <a:srgbClr val="F8F8F2"/>
                </a:solidFill>
                <a:latin typeface="Consolas" panose="020B0609020204030204" pitchFamily="49" charset="0"/>
              </a:rPr>
              <a:t> :</a:t>
            </a:r>
          </a:p>
          <a:p>
            <a:r>
              <a:rPr lang="en-IN" sz="2000" dirty="0" smtClean="0">
                <a:solidFill>
                  <a:srgbClr val="66D9EF"/>
                </a:solidFill>
                <a:latin typeface="Consolas" panose="020B0609020204030204" pitchFamily="49" charset="0"/>
              </a:rPr>
              <a:t>    print</a:t>
            </a:r>
            <a:r>
              <a:rPr lang="en-IN" sz="2000" dirty="0" smtClean="0">
                <a:solidFill>
                  <a:srgbClr val="F8F8F2"/>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has some value'</a:t>
            </a:r>
            <a:r>
              <a:rPr lang="en-IN" sz="2000" dirty="0">
                <a:solidFill>
                  <a:schemeClr val="bg1">
                    <a:lumMod val="75000"/>
                  </a:schemeClr>
                </a:solidFill>
                <a:latin typeface="Consolas" panose="020B0609020204030204" pitchFamily="49" charset="0"/>
              </a:rPr>
              <a:t>)</a:t>
            </a:r>
          </a:p>
        </p:txBody>
      </p:sp>
      <p:sp>
        <p:nvSpPr>
          <p:cNvPr id="4" name="Rectangle 3"/>
          <p:cNvSpPr/>
          <p:nvPr/>
        </p:nvSpPr>
        <p:spPr>
          <a:xfrm>
            <a:off x="152400" y="3701296"/>
            <a:ext cx="8763000" cy="1785104"/>
          </a:xfrm>
          <a:prstGeom prst="rect">
            <a:avLst/>
          </a:prstGeom>
        </p:spPr>
        <p:txBody>
          <a:bodyPr wrap="square">
            <a:spAutoFit/>
          </a:bodyPr>
          <a:lstStyle/>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a:solidFill>
                  <a:srgbClr val="F92672"/>
                </a:solidFill>
                <a:latin typeface="Consolas" panose="020B0609020204030204" pitchFamily="49" charset="0"/>
              </a:rPr>
              <a:t>is</a:t>
            </a:r>
            <a:r>
              <a:rPr lang="en-IN" sz="2200" dirty="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smtClean="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p>
          <a:p>
            <a:endParaRPr lang="en-IN" sz="2200" dirty="0">
              <a:solidFill>
                <a:srgbClr val="98676A"/>
              </a:solidFill>
              <a:latin typeface="Consolas" panose="020B0609020204030204" pitchFamily="49" charset="0"/>
            </a:endParaRPr>
          </a:p>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smtClean="0">
                <a:solidFill>
                  <a:srgbClr val="F92672"/>
                </a:solidFill>
                <a:latin typeface="Consolas" panose="020B0609020204030204" pitchFamily="49" charset="0"/>
              </a:rPr>
              <a:t>is not</a:t>
            </a:r>
            <a:r>
              <a:rPr lang="en-IN" sz="2200" dirty="0" smtClean="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endParaRPr lang="en-IN" sz="22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300454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8" name="Rectangle 7"/>
          <p:cNvSpPr/>
          <p:nvPr/>
        </p:nvSpPr>
        <p:spPr>
          <a:xfrm>
            <a:off x="228600" y="2722759"/>
            <a:ext cx="5186035" cy="400110"/>
          </a:xfrm>
          <a:prstGeom prst="rect">
            <a:avLst/>
          </a:prstGeom>
        </p:spPr>
        <p:txBody>
          <a:bodyPr wrap="none">
            <a:spAutoFit/>
          </a:bodyPr>
          <a:lstStyle/>
          <a:p>
            <a:pPr marL="342900" indent="-342900">
              <a:buFont typeface="Arial" panose="020B0604020202020204" pitchFamily="34" charset="0"/>
              <a:buChar char="•"/>
            </a:pP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9" name="Rectangle 8"/>
          <p:cNvSpPr/>
          <p:nvPr/>
        </p:nvSpPr>
        <p:spPr>
          <a:xfrm>
            <a:off x="228600" y="3429000"/>
            <a:ext cx="8686800" cy="1015663"/>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pPr marL="358775"/>
            <a:r>
              <a:rPr lang="en-IN" sz="2000" dirty="0" smtClean="0">
                <a:solidFill>
                  <a:srgbClr val="D3AF86"/>
                </a:solidFill>
                <a:latin typeface="Consolas" panose="020B0609020204030204" pitchFamily="49" charset="0"/>
              </a:rPr>
              <a:t>b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lastName </a:t>
            </a:r>
            <a:r>
              <a:rPr lang="en-IN" sz="2000" dirty="0" smtClean="0">
                <a:solidFill>
                  <a:srgbClr val="D3AF86"/>
                </a:solidFill>
                <a:latin typeface="Consolas" panose="020B0609020204030204" pitchFamily="49" charset="0"/>
              </a:rPr>
              <a:t>")</a:t>
            </a:r>
          </a:p>
          <a:p>
            <a:pPr marL="358775"/>
            <a:r>
              <a:rPr lang="pt-BR" sz="2000" dirty="0" smtClean="0">
                <a:solidFill>
                  <a:srgbClr val="7E602C"/>
                </a:solidFill>
                <a:latin typeface="Consolas" panose="020B0609020204030204" pitchFamily="49" charset="0"/>
              </a:rPr>
              <a:t>print</a:t>
            </a:r>
            <a:r>
              <a:rPr lang="pt-BR" sz="2000" dirty="0">
                <a:solidFill>
                  <a:srgbClr val="D3AF86"/>
                </a:solidFill>
                <a:latin typeface="Consolas" panose="020B0609020204030204" pitchFamily="49" charset="0"/>
              </a:rPr>
              <a:t>((</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a + "</a:t>
            </a:r>
            <a:r>
              <a:rPr lang="pt-BR" sz="2000" dirty="0">
                <a:solidFill>
                  <a:srgbClr val="889B4A"/>
                </a:solidFill>
                <a:latin typeface="Consolas" panose="020B0609020204030204" pitchFamily="49" charset="0"/>
              </a:rPr>
              <a:t> </a:t>
            </a:r>
            <a:r>
              <a:rPr lang="pt-BR" sz="2000" dirty="0">
                <a:solidFill>
                  <a:srgbClr val="D3AF86"/>
                </a:solidFill>
                <a:latin typeface="Consolas" panose="020B0609020204030204" pitchFamily="49" charset="0"/>
              </a:rPr>
              <a:t>" + b)(a, b))</a:t>
            </a:r>
            <a:endParaRPr lang="pt-BR" sz="2000" b="0" dirty="0">
              <a:solidFill>
                <a:srgbClr val="D3AF86"/>
              </a:solidFill>
              <a:effectLst/>
              <a:latin typeface="Consolas" panose="020B0609020204030204" pitchFamily="49" charset="0"/>
            </a:endParaRPr>
          </a:p>
        </p:txBody>
      </p:sp>
      <p:sp>
        <p:nvSpPr>
          <p:cNvPr id="11" name="Rectangle 10"/>
          <p:cNvSpPr/>
          <p:nvPr/>
        </p:nvSpPr>
        <p:spPr>
          <a:xfrm>
            <a:off x="228600" y="4702314"/>
            <a:ext cx="4572000" cy="707886"/>
          </a:xfrm>
          <a:prstGeom prst="rect">
            <a:avLst/>
          </a:prstGeom>
        </p:spPr>
        <p:txBody>
          <a:bodyPr>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x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a:t>
            </a:r>
            <a:r>
              <a:rPr lang="en-IN" sz="2000" dirty="0" smtClean="0">
                <a:solidFill>
                  <a:srgbClr val="889B4A"/>
                </a:solidFill>
                <a:latin typeface="Consolas" panose="020B0609020204030204" pitchFamily="49" charset="0"/>
              </a:rPr>
              <a:t>World</a:t>
            </a:r>
            <a:r>
              <a:rPr lang="en-IN" sz="2000" dirty="0" smtClean="0">
                <a:solidFill>
                  <a:srgbClr val="D3AF86"/>
                </a:solidFill>
                <a:latin typeface="Consolas" panose="020B0609020204030204" pitchFamily="49" charset="0"/>
              </a:rPr>
              <a:t>"</a:t>
            </a:r>
          </a:p>
          <a:p>
            <a:pPr marL="358775"/>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710639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12" name="Rectangle 11"/>
          <p:cNvSpPr/>
          <p:nvPr/>
        </p:nvSpPr>
        <p:spPr>
          <a:xfrm>
            <a:off x="228600" y="2630031"/>
            <a:ext cx="8686800" cy="2246769"/>
          </a:xfrm>
          <a:prstGeom prst="rect">
            <a:avLst/>
          </a:prstGeom>
        </p:spPr>
        <p:txBody>
          <a:bodyPr wrap="square">
            <a:spAutoFit/>
          </a:bodyPr>
          <a:lstStyle/>
          <a:p>
            <a:r>
              <a:rPr lang="en-IN" sz="2000" dirty="0">
                <a:solidFill>
                  <a:srgbClr val="D3AF86"/>
                </a:solidFill>
                <a:latin typeface="Consolas" panose="020B0609020204030204" pitchFamily="49" charset="0"/>
              </a:rPr>
              <a:t>firstName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lastName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lastName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fullName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a, b: a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 +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fName = fullName(</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=firstName ,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=lastName)</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(fName)</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131606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Module</a:t>
            </a:r>
            <a:endParaRPr lang="en-US" dirty="0"/>
          </a:p>
        </p:txBody>
      </p:sp>
      <p:sp>
        <p:nvSpPr>
          <p:cNvPr id="3" name="Rectangle 2"/>
          <p:cNvSpPr/>
          <p:nvPr/>
        </p:nvSpPr>
        <p:spPr>
          <a:xfrm>
            <a:off x="487401" y="2895600"/>
            <a:ext cx="8169198" cy="769441"/>
          </a:xfrm>
          <a:prstGeom prst="rect">
            <a:avLst/>
          </a:prstGeom>
        </p:spPr>
        <p:txBody>
          <a:bodyPr wrap="square">
            <a:spAutoFit/>
          </a:bodyPr>
          <a:lstStyle/>
          <a:p>
            <a:r>
              <a:rPr lang="en-IN" sz="2200" dirty="0">
                <a:solidFill>
                  <a:srgbClr val="7A5A58"/>
                </a:solidFill>
              </a:rPr>
              <a:t>A module can define functions, classes and variables. A module can also include runnable code.</a:t>
            </a:r>
          </a:p>
        </p:txBody>
      </p:sp>
    </p:spTree>
    <p:extLst>
      <p:ext uri="{BB962C8B-B14F-4D97-AF65-F5344CB8AC3E}">
        <p14:creationId xmlns:p14="http://schemas.microsoft.com/office/powerpoint/2010/main" val="3153989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modules</a:t>
            </a:r>
            <a:r>
              <a:rPr lang="en-IN" sz="3600" dirty="0">
                <a:solidFill>
                  <a:schemeClr val="bg1">
                    <a:lumMod val="95000"/>
                  </a:schemeClr>
                </a:solidFill>
                <a:latin typeface="Garamond" panose="02020404030301010803" pitchFamily="18" charset="0"/>
                <a:cs typeface="Arial" panose="020B0604020202020204" pitchFamily="34" charset="0"/>
              </a:rPr>
              <a:t> </a:t>
            </a:r>
          </a:p>
        </p:txBody>
      </p:sp>
      <p:grpSp>
        <p:nvGrpSpPr>
          <p:cNvPr id="9" name="Group 8"/>
          <p:cNvGrpSpPr/>
          <p:nvPr/>
        </p:nvGrpSpPr>
        <p:grpSpPr>
          <a:xfrm>
            <a:off x="152400" y="849868"/>
            <a:ext cx="8839200" cy="1692771"/>
            <a:chOff x="152400" y="849868"/>
            <a:chExt cx="8839200" cy="1692771"/>
          </a:xfrm>
        </p:grpSpPr>
        <p:sp>
          <p:nvSpPr>
            <p:cNvPr id="5" name="Rectangle 4"/>
            <p:cNvSpPr/>
            <p:nvPr/>
          </p:nvSpPr>
          <p:spPr>
            <a:xfrm>
              <a:off x="152400" y="1219200"/>
              <a:ext cx="8839200" cy="1323439"/>
            </a:xfrm>
            <a:prstGeom prst="rect">
              <a:avLst/>
            </a:prstGeom>
          </p:spPr>
          <p:txBody>
            <a:bodyPr wrap="square">
              <a:spAutoFit/>
            </a:bodyPr>
            <a:lstStyle/>
            <a:p>
              <a:r>
                <a:rPr lang="pt-BR" sz="2000" dirty="0">
                  <a:solidFill>
                    <a:srgbClr val="D3AF86"/>
                  </a:solidFill>
                  <a:latin typeface="Consolas" panose="020B0609020204030204" pitchFamily="49" charset="0"/>
                </a:rPr>
                <a:t>fn1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fn2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fn3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fn4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endParaRPr lang="pt-BR" sz="2000" b="0" dirty="0">
                <a:solidFill>
                  <a:srgbClr val="D3AF86"/>
                </a:solidFill>
                <a:effectLst/>
                <a:latin typeface="Consolas" panose="020B0609020204030204" pitchFamily="49" charset="0"/>
              </a:endParaRPr>
            </a:p>
          </p:txBody>
        </p:sp>
        <p:sp>
          <p:nvSpPr>
            <p:cNvPr id="7" name="TextBox 6"/>
            <p:cNvSpPr txBox="1"/>
            <p:nvPr/>
          </p:nvSpPr>
          <p:spPr>
            <a:xfrm>
              <a:off x="152400" y="849868"/>
              <a:ext cx="1467068" cy="369332"/>
            </a:xfrm>
            <a:prstGeom prst="rect">
              <a:avLst/>
            </a:prstGeom>
            <a:noFill/>
          </p:spPr>
          <p:txBody>
            <a:bodyPr wrap="none" rtlCol="0">
              <a:spAutoFit/>
            </a:bodyPr>
            <a:lstStyle/>
            <a:p>
              <a:r>
                <a:rPr lang="en-IN" b="1" i="1" dirty="0" smtClean="0">
                  <a:solidFill>
                    <a:srgbClr val="00B050"/>
                  </a:solidFill>
                </a:rPr>
                <a:t>module1.py</a:t>
              </a:r>
              <a:endParaRPr lang="en-IN" b="1" i="1" dirty="0">
                <a:solidFill>
                  <a:srgbClr val="00B050"/>
                </a:solidFill>
              </a:endParaRPr>
            </a:p>
          </p:txBody>
        </p:sp>
      </p:grpSp>
      <p:grpSp>
        <p:nvGrpSpPr>
          <p:cNvPr id="11" name="Group 10"/>
          <p:cNvGrpSpPr/>
          <p:nvPr/>
        </p:nvGrpSpPr>
        <p:grpSpPr>
          <a:xfrm>
            <a:off x="152400" y="2743200"/>
            <a:ext cx="8839200" cy="3478693"/>
            <a:chOff x="152400" y="2983468"/>
            <a:chExt cx="8839200" cy="3478693"/>
          </a:xfrm>
        </p:grpSpPr>
        <p:sp>
          <p:nvSpPr>
            <p:cNvPr id="8" name="TextBox 7"/>
            <p:cNvSpPr txBox="1"/>
            <p:nvPr/>
          </p:nvSpPr>
          <p:spPr>
            <a:xfrm>
              <a:off x="152400" y="2983468"/>
              <a:ext cx="1467068" cy="369332"/>
            </a:xfrm>
            <a:prstGeom prst="rect">
              <a:avLst/>
            </a:prstGeom>
            <a:noFill/>
          </p:spPr>
          <p:txBody>
            <a:bodyPr wrap="none" rtlCol="0">
              <a:spAutoFit/>
            </a:bodyPr>
            <a:lstStyle/>
            <a:p>
              <a:r>
                <a:rPr lang="en-IN" b="1" i="1" dirty="0" smtClean="0">
                  <a:solidFill>
                    <a:srgbClr val="00B050"/>
                  </a:solidFill>
                </a:rPr>
                <a:t>module2.py</a:t>
              </a:r>
              <a:endParaRPr lang="en-IN" b="1" i="1" dirty="0">
                <a:solidFill>
                  <a:srgbClr val="00B050"/>
                </a:solidFill>
              </a:endParaRPr>
            </a:p>
          </p:txBody>
        </p:sp>
        <p:sp>
          <p:nvSpPr>
            <p:cNvPr id="10" name="Rectangle 9"/>
            <p:cNvSpPr/>
            <p:nvPr/>
          </p:nvSpPr>
          <p:spPr>
            <a:xfrm>
              <a:off x="174702" y="3384395"/>
              <a:ext cx="8816898" cy="3077766"/>
            </a:xfrm>
            <a:prstGeom prst="rect">
              <a:avLst/>
            </a:prstGeom>
          </p:spPr>
          <p:txBody>
            <a:bodyPr wrap="square">
              <a:spAutoFit/>
            </a:bodyPr>
            <a:lstStyle/>
            <a:p>
              <a:r>
                <a:rPr lang="en-IN" dirty="0">
                  <a:solidFill>
                    <a:srgbClr val="D3AF86"/>
                  </a:solidFill>
                  <a:latin typeface="Consolas" panose="020B0609020204030204" pitchFamily="49" charset="0"/>
                </a:rPr>
                <a:t>x = "</a:t>
              </a:r>
              <a:r>
                <a:rPr lang="en-IN" dirty="0" smtClean="0">
                  <a:solidFill>
                    <a:srgbClr val="889B4A"/>
                  </a:solidFill>
                  <a:latin typeface="Consolas" panose="020B0609020204030204" pitchFamily="49" charset="0"/>
                </a:rPr>
                <a:t>Infoway </a:t>
              </a:r>
              <a:r>
                <a:rPr lang="en-IN" dirty="0">
                  <a:solidFill>
                    <a:srgbClr val="889B4A"/>
                  </a:solidFill>
                  <a:latin typeface="Consolas" panose="020B0609020204030204" pitchFamily="49" charset="0"/>
                </a:rPr>
                <a:t>Technologies</a:t>
              </a:r>
              <a:r>
                <a:rPr lang="en-IN" dirty="0">
                  <a:solidFill>
                    <a:srgbClr val="D3AF86"/>
                  </a:solidFill>
                  <a:latin typeface="Consolas" panose="020B0609020204030204" pitchFamily="49" charset="0"/>
                </a:rPr>
                <a:t>"</a:t>
              </a:r>
            </a:p>
            <a:p>
              <a:endParaRPr lang="en-IN"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person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20000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40000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endParaRPr lang="en-IN" sz="2000" dirty="0" smtClean="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60000</a:t>
              </a:r>
              <a:r>
                <a:rPr lang="en-IN" sz="2000" dirty="0" smtClean="0">
                  <a:solidFill>
                    <a:srgbClr val="D3AF86"/>
                  </a:solidFill>
                  <a:latin typeface="Consolas" panose="020B0609020204030204" pitchFamily="49" charset="0"/>
                </a:rPr>
                <a:t>“ } </a:t>
              </a:r>
            </a:p>
            <a:p>
              <a:r>
                <a:rPr lang="en-IN" dirty="0" smtClean="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val="13251195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a:t>
            </a:r>
            <a:r>
              <a:rPr lang="en-IN" dirty="0" smtClean="0"/>
              <a:t>mport</a:t>
            </a:r>
            <a:endParaRPr lang="en-US" dirty="0"/>
          </a:p>
        </p:txBody>
      </p:sp>
      <p:sp>
        <p:nvSpPr>
          <p:cNvPr id="3" name="Rectangle 2"/>
          <p:cNvSpPr/>
          <p:nvPr/>
        </p:nvSpPr>
        <p:spPr>
          <a:xfrm>
            <a:off x="434200" y="2971800"/>
            <a:ext cx="8275599" cy="769441"/>
          </a:xfrm>
          <a:prstGeom prst="rect">
            <a:avLst/>
          </a:prstGeom>
        </p:spPr>
        <p:txBody>
          <a:bodyPr wrap="square">
            <a:spAutoFit/>
          </a:bodyPr>
          <a:lstStyle/>
          <a:p>
            <a:r>
              <a:rPr lang="en-IN" sz="2200" dirty="0">
                <a:solidFill>
                  <a:srgbClr val="7A5A58"/>
                </a:solidFill>
              </a:rPr>
              <a:t>An import statement is made up of the import keyword along with the name of the module.</a:t>
            </a:r>
          </a:p>
        </p:txBody>
      </p:sp>
    </p:spTree>
    <p:extLst>
      <p:ext uri="{BB962C8B-B14F-4D97-AF65-F5344CB8AC3E}">
        <p14:creationId xmlns:p14="http://schemas.microsoft.com/office/powerpoint/2010/main" val="17546696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317" y="2547878"/>
            <a:ext cx="4949283" cy="2862322"/>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os</a:t>
            </a:r>
          </a:p>
          <a:p>
            <a:r>
              <a:rPr lang="en-IN" sz="2000" dirty="0">
                <a:solidFill>
                  <a:srgbClr val="D3AF86"/>
                </a:solidFill>
                <a:latin typeface="Consolas" panose="020B0609020204030204" pitchFamily="49" charset="0"/>
              </a:rPr>
              <a:t>&gt;&gt;&gt; os.system</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cls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datetime</a:t>
            </a:r>
          </a:p>
          <a:p>
            <a:r>
              <a:rPr lang="en-IN" sz="2000" dirty="0">
                <a:solidFill>
                  <a:srgbClr val="D3AF86"/>
                </a:solidFill>
                <a:latin typeface="Consolas" panose="020B0609020204030204" pitchFamily="49" charset="0"/>
              </a:rPr>
              <a:t>&gt;&gt;&gt; now = datetime.datetime.now();</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math</a:t>
            </a:r>
          </a:p>
          <a:p>
            <a:r>
              <a:rPr lang="en-IN"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(math.trunc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1234.456</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smtClean="0">
                <a:solidFill>
                  <a:srgbClr val="98676A"/>
                </a:solidFill>
                <a:latin typeface="Consolas" panose="020B0609020204030204" pitchFamily="49" charset="0"/>
              </a:rPr>
              <a:t>import</a:t>
            </a:r>
            <a:r>
              <a:rPr lang="en-IN" sz="2000" dirty="0" smtClean="0">
                <a:solidFill>
                  <a:srgbClr val="D3AF86"/>
                </a:solidFill>
                <a:latin typeface="Consolas" panose="020B0609020204030204" pitchFamily="49" charset="0"/>
              </a:rPr>
              <a:t> random</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keyword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keyword.kwlist</a:t>
            </a:r>
          </a:p>
        </p:txBody>
      </p:sp>
      <p:sp>
        <p:nvSpPr>
          <p:cNvPr id="4" name="Rectangle 3"/>
          <p:cNvSpPr/>
          <p:nvPr/>
        </p:nvSpPr>
        <p:spPr>
          <a:xfrm>
            <a:off x="228600" y="914400"/>
            <a:ext cx="8686800" cy="646331"/>
          </a:xfrm>
          <a:prstGeom prst="rect">
            <a:avLst/>
          </a:prstGeom>
        </p:spPr>
        <p:txBody>
          <a:bodyPr wrap="square">
            <a:spAutoFit/>
          </a:bodyPr>
          <a:lstStyle/>
          <a:p>
            <a:r>
              <a:rPr lang="en-IN" dirty="0"/>
              <a:t>You can use any Python source file as a module by executing an import statement in some other Python source file.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import statement</a:t>
            </a:r>
            <a:r>
              <a:rPr lang="en-US" sz="3600" dirty="0" smtClean="0">
                <a:solidFill>
                  <a:schemeClr val="bg1">
                    <a:lumMod val="95000"/>
                  </a:schemeClr>
                </a:solidFill>
                <a:latin typeface="Garamond" panose="02020404030301010803" pitchFamily="18" charset="0"/>
                <a:cs typeface="Arial" panose="020B0604020202020204" pitchFamily="34" charset="0"/>
              </a:rPr>
              <a:t> </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17714" y="1639669"/>
            <a:ext cx="8697686" cy="646331"/>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module1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 module2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moduleN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endParaRPr lang="en-IN" b="0" i="1" dirty="0">
              <a:solidFill>
                <a:srgbClr val="D3AF86"/>
              </a:solidFill>
              <a:effectLst/>
              <a:latin typeface="Consolas" panose="020B0609020204030204" pitchFamily="49" charset="0"/>
            </a:endParaRPr>
          </a:p>
        </p:txBody>
      </p:sp>
      <p:sp>
        <p:nvSpPr>
          <p:cNvPr id="7" name="Rectangle 6"/>
          <p:cNvSpPr/>
          <p:nvPr/>
        </p:nvSpPr>
        <p:spPr>
          <a:xfrm>
            <a:off x="3886200" y="5257800"/>
            <a:ext cx="5181600" cy="1015663"/>
          </a:xfrm>
          <a:prstGeom prst="rect">
            <a:avLst/>
          </a:prstGeom>
          <a:solidFill>
            <a:srgbClr val="002060"/>
          </a:solidFill>
        </p:spPr>
        <p:txBody>
          <a:bodyPr wrap="square">
            <a:spAutoFit/>
          </a:bodyPr>
          <a:lstStyle/>
          <a:p>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module1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m1, module2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m2</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(m1.add(</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(m2.multiply(</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634600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from...import </a:t>
            </a:r>
            <a:r>
              <a:rPr lang="en-IN" sz="3600" dirty="0" smtClean="0">
                <a:solidFill>
                  <a:schemeClr val="bg1">
                    <a:lumMod val="95000"/>
                  </a:schemeClr>
                </a:solidFill>
                <a:latin typeface="Garamond" panose="02020404030301010803" pitchFamily="18" charset="0"/>
                <a:cs typeface="Arial" panose="020B0604020202020204" pitchFamily="34" charset="0"/>
              </a:rPr>
              <a:t>statement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1600200"/>
            <a:ext cx="8686800" cy="923330"/>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from</a:t>
            </a:r>
            <a:r>
              <a:rPr lang="en-IN" i="1" dirty="0">
                <a:solidFill>
                  <a:srgbClr val="D3AF86"/>
                </a:solidFill>
                <a:latin typeface="Consolas" panose="020B0609020204030204" pitchFamily="49" charset="0"/>
              </a:rPr>
              <a:t> moduleName </a:t>
            </a:r>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a:t>
            </a:r>
            <a:endParaRPr lang="en-IN" i="1" dirty="0" smtClean="0">
              <a:solidFill>
                <a:srgbClr val="98676A"/>
              </a:solidFill>
              <a:latin typeface="Consolas" panose="020B0609020204030204" pitchFamily="49" charset="0"/>
            </a:endParaRPr>
          </a:p>
          <a:p>
            <a:r>
              <a:rPr lang="en-IN" i="1" dirty="0" smtClean="0">
                <a:solidFill>
                  <a:srgbClr val="98676A"/>
                </a:solidFill>
                <a:latin typeface="Consolas" panose="020B0609020204030204" pitchFamily="49" charset="0"/>
              </a:rPr>
              <a:t>from</a:t>
            </a:r>
            <a:r>
              <a:rPr lang="en-IN" i="1" dirty="0" smtClean="0">
                <a:solidFill>
                  <a:srgbClr val="D3AF86"/>
                </a:solidFill>
                <a:latin typeface="Consolas" panose="020B0609020204030204" pitchFamily="49" charset="0"/>
              </a:rPr>
              <a:t> moduleName </a:t>
            </a:r>
            <a:r>
              <a:rPr lang="en-IN" i="1" dirty="0" smtClean="0">
                <a:solidFill>
                  <a:srgbClr val="98676A"/>
                </a:solidFill>
                <a:latin typeface="Consolas" panose="020B0609020204030204" pitchFamily="49" charset="0"/>
              </a:rPr>
              <a:t>import</a:t>
            </a:r>
            <a:r>
              <a:rPr lang="en-IN" i="1" dirty="0" smtClean="0">
                <a:solidFill>
                  <a:srgbClr val="D3AF86"/>
                </a:solidFill>
                <a:latin typeface="Consolas" panose="020B0609020204030204" pitchFamily="49" charset="0"/>
              </a:rPr>
              <a:t> name1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D3AF86"/>
                </a:solidFill>
                <a:latin typeface="Consolas" panose="020B0609020204030204" pitchFamily="49" charset="0"/>
              </a:rPr>
              <a:t>name2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nameN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endParaRPr lang="en-IN" i="1" dirty="0" smtClean="0">
              <a:solidFill>
                <a:srgbClr val="D3AF86"/>
              </a:solidFill>
              <a:latin typeface="Consolas" panose="020B0609020204030204" pitchFamily="49" charset="0"/>
            </a:endParaRPr>
          </a:p>
        </p:txBody>
      </p:sp>
      <p:sp>
        <p:nvSpPr>
          <p:cNvPr id="10" name="Rectangle 9"/>
          <p:cNvSpPr/>
          <p:nvPr/>
        </p:nvSpPr>
        <p:spPr>
          <a:xfrm>
            <a:off x="228600" y="2703493"/>
            <a:ext cx="8610600" cy="954107"/>
          </a:xfrm>
          <a:prstGeom prst="rect">
            <a:avLst/>
          </a:prstGeom>
        </p:spPr>
        <p:txBody>
          <a:bodyPr wrap="square">
            <a:spAutoFit/>
          </a:bodyPr>
          <a:lstStyle/>
          <a:p>
            <a:r>
              <a:rPr lang="en-IN" sz="1600" dirty="0" smtClean="0">
                <a:solidFill>
                  <a:srgbClr val="E80647"/>
                </a:solidFill>
                <a:latin typeface="Consolas" panose="020B0609020204030204" pitchFamily="49" charset="0"/>
              </a:rPr>
              <a:t>e.g.</a:t>
            </a:r>
          </a:p>
          <a:p>
            <a:r>
              <a:rPr lang="en-IN" sz="2000" dirty="0" smtClean="0">
                <a:solidFill>
                  <a:srgbClr val="98676A"/>
                </a:solidFill>
                <a:latin typeface="Consolas" panose="020B0609020204030204" pitchFamily="49" charset="0"/>
              </a:rPr>
              <a:t>from</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module1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fn1, fn2, fn3, fn4</a:t>
            </a:r>
          </a:p>
          <a:p>
            <a:r>
              <a:rPr lang="en-IN" sz="2000" dirty="0">
                <a:solidFill>
                  <a:srgbClr val="98676A"/>
                </a:solidFill>
                <a:latin typeface="Consolas" panose="020B0609020204030204" pitchFamily="49" charset="0"/>
              </a:rPr>
              <a:t>from</a:t>
            </a:r>
            <a:r>
              <a:rPr lang="en-IN" sz="2000" dirty="0">
                <a:solidFill>
                  <a:srgbClr val="D3AF86"/>
                </a:solidFill>
                <a:latin typeface="Consolas" panose="020B0609020204030204" pitchFamily="49" charset="0"/>
              </a:rPr>
              <a:t> module2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x, person</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132487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b="0" dirty="0" smtClean="0">
                <a:solidFill>
                  <a:srgbClr val="DFD72D"/>
                </a:solidFill>
              </a:rPr>
              <a:t>c</a:t>
            </a:r>
            <a:r>
              <a:rPr lang="en-IN" sz="5400" b="0" i="0" dirty="0" smtClean="0"/>
              <a:t>lass definition &amp; class objects</a:t>
            </a:r>
            <a:endParaRPr lang="en-IN" sz="5400" b="0" i="0" dirty="0"/>
          </a:p>
          <a:p>
            <a:endParaRPr lang="en-US" sz="5000" b="0" dirty="0">
              <a:solidFill>
                <a:srgbClr val="DFD72D"/>
              </a:solidFill>
            </a:endParaRPr>
          </a:p>
        </p:txBody>
      </p:sp>
      <p:sp>
        <p:nvSpPr>
          <p:cNvPr id="3" name="Rectangle 2"/>
          <p:cNvSpPr/>
          <p:nvPr/>
        </p:nvSpPr>
        <p:spPr>
          <a:xfrm>
            <a:off x="152400" y="228600"/>
            <a:ext cx="4432624" cy="461665"/>
          </a:xfrm>
          <a:prstGeom prst="rect">
            <a:avLst/>
          </a:prstGeom>
        </p:spPr>
        <p:txBody>
          <a:bodyPr wrap="none">
            <a:spAutoFit/>
          </a:bodyPr>
          <a:lstStyle/>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(__name__) </a:t>
            </a:r>
            <a:r>
              <a:rPr lang="en-IN" sz="2400" dirty="0">
                <a:solidFill>
                  <a:srgbClr val="A57A4C"/>
                </a:solidFill>
                <a:latin typeface="Consolas" panose="020B0609020204030204" pitchFamily="49" charset="0"/>
              </a:rPr>
              <a:t>#</a:t>
            </a:r>
            <a:r>
              <a:rPr lang="en-IN" sz="2400" dirty="0">
                <a:solidFill>
                  <a:srgbClr val="92D050"/>
                </a:solidFill>
                <a:latin typeface="Consolas" panose="020B0609020204030204" pitchFamily="49" charset="0"/>
              </a:rPr>
              <a:t>__main__</a:t>
            </a:r>
            <a:endParaRPr lang="en-IN" sz="24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4435221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1600200"/>
            <a:ext cx="8686800" cy="1200329"/>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class</a:t>
            </a:r>
            <a:r>
              <a:rPr lang="en-IN" i="1" dirty="0">
                <a:solidFill>
                  <a:srgbClr val="D3AF86"/>
                </a:solidFill>
                <a:latin typeface="Consolas" panose="020B0609020204030204" pitchFamily="49" charset="0"/>
              </a:rPr>
              <a:t> </a:t>
            </a:r>
            <a:r>
              <a:rPr lang="en-IN" i="1" dirty="0">
                <a:solidFill>
                  <a:srgbClr val="F06431"/>
                </a:solidFill>
                <a:latin typeface="Consolas" panose="020B0609020204030204" pitchFamily="49" charset="0"/>
              </a:rPr>
              <a:t>ClassName</a:t>
            </a:r>
            <a:r>
              <a:rPr lang="en-IN" i="1" dirty="0">
                <a:solidFill>
                  <a:srgbClr val="D3AF86"/>
                </a:solidFill>
                <a:latin typeface="Consolas" panose="020B0609020204030204" pitchFamily="49" charset="0"/>
              </a:rPr>
              <a:t>:</a:t>
            </a: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a:t>
            </a:r>
            <a:r>
              <a:rPr lang="en-IN" i="1" dirty="0">
                <a:solidFill>
                  <a:srgbClr val="F79A32"/>
                </a:solidFill>
                <a:latin typeface="Consolas" panose="020B0609020204030204" pitchFamily="49" charset="0"/>
              </a:rPr>
              <a:t>1</a:t>
            </a:r>
            <a:r>
              <a:rPr lang="en-IN" i="1" dirty="0">
                <a:solidFill>
                  <a:srgbClr val="D3AF86"/>
                </a:solidFill>
                <a:latin typeface="Consolas" panose="020B0609020204030204" pitchFamily="49" charset="0"/>
              </a:rPr>
              <a:t>&gt;</a:t>
            </a:r>
          </a:p>
          <a:p>
            <a:r>
              <a:rPr lang="en-IN" i="1" dirty="0" smtClean="0">
                <a:solidFill>
                  <a:srgbClr val="D3AF86"/>
                </a:solidFill>
                <a:latin typeface="Consolas" panose="020B0609020204030204" pitchFamily="49" charset="0"/>
              </a:rPr>
              <a:t>    ...</a:t>
            </a:r>
            <a:endParaRPr lang="en-IN" i="1" dirty="0">
              <a:solidFill>
                <a:srgbClr val="D3AF86"/>
              </a:solidFill>
              <a:latin typeface="Consolas" panose="020B0609020204030204" pitchFamily="49" charset="0"/>
            </a:endParaRP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statement-N&gt;</a:t>
            </a:r>
            <a:endParaRPr lang="en-IN" b="0" i="1" dirty="0">
              <a:solidFill>
                <a:srgbClr val="D3AF86"/>
              </a:solidFill>
              <a:effectLst/>
              <a:latin typeface="Consolas" panose="020B0609020204030204" pitchFamily="49" charset="0"/>
            </a:endParaRPr>
          </a:p>
        </p:txBody>
      </p:sp>
      <p:sp>
        <p:nvSpPr>
          <p:cNvPr id="5" name="Rectangle 4"/>
          <p:cNvSpPr/>
          <p:nvPr/>
        </p:nvSpPr>
        <p:spPr>
          <a:xfrm>
            <a:off x="236034" y="3048000"/>
            <a:ext cx="7993566" cy="2862322"/>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student</a:t>
            </a:r>
            <a:r>
              <a:rPr lang="en-IN" sz="2000" dirty="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firstName = </a:t>
            </a:r>
            <a:r>
              <a:rPr lang="en-IN" sz="2000" dirty="0" smtClean="0">
                <a:solidFill>
                  <a:srgbClr val="F79A32"/>
                </a:solidFill>
                <a:latin typeface="Consolas" panose="020B0609020204030204" pitchFamily="49" charset="0"/>
              </a:rPr>
              <a:t>None</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lastName = </a:t>
            </a:r>
            <a:r>
              <a:rPr lang="en-IN" sz="2000" dirty="0" smtClean="0">
                <a:solidFill>
                  <a:srgbClr val="F79A32"/>
                </a:solidFill>
                <a:latin typeface="Consolas" panose="020B0609020204030204" pitchFamily="49" charset="0"/>
              </a:rPr>
              <a:t>None</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a:t>
            </a:r>
            <a:r>
              <a:rPr lang="en-IN" sz="2000" i="1" dirty="0">
                <a:solidFill>
                  <a:srgbClr val="D3AF86"/>
                </a:solidFill>
                <a:latin typeface="Consolas" panose="020B0609020204030204" pitchFamily="49" charset="0"/>
              </a:rPr>
              <a:t>self</a:t>
            </a:r>
            <a:r>
              <a:rPr lang="en-IN" sz="2000" dirty="0" smtClean="0">
                <a:solidFill>
                  <a:srgbClr val="D3AF86"/>
                </a:solidFill>
                <a:latin typeface="Consolas" panose="020B0609020204030204" pitchFamily="49" charset="0"/>
              </a:rPr>
              <a:t>, firstName</a:t>
            </a:r>
            <a:r>
              <a:rPr lang="en-IN" sz="2000" dirty="0">
                <a:solidFill>
                  <a:srgbClr val="D3AF86"/>
                </a:solidFill>
                <a:latin typeface="Consolas" panose="020B0609020204030204" pitchFamily="49" charset="0"/>
              </a:rPr>
              <a:t>, lastName) :</a:t>
            </a:r>
          </a:p>
          <a:p>
            <a:r>
              <a:rPr lang="en-IN" sz="2000" dirty="0" smtClean="0">
                <a:solidFill>
                  <a:srgbClr val="DC3958"/>
                </a:solidFill>
                <a:latin typeface="Consolas" panose="020B0609020204030204" pitchFamily="49" charset="0"/>
              </a:rPr>
              <a:t>        </a:t>
            </a:r>
            <a:r>
              <a:rPr lang="en-IN" sz="2000" i="1" dirty="0" smtClean="0">
                <a:solidFill>
                  <a:srgbClr val="DC3958"/>
                </a:solidFill>
                <a:latin typeface="Consolas" panose="020B0609020204030204" pitchFamily="49" charset="0"/>
              </a:rPr>
              <a:t>self</a:t>
            </a:r>
            <a:r>
              <a:rPr lang="en-IN" sz="2000" dirty="0" smtClean="0">
                <a:solidFill>
                  <a:srgbClr val="D3AF86"/>
                </a:solidFill>
                <a:latin typeface="Consolas" panose="020B0609020204030204" pitchFamily="49" charset="0"/>
              </a:rPr>
              <a:t>.firstName </a:t>
            </a:r>
            <a:r>
              <a:rPr lang="en-IN" sz="2000" dirty="0">
                <a:solidFill>
                  <a:srgbClr val="D3AF86"/>
                </a:solidFill>
                <a:latin typeface="Consolas" panose="020B0609020204030204" pitchFamily="49" charset="0"/>
              </a:rPr>
              <a:t>= firstName</a:t>
            </a:r>
          </a:p>
          <a:p>
            <a:r>
              <a:rPr lang="en-IN" sz="2000" dirty="0" smtClean="0">
                <a:solidFill>
                  <a:srgbClr val="DC3958"/>
                </a:solidFill>
                <a:latin typeface="Consolas" panose="020B0609020204030204" pitchFamily="49" charset="0"/>
              </a:rPr>
              <a:t>        </a:t>
            </a:r>
            <a:r>
              <a:rPr lang="en-IN" sz="2000" i="1" dirty="0" smtClean="0">
                <a:solidFill>
                  <a:srgbClr val="DC3958"/>
                </a:solidFill>
                <a:latin typeface="Consolas" panose="020B0609020204030204" pitchFamily="49" charset="0"/>
              </a:rPr>
              <a:t>self</a:t>
            </a:r>
            <a:r>
              <a:rPr lang="en-IN" sz="2000" dirty="0" smtClean="0">
                <a:solidFill>
                  <a:srgbClr val="D3AF86"/>
                </a:solidFill>
                <a:latin typeface="Consolas" panose="020B0609020204030204" pitchFamily="49" charset="0"/>
              </a:rPr>
              <a:t>.lastName </a:t>
            </a:r>
            <a:r>
              <a:rPr lang="en-IN" sz="2000" dirty="0">
                <a:solidFill>
                  <a:srgbClr val="D3AF86"/>
                </a:solidFill>
                <a:latin typeface="Consolas" panose="020B0609020204030204" pitchFamily="49" charset="0"/>
              </a:rPr>
              <a:t>=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def</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displayStudent</a:t>
            </a:r>
            <a:r>
              <a:rPr lang="en-IN" sz="2000" dirty="0">
                <a:solidFill>
                  <a:srgbClr val="D3AF86"/>
                </a:solidFill>
                <a:latin typeface="Consolas" panose="020B0609020204030204" pitchFamily="49" charset="0"/>
              </a:rPr>
              <a:t>(</a:t>
            </a:r>
            <a:r>
              <a:rPr lang="en-IN" sz="2000" i="1" dirty="0">
                <a:solidFill>
                  <a:srgbClr val="D3AF86"/>
                </a:solidFill>
                <a:latin typeface="Consolas" panose="020B0609020204030204" pitchFamily="49" charset="0"/>
              </a:rPr>
              <a:t>self</a:t>
            </a:r>
            <a:r>
              <a:rPr lang="en-IN" sz="2000" dirty="0">
                <a:solidFill>
                  <a:srgbClr val="D3AF86"/>
                </a:solidFill>
                <a:latin typeface="Consolas" panose="020B0609020204030204" pitchFamily="49" charset="0"/>
              </a:rPr>
              <a:t>) :</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i="1" dirty="0">
                <a:solidFill>
                  <a:srgbClr val="DC3958"/>
                </a:solidFill>
                <a:latin typeface="Consolas" panose="020B0609020204030204" pitchFamily="49" charset="0"/>
              </a:rPr>
              <a:t>self</a:t>
            </a:r>
            <a:r>
              <a:rPr lang="en-IN" sz="2000" dirty="0">
                <a:solidFill>
                  <a:srgbClr val="D3AF86"/>
                </a:solidFill>
                <a:latin typeface="Consolas" panose="020B0609020204030204" pitchFamily="49" charset="0"/>
              </a:rPr>
              <a:t>.firstName, </a:t>
            </a:r>
            <a:r>
              <a:rPr lang="en-IN" sz="2000" i="1" dirty="0">
                <a:solidFill>
                  <a:srgbClr val="DC3958"/>
                </a:solidFill>
                <a:latin typeface="Consolas" panose="020B0609020204030204" pitchFamily="49" charset="0"/>
              </a:rPr>
              <a:t>self</a:t>
            </a:r>
            <a:r>
              <a:rPr lang="en-IN" sz="2000" dirty="0">
                <a:solidFill>
                  <a:srgbClr val="D3AF86"/>
                </a:solidFill>
                <a:latin typeface="Consolas" panose="020B0609020204030204" pitchFamily="49" charset="0"/>
              </a:rPr>
              <a:t>.lastName)</a:t>
            </a:r>
            <a:endParaRPr lang="en-IN" sz="2000" b="0" dirty="0">
              <a:solidFill>
                <a:srgbClr val="D3AF86"/>
              </a:solidFill>
              <a:effectLst/>
              <a:latin typeface="Consolas" panose="020B0609020204030204" pitchFamily="49" charset="0"/>
            </a:endParaRPr>
          </a:p>
        </p:txBody>
      </p:sp>
      <p:sp>
        <p:nvSpPr>
          <p:cNvPr id="7" name="Rectangle 6"/>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6013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1676400"/>
            <a:ext cx="8686800" cy="369332"/>
          </a:xfrm>
          <a:prstGeom prst="rect">
            <a:avLst/>
          </a:prstGeom>
          <a:solidFill>
            <a:srgbClr val="2E3032"/>
          </a:solidFill>
        </p:spPr>
        <p:txBody>
          <a:bodyPr wrap="square">
            <a:spAutoFit/>
          </a:bodyPr>
          <a:lstStyle/>
          <a:p>
            <a:r>
              <a:rPr lang="en-IN" i="1" dirty="0">
                <a:solidFill>
                  <a:srgbClr val="D3AF86"/>
                </a:solidFill>
                <a:latin typeface="Consolas" panose="020B0609020204030204" pitchFamily="49" charset="0"/>
              </a:rPr>
              <a:t>obj = ClassName()</a:t>
            </a:r>
            <a:endParaRPr lang="en-IN" b="0" i="1"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02062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Mutable and Immutable Data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354765"/>
          </a:xfrm>
          <a:prstGeom prst="rect">
            <a:avLst/>
          </a:prstGeom>
        </p:spPr>
        <p:txBody>
          <a:bodyPr wrap="square">
            <a:spAutoFit/>
          </a:bodyPr>
          <a:lstStyle/>
          <a:p>
            <a:r>
              <a:rPr lang="en-IN" sz="2600" i="1" dirty="0" smtClean="0">
                <a:solidFill>
                  <a:srgbClr val="DC3958"/>
                </a:solidFill>
                <a:latin typeface="Consolas" panose="020B0609020204030204" pitchFamily="49" charset="0"/>
              </a:rPr>
              <a:t>self</a:t>
            </a:r>
            <a:endParaRPr lang="en-IN" sz="2600" dirty="0"/>
          </a:p>
          <a:p>
            <a:endParaRPr lang="en-IN" dirty="0" smtClean="0"/>
          </a:p>
          <a:p>
            <a:r>
              <a:rPr lang="en-IN" dirty="0"/>
              <a:t>"</a:t>
            </a:r>
            <a:r>
              <a:rPr lang="en-IN" sz="2600" i="1" dirty="0" smtClean="0">
                <a:solidFill>
                  <a:srgbClr val="DC3958"/>
                </a:solidFill>
                <a:latin typeface="Consolas" panose="020B0609020204030204" pitchFamily="49" charset="0"/>
              </a:rPr>
              <a:t>self</a:t>
            </a:r>
            <a:r>
              <a:rPr lang="en-IN" dirty="0" smtClean="0"/>
              <a:t> </a:t>
            </a:r>
            <a:r>
              <a:rPr lang="en-IN" dirty="0"/>
              <a:t>"</a:t>
            </a:r>
            <a:r>
              <a:rPr lang="en-IN" dirty="0" smtClean="0"/>
              <a:t> </a:t>
            </a:r>
            <a:r>
              <a:rPr lang="en-IN" dirty="0"/>
              <a:t>represents the instance of the class. By using the "</a:t>
            </a:r>
            <a:r>
              <a:rPr lang="en-IN" sz="2600" i="1" dirty="0">
                <a:solidFill>
                  <a:srgbClr val="DC3958"/>
                </a:solidFill>
                <a:latin typeface="Consolas" panose="020B0609020204030204" pitchFamily="49" charset="0"/>
              </a:rPr>
              <a:t>self</a:t>
            </a:r>
            <a:r>
              <a:rPr lang="en-IN" dirty="0"/>
              <a:t>" keyword we can access the attributes and methods of the class in python.</a:t>
            </a:r>
          </a:p>
          <a:p>
            <a:endParaRPr lang="en-IN" dirty="0"/>
          </a:p>
          <a:p>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endParaRPr lang="en-IN" dirty="0"/>
          </a:p>
          <a:p>
            <a:endParaRPr lang="en-IN" dirty="0"/>
          </a:p>
          <a:p>
            <a:r>
              <a:rPr lang="en-IN" dirty="0"/>
              <a:t>"</a:t>
            </a:r>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r>
              <a:rPr lang="en-IN" dirty="0"/>
              <a:t>"</a:t>
            </a:r>
            <a:r>
              <a:rPr lang="en-IN" dirty="0" smtClean="0"/>
              <a:t> </a:t>
            </a:r>
            <a:r>
              <a:rPr lang="en-IN" dirty="0"/>
              <a:t>is a </a:t>
            </a:r>
            <a:r>
              <a:rPr lang="en-IN" dirty="0" smtClean="0"/>
              <a:t>reserved </a:t>
            </a:r>
            <a:r>
              <a:rPr lang="en-IN" dirty="0"/>
              <a:t>method in python classes. </a:t>
            </a:r>
            <a:r>
              <a:rPr lang="en-IN" b="1" i="1" dirty="0">
                <a:solidFill>
                  <a:schemeClr val="accent2">
                    <a:lumMod val="75000"/>
                  </a:schemeClr>
                </a:solidFill>
              </a:rPr>
              <a:t>It is known as a constructor</a:t>
            </a:r>
            <a:r>
              <a:rPr lang="en-IN" dirty="0">
                <a:solidFill>
                  <a:schemeClr val="accent2">
                    <a:lumMod val="75000"/>
                  </a:schemeClr>
                </a:solidFill>
              </a:rPr>
              <a:t> </a:t>
            </a:r>
            <a:r>
              <a:rPr lang="en-IN" b="1" i="1" dirty="0">
                <a:solidFill>
                  <a:schemeClr val="accent2">
                    <a:lumMod val="75000"/>
                  </a:schemeClr>
                </a:solidFill>
              </a:rPr>
              <a:t>in object oriented concepts</a:t>
            </a:r>
            <a:r>
              <a:rPr lang="en-IN" dirty="0"/>
              <a:t>. This method called when an object is created from the class and it allow the class to initialize the attributes of a class.</a:t>
            </a: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self  </a:t>
            </a:r>
            <a:r>
              <a:rPr lang="en-IN" sz="3600" dirty="0" smtClean="0">
                <a:solidFill>
                  <a:schemeClr val="bg1">
                    <a:lumMod val="95000"/>
                  </a:schemeClr>
                </a:solidFill>
                <a:latin typeface="Garamond" panose="02020404030301010803" pitchFamily="18" charset="0"/>
                <a:cs typeface="Arial" panose="020B0604020202020204" pitchFamily="34" charset="0"/>
              </a:rPr>
              <a:t>&amp; __</a:t>
            </a:r>
            <a:r>
              <a:rPr lang="en-IN" sz="3600" dirty="0">
                <a:solidFill>
                  <a:schemeClr val="bg1">
                    <a:lumMod val="95000"/>
                  </a:schemeClr>
                </a:solidFill>
                <a:latin typeface="Garamond" panose="02020404030301010803" pitchFamily="18" charset="0"/>
                <a:cs typeface="Arial" panose="020B0604020202020204" pitchFamily="34" charset="0"/>
              </a:rPr>
              <a:t>init__</a:t>
            </a:r>
          </a:p>
        </p:txBody>
      </p:sp>
    </p:spTree>
    <p:extLst>
      <p:ext uri="{BB962C8B-B14F-4D97-AF65-F5344CB8AC3E}">
        <p14:creationId xmlns:p14="http://schemas.microsoft.com/office/powerpoint/2010/main" val="34419076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constructor</a:t>
            </a:r>
            <a:endParaRPr lang="en-US" sz="5000" dirty="0">
              <a:solidFill>
                <a:srgbClr val="DFD72D"/>
              </a:solidFill>
            </a:endParaRPr>
          </a:p>
        </p:txBody>
      </p:sp>
    </p:spTree>
    <p:extLst>
      <p:ext uri="{BB962C8B-B14F-4D97-AF65-F5344CB8AC3E}">
        <p14:creationId xmlns:p14="http://schemas.microsoft.com/office/powerpoint/2010/main" val="25721612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constructor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1676400"/>
            <a:ext cx="8686800" cy="646331"/>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def</a:t>
            </a:r>
            <a:r>
              <a:rPr lang="en-IN" dirty="0">
                <a:solidFill>
                  <a:srgbClr val="D3AF86"/>
                </a:solidFill>
                <a:latin typeface="Consolas" panose="020B0609020204030204" pitchFamily="49" charset="0"/>
              </a:rPr>
              <a:t> </a:t>
            </a:r>
            <a:r>
              <a:rPr lang="en-IN" dirty="0">
                <a:solidFill>
                  <a:srgbClr val="7E602C"/>
                </a:solidFill>
                <a:latin typeface="Consolas" panose="020B0609020204030204" pitchFamily="49" charset="0"/>
              </a:rPr>
              <a:t>__init__</a:t>
            </a:r>
            <a:r>
              <a:rPr lang="en-IN" dirty="0">
                <a:solidFill>
                  <a:srgbClr val="D3AF86"/>
                </a:solidFill>
                <a:latin typeface="Consolas" panose="020B0609020204030204" pitchFamily="49" charset="0"/>
              </a:rPr>
              <a:t>(self):</a:t>
            </a:r>
          </a:p>
          <a:p>
            <a:r>
              <a:rPr lang="en-IN" dirty="0">
                <a:solidFill>
                  <a:srgbClr val="DC3958"/>
                </a:solidFill>
                <a:latin typeface="Consolas" panose="020B0609020204030204" pitchFamily="49" charset="0"/>
              </a:rPr>
              <a:t>    self</a:t>
            </a:r>
            <a:r>
              <a:rPr lang="en-IN" dirty="0">
                <a:solidFill>
                  <a:srgbClr val="D3AF86"/>
                </a:solidFill>
                <a:latin typeface="Consolas" panose="020B0609020204030204" pitchFamily="49" charset="0"/>
              </a:rPr>
              <a:t>.data = </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2049963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8363570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381000" y="762000"/>
            <a:ext cx="6324600" cy="1938992"/>
          </a:xfrm>
          <a:prstGeom prst="rect">
            <a:avLst/>
          </a:prstGeom>
        </p:spPr>
        <p:txBody>
          <a:bodyPr wrap="square">
            <a:spAutoFit/>
          </a:bodyPr>
          <a:lstStyle/>
          <a:p>
            <a:r>
              <a:rPr lang="en-IN" sz="2400" dirty="0">
                <a:solidFill>
                  <a:srgbClr val="D3AF86"/>
                </a:solidFill>
                <a:latin typeface="Consolas" panose="020B0609020204030204" pitchFamily="49" charset="0"/>
              </a:rPr>
              <a:t>person = {"</a:t>
            </a:r>
            <a:r>
              <a:rPr lang="en-IN" sz="2400" dirty="0">
                <a:solidFill>
                  <a:srgbClr val="889B4A"/>
                </a:solidFill>
                <a:latin typeface="Consolas" panose="020B0609020204030204" pitchFamily="49" charset="0"/>
              </a:rPr>
              <a:t>ID</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1001</a:t>
            </a:r>
            <a:r>
              <a:rPr lang="en-IN" sz="2400" dirty="0">
                <a:solidFill>
                  <a:srgbClr val="D3AF86"/>
                </a:solidFill>
                <a:latin typeface="Consolas" panose="020B0609020204030204" pitchFamily="49" charset="0"/>
              </a:rPr>
              <a:t>"}</a:t>
            </a:r>
          </a:p>
          <a:p>
            <a:r>
              <a:rPr lang="en-IN" sz="2400" dirty="0">
                <a:solidFill>
                  <a:srgbClr val="98676A"/>
                </a:solidFill>
                <a:latin typeface="Consolas" panose="020B0609020204030204" pitchFamily="49" charset="0"/>
              </a:rPr>
              <a:t>for</a:t>
            </a:r>
            <a:r>
              <a:rPr lang="en-IN" sz="2400" dirty="0">
                <a:solidFill>
                  <a:srgbClr val="D3AF86"/>
                </a:solidFill>
                <a:latin typeface="Consolas" panose="020B0609020204030204" pitchFamily="49" charset="0"/>
              </a:rPr>
              <a:t> keys, values in person.items() :</a:t>
            </a:r>
          </a:p>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 (keys, values)</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done...</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190500" y="28956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person = [</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20000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40000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60000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190500" y="5181600"/>
            <a:ext cx="8572500" cy="707886"/>
          </a:xfrm>
          <a:prstGeom prst="rect">
            <a:avLst/>
          </a:prstGeom>
        </p:spPr>
        <p:txBody>
          <a:bodyPr wrap="square">
            <a:spAutoFit/>
          </a:bodyPr>
          <a:lstStyle/>
          <a:p>
            <a:r>
              <a:rPr lang="en-IN" sz="2000" dirty="0">
                <a:solidFill>
                  <a:srgbClr val="D3AF86"/>
                </a:solidFill>
                <a:latin typeface="Consolas" panose="020B0609020204030204" pitchFamily="49" charset="0"/>
              </a:rPr>
              <a:t>https://</a:t>
            </a:r>
            <a:r>
              <a:rPr lang="en-IN" sz="2000" dirty="0">
                <a:solidFill>
                  <a:srgbClr val="DC3958"/>
                </a:solidFill>
                <a:latin typeface="Consolas" panose="020B0609020204030204" pitchFamily="49" charset="0"/>
              </a:rPr>
              <a:t>unicode</a:t>
            </a:r>
            <a:r>
              <a:rPr lang="en-IN" sz="2000" dirty="0">
                <a:solidFill>
                  <a:srgbClr val="D3AF86"/>
                </a:solidFill>
                <a:latin typeface="Consolas" panose="020B0609020204030204" pitchFamily="49" charset="0"/>
              </a:rPr>
              <a:t>.org/emoji/charts/full-emoji-list.html</a:t>
            </a:r>
            <a:r>
              <a:rPr lang="en-IN" sz="2000" dirty="0">
                <a:solidFill>
                  <a:srgbClr val="A57A4C"/>
                </a:solidFill>
                <a:latin typeface="Consolas" panose="020B0609020204030204" pitchFamily="49" charset="0"/>
              </a:rPr>
              <a:t>#1f600</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\U0001F600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066800"/>
            <a:ext cx="8077200" cy="3785652"/>
          </a:xfrm>
          <a:prstGeom prst="rect">
            <a:avLst/>
          </a:prstGeom>
        </p:spPr>
        <p:txBody>
          <a:bodyPr wrap="square">
            <a:spAutoFit/>
          </a:bodyPr>
          <a:lstStyle/>
          <a:p>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a:solidFill>
                  <a:srgbClr val="F06431"/>
                </a:solidFill>
                <a:latin typeface="Consolas" panose="020B0609020204030204" pitchFamily="49" charset="0"/>
              </a:rPr>
              <a:t>ClassA</a:t>
            </a:r>
            <a:r>
              <a:rPr lang="en-IN" sz="2400" dirty="0">
                <a:solidFill>
                  <a:srgbClr val="D3AF86"/>
                </a:solidFill>
                <a:latin typeface="Consolas" panose="020B0609020204030204" pitchFamily="49" charset="0"/>
              </a:rPr>
              <a:t>(object):</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 (self)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a:t>
            </a:r>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smtClean="0">
                <a:solidFill>
                  <a:srgbClr val="F06431"/>
                </a:solidFill>
                <a:latin typeface="Consolas" panose="020B0609020204030204" pitchFamily="49" charset="0"/>
              </a:rPr>
              <a:t>ClassB</a:t>
            </a:r>
            <a:r>
              <a:rPr lang="en-IN" sz="2400" dirty="0" smtClean="0">
                <a:solidFill>
                  <a:srgbClr val="D3AF86"/>
                </a:solidFill>
                <a:latin typeface="Consolas" panose="020B0609020204030204" pitchFamily="49" charset="0"/>
              </a:rPr>
              <a:t>(</a:t>
            </a:r>
            <a:r>
              <a:rPr lang="en-IN" sz="2400" dirty="0" smtClean="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 :</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ClassB</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super</a:t>
            </a:r>
            <a:r>
              <a:rPr lang="en-IN" sz="2400" dirty="0">
                <a:solidFill>
                  <a:srgbClr val="D3AF86"/>
                </a:solidFill>
                <a:latin typeface="Consolas" panose="020B0609020204030204" pitchFamily="49" charset="0"/>
              </a:rPr>
              <a:t>().</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D3AF86"/>
                </a:solidFill>
                <a:latin typeface="Consolas" panose="020B0609020204030204" pitchFamily="49" charset="0"/>
              </a:rPr>
              <a:t>o = ClassB()</a:t>
            </a:r>
            <a:endParaRPr lang="en-IN"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468473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609600" y="2711557"/>
            <a:ext cx="3581400" cy="3231654"/>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immutable (unchangeable) 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string</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bytes</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tuple</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Types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5105400" y="2711557"/>
            <a:ext cx="3124200" cy="2769989"/>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a:t>
            </a:r>
            <a:r>
              <a:rPr lang="en-IN" b="1" dirty="0" smtClean="0">
                <a:solidFill>
                  <a:srgbClr val="C00000"/>
                </a:solidFill>
                <a:latin typeface="Consolas" panose="020B0609020204030204" pitchFamily="49" charset="0"/>
                <a:cs typeface="Arial" panose="020B0604020202020204" pitchFamily="34" charset="0"/>
              </a:rPr>
              <a:t>mutable (changeable) </a:t>
            </a:r>
            <a:r>
              <a:rPr lang="en-IN" b="1" dirty="0">
                <a:solidFill>
                  <a:srgbClr val="C00000"/>
                </a:solidFill>
                <a:latin typeface="Consolas" panose="020B0609020204030204" pitchFamily="49" charset="0"/>
                <a:cs typeface="Arial" panose="020B0604020202020204" pitchFamily="34" charset="0"/>
              </a:rPr>
              <a:t>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 array</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list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set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assignment 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85058" y="1419761"/>
            <a:ext cx="4572000" cy="1323439"/>
          </a:xfrm>
          <a:prstGeom prst="rect">
            <a:avLst/>
          </a:prstGeom>
        </p:spPr>
        <p:txBody>
          <a:bodyPr>
            <a:spAutoFit/>
          </a:bodyPr>
          <a:lstStyle/>
          <a:p>
            <a:r>
              <a:rPr lang="en-IN" sz="2000" dirty="0">
                <a:solidFill>
                  <a:srgbClr val="D3AF86"/>
                </a:solidFill>
                <a:latin typeface="Consolas" panose="020B0609020204030204" pitchFamily="49" charset="0"/>
              </a:rPr>
              <a:t>&gt;&gt;&gt; city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latitude = </a:t>
            </a:r>
            <a:r>
              <a:rPr lang="en-IN" sz="2000" dirty="0">
                <a:solidFill>
                  <a:srgbClr val="F79A32"/>
                </a:solidFill>
                <a:latin typeface="Consolas" panose="020B0609020204030204" pitchFamily="49" charset="0"/>
              </a:rPr>
              <a:t>18.5204303</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longitude = </a:t>
            </a:r>
            <a:r>
              <a:rPr lang="en-IN" sz="2000" dirty="0">
                <a:solidFill>
                  <a:srgbClr val="F79A32"/>
                </a:solidFill>
                <a:latin typeface="Consolas" panose="020B0609020204030204" pitchFamily="49" charset="0"/>
              </a:rPr>
              <a:t>73.8567437</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boolean =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3" name="Rectangle 2"/>
          <p:cNvSpPr/>
          <p:nvPr/>
        </p:nvSpPr>
        <p:spPr>
          <a:xfrm>
            <a:off x="185058" y="4343400"/>
            <a:ext cx="8730342" cy="1015663"/>
          </a:xfrm>
          <a:prstGeom prst="rect">
            <a:avLst/>
          </a:prstGeom>
        </p:spPr>
        <p:txBody>
          <a:bodyPr wrap="square">
            <a:spAutoFit/>
          </a:bodyPr>
          <a:lstStyle/>
          <a:p>
            <a:r>
              <a:rPr lang="en-IN" sz="2000" dirty="0">
                <a:solidFill>
                  <a:srgbClr val="D3AF86"/>
                </a:solidFill>
                <a:latin typeface="Consolas" panose="020B0609020204030204" pitchFamily="49" charset="0"/>
              </a:rPr>
              <a:t>&gt;&gt;&gt; a = b = c = </a:t>
            </a:r>
            <a:r>
              <a:rPr lang="en-IN" sz="2000" dirty="0">
                <a:solidFill>
                  <a:srgbClr val="F79A32"/>
                </a:solidFill>
                <a:latin typeface="Consolas" panose="020B0609020204030204" pitchFamily="49" charset="0"/>
              </a:rPr>
              <a:t>1</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city, latitude, longitude, boolean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18.5204303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73.8567437</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5" name="Rectangle 4"/>
          <p:cNvSpPr/>
          <p:nvPr/>
        </p:nvSpPr>
        <p:spPr>
          <a:xfrm>
            <a:off x="185058" y="881528"/>
            <a:ext cx="8730342"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&lt;expr&gt;</a:t>
            </a:r>
            <a:endParaRPr lang="en-IN" b="0" dirty="0">
              <a:solidFill>
                <a:srgbClr val="D3AF86"/>
              </a:solidFill>
              <a:effectLst/>
              <a:latin typeface="Consolas" panose="020B0609020204030204" pitchFamily="49" charset="0"/>
            </a:endParaRPr>
          </a:p>
        </p:txBody>
      </p:sp>
      <p:sp>
        <p:nvSpPr>
          <p:cNvPr id="8" name="Rectangle 7"/>
          <p:cNvSpPr/>
          <p:nvPr/>
        </p:nvSpPr>
        <p:spPr>
          <a:xfrm>
            <a:off x="185058" y="3267670"/>
            <a:ext cx="8730342" cy="923330"/>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variableName1= variableName2= variableName3</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variableNameN= &lt;expr&gt;</a:t>
            </a:r>
          </a:p>
          <a:p>
            <a:r>
              <a:rPr lang="en-IN" dirty="0">
                <a:solidFill>
                  <a:srgbClr val="D3AF86"/>
                </a:solidFill>
                <a:latin typeface="Consolas" panose="020B0609020204030204" pitchFamily="49" charset="0"/>
              </a:rPr>
              <a:t>&lt;variableName&gt;, &lt;variableName&gt;,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&lt;variableName&gt; = &lt;expr&gt;, &lt;expr&gt;,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&lt;expr&gt;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16621</TotalTime>
  <Words>3919</Words>
  <Application>Microsoft Office PowerPoint</Application>
  <PresentationFormat>On-screen Show (4:3)</PresentationFormat>
  <Paragraphs>716</Paragraphs>
  <Slides>76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76</vt:i4>
      </vt:variant>
    </vt:vector>
  </HeadingPairs>
  <TitlesOfParts>
    <vt:vector size="91" baseType="lpstr">
      <vt:lpstr>SimSun</vt:lpstr>
      <vt:lpstr>Arial</vt:lpstr>
      <vt:lpstr>Bookman Old Style</vt:lpstr>
      <vt:lpstr>Calibri</vt:lpstr>
      <vt:lpstr>Cambria</vt:lpstr>
      <vt:lpstr>Consolas</vt:lpstr>
      <vt:lpstr>Garamond</vt:lpstr>
      <vt:lpstr>Gill Sans MT</vt:lpstr>
      <vt:lpstr>Open Sans</vt:lpstr>
      <vt:lpstr>Roboto</vt:lpstr>
      <vt:lpstr>Segoe Print</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3037</cp:revision>
  <dcterms:created xsi:type="dcterms:W3CDTF">2015-10-09T06:09:34Z</dcterms:created>
  <dcterms:modified xsi:type="dcterms:W3CDTF">2018-08-18T09:10:26Z</dcterms:modified>
</cp:coreProperties>
</file>