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1131" r:id="rId91"/>
    <p:sldId id="1132" r:id="rId92"/>
    <p:sldId id="1129" r:id="rId93"/>
    <p:sldId id="1130" r:id="rId94"/>
    <p:sldId id="796" r:id="rId95"/>
    <p:sldId id="931" r:id="rId96"/>
    <p:sldId id="983" r:id="rId97"/>
    <p:sldId id="849" r:id="rId98"/>
    <p:sldId id="507" r:id="rId99"/>
    <p:sldId id="591" r:id="rId100"/>
    <p:sldId id="509" r:id="rId101"/>
    <p:sldId id="510" r:id="rId102"/>
    <p:sldId id="511" r:id="rId103"/>
    <p:sldId id="512" r:id="rId104"/>
    <p:sldId id="527" r:id="rId105"/>
    <p:sldId id="529" r:id="rId106"/>
    <p:sldId id="1063" r:id="rId107"/>
    <p:sldId id="1088" r:id="rId108"/>
    <p:sldId id="1089" r:id="rId109"/>
    <p:sldId id="1095" r:id="rId110"/>
    <p:sldId id="1096" r:id="rId111"/>
    <p:sldId id="1097" r:id="rId112"/>
    <p:sldId id="1098" r:id="rId113"/>
    <p:sldId id="701" r:id="rId114"/>
    <p:sldId id="853" r:id="rId115"/>
    <p:sldId id="530" r:id="rId116"/>
    <p:sldId id="899" r:id="rId117"/>
    <p:sldId id="702" r:id="rId118"/>
    <p:sldId id="531" r:id="rId119"/>
    <p:sldId id="1072" r:id="rId120"/>
    <p:sldId id="1073" r:id="rId121"/>
    <p:sldId id="1103" r:id="rId122"/>
    <p:sldId id="1104" r:id="rId123"/>
    <p:sldId id="1028" r:id="rId124"/>
    <p:sldId id="1029" r:id="rId125"/>
    <p:sldId id="1107" r:id="rId126"/>
    <p:sldId id="1108" r:id="rId127"/>
    <p:sldId id="1109" r:id="rId128"/>
    <p:sldId id="1110" r:id="rId129"/>
    <p:sldId id="1064" r:id="rId130"/>
    <p:sldId id="1065" r:id="rId131"/>
    <p:sldId id="1124" r:id="rId132"/>
    <p:sldId id="1125" r:id="rId133"/>
    <p:sldId id="1126" r:id="rId134"/>
    <p:sldId id="1127" r:id="rId135"/>
    <p:sldId id="1105" r:id="rId136"/>
    <p:sldId id="1106" r:id="rId137"/>
    <p:sldId id="1016" r:id="rId138"/>
    <p:sldId id="1017" r:id="rId139"/>
    <p:sldId id="1043" r:id="rId140"/>
    <p:sldId id="947" r:id="rId141"/>
    <p:sldId id="948" r:id="rId142"/>
    <p:sldId id="1006" r:id="rId143"/>
    <p:sldId id="1007" r:id="rId144"/>
    <p:sldId id="1004" r:id="rId145"/>
    <p:sldId id="1039" r:id="rId146"/>
    <p:sldId id="1042" r:id="rId147"/>
    <p:sldId id="1040" r:id="rId148"/>
    <p:sldId id="1041" r:id="rId149"/>
    <p:sldId id="1038" r:id="rId150"/>
    <p:sldId id="1005" r:id="rId151"/>
    <p:sldId id="1044" r:id="rId152"/>
    <p:sldId id="1045" r:id="rId153"/>
    <p:sldId id="1066" r:id="rId154"/>
    <p:sldId id="1094" r:id="rId155"/>
    <p:sldId id="1013" r:id="rId156"/>
    <p:sldId id="1014" r:id="rId157"/>
    <p:sldId id="1015" r:id="rId158"/>
    <p:sldId id="1018" r:id="rId159"/>
    <p:sldId id="1019" r:id="rId160"/>
    <p:sldId id="1062" r:id="rId161"/>
    <p:sldId id="1026" r:id="rId162"/>
    <p:sldId id="1020" r:id="rId163"/>
    <p:sldId id="1021" r:id="rId164"/>
    <p:sldId id="1022" r:id="rId165"/>
    <p:sldId id="1023" r:id="rId166"/>
    <p:sldId id="1092" r:id="rId167"/>
    <p:sldId id="1093" r:id="rId168"/>
    <p:sldId id="1090" r:id="rId169"/>
    <p:sldId id="1091" r:id="rId170"/>
    <p:sldId id="1024" r:id="rId171"/>
    <p:sldId id="1025" r:id="rId172"/>
    <p:sldId id="1027" r:id="rId173"/>
    <p:sldId id="1030" r:id="rId174"/>
    <p:sldId id="1031" r:id="rId175"/>
    <p:sldId id="1033" r:id="rId176"/>
    <p:sldId id="993" r:id="rId177"/>
    <p:sldId id="949" r:id="rId178"/>
    <p:sldId id="986" r:id="rId179"/>
    <p:sldId id="994" r:id="rId180"/>
    <p:sldId id="950" r:id="rId181"/>
    <p:sldId id="987" r:id="rId182"/>
    <p:sldId id="995" r:id="rId183"/>
    <p:sldId id="988" r:id="rId184"/>
    <p:sldId id="989" r:id="rId185"/>
    <p:sldId id="990" r:id="rId186"/>
    <p:sldId id="996" r:id="rId187"/>
    <p:sldId id="997" r:id="rId188"/>
    <p:sldId id="998" r:id="rId189"/>
    <p:sldId id="999" r:id="rId190"/>
    <p:sldId id="1000" r:id="rId191"/>
    <p:sldId id="1001" r:id="rId192"/>
    <p:sldId id="1003" r:id="rId193"/>
    <p:sldId id="545" r:id="rId194"/>
    <p:sldId id="1008" r:id="rId195"/>
    <p:sldId id="543" r:id="rId196"/>
    <p:sldId id="544" r:id="rId197"/>
    <p:sldId id="1046" r:id="rId198"/>
    <p:sldId id="1056" r:id="rId199"/>
    <p:sldId id="1048" r:id="rId200"/>
    <p:sldId id="1057" r:id="rId201"/>
    <p:sldId id="1049" r:id="rId202"/>
    <p:sldId id="1058" r:id="rId203"/>
    <p:sldId id="1059" r:id="rId204"/>
    <p:sldId id="1060" r:id="rId205"/>
    <p:sldId id="1061" r:id="rId206"/>
    <p:sldId id="1051" r:id="rId207"/>
    <p:sldId id="1053" r:id="rId208"/>
    <p:sldId id="573" r:id="rId209"/>
    <p:sldId id="574" r:id="rId210"/>
    <p:sldId id="838" r:id="rId211"/>
    <p:sldId id="839" r:id="rId212"/>
    <p:sldId id="1078" r:id="rId213"/>
    <p:sldId id="1079" r:id="rId214"/>
    <p:sldId id="371" r:id="rId215"/>
    <p:sldId id="575" r:id="rId216"/>
    <p:sldId id="1084" r:id="rId217"/>
    <p:sldId id="1080" r:id="rId218"/>
    <p:sldId id="733" r:id="rId219"/>
    <p:sldId id="1082" r:id="rId220"/>
    <p:sldId id="1083" r:id="rId221"/>
    <p:sldId id="609" r:id="rId222"/>
    <p:sldId id="610" r:id="rId223"/>
    <p:sldId id="703" r:id="rId224"/>
    <p:sldId id="611" r:id="rId225"/>
    <p:sldId id="612" r:id="rId226"/>
    <p:sldId id="311" r:id="rId227"/>
    <p:sldId id="934" r:id="rId228"/>
    <p:sldId id="1086" r:id="rId229"/>
    <p:sldId id="937" r:id="rId230"/>
    <p:sldId id="894" r:id="rId231"/>
    <p:sldId id="312" r:id="rId232"/>
    <p:sldId id="675" r:id="rId233"/>
    <p:sldId id="588" r:id="rId234"/>
    <p:sldId id="1114" r:id="rId235"/>
    <p:sldId id="856" r:id="rId236"/>
    <p:sldId id="857" r:id="rId237"/>
    <p:sldId id="1115" r:id="rId238"/>
    <p:sldId id="1116" r:id="rId239"/>
    <p:sldId id="707" r:id="rId240"/>
    <p:sldId id="815" r:id="rId241"/>
    <p:sldId id="813" r:id="rId242"/>
    <p:sldId id="814" r:id="rId243"/>
    <p:sldId id="1085" r:id="rId244"/>
    <p:sldId id="975" r:id="rId245"/>
    <p:sldId id="709" r:id="rId246"/>
    <p:sldId id="594" r:id="rId247"/>
    <p:sldId id="710" r:id="rId248"/>
    <p:sldId id="607" r:id="rId249"/>
    <p:sldId id="1111" r:id="rId250"/>
    <p:sldId id="1112" r:id="rId251"/>
    <p:sldId id="1113" r:id="rId252"/>
    <p:sldId id="336" r:id="rId253"/>
    <p:sldId id="337" r:id="rId254"/>
    <p:sldId id="748" r:id="rId255"/>
    <p:sldId id="622" r:id="rId256"/>
    <p:sldId id="623" r:id="rId257"/>
    <p:sldId id="624" r:id="rId258"/>
    <p:sldId id="858" r:id="rId259"/>
    <p:sldId id="627" r:id="rId260"/>
    <p:sldId id="628" r:id="rId261"/>
    <p:sldId id="626" r:id="rId262"/>
    <p:sldId id="1101" r:id="rId263"/>
    <p:sldId id="629" r:id="rId264"/>
    <p:sldId id="630" r:id="rId265"/>
    <p:sldId id="818" r:id="rId266"/>
    <p:sldId id="1102" r:id="rId267"/>
    <p:sldId id="631" r:id="rId268"/>
    <p:sldId id="913" r:id="rId269"/>
    <p:sldId id="632" r:id="rId270"/>
    <p:sldId id="1100" r:id="rId271"/>
    <p:sldId id="751" r:id="rId272"/>
    <p:sldId id="352" r:id="rId273"/>
    <p:sldId id="1099" r:id="rId274"/>
    <p:sldId id="1152" r:id="rId275"/>
    <p:sldId id="633" r:id="rId276"/>
    <p:sldId id="938" r:id="rId277"/>
    <p:sldId id="634" r:id="rId278"/>
    <p:sldId id="635" r:id="rId279"/>
    <p:sldId id="1067" r:id="rId280"/>
    <p:sldId id="1068" r:id="rId281"/>
    <p:sldId id="712" r:id="rId282"/>
    <p:sldId id="713" r:id="rId283"/>
    <p:sldId id="1128" r:id="rId284"/>
    <p:sldId id="904" r:id="rId285"/>
    <p:sldId id="906" r:id="rId286"/>
    <p:sldId id="910" r:id="rId287"/>
    <p:sldId id="643" r:id="rId288"/>
    <p:sldId id="642" r:id="rId289"/>
    <p:sldId id="1117" r:id="rId290"/>
    <p:sldId id="1118" r:id="rId291"/>
    <p:sldId id="1119" r:id="rId292"/>
    <p:sldId id="1120" r:id="rId293"/>
    <p:sldId id="1121" r:id="rId294"/>
    <p:sldId id="386" r:id="rId295"/>
    <p:sldId id="654" r:id="rId296"/>
    <p:sldId id="397" r:id="rId297"/>
    <p:sldId id="657" r:id="rId298"/>
    <p:sldId id="1155" r:id="rId299"/>
    <p:sldId id="1156" r:id="rId300"/>
    <p:sldId id="399" r:id="rId301"/>
    <p:sldId id="660" r:id="rId302"/>
    <p:sldId id="1135" r:id="rId303"/>
    <p:sldId id="669" r:id="rId304"/>
    <p:sldId id="670" r:id="rId305"/>
    <p:sldId id="673" r:id="rId306"/>
    <p:sldId id="674" r:id="rId307"/>
    <p:sldId id="1136" r:id="rId308"/>
    <p:sldId id="1148" r:id="rId309"/>
    <p:sldId id="1137" r:id="rId310"/>
    <p:sldId id="1149" r:id="rId311"/>
    <p:sldId id="1138" r:id="rId312"/>
    <p:sldId id="1142" r:id="rId313"/>
    <p:sldId id="1150" r:id="rId314"/>
    <p:sldId id="1139" r:id="rId315"/>
    <p:sldId id="1147" r:id="rId316"/>
    <p:sldId id="1140" r:id="rId317"/>
    <p:sldId id="1151" r:id="rId318"/>
    <p:sldId id="1143" r:id="rId319"/>
    <p:sldId id="1141" r:id="rId320"/>
    <p:sldId id="1144" r:id="rId321"/>
    <p:sldId id="1145" r:id="rId322"/>
    <p:sldId id="1146" r:id="rId323"/>
    <p:sldId id="801" r:id="rId324"/>
    <p:sldId id="802" r:id="rId325"/>
    <p:sldId id="914" r:id="rId326"/>
    <p:sldId id="852" r:id="rId327"/>
    <p:sldId id="895" r:id="rId328"/>
    <p:sldId id="896" r:id="rId329"/>
    <p:sldId id="741" r:id="rId330"/>
    <p:sldId id="742" r:id="rId331"/>
    <p:sldId id="743" r:id="rId332"/>
    <p:sldId id="1133" r:id="rId333"/>
    <p:sldId id="1134" r:id="rId334"/>
    <p:sldId id="744" r:id="rId335"/>
    <p:sldId id="746" r:id="rId336"/>
    <p:sldId id="745" r:id="rId337"/>
    <p:sldId id="747" r:id="rId338"/>
    <p:sldId id="835" r:id="rId339"/>
    <p:sldId id="686" r:id="rId340"/>
    <p:sldId id="685" r:id="rId341"/>
    <p:sldId id="957" r:id="rId342"/>
    <p:sldId id="719" r:id="rId343"/>
    <p:sldId id="720" r:id="rId344"/>
    <p:sldId id="715" r:id="rId345"/>
    <p:sldId id="716" r:id="rId346"/>
    <p:sldId id="717" r:id="rId347"/>
    <p:sldId id="872" r:id="rId348"/>
    <p:sldId id="721" r:id="rId349"/>
    <p:sldId id="722" r:id="rId350"/>
    <p:sldId id="718" r:id="rId351"/>
    <p:sldId id="723" r:id="rId352"/>
    <p:sldId id="724" r:id="rId353"/>
    <p:sldId id="749" r:id="rId354"/>
    <p:sldId id="915" r:id="rId355"/>
    <p:sldId id="750" r:id="rId356"/>
    <p:sldId id="810" r:id="rId357"/>
    <p:sldId id="811" r:id="rId358"/>
    <p:sldId id="812" r:id="rId359"/>
    <p:sldId id="725" r:id="rId360"/>
    <p:sldId id="726" r:id="rId361"/>
    <p:sldId id="727" r:id="rId362"/>
    <p:sldId id="728" r:id="rId363"/>
    <p:sldId id="781" r:id="rId364"/>
    <p:sldId id="730" r:id="rId365"/>
    <p:sldId id="775" r:id="rId366"/>
    <p:sldId id="734" r:id="rId367"/>
    <p:sldId id="735" r:id="rId368"/>
    <p:sldId id="738" r:id="rId369"/>
    <p:sldId id="774" r:id="rId370"/>
    <p:sldId id="737" r:id="rId371"/>
    <p:sldId id="740" r:id="rId372"/>
    <p:sldId id="968" r:id="rId373"/>
    <p:sldId id="969" r:id="rId374"/>
    <p:sldId id="427" r:id="rId375"/>
    <p:sldId id="688" r:id="rId376"/>
    <p:sldId id="689" r:id="rId377"/>
    <p:sldId id="731" r:id="rId378"/>
    <p:sldId id="732" r:id="rId379"/>
    <p:sldId id="758" r:id="rId380"/>
    <p:sldId id="759" r:id="rId381"/>
    <p:sldId id="916" r:id="rId382"/>
    <p:sldId id="917" r:id="rId383"/>
    <p:sldId id="840" r:id="rId384"/>
    <p:sldId id="841" r:id="rId385"/>
    <p:sldId id="939" r:id="rId386"/>
    <p:sldId id="766" r:id="rId387"/>
    <p:sldId id="767" r:id="rId388"/>
    <p:sldId id="776" r:id="rId389"/>
    <p:sldId id="752" r:id="rId390"/>
    <p:sldId id="753" r:id="rId391"/>
    <p:sldId id="764" r:id="rId392"/>
    <p:sldId id="765" r:id="rId393"/>
    <p:sldId id="874" r:id="rId394"/>
    <p:sldId id="946" r:id="rId395"/>
    <p:sldId id="777" r:id="rId396"/>
    <p:sldId id="762" r:id="rId397"/>
    <p:sldId id="763" r:id="rId398"/>
    <p:sldId id="769" r:id="rId399"/>
    <p:sldId id="770" r:id="rId400"/>
    <p:sldId id="873" r:id="rId401"/>
    <p:sldId id="875" r:id="rId402"/>
    <p:sldId id="943" r:id="rId403"/>
    <p:sldId id="755" r:id="rId404"/>
    <p:sldId id="754" r:id="rId405"/>
    <p:sldId id="760" r:id="rId406"/>
    <p:sldId id="952" r:id="rId407"/>
    <p:sldId id="768" r:id="rId408"/>
    <p:sldId id="761" r:id="rId409"/>
    <p:sldId id="861" r:id="rId410"/>
    <p:sldId id="862" r:id="rId411"/>
    <p:sldId id="756" r:id="rId412"/>
    <p:sldId id="771" r:id="rId413"/>
    <p:sldId id="876" r:id="rId414"/>
    <p:sldId id="877" r:id="rId415"/>
    <p:sldId id="778" r:id="rId416"/>
    <p:sldId id="779" r:id="rId417"/>
    <p:sldId id="834" r:id="rId418"/>
    <p:sldId id="780" r:id="rId419"/>
    <p:sldId id="833" r:id="rId420"/>
    <p:sldId id="783" r:id="rId421"/>
    <p:sldId id="880" r:id="rId422"/>
    <p:sldId id="881" r:id="rId423"/>
    <p:sldId id="879" r:id="rId424"/>
    <p:sldId id="866" r:id="rId425"/>
    <p:sldId id="878" r:id="rId426"/>
    <p:sldId id="867" r:id="rId427"/>
    <p:sldId id="868" r:id="rId428"/>
    <p:sldId id="870" r:id="rId429"/>
    <p:sldId id="871" r:id="rId430"/>
    <p:sldId id="869" r:id="rId431"/>
    <p:sldId id="918" r:id="rId432"/>
    <p:sldId id="919" r:id="rId433"/>
    <p:sldId id="920" r:id="rId434"/>
    <p:sldId id="921" r:id="rId435"/>
    <p:sldId id="922" r:id="rId436"/>
    <p:sldId id="923" r:id="rId437"/>
    <p:sldId id="924" r:id="rId438"/>
    <p:sldId id="925" r:id="rId439"/>
    <p:sldId id="926" r:id="rId440"/>
    <p:sldId id="927" r:id="rId441"/>
    <p:sldId id="956" r:id="rId442"/>
    <p:sldId id="885" r:id="rId443"/>
    <p:sldId id="976" r:id="rId444"/>
    <p:sldId id="933" r:id="rId445"/>
    <p:sldId id="954" r:id="rId446"/>
    <p:sldId id="788" r:id="rId447"/>
    <p:sldId id="1071" r:id="rId448"/>
    <p:sldId id="1087" r:id="rId4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036883"/>
    <a:srgbClr val="049DC8"/>
    <a:srgbClr val="B22251"/>
    <a:srgbClr val="FF1C00"/>
    <a:srgbClr val="BAB294"/>
    <a:srgbClr val="DFE100"/>
    <a:srgbClr val="90E183"/>
    <a:srgbClr val="614051"/>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tableStyles" Target="tableStyles.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notesMaster" Target="notesMasters/notesMaster1.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theme" Target="theme/theme1.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commentAuthors" Target="commentAuthors.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27-11-2018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183</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184</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185</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260</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11/27/2018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11/27/2018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4.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61.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7.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2" Type="http://schemas.openxmlformats.org/officeDocument/2006/relationships/image" Target="../media/image74.png"/><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image" Target="../media/image76.png"/><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2" Type="http://schemas.openxmlformats.org/officeDocument/2006/relationships/image" Target="../media/image78.png"/><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image" Target="../media/image81.jpeg"/><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681908253"/>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4040903368"/>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15212087"/>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2276397257"/>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538883"/>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a:t>
            </a:r>
            <a:r>
              <a:rPr lang="en-US" sz="2000" b="1" dirty="0">
                <a:solidFill>
                  <a:srgbClr val="C00000"/>
                </a:solidFill>
                <a:latin typeface="Arial" panose="020B0604020202020204" pitchFamily="34" charset="0"/>
              </a:rPr>
              <a:t>pre-processes</a:t>
            </a:r>
            <a:r>
              <a:rPr lang="en-US" dirty="0">
                <a:solidFill>
                  <a:srgbClr val="404040"/>
                </a:solidFill>
                <a:latin typeface="Arial" panose="020B0604020202020204" pitchFamily="34" charset="0"/>
              </a:rPr>
              <a:t>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5105951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02886409"/>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2898253747"/>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37980169"/>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a:t>
            </a:r>
            <a:r>
              <a:rPr lang="en-US" sz="2200" dirty="0" smtClean="0">
                <a:latin typeface="Calibri" panose="020F0502020204030204" pitchFamily="34" charset="0"/>
                <a:cs typeface="Calibri" panose="020F0502020204030204" pitchFamily="34" charset="0"/>
              </a:rPr>
              <a:t>y :z</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comparison functions 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logical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707886"/>
          </a:xfrm>
          <a:prstGeom prst="rect">
            <a:avLst/>
          </a:prstGeom>
        </p:spPr>
        <p:txBody>
          <a:bodyPr wrap="square">
            <a:spAutoFit/>
          </a:bodyPr>
          <a:lstStyle/>
          <a:p>
            <a:r>
              <a:rPr lang="en-US" sz="2000"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B22251"/>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r>
              <a:rPr lang="en-US" dirty="0">
                <a:solidFill>
                  <a:srgbClr val="0070C0"/>
                </a:solidFill>
                <a:latin typeface="Consolas" panose="020B0609020204030204" pitchFamily="49" charset="0"/>
                <a:cs typeface="Arial" panose="020B0604020202020204" pitchFamily="34" charset="0"/>
              </a:rPr>
              <a:t>] [ORDER BY { col_name | expr | position | alias }  [ASC | DESC], ...] [ NULLS FIRST | NULLS LAST ]</a:t>
            </a:r>
          </a:p>
        </p:txBody>
      </p:sp>
      <p:sp>
        <p:nvSpPr>
          <p:cNvPr id="3" name="Rectangle 2"/>
          <p:cNvSpPr/>
          <p:nvPr/>
        </p:nvSpPr>
        <p:spPr>
          <a:xfrm>
            <a:off x="152400" y="37338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3581400" y="1676400"/>
            <a:ext cx="54864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
        <p:nvSpPr>
          <p:cNvPr id="3" name="Rectangle 2"/>
          <p:cNvSpPr/>
          <p:nvPr/>
        </p:nvSpPr>
        <p:spPr>
          <a:xfrm>
            <a:off x="185058" y="3794373"/>
            <a:ext cx="8958942"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24</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hours to 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1440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minutes to </a:t>
            </a:r>
            <a:r>
              <a:rPr lang="en-US" sz="2200" dirty="0">
                <a:solidFill>
                  <a:srgbClr val="92D050"/>
                </a:solidFill>
                <a:latin typeface="Calibri" panose="020F0502020204030204" pitchFamily="34" charset="0"/>
              </a:rPr>
              <a:t>a </a:t>
            </a:r>
            <a:r>
              <a:rPr lang="en-US" sz="2200" dirty="0" smtClean="0">
                <a:solidFill>
                  <a:srgbClr val="92D050"/>
                </a:solidFill>
                <a:latin typeface="Calibri" panose="020F0502020204030204" pitchFamily="34" charset="0"/>
              </a:rPr>
              <a:t>date</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solidFill>
                  <a:schemeClr val="accent6"/>
                </a:solidFill>
                <a:latin typeface="Calibri" panose="020F0502020204030204" pitchFamily="34" charset="0"/>
              </a:rPr>
              <a:t>/</a:t>
            </a:r>
            <a:r>
              <a:rPr lang="en-US" sz="2200" dirty="0" smtClean="0">
                <a:solidFill>
                  <a:srgbClr val="C00000"/>
                </a:solidFill>
                <a:latin typeface="Calibri" panose="020F0502020204030204" pitchFamily="34" charset="0"/>
              </a:rPr>
              <a:t>86400</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     </a:t>
            </a:r>
            <a:r>
              <a:rPr lang="en-US" sz="2200" dirty="0" smtClean="0">
                <a:solidFill>
                  <a:srgbClr val="92D050"/>
                </a:solidFill>
                <a:latin typeface="Calibri" panose="020F0502020204030204" pitchFamily="34" charset="0"/>
              </a:rPr>
              <a:t>// </a:t>
            </a:r>
            <a:r>
              <a:rPr lang="en-US" sz="2200" dirty="0">
                <a:solidFill>
                  <a:srgbClr val="92D050"/>
                </a:solidFill>
                <a:latin typeface="Calibri" panose="020F0502020204030204" pitchFamily="34" charset="0"/>
              </a:rPr>
              <a:t>Adds a number of </a:t>
            </a:r>
            <a:r>
              <a:rPr lang="en-US" sz="2200" dirty="0" smtClean="0">
                <a:solidFill>
                  <a:srgbClr val="92D050"/>
                </a:solidFill>
                <a:latin typeface="Calibri" panose="020F0502020204030204" pitchFamily="34" charset="0"/>
              </a:rPr>
              <a:t>seconds to </a:t>
            </a:r>
            <a:r>
              <a:rPr lang="en-US" sz="2200" dirty="0">
                <a:solidFill>
                  <a:srgbClr val="92D050"/>
                </a:solidFill>
                <a:latin typeface="Calibri" panose="020F0502020204030204" pitchFamily="34" charset="0"/>
              </a:rPr>
              <a:t>a date</a:t>
            </a: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t>
            </a:r>
            <a:r>
              <a:rPr lang="en-IN" sz="1900" b="1" dirty="0" smtClean="0"/>
              <a:t>A </a:t>
            </a:r>
            <a:r>
              <a:rPr lang="en-IN" sz="1900" b="1" dirty="0"/>
              <a:t>subquery must be enclosed in </a:t>
            </a:r>
            <a:r>
              <a:rPr lang="en-IN" sz="1900" b="1" dirty="0" smtClean="0"/>
              <a:t>parentheses (…)</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2308324"/>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statement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a:t>
            </a:r>
            <a:r>
              <a:rPr lang="en-IN" sz="2400" dirty="0">
                <a:solidFill>
                  <a:srgbClr val="008080"/>
                </a:solidFill>
                <a:latin typeface="Arial" panose="020B0604020202020204" pitchFamily="34" charset="0"/>
                <a:cs typeface="Arial" panose="020B0604020202020204" pitchFamily="34" charset="0"/>
              </a:rPr>
              <a:t>statement in </a:t>
            </a:r>
            <a:r>
              <a:rPr lang="en-IN" sz="2400" dirty="0" smtClean="0">
                <a:solidFill>
                  <a:srgbClr val="008080"/>
                </a:solidFill>
                <a:latin typeface="Arial" panose="020B0604020202020204" pitchFamily="34" charset="0"/>
                <a:cs typeface="Arial" panose="020B0604020202020204" pitchFamily="34" charset="0"/>
              </a:rPr>
              <a:t>WHERE / </a:t>
            </a:r>
          </a:p>
          <a:p>
            <a:pPr lvl="6"/>
            <a:r>
              <a:rPr lang="en-IN" sz="2400" dirty="0" smtClean="0">
                <a:solidFill>
                  <a:srgbClr val="008080"/>
                </a:solidFill>
                <a:latin typeface="Arial" panose="020B0604020202020204" pitchFamily="34" charset="0"/>
                <a:cs typeface="Arial" panose="020B0604020202020204" pitchFamily="34" charset="0"/>
              </a:rPr>
              <a:t>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63285" y="337190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smtClean="0">
                <a:solidFill>
                  <a:srgbClr val="FC6F0D"/>
                </a:solidFill>
                <a:latin typeface="Open Sans"/>
                <a:cs typeface="Arial" panose="020B0604020202020204" pitchFamily="34" charset="0"/>
              </a:rPr>
              <a:t>CREATE {table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view </a:t>
            </a:r>
            <a:r>
              <a:rPr lang="en-IN" sz="2200" b="1" i="1" dirty="0">
                <a:solidFill>
                  <a:schemeClr val="bg1">
                    <a:lumMod val="50000"/>
                  </a:schemeClr>
                </a:solidFill>
                <a:latin typeface="Open Sans"/>
                <a:cs typeface="Arial" panose="020B0604020202020204" pitchFamily="34" charset="0"/>
              </a:rPr>
              <a:t>|</a:t>
            </a:r>
            <a:r>
              <a:rPr lang="en-IN" sz="2200" b="1" i="1" dirty="0" smtClean="0">
                <a:solidFill>
                  <a:srgbClr val="FC6F0D"/>
                </a:solidFill>
                <a:latin typeface="Open Sans"/>
                <a:cs typeface="Arial" panose="020B0604020202020204" pitchFamily="34" charset="0"/>
              </a:rPr>
              <a:t> materialized view}</a:t>
            </a:r>
            <a:endParaRPr lang="en-IN" sz="2200" b="1" i="1" dirty="0">
              <a:solidFill>
                <a:srgbClr val="FC6F0D"/>
              </a:solidFill>
              <a:latin typeface="Open Sans"/>
              <a:cs typeface="Arial" panose="020B0604020202020204" pitchFamily="34" charset="0"/>
            </a:endParaRPr>
          </a:p>
        </p:txBody>
      </p:sp>
      <p:sp>
        <p:nvSpPr>
          <p:cNvPr id="2" name="Rectangle 1"/>
          <p:cNvSpPr/>
          <p:nvPr/>
        </p:nvSpPr>
        <p:spPr>
          <a:xfrm>
            <a:off x="163285" y="5181600"/>
            <a:ext cx="4855030" cy="1015663"/>
          </a:xfrm>
          <a:prstGeom prst="rect">
            <a:avLst/>
          </a:prstGeom>
          <a:solidFill>
            <a:srgbClr val="B22251"/>
          </a:solidFill>
        </p:spPr>
        <p:txBody>
          <a:bodyPr wrap="square">
            <a:spAutoFit/>
          </a:bodyPr>
          <a:lstStyle/>
          <a:p>
            <a:r>
              <a:rPr lang="en-US" sz="2000" dirty="0">
                <a:solidFill>
                  <a:srgbClr val="FFC000"/>
                </a:solidFill>
                <a:latin typeface="Open Sans"/>
                <a:cs typeface="Arial" panose="020B0604020202020204" pitchFamily="34" charset="0"/>
              </a:rPr>
              <a:t>The parent statement can be a SELECT, UPDATE, or DELETE statement in which the subquery is nested.</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multiple row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3016210"/>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A scalar subquery expression is a subquery that returns exactly one column value from one row. The value of the scalar subquery expression is the value of the select list item of the subquery. If the subquery returns 0 rows, then the value of the scalar subquery expression is NULL. If the subquery returns more than one row, then Oracle returns an error.</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0 rows then the value of scalar subquery expression is </a:t>
            </a:r>
            <a:r>
              <a:rPr lang="en-IN" sz="2000" b="1" i="1" dirty="0" smtClean="0">
                <a:solidFill>
                  <a:srgbClr val="0089A4"/>
                </a:solidFill>
                <a:latin typeface="Arial" panose="020B0604020202020204" pitchFamily="34" charset="0"/>
                <a:cs typeface="Arial" panose="020B0604020202020204" pitchFamily="34" charset="0"/>
              </a:rPr>
              <a:t>NULL</a:t>
            </a:r>
            <a:r>
              <a:rPr lang="en-IN" sz="2000" b="1" i="1"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the subquery </a:t>
            </a:r>
            <a:r>
              <a:rPr lang="en-IN" sz="2000" b="1" i="1" dirty="0" smtClean="0">
                <a:latin typeface="Arial" panose="020B0604020202020204" pitchFamily="34" charset="0"/>
                <a:cs typeface="Arial" panose="020B0604020202020204" pitchFamily="34" charset="0"/>
              </a:rPr>
              <a:t>returns more than one row or more than one column</a:t>
            </a:r>
            <a:r>
              <a:rPr lang="en-IN" sz="2000" dirty="0" smtClean="0">
                <a:latin typeface="Arial" panose="020B0604020202020204" pitchFamily="34" charset="0"/>
                <a:cs typeface="Arial" panose="020B0604020202020204" pitchFamily="34" charset="0"/>
              </a:rPr>
              <a:t>  then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8" name="Rectangle 7"/>
          <p:cNvSpPr/>
          <p:nvPr/>
        </p:nvSpPr>
        <p:spPr>
          <a:xfrm>
            <a:off x="76200" y="4267200"/>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SELECT (subquery), ... </a:t>
            </a:r>
            <a:r>
              <a:rPr lang="en-US" dirty="0">
                <a:solidFill>
                  <a:srgbClr val="0070C0"/>
                </a:solidFill>
                <a:latin typeface="Consolas" panose="020B0609020204030204" pitchFamily="49" charset="0"/>
                <a:cs typeface="Arial" panose="020B0604020202020204" pitchFamily="34" charset="0"/>
              </a:rPr>
              <a:t>FROM &lt; ... &gt; </a:t>
            </a:r>
            <a:r>
              <a:rPr lang="en-US" dirty="0" smtClean="0">
                <a:solidFill>
                  <a:srgbClr val="0070C0"/>
                </a:solidFill>
                <a:latin typeface="Consolas" panose="020B0609020204030204" pitchFamily="49" charset="0"/>
                <a:cs typeface="Arial" panose="020B0604020202020204" pitchFamily="34" charset="0"/>
              </a:rPr>
              <a:t>[alias_name]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scalar subquery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2800767"/>
          </a:xfrm>
          <a:prstGeom prst="rect">
            <a:avLst/>
          </a:prstGeom>
        </p:spPr>
        <p:txBody>
          <a:bodyPr wrap="square">
            <a:spAutoFit/>
          </a:bodyPr>
          <a:lstStyle/>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1, 2) from dual ; </a:t>
            </a:r>
            <a:r>
              <a:rPr lang="en-IN" sz="2200" dirty="0" smtClean="0">
                <a:solidFill>
                  <a:srgbClr val="92D050"/>
                </a:solidFill>
                <a:latin typeface="Calibri" panose="020F0502020204030204" pitchFamily="34" charset="0"/>
                <a:cs typeface="Calibri" panose="020F0502020204030204" pitchFamily="34" charset="0"/>
              </a:rPr>
              <a:t>// error</a:t>
            </a: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ename, sal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smtClean="0">
                <a:solidFill>
                  <a:srgbClr val="FF0000"/>
                </a:solidFill>
                <a:latin typeface="Calibri" panose="020F0502020204030204" pitchFamily="34" charset="0"/>
                <a:cs typeface="Calibri" panose="020F0502020204030204" pitchFamily="34" charset="0"/>
              </a:rPr>
              <a:t>select (select * from </a:t>
            </a:r>
            <a:r>
              <a:rPr lang="en-IN" sz="2200" dirty="0">
                <a:solidFill>
                  <a:srgbClr val="FF0000"/>
                </a:solidFill>
                <a:latin typeface="Calibri" panose="020F0502020204030204" pitchFamily="34" charset="0"/>
                <a:cs typeface="Calibri" panose="020F0502020204030204" pitchFamily="34" charset="0"/>
              </a:rPr>
              <a:t>emp) from dual ;</a:t>
            </a:r>
            <a:r>
              <a:rPr lang="en-IN" sz="2200" dirty="0" smtClean="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error</a:t>
            </a:r>
            <a:endParaRPr lang="en-IN" sz="2200" dirty="0" smtClean="0">
              <a:latin typeface="Calibri" panose="020F0502020204030204" pitchFamily="34" charset="0"/>
              <a:cs typeface="Calibri" panose="020F0502020204030204" pitchFamily="34" charset="0"/>
            </a:endParaRPr>
          </a:p>
          <a:p>
            <a:pPr marL="342900" indent="-342900">
              <a:lnSpc>
                <a:spcPct val="150000"/>
              </a:lnSpc>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null </a:t>
            </a:r>
            <a:r>
              <a:rPr lang="en-IN" sz="2200" dirty="0" smtClean="0">
                <a:solidFill>
                  <a:schemeClr val="accent6"/>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1 </a:t>
            </a:r>
            <a:r>
              <a:rPr lang="en-IN" sz="2200" dirty="0">
                <a:solidFill>
                  <a:srgbClr val="00A2E8"/>
                </a:solidFill>
                <a:latin typeface="Calibri" panose="020F0502020204030204" pitchFamily="34" charset="0"/>
                <a:cs typeface="Calibri" panose="020F0502020204030204" pitchFamily="34" charset="0"/>
              </a:rPr>
              <a:t>from</a:t>
            </a:r>
            <a:r>
              <a:rPr lang="en-IN" sz="2200" dirty="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chemeClr val="bg1">
                    <a:lumMod val="65000"/>
                  </a:schemeClr>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dual</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p>
          <a:p>
            <a:pPr marL="342900" indent="-342900">
              <a:buFont typeface="+mj-lt"/>
              <a:buAutoNum type="arabicPeriod"/>
            </a:pP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ename, </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dname </a:t>
            </a:r>
            <a:r>
              <a:rPr lang="en-IN" sz="2200" dirty="0">
                <a:solidFill>
                  <a:srgbClr val="00A2E8"/>
                </a:solidFill>
                <a:latin typeface="Calibri" panose="020F0502020204030204" pitchFamily="34" charset="0"/>
                <a:cs typeface="Calibri" panose="020F0502020204030204" pitchFamily="34" charset="0"/>
              </a:rPr>
              <a:t>from</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where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65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r1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93522827"/>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inline view</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inline view</a:t>
            </a: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FROM (subquery) [alias_name]</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76200" y="1852758"/>
            <a:ext cx="6640531"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nested subquery</a:t>
            </a:r>
            <a:endParaRPr lang="en-IN" dirty="0"/>
          </a:p>
        </p:txBody>
      </p:sp>
    </p:spTree>
    <p:extLst>
      <p:ext uri="{BB962C8B-B14F-4D97-AF65-F5344CB8AC3E}">
        <p14:creationId xmlns:p14="http://schemas.microsoft.com/office/powerpoint/2010/main" val="790747125"/>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nested subquery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subquery in the FROM clause of a SELECT statement is called an inline view.</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116774" y="1446311"/>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FROM &lt; ... &gt; [alias_name] [ WHERE (subquery)</a:t>
            </a:r>
            <a:r>
              <a:rPr lang="en-US" dirty="0" smtClean="0">
                <a:solidFill>
                  <a:srgbClr val="0070C0"/>
                </a:solidFill>
                <a:latin typeface="Consolas" panose="020B0609020204030204" pitchFamily="49" charset="0"/>
                <a:cs typeface="Arial" panose="020B0604020202020204" pitchFamily="34" charset="0"/>
              </a:rPr>
              <a:t> ] | ...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HAVING </a:t>
            </a:r>
            <a:r>
              <a:rPr lang="en-US" dirty="0">
                <a:solidFill>
                  <a:srgbClr val="0070C0"/>
                </a:solidFill>
                <a:latin typeface="Consolas" panose="020B0609020204030204" pitchFamily="49" charset="0"/>
                <a:cs typeface="Arial" panose="020B0604020202020204" pitchFamily="34" charset="0"/>
              </a:rPr>
              <a:t>(subquery)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t>
            </a:r>
          </a:p>
        </p:txBody>
      </p:sp>
    </p:spTree>
    <p:extLst>
      <p:ext uri="{BB962C8B-B14F-4D97-AF65-F5344CB8AC3E}">
        <p14:creationId xmlns:p14="http://schemas.microsoft.com/office/powerpoint/2010/main" val="196455183"/>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
        <p:nvSpPr>
          <p:cNvPr id="6" name="Rectangle 5"/>
          <p:cNvSpPr/>
          <p:nvPr/>
        </p:nvSpPr>
        <p:spPr>
          <a:xfrm>
            <a:off x="2419350" y="3240974"/>
            <a:ext cx="4305300" cy="400110"/>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smtClean="0">
                <a:solidFill>
                  <a:srgbClr val="000000"/>
                </a:solidFill>
                <a:latin typeface="Arial" panose="020B0604020202020204" pitchFamily="34" charset="0"/>
                <a:cs typeface="Arial" panose="020B0604020202020204" pitchFamily="34" charset="0"/>
              </a:rPr>
              <a:t>expressions</a:t>
            </a:r>
            <a:r>
              <a:rPr lang="en-IN" sz="2000" dirty="0" smtClean="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smtClean="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expressions</a:t>
            </a:r>
            <a:r>
              <a:rPr lang="en-IN" sz="2000" dirty="0">
                <a:solidFill>
                  <a:srgbClr val="999999"/>
                </a:solidFill>
                <a:latin typeface="Arial" panose="020B0604020202020204" pitchFamily="34" charset="0"/>
                <a:cs typeface="Arial" panose="020B0604020202020204" pitchFamily="34" charset="0"/>
              </a:rPr>
              <a:t> | </a:t>
            </a:r>
            <a:r>
              <a:rPr lang="en-IN" sz="2000" i="1" dirty="0" smtClean="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6" y="3067523"/>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11" name="Rectangle 10"/>
          <p:cNvSpPr/>
          <p:nvPr/>
        </p:nvSpPr>
        <p:spPr>
          <a:xfrm>
            <a:off x="108856" y="4191000"/>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any / some</a:t>
            </a:r>
            <a:endParaRPr lang="en-IN" sz="3200" b="1" i="1" dirty="0">
              <a:solidFill>
                <a:srgbClr val="FFFF00"/>
              </a:solidFill>
              <a:latin typeface="Arial" pitchFamily="34" charset="0"/>
              <a:cs typeface="Arial" pitchFamily="34" charset="0"/>
            </a:endParaRP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51" y="3275800"/>
            <a:ext cx="4630457" cy="2588454"/>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37400"/>
            <a:ext cx="4580906" cy="266525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subqueries with in,  all, any, or some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exists or not exists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correlated 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2449534689"/>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335755992"/>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2192818329"/>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8839200" cy="646331"/>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144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 ALL | DISTINCT | UNIQUE }   select_list</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FROM &lt; { table </a:t>
            </a:r>
            <a:r>
              <a:rPr lang="en-US" dirty="0">
                <a:solidFill>
                  <a:srgbClr val="0070C0"/>
                </a:solidFill>
                <a:latin typeface="Consolas" panose="020B0609020204030204" pitchFamily="49" charset="0"/>
                <a:cs typeface="Arial" panose="020B0604020202020204" pitchFamily="34" charset="0"/>
              </a:rPr>
              <a:t>|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where_clause ]</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group_by_clause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having_clause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 UNION [ ALL ] | INTERSECT | MINUS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order_by_clause ]</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set operator syntax</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272871915"/>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62586"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87086" y="31271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
        <p:nvSpPr>
          <p:cNvPr id="11" name="Rectangle 10"/>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a:solidFill>
                  <a:srgbClr val="0077AA"/>
                </a:solidFill>
                <a:latin typeface="Consolas" panose="020B0609020204030204" pitchFamily="49" charset="0"/>
              </a:rPr>
              <a:t>m</a:t>
            </a:r>
            <a:r>
              <a:rPr lang="en-IN" dirty="0" smtClean="0">
                <a:solidFill>
                  <a:srgbClr val="0077AA"/>
                </a:solidFill>
                <a:latin typeface="Consolas" panose="020B0609020204030204" pitchFamily="49" charset="0"/>
              </a:rPr>
              <a:t>inus 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 </a:t>
            </a:r>
            <a:r>
              <a:rPr lang="en-US" dirty="0">
                <a:solidFill>
                  <a:srgbClr val="0070C0"/>
                </a:solidFill>
                <a:latin typeface="Consolas" panose="020B0609020204030204" pitchFamily="49" charset="0"/>
                <a:cs typeface="Arial" panose="020B0604020202020204" pitchFamily="34" charset="0"/>
              </a:rPr>
              <a:t>[ order_by_clause ]</a:t>
            </a:r>
            <a:endParaRPr lang="en-IN" dirty="0">
              <a:latin typeface="Consolas" panose="020B0609020204030204" pitchFamily="49" charset="0"/>
            </a:endParaRPr>
          </a:p>
        </p:txBody>
      </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891698"/>
            <a:ext cx="8839200" cy="3594702"/>
          </a:xfrm>
          <a:prstGeom prst="rect">
            <a:avLst/>
          </a:prstGeom>
        </p:spPr>
        <p:txBody>
          <a:bodyPr wrap="square">
            <a:spAutoFit/>
          </a:bodyPr>
          <a:lstStyle/>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TABLE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TABLE_NAME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1C00"/>
                </a:solidFill>
                <a:latin typeface="Calibri" panose="020F0502020204030204" pitchFamily="34" charset="0"/>
                <a:cs typeface="Calibri" panose="020F0502020204030204" pitchFamily="34" charset="0"/>
              </a:rPr>
              <a:t>VIEW</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VIEW_NAME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FUNCTION</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FUNCTION_NAME</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PACKAGE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PACKAGE_NAME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FFC000"/>
                </a:solidFill>
                <a:latin typeface="Calibri" panose="020F0502020204030204" pitchFamily="34" charset="0"/>
                <a:cs typeface="Calibri" panose="020F0502020204030204" pitchFamily="34" charset="0"/>
              </a:rPr>
              <a:t>dbms_metadata</a:t>
            </a:r>
            <a:r>
              <a:rPr lang="en-US" sz="2200" dirty="0">
                <a:solidFill>
                  <a:schemeClr val="accent2">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TYPE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TYPE_NAME</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FFC000"/>
                </a:solidFill>
                <a:latin typeface="Calibri" panose="020F0502020204030204" pitchFamily="34" charset="0"/>
                <a:cs typeface="Calibri" panose="020F0502020204030204" pitchFamily="34" charset="0"/>
              </a:rPr>
              <a:t>dbms_metadata</a:t>
            </a:r>
            <a:r>
              <a:rPr lang="en-US" sz="2200" dirty="0" smtClean="0">
                <a:solidFill>
                  <a:schemeClr val="accent2">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MATERIALIZED_VIEW</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MATERIALIZED_VIEW_NAME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2">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rollback, and savepoint</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rollback and savepoint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
        <p:nvSpPr>
          <p:cNvPr id="2" name="Rectangle 1"/>
          <p:cNvSpPr/>
          <p:nvPr/>
        </p:nvSpPr>
        <p:spPr>
          <a:xfrm>
            <a:off x="99949" y="3332395"/>
            <a:ext cx="8967851"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SAVEPOINT statement names and marks the current point in the processing of a transaction. With the ROLLBACK TO statement, savepoint undo parts of a transaction instead of the whole transaction.</a:t>
            </a:r>
          </a:p>
        </p:txBody>
      </p:sp>
      <p:sp>
        <p:nvSpPr>
          <p:cNvPr id="7" name="Rectangle 6"/>
          <p:cNvSpPr/>
          <p:nvPr/>
        </p:nvSpPr>
        <p:spPr>
          <a:xfrm>
            <a:off x="99949" y="4507468"/>
            <a:ext cx="3369384" cy="369332"/>
          </a:xfrm>
          <a:prstGeom prst="rect">
            <a:avLst/>
          </a:prstGeom>
        </p:spPr>
        <p:txBody>
          <a:bodyPr wrap="none">
            <a:spAutoFit/>
          </a:bodyPr>
          <a:lstStyle/>
          <a:p>
            <a:r>
              <a:rPr lang="en-US" dirty="0">
                <a:solidFill>
                  <a:srgbClr val="FC6F0D"/>
                </a:solidFill>
              </a:rPr>
              <a:t>SAVEPOINT</a:t>
            </a:r>
            <a:r>
              <a:rPr lang="en-US" dirty="0"/>
              <a:t> </a:t>
            </a:r>
            <a:r>
              <a:rPr lang="en-US" dirty="0" smtClean="0"/>
              <a:t>savepoint_name </a:t>
            </a:r>
            <a:r>
              <a:rPr lang="en-US" dirty="0"/>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dbms_transaction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t>The DBMS_TRANSACTION package provides access to SQL transaction statements from stored procedures.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828800"/>
            <a:ext cx="8763000" cy="2123658"/>
          </a:xfrm>
          <a:prstGeom prst="rect">
            <a:avLst/>
          </a:prstGeom>
        </p:spPr>
        <p:txBody>
          <a:bodyPr wrap="square">
            <a:spAutoFit/>
          </a:bodyPr>
          <a:lstStyle/>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smtClean="0">
                <a:solidFill>
                  <a:srgbClr val="FFC000"/>
                </a:solidFill>
                <a:latin typeface="Calibri" panose="020F0502020204030204" pitchFamily="34" charset="0"/>
                <a:cs typeface="Calibri" panose="020F0502020204030204" pitchFamily="34" charset="0"/>
              </a:rPr>
              <a:t> 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commit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rollback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savepoint_name'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C74C49"/>
                </a:solidFill>
                <a:latin typeface="Calibri" panose="020F0502020204030204" pitchFamily="34" charset="0"/>
                <a:cs typeface="Calibri" panose="020F0502020204030204" pitchFamily="34" charset="0"/>
              </a:rPr>
              <a:t>execute</a:t>
            </a:r>
            <a:r>
              <a:rPr lang="en-US" sz="2200" dirty="0">
                <a:solidFill>
                  <a:srgbClr val="FFC000"/>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dbms_transaction</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rollback_</a:t>
            </a:r>
            <a:r>
              <a:rPr lang="en-US" sz="2200" dirty="0" smtClean="0">
                <a:solidFill>
                  <a:srgbClr val="FC6F0D"/>
                </a:solidFill>
                <a:latin typeface="Calibri" panose="020F0502020204030204" pitchFamily="34" charset="0"/>
                <a:cs typeface="Calibri" panose="020F0502020204030204" pitchFamily="34" charset="0"/>
              </a:rPr>
              <a:t>savepoint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savepoint_name</a:t>
            </a:r>
            <a:r>
              <a:rPr lang="en-US" sz="2200" dirty="0" smtClean="0">
                <a:solidFill>
                  <a:srgbClr val="FC6F0D"/>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9425189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981200"/>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a:t>
            </a:r>
            <a:r>
              <a:rPr lang="en-US" dirty="0" smtClean="0">
                <a:solidFill>
                  <a:srgbClr val="0070C0"/>
                </a:solidFill>
                <a:latin typeface="Consolas" panose="020B0609020204030204" pitchFamily="49" charset="0"/>
                <a:cs typeface="Arial" panose="020B0604020202020204" pitchFamily="34" charset="0"/>
              </a:rPr>
              <a:t>{ table_reference </a:t>
            </a:r>
            <a:r>
              <a:rPr lang="en-US" dirty="0">
                <a:solidFill>
                  <a:srgbClr val="0070C0"/>
                </a:solidFill>
                <a:latin typeface="Consolas" panose="020B0609020204030204" pitchFamily="49" charset="0"/>
                <a:cs typeface="Arial" panose="020B0604020202020204" pitchFamily="34" charset="0"/>
              </a:rPr>
              <a:t>| (subquery1</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(sql_expression [, sql_expression</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subquery2 | </a:t>
            </a:r>
            <a:r>
              <a:rPr lang="en-US" dirty="0" smtClean="0">
                <a:solidFill>
                  <a:srgbClr val="0070C0"/>
                </a:solidFill>
                <a:latin typeface="Consolas" panose="020B0609020204030204" pitchFamily="49" charset="0"/>
                <a:cs typeface="Arial" panose="020B0604020202020204" pitchFamily="34" charset="0"/>
              </a:rPr>
              <a:t>DEFAULT}</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[RETURNING]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row_expression [, row_expression]... INTO  {variable_name | :host_variable_name}  [, {variable_name | :host_variable_name}]...];</a:t>
            </a:r>
          </a:p>
        </p:txBody>
      </p:sp>
      <p:sp>
        <p:nvSpPr>
          <p:cNvPr id="6" name="Rectangle 5"/>
          <p:cNvSpPr/>
          <p:nvPr/>
        </p:nvSpPr>
        <p:spPr>
          <a:xfrm>
            <a:off x="114300" y="3822918"/>
            <a:ext cx="8915400" cy="1815882"/>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Arial" panose="020B0604020202020204" pitchFamily="34" charset="0"/>
              </a:rPr>
              <a:t>deptno</a:t>
            </a:r>
            <a:r>
              <a:rPr lang="en-US" sz="2200" dirty="0">
                <a:solidFill>
                  <a:schemeClr val="bg1">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dname</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a:t>
            </a:r>
          </a:p>
          <a:p>
            <a:endParaRPr lang="en-US" sz="8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Arial" panose="020B060402020202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latin typeface="Calibri" panose="020F0502020204030204" pitchFamily="34" charset="0"/>
                <a:cs typeface="Arial" panose="020B0604020202020204" pitchFamily="34" charset="0"/>
              </a:rPr>
              <a:t>*</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dept</a:t>
            </a:r>
            <a:r>
              <a:rPr lang="en-US" sz="2200" dirty="0" smtClean="0">
                <a:solidFill>
                  <a:schemeClr val="bg1">
                    <a:lumMod val="50000"/>
                  </a:schemeClr>
                </a:solidFill>
                <a:latin typeface="Calibri" panose="020F0502020204030204" pitchFamily="34" charset="0"/>
                <a:cs typeface="Arial" panose="020B0604020202020204" pitchFamily="34" charset="0"/>
              </a:rPr>
              <a: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14300" y="1987154"/>
            <a:ext cx="8915400" cy="2492990"/>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max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err="1">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1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loc</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walletid </a:t>
            </a:r>
            <a:r>
              <a:rPr lang="en-US" sz="2200" dirty="0" smtClean="0">
                <a:solidFill>
                  <a:schemeClr val="bg1">
                    <a:lumMod val="50000"/>
                  </a:schemeClr>
                </a:solidFill>
                <a:latin typeface="Calibri" panose="020F0502020204030204" pitchFamily="34" charset="0"/>
                <a:cs typeface="Calibri" panose="020F0502020204030204" pitchFamily="34" charset="0"/>
              </a:rPr>
              <a:t>into </a:t>
            </a:r>
            <a:r>
              <a:rPr lang="en-US" sz="2200" dirty="0" smtClean="0">
                <a:latin typeface="Calibri" panose="020F0502020204030204" pitchFamily="34" charset="0"/>
                <a:cs typeface="Calibri" panose="020F0502020204030204" pitchFamily="34" charset="0"/>
              </a:rPr>
              <a:t>:x</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:z1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baroda</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sysdate</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8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dname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err="1" smtClean="0">
                <a:solidFill>
                  <a:srgbClr val="00B050"/>
                </a:solidFill>
                <a:latin typeface="Calibri" panose="020F0502020204030204" pitchFamily="34" charset="0"/>
                <a:cs typeface="Calibri" panose="020F0502020204030204" pitchFamily="34" charset="0"/>
              </a:rPr>
              <a:t>hrd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returning</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 into </a:t>
            </a:r>
            <a:r>
              <a:rPr lang="en-US" sz="2200" dirty="0" smtClean="0">
                <a:latin typeface="Calibri" panose="020F0502020204030204" pitchFamily="34" charset="0"/>
                <a:cs typeface="Calibri" panose="020F0502020204030204" pitchFamily="34" charset="0"/>
              </a:rPr>
              <a:t>:z</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843520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a:t>
            </a:r>
            <a:r>
              <a:rPr lang="en-IN" dirty="0" smtClean="0"/>
              <a:t>multiple rows</a:t>
            </a:r>
            <a:endParaRPr lang="en-US" dirty="0"/>
          </a:p>
        </p:txBody>
      </p:sp>
    </p:spTree>
    <p:extLst>
      <p:ext uri="{BB962C8B-B14F-4D97-AF65-F5344CB8AC3E}">
        <p14:creationId xmlns:p14="http://schemas.microsoft.com/office/powerpoint/2010/main" val="2690777823"/>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all</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90994" y="3658850"/>
            <a:ext cx="8724405" cy="1446550"/>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insert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all</a:t>
            </a:r>
            <a:r>
              <a:rPr lang="en-US" sz="2200" dirty="0">
                <a:latin typeface="Calibri" panose="020F0502020204030204" pitchFamily="34" charset="0"/>
                <a:cs typeface="Calibri" panose="020F0502020204030204" pitchFamily="34" charset="0"/>
              </a:rPr>
              <a:t> </a:t>
            </a: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values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B050"/>
                </a:solidFill>
                <a:latin typeface="Calibri" panose="020F0502020204030204" pitchFamily="34" charset="0"/>
                <a:cs typeface="Calibri" panose="020F0502020204030204" pitchFamily="34" charset="0"/>
              </a:rPr>
              <a:t>Baroda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   into</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dept</a:t>
            </a:r>
            <a:r>
              <a:rPr lang="en-US" sz="2200" dirty="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HRD2</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6</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accent4">
                  <a:lumMod val="50000"/>
                </a:schemeClr>
              </a:solidFill>
              <a:latin typeface="Calibri" panose="020F0502020204030204" pitchFamily="34" charset="0"/>
              <a:cs typeface="Arial" panose="020B0604020202020204" pitchFamily="34" charset="0"/>
            </a:endParaRPr>
          </a:p>
        </p:txBody>
      </p:sp>
      <p:sp>
        <p:nvSpPr>
          <p:cNvPr id="7" name="Rectangle 6"/>
          <p:cNvSpPr/>
          <p:nvPr/>
        </p:nvSpPr>
        <p:spPr>
          <a:xfrm>
            <a:off x="76200" y="685800"/>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993" y="1976496"/>
            <a:ext cx="8724405"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smtClean="0">
                <a:solidFill>
                  <a:srgbClr val="0070C0"/>
                </a:solidFill>
                <a:latin typeface="Consolas" panose="020B0609020204030204" pitchFamily="49" charset="0"/>
                <a:cs typeface="Arial" panose="020B0604020202020204" pitchFamily="34" charset="0"/>
              </a:rPr>
              <a:t>ALL</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smtClean="0">
                <a:solidFill>
                  <a:srgbClr val="0070C0"/>
                </a:solidFill>
                <a:latin typeface="Consolas" panose="020B0609020204030204" pitchFamily="49" charset="0"/>
                <a:cs typeface="Arial" panose="020B0604020202020204" pitchFamily="34" charset="0"/>
              </a:rPr>
              <a:t>	into_clause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values </a:t>
            </a:r>
            <a:r>
              <a:rPr lang="en-US" dirty="0">
                <a:solidFill>
                  <a:srgbClr val="0070C0"/>
                </a:solidFill>
                <a:latin typeface="Consolas" panose="020B0609020204030204" pitchFamily="49" charset="0"/>
                <a:cs typeface="Arial" panose="020B0604020202020204" pitchFamily="34" charset="0"/>
              </a:rPr>
              <a:t>| (subquery) }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chemeClr val="bg1">
                    <a:lumMod val="50000"/>
                  </a:schemeClr>
                </a:solidFill>
                <a:latin typeface="Consolas" panose="020B0609020204030204" pitchFamily="49" charset="0"/>
                <a:cs typeface="Arial" panose="020B0604020202020204" pitchFamily="34" charset="0"/>
              </a:rPr>
              <a:t>...</a:t>
            </a:r>
          </a:p>
          <a:p>
            <a:r>
              <a:rPr lang="en-US" dirty="0">
                <a:solidFill>
                  <a:srgbClr val="0070C0"/>
                </a:solidFill>
                <a:latin typeface="Consolas" panose="020B0609020204030204" pitchFamily="49" charset="0"/>
                <a:cs typeface="Arial" panose="020B0604020202020204" pitchFamily="34" charset="0"/>
              </a:rPr>
              <a:t>select </a:t>
            </a:r>
            <a:r>
              <a:rPr lang="en-US" dirty="0">
                <a:solidFill>
                  <a:schemeClr val="bg1">
                    <a:lumMod val="50000"/>
                  </a:schemeClr>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853719684"/>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1976496"/>
            <a:ext cx="8458200" cy="2585323"/>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 </a:t>
            </a:r>
            <a:r>
              <a:rPr lang="en-US" dirty="0">
                <a:solidFill>
                  <a:srgbClr val="0070C0"/>
                </a:solidFill>
                <a:latin typeface="Consolas" panose="020B0609020204030204" pitchFamily="49" charset="0"/>
                <a:cs typeface="Arial" panose="020B0604020202020204" pitchFamily="34" charset="0"/>
              </a:rPr>
              <a:t>ALL</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WHEN condition THEN </a:t>
            </a:r>
          </a:p>
          <a:p>
            <a:r>
              <a:rPr lang="en-US" dirty="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a:t>
            </a:r>
          </a:p>
          <a:p>
            <a:r>
              <a:rPr lang="en-US" dirty="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ELSE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insert_into_clause </a:t>
            </a:r>
            <a:r>
              <a:rPr lang="en-US" dirty="0">
                <a:solidFill>
                  <a:srgbClr val="0070C0"/>
                </a:solidFill>
                <a:latin typeface="Consolas" panose="020B0609020204030204" pitchFamily="49" charset="0"/>
                <a:cs typeface="Arial" panose="020B0604020202020204" pitchFamily="34" charset="0"/>
              </a:rPr>
              <a:t>[ values_clause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p>
          <a:p>
            <a:r>
              <a:rPr lang="en-US" dirty="0">
                <a:solidFill>
                  <a:srgbClr val="0070C0"/>
                </a:solidFill>
                <a:latin typeface="Consolas" panose="020B0609020204030204" pitchFamily="49" charset="0"/>
                <a:cs typeface="Arial" panose="020B0604020202020204" pitchFamily="34" charset="0"/>
              </a:rPr>
              <a:t>select </a:t>
            </a:r>
            <a:r>
              <a:rPr lang="en-US" dirty="0" smtClean="0">
                <a:solidFill>
                  <a:schemeClr val="bg1">
                    <a:lumMod val="50000"/>
                  </a:schemeClr>
                </a:solidFill>
                <a:latin typeface="Consolas" panose="020B0609020204030204" pitchFamily="49" charset="0"/>
                <a:cs typeface="Arial" panose="020B0604020202020204" pitchFamily="34" charset="0"/>
              </a:rPr>
              <a:t>...</a:t>
            </a:r>
            <a:endParaRPr lang="en-US" dirty="0">
              <a:solidFill>
                <a:schemeClr val="bg1">
                  <a:lumMod val="50000"/>
                </a:schemeClr>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537871992"/>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28600" y="1981200"/>
            <a:ext cx="8686800" cy="280076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insert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all</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10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d1</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when</a:t>
            </a:r>
            <a:r>
              <a:rPr lang="en-US" sz="2200" dirty="0" smtClean="0">
                <a:latin typeface="Calibri" panose="020F0502020204030204" pitchFamily="34" charset="0"/>
                <a:cs typeface="Calibri" panose="020F0502020204030204" pitchFamily="34" charset="0"/>
              </a:rPr>
              <a:t> deptno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20</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then</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 </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FFC000"/>
                </a:solidFill>
                <a:latin typeface="Calibri" panose="020F0502020204030204" pitchFamily="34" charset="0"/>
                <a:cs typeface="Calibri" panose="020F0502020204030204" pitchFamily="34" charset="0"/>
              </a:rPr>
              <a:t>else</a:t>
            </a:r>
          </a:p>
          <a:p>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into</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d3</a:t>
            </a:r>
            <a:r>
              <a:rPr lang="en-US" sz="2200" dirty="0" smtClean="0">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values</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deptno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dname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loc</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walletid</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dept</a:t>
            </a:r>
            <a:r>
              <a:rPr lang="en-US" sz="2200" dirty="0" smtClean="0">
                <a:solidFill>
                  <a:schemeClr val="bg1">
                    <a:lumMod val="50000"/>
                  </a:schemeClr>
                </a:solidFill>
                <a:latin typeface="Calibri" panose="020F0502020204030204" pitchFamily="34" charset="0"/>
                <a:cs typeface="Arial" panose="020B0604020202020204" pitchFamily="34" charset="0"/>
              </a:rPr>
              <a:t>;</a:t>
            </a:r>
            <a:endParaRPr lang="en-US" sz="2200" dirty="0">
              <a:solidFill>
                <a:schemeClr val="bg1">
                  <a:lumMod val="50000"/>
                </a:schemeClr>
              </a:solidFill>
              <a:latin typeface="Calibri" panose="020F050202020403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when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11875"/>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74736799"/>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update</a:t>
            </a:r>
            <a:endParaRPr lang="en-US" dirty="0"/>
          </a:p>
        </p:txBody>
      </p:sp>
    </p:spTree>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update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85800"/>
            <a:ext cx="8991600" cy="923330"/>
          </a:xfrm>
          <a:prstGeom prst="rect">
            <a:avLst/>
          </a:prstGeom>
        </p:spPr>
        <p:txBody>
          <a:bodyPr wrap="square">
            <a:spAutoFit/>
          </a:bodyPr>
          <a:lstStyle/>
          <a:p>
            <a:r>
              <a:rPr lang="en-US" dirty="0"/>
              <a:t>Use the UPDATE statement to change existing values in a table or in the base table of a view or the master table of a materialized view</a:t>
            </a:r>
            <a:r>
              <a:rPr lang="en-US" dirty="0" smtClean="0"/>
              <a:t>. </a:t>
            </a:r>
            <a:r>
              <a:rPr lang="en-IN" dirty="0">
                <a:latin typeface="Arial" panose="020B0604020202020204" pitchFamily="34" charset="0"/>
                <a:cs typeface="Arial" panose="020B0604020202020204" pitchFamily="34" charset="0"/>
              </a:rPr>
              <a:t>The optional WHERE clause identify which rows to </a:t>
            </a:r>
            <a:r>
              <a:rPr lang="en-IN" dirty="0" smtClean="0">
                <a:latin typeface="Arial" panose="020B0604020202020204" pitchFamily="34" charset="0"/>
                <a:cs typeface="Arial" panose="020B0604020202020204" pitchFamily="34" charset="0"/>
              </a:rPr>
              <a:t>update. </a:t>
            </a:r>
            <a:r>
              <a:rPr lang="en-IN" dirty="0">
                <a:latin typeface="Arial" panose="020B0604020202020204" pitchFamily="34" charset="0"/>
                <a:cs typeface="Arial" panose="020B0604020202020204" pitchFamily="34" charset="0"/>
              </a:rPr>
              <a:t>With no WHERE clause, all rows are </a:t>
            </a:r>
            <a:r>
              <a:rPr lang="en-IN" dirty="0" smtClean="0">
                <a:latin typeface="Arial" panose="020B0604020202020204" pitchFamily="34" charset="0"/>
                <a:cs typeface="Arial" panose="020B0604020202020204" pitchFamily="34" charset="0"/>
              </a:rPr>
              <a:t>updated.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76200" y="1828800"/>
            <a:ext cx="9067800" cy="2031325"/>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UPDATE { table| view | materialized view | ( subquery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SET  </a:t>
            </a:r>
            <a:r>
              <a:rPr lang="en-US" dirty="0">
                <a:solidFill>
                  <a:srgbClr val="0070C0"/>
                </a:solidFill>
                <a:latin typeface="Consolas" panose="020B0609020204030204" pitchFamily="49" charset="0"/>
                <a:cs typeface="Arial" panose="020B0604020202020204" pitchFamily="34" charset="0"/>
              </a:rPr>
              <a:t>{ (column [, column ]...) = (subquery) | column = { expr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 | DEFAULT }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WHERE where_condition ] </a:t>
            </a:r>
          </a:p>
          <a:p>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RETURNING]  [row_expression [, row_expression]... INTO  </a:t>
            </a:r>
            <a:r>
              <a:rPr lang="en-US" dirty="0" smtClean="0">
                <a:solidFill>
                  <a:srgbClr val="0070C0"/>
                </a:solidFill>
                <a:latin typeface="Consolas" panose="020B0609020204030204" pitchFamily="49" charset="0"/>
                <a:cs typeface="Arial" panose="020B0604020202020204" pitchFamily="34" charset="0"/>
              </a:rPr>
              <a:t>{ variable_name | :</a:t>
            </a:r>
            <a:r>
              <a:rPr lang="en-US" dirty="0">
                <a:solidFill>
                  <a:srgbClr val="0070C0"/>
                </a:solidFill>
                <a:latin typeface="Consolas" panose="020B0609020204030204" pitchFamily="49" charset="0"/>
                <a:cs typeface="Arial" panose="020B0604020202020204" pitchFamily="34" charset="0"/>
              </a:rPr>
              <a:t>host_variable_name}  [, {variable_name </a:t>
            </a:r>
            <a:r>
              <a:rPr lang="en-US" dirty="0" smtClean="0">
                <a:solidFill>
                  <a:srgbClr val="0070C0"/>
                </a:solidFill>
                <a:latin typeface="Consolas" panose="020B0609020204030204" pitchFamily="49" charset="0"/>
                <a:cs typeface="Arial" panose="020B0604020202020204" pitchFamily="34" charset="0"/>
              </a:rPr>
              <a:t>| :host_variable_name }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90500" y="4091118"/>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update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sal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case</a:t>
            </a:r>
            <a:r>
              <a:rPr lang="en-US" sz="2200" dirty="0">
                <a:latin typeface="Calibri" panose="020F0502020204030204" pitchFamily="34" charset="0"/>
                <a:cs typeface="Calibri" panose="020F0502020204030204" pitchFamily="34" charset="0"/>
              </a:rPr>
              <a:t> deptno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10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-1 </a:t>
            </a:r>
            <a:r>
              <a:rPr lang="en-US" sz="2200" dirty="0">
                <a:solidFill>
                  <a:srgbClr val="FFC000"/>
                </a:solidFill>
                <a:latin typeface="Calibri" panose="020F0502020204030204" pitchFamily="34" charset="0"/>
                <a:cs typeface="Calibri" panose="020F0502020204030204" pitchFamily="34" charset="0"/>
              </a:rPr>
              <a:t>when</a:t>
            </a:r>
            <a:r>
              <a:rPr lang="en-US" sz="2200" dirty="0">
                <a:latin typeface="Calibri" panose="020F0502020204030204" pitchFamily="34" charset="0"/>
                <a:cs typeface="Calibri" panose="020F0502020204030204" pitchFamily="34" charset="0"/>
              </a:rPr>
              <a:t> 20 </a:t>
            </a:r>
            <a:r>
              <a:rPr lang="en-US" sz="2200" dirty="0">
                <a:solidFill>
                  <a:srgbClr val="FC6F0D"/>
                </a:solidFill>
                <a:latin typeface="Calibri" panose="020F0502020204030204" pitchFamily="34" charset="0"/>
                <a:cs typeface="Calibri" panose="020F0502020204030204" pitchFamily="34" charset="0"/>
              </a:rPr>
              <a:t>then</a:t>
            </a:r>
            <a:r>
              <a:rPr lang="en-US" sz="2200" dirty="0">
                <a:latin typeface="Calibri" panose="020F0502020204030204" pitchFamily="34" charset="0"/>
                <a:cs typeface="Calibri" panose="020F0502020204030204" pitchFamily="34" charset="0"/>
              </a:rPr>
              <a:t> -2 </a:t>
            </a:r>
            <a:r>
              <a:rPr lang="en-US" sz="2200" dirty="0">
                <a:solidFill>
                  <a:srgbClr val="FFC000"/>
                </a:solidFill>
                <a:latin typeface="Calibri" panose="020F0502020204030204" pitchFamily="34" charset="0"/>
                <a:cs typeface="Calibri" panose="020F0502020204030204" pitchFamily="34" charset="0"/>
              </a:rPr>
              <a:t>end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7EEEE3"/>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a:t>
            </a:r>
            <a:r>
              <a:rPr lang="en-IN" dirty="0" smtClean="0">
                <a:latin typeface="Arial" panose="020B0604020202020204" pitchFamily="34" charset="0"/>
                <a:cs typeface="Arial" panose="020B0604020202020204" pitchFamily="34" charset="0"/>
              </a:rPr>
              <a:t>The optional </a:t>
            </a:r>
            <a:r>
              <a:rPr lang="en-IN" dirty="0">
                <a:latin typeface="Arial" panose="020B0604020202020204" pitchFamily="34" charset="0"/>
                <a:cs typeface="Arial" panose="020B0604020202020204" pitchFamily="34" charset="0"/>
              </a:rPr>
              <a:t>WHERE clause identify which rows to delete. With no WHERE clause, all rows are deleted. </a:t>
            </a:r>
          </a:p>
        </p:txBody>
      </p:sp>
      <p:sp>
        <p:nvSpPr>
          <p:cNvPr id="2" name="Rectangle 1"/>
          <p:cNvSpPr/>
          <p:nvPr/>
        </p:nvSpPr>
        <p:spPr>
          <a:xfrm>
            <a:off x="76200" y="2014955"/>
            <a:ext cx="8991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DELETE [ FROM ]  { table | view | materialized view | ( subquery ) }</a:t>
            </a:r>
          </a:p>
          <a:p>
            <a:r>
              <a:rPr lang="en-US" dirty="0">
                <a:solidFill>
                  <a:srgbClr val="0070C0"/>
                </a:solidFill>
                <a:latin typeface="Consolas" panose="020B0609020204030204" pitchFamily="49" charset="0"/>
                <a:cs typeface="Arial" panose="020B0604020202020204" pitchFamily="34" charset="0"/>
              </a:rPr>
              <a:t>[ WHERE where_condition ]</a:t>
            </a:r>
          </a:p>
          <a:p>
            <a:r>
              <a:rPr lang="en-US" dirty="0">
                <a:solidFill>
                  <a:srgbClr val="0070C0"/>
                </a:solidFill>
                <a:latin typeface="Consolas" panose="020B0609020204030204" pitchFamily="49" charset="0"/>
                <a:cs typeface="Arial" panose="020B0604020202020204" pitchFamily="34" charset="0"/>
              </a:rPr>
              <a:t>[RETURNING]  [row_expression [, row_expression]... INTO  { variable_name | :host_variable_name} [, {variable_name | :host_variable_name } ]...];</a:t>
            </a: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 ... select statement</a:t>
            </a:r>
            <a:endParaRPr lang="en-US" dirty="0"/>
          </a:p>
        </p:txBody>
      </p:sp>
    </p:spTree>
    <p:extLst>
      <p:ext uri="{BB962C8B-B14F-4D97-AF65-F5344CB8AC3E}">
        <p14:creationId xmlns:p14="http://schemas.microsoft.com/office/powerpoint/2010/main" val="603424516"/>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49975775"/>
      </p:ext>
    </p:extLst>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CHAR [ (size [ BYTE | CHAR ]) ]</a:t>
            </a:r>
          </a:p>
          <a:p>
            <a:r>
              <a:rPr lang="en-US" dirty="0">
                <a:solidFill>
                  <a:srgbClr val="0070C0"/>
                </a:solidFill>
                <a:latin typeface="Consolas" panose="020B0609020204030204" pitchFamily="49" charset="0"/>
                <a:cs typeface="Arial" panose="020B0604020202020204" pitchFamily="34" charset="0"/>
              </a:rPr>
              <a:t>| VARCHAR2 (size [ BYTE | CHAR ])</a:t>
            </a:r>
          </a:p>
        </p:txBody>
      </p:sp>
      <p:sp>
        <p:nvSpPr>
          <p:cNvPr id="2" name="Rectangle 1"/>
          <p:cNvSpPr/>
          <p:nvPr/>
        </p:nvSpPr>
        <p:spPr>
          <a:xfrm>
            <a:off x="107869" y="3420070"/>
            <a:ext cx="8807532" cy="923330"/>
          </a:xfrm>
          <a:prstGeom prst="rect">
            <a:avLst/>
          </a:prstGeom>
        </p:spPr>
        <p:txBody>
          <a:bodyPr wrap="square">
            <a:spAutoFit/>
          </a:bodyPr>
          <a:lstStyle/>
          <a:p>
            <a:r>
              <a:rPr lang="en-US" dirty="0"/>
              <a:t>The CHAR datatype stores fixed-length character strings. When you create a table with a CHAR column, you must specify a string length (in bytes or characters) </a:t>
            </a:r>
            <a:r>
              <a:rPr lang="en-US" b="1" i="1" dirty="0">
                <a:solidFill>
                  <a:srgbClr val="B22251"/>
                </a:solidFill>
              </a:rPr>
              <a:t>between 1 and 2000 bytes for the CHAR</a:t>
            </a:r>
            <a:r>
              <a:rPr lang="en-US" dirty="0"/>
              <a:t> column width. The default is 1 byte.</a:t>
            </a:r>
          </a:p>
        </p:txBody>
      </p:sp>
      <p:sp>
        <p:nvSpPr>
          <p:cNvPr id="6" name="Rectangle 5"/>
          <p:cNvSpPr/>
          <p:nvPr/>
        </p:nvSpPr>
        <p:spPr>
          <a:xfrm>
            <a:off x="107868" y="3000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char</a:t>
            </a:r>
            <a:endParaRPr lang="en-IN" sz="2400" dirty="0">
              <a:solidFill>
                <a:srgbClr val="FF1C00"/>
              </a:solidFill>
              <a:latin typeface="Calibri" panose="020F0502020204030204" pitchFamily="34" charset="0"/>
              <a:cs typeface="Calibri" panose="020F0502020204030204" pitchFamily="34" charset="0"/>
            </a:endParaRPr>
          </a:p>
        </p:txBody>
      </p:sp>
      <p:sp>
        <p:nvSpPr>
          <p:cNvPr id="10" name="Rectangle 9"/>
          <p:cNvSpPr/>
          <p:nvPr/>
        </p:nvSpPr>
        <p:spPr>
          <a:xfrm>
            <a:off x="107869" y="4944070"/>
            <a:ext cx="8807532" cy="923330"/>
          </a:xfrm>
          <a:prstGeom prst="rect">
            <a:avLst/>
          </a:prstGeom>
        </p:spPr>
        <p:txBody>
          <a:bodyPr wrap="square">
            <a:spAutoFit/>
          </a:bodyPr>
          <a:lstStyle/>
          <a:p>
            <a:r>
              <a:rPr lang="en-US" dirty="0"/>
              <a:t>The VARCHAR2 datatype stores variable-length character strings. When you create a table with a VARCHAR2 column, you specify a maximum string length (in bytes or characters) </a:t>
            </a:r>
            <a:r>
              <a:rPr lang="en-US" b="1" i="1" dirty="0">
                <a:solidFill>
                  <a:srgbClr val="B22251"/>
                </a:solidFill>
              </a:rPr>
              <a:t>between 1 and 4000 bytes for the VARCHAR2</a:t>
            </a:r>
            <a:r>
              <a:rPr lang="en-US" b="1" i="1" dirty="0"/>
              <a:t> </a:t>
            </a:r>
            <a:r>
              <a:rPr lang="en-US" dirty="0"/>
              <a:t>column.</a:t>
            </a:r>
          </a:p>
        </p:txBody>
      </p:sp>
      <p:sp>
        <p:nvSpPr>
          <p:cNvPr id="11" name="Rectangle 10"/>
          <p:cNvSpPr/>
          <p:nvPr/>
        </p:nvSpPr>
        <p:spPr>
          <a:xfrm>
            <a:off x="107869" y="452452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varchar2</a:t>
            </a:r>
            <a:endParaRPr lang="en-IN" sz="2400" dirty="0">
              <a:solidFill>
                <a:srgbClr val="FF1C00"/>
              </a:solidFill>
              <a:latin typeface="Calibri" panose="020F0502020204030204" pitchFamily="34" charset="0"/>
              <a:cs typeface="Calibri" panose="020F0502020204030204" pitchFamily="34" charset="0"/>
            </a:endParaRPr>
          </a:p>
        </p:txBody>
      </p:sp>
      <p:sp>
        <p:nvSpPr>
          <p:cNvPr id="3" name="Rectangle 2"/>
          <p:cNvSpPr/>
          <p:nvPr/>
        </p:nvSpPr>
        <p:spPr>
          <a:xfrm>
            <a:off x="107868" y="5906869"/>
            <a:ext cx="8807532" cy="369332"/>
          </a:xfrm>
          <a:prstGeom prst="rect">
            <a:avLst/>
          </a:prstGeom>
          <a:solidFill>
            <a:schemeClr val="accent4"/>
          </a:solidFill>
        </p:spPr>
        <p:txBody>
          <a:bodyPr wrap="square">
            <a:spAutoFit/>
          </a:bodyPr>
          <a:lstStyle/>
          <a:p>
            <a:r>
              <a:rPr lang="en-US" dirty="0">
                <a:latin typeface="Open Sans"/>
              </a:rPr>
              <a:t>The </a:t>
            </a:r>
            <a:r>
              <a:rPr lang="en-US" dirty="0">
                <a:solidFill>
                  <a:srgbClr val="FF1C00"/>
                </a:solidFill>
                <a:latin typeface="Open Sans"/>
              </a:rPr>
              <a:t>VARCHAR</a:t>
            </a:r>
            <a:r>
              <a:rPr lang="en-US" dirty="0">
                <a:latin typeface="Open Sans"/>
              </a:rPr>
              <a:t> datatype is synonymous with the </a:t>
            </a:r>
            <a:r>
              <a:rPr lang="en-US" dirty="0">
                <a:solidFill>
                  <a:srgbClr val="FF1C00"/>
                </a:solidFill>
                <a:latin typeface="Open Sans"/>
              </a:rPr>
              <a:t>VARCHAR2</a:t>
            </a:r>
            <a:r>
              <a:rPr lang="en-US" dirty="0">
                <a:latin typeface="Open Sans"/>
              </a:rPr>
              <a:t> datatype.</a:t>
            </a:r>
          </a:p>
        </p:txBody>
      </p:sp>
      <p:sp>
        <p:nvSpPr>
          <p:cNvPr id="12" name="Rectangle 11"/>
          <p:cNvSpPr/>
          <p:nvPr/>
        </p:nvSpPr>
        <p:spPr>
          <a:xfrm>
            <a:off x="152399" y="2240800"/>
            <a:ext cx="2937535" cy="646331"/>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CHAR</a:t>
            </a:r>
          </a:p>
          <a:p>
            <a:r>
              <a:rPr lang="en-US" dirty="0">
                <a:solidFill>
                  <a:srgbClr val="BAB294"/>
                </a:solidFill>
              </a:rPr>
              <a:t>column_name </a:t>
            </a:r>
            <a:r>
              <a:rPr lang="en-US" dirty="0" smtClean="0">
                <a:solidFill>
                  <a:srgbClr val="FFC000"/>
                </a:solidFill>
              </a:rPr>
              <a:t>VARCHAR2</a:t>
            </a:r>
            <a:endParaRPr lang="en-US" dirty="0">
              <a:solidFill>
                <a:srgbClr val="FFC000"/>
              </a:solidFill>
            </a:endParaRP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datatype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7868" y="1524000"/>
            <a:ext cx="45720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LONG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399" y="3136834"/>
            <a:ext cx="8809200" cy="646331"/>
          </a:xfrm>
          <a:prstGeom prst="rect">
            <a:avLst/>
          </a:prstGeom>
        </p:spPr>
        <p:txBody>
          <a:bodyPr wrap="square">
            <a:spAutoFit/>
          </a:bodyPr>
          <a:lstStyle/>
          <a:p>
            <a:r>
              <a:rPr lang="en-US" dirty="0"/>
              <a:t>Columns defined as LONG can store variable-length character data containing </a:t>
            </a:r>
            <a:r>
              <a:rPr lang="en-US" b="1" i="1" dirty="0">
                <a:solidFill>
                  <a:srgbClr val="B22251"/>
                </a:solidFill>
              </a:rPr>
              <a:t>up to 2 gigabytes</a:t>
            </a:r>
            <a:r>
              <a:rPr lang="en-US" dirty="0"/>
              <a:t> of information.</a:t>
            </a:r>
          </a:p>
        </p:txBody>
      </p:sp>
      <p:sp>
        <p:nvSpPr>
          <p:cNvPr id="6" name="Rectangle 5"/>
          <p:cNvSpPr/>
          <p:nvPr/>
        </p:nvSpPr>
        <p:spPr>
          <a:xfrm>
            <a:off x="152399" y="2743200"/>
            <a:ext cx="8763001"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long</a:t>
            </a:r>
            <a:endParaRPr lang="en-IN" sz="2400" dirty="0">
              <a:solidFill>
                <a:srgbClr val="FF1C00"/>
              </a:solidFill>
              <a:latin typeface="Calibri" panose="020F0502020204030204" pitchFamily="34" charset="0"/>
              <a:cs typeface="Calibri" panose="020F0502020204030204" pitchFamily="34" charset="0"/>
            </a:endParaRPr>
          </a:p>
        </p:txBody>
      </p:sp>
      <p:sp>
        <p:nvSpPr>
          <p:cNvPr id="13" name="Rectangle 12"/>
          <p:cNvSpPr/>
          <p:nvPr/>
        </p:nvSpPr>
        <p:spPr>
          <a:xfrm>
            <a:off x="152399" y="2240800"/>
            <a:ext cx="2351926"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LONG</a:t>
            </a:r>
          </a:p>
        </p:txBody>
      </p:sp>
    </p:spTree>
    <p:extLst>
      <p:ext uri="{BB962C8B-B14F-4D97-AF65-F5344CB8AC3E}">
        <p14:creationId xmlns:p14="http://schemas.microsoft.com/office/powerpoint/2010/main" val="1869669471"/>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numeric </a:t>
            </a:r>
            <a:r>
              <a:rPr lang="en-IN" sz="3200" b="1" i="1" dirty="0">
                <a:solidFill>
                  <a:srgbClr val="FFFF00"/>
                </a:solidFill>
                <a:latin typeface="Arial" pitchFamily="34" charset="0"/>
                <a:cs typeface="Arial" pitchFamily="34" charset="0"/>
              </a:rPr>
              <a:t>datatype</a:t>
            </a:r>
          </a:p>
        </p:txBody>
      </p:sp>
      <p:sp>
        <p:nvSpPr>
          <p:cNvPr id="7" name="Rectangle 6"/>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NUMBER [ (precision [, scale ]) </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11" name="Rectangle 10"/>
          <p:cNvSpPr/>
          <p:nvPr/>
        </p:nvSpPr>
        <p:spPr>
          <a:xfrm>
            <a:off x="152399" y="2240800"/>
            <a:ext cx="2698175"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NUMBER</a:t>
            </a:r>
          </a:p>
        </p:txBody>
      </p:sp>
      <p:sp>
        <p:nvSpPr>
          <p:cNvPr id="12" name="Rectangle 11"/>
          <p:cNvSpPr/>
          <p:nvPr/>
        </p:nvSpPr>
        <p:spPr>
          <a:xfrm>
            <a:off x="166255" y="3200400"/>
            <a:ext cx="8807532" cy="369332"/>
          </a:xfrm>
          <a:prstGeom prst="rect">
            <a:avLst/>
          </a:prstGeom>
        </p:spPr>
        <p:txBody>
          <a:bodyPr wrap="square">
            <a:spAutoFit/>
          </a:bodyPr>
          <a:lstStyle/>
          <a:p>
            <a:r>
              <a:rPr lang="en-US" dirty="0"/>
              <a:t>Number having precision p and scale s. The precision p can </a:t>
            </a:r>
            <a:r>
              <a:rPr lang="en-US" b="1" i="1" dirty="0">
                <a:solidFill>
                  <a:srgbClr val="B22251"/>
                </a:solidFill>
              </a:rPr>
              <a:t>range from 1 to 38</a:t>
            </a:r>
            <a:r>
              <a:rPr lang="en-US" dirty="0"/>
              <a:t>.</a:t>
            </a:r>
          </a:p>
        </p:txBody>
      </p:sp>
      <p:sp>
        <p:nvSpPr>
          <p:cNvPr id="13" name="Rectangle 12"/>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number</a:t>
            </a:r>
            <a:endParaRPr lang="en-IN" sz="2400" dirty="0">
              <a:solidFill>
                <a:srgbClr val="FF1C00"/>
              </a:solidFill>
              <a:latin typeface="Calibri" panose="020F0502020204030204" pitchFamily="34" charset="0"/>
              <a:cs typeface="Calibri" panose="020F0502020204030204" pitchFamily="34" charset="0"/>
            </a:endParaRPr>
          </a:p>
        </p:txBody>
      </p:sp>
      <p:sp>
        <p:nvSpPr>
          <p:cNvPr id="2" name="Rectangle 1"/>
          <p:cNvSpPr/>
          <p:nvPr/>
        </p:nvSpPr>
        <p:spPr>
          <a:xfrm>
            <a:off x="166254" y="3890665"/>
            <a:ext cx="3730508"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 INTEGER | INT | SMALLINT }</a:t>
            </a:r>
          </a:p>
        </p:txBody>
      </p:sp>
      <p:sp>
        <p:nvSpPr>
          <p:cNvPr id="3" name="Rectangle 2"/>
          <p:cNvSpPr/>
          <p:nvPr/>
        </p:nvSpPr>
        <p:spPr>
          <a:xfrm>
            <a:off x="3733800" y="3934599"/>
            <a:ext cx="5239986" cy="646331"/>
          </a:xfrm>
          <a:prstGeom prst="rect">
            <a:avLst/>
          </a:prstGeom>
        </p:spPr>
        <p:txBody>
          <a:bodyPr wrap="square">
            <a:spAutoFit/>
          </a:bodyPr>
          <a:lstStyle/>
          <a:p>
            <a:r>
              <a:rPr lang="en-US" dirty="0" smtClean="0">
                <a:solidFill>
                  <a:srgbClr val="FF1C00"/>
                </a:solidFill>
                <a:sym typeface="Wingdings" panose="05000000000000000000" pitchFamily="2" charset="2"/>
              </a:rPr>
              <a:t> </a:t>
            </a:r>
            <a:r>
              <a:rPr lang="en-US" dirty="0" smtClean="0">
                <a:solidFill>
                  <a:srgbClr val="FF1C00"/>
                </a:solidFill>
              </a:rPr>
              <a:t>converting </a:t>
            </a:r>
            <a:r>
              <a:rPr lang="en-US" dirty="0">
                <a:solidFill>
                  <a:srgbClr val="FF1C00"/>
                </a:solidFill>
              </a:rPr>
              <a:t>to Oracle </a:t>
            </a:r>
            <a:r>
              <a:rPr lang="en-US" dirty="0" smtClean="0">
                <a:solidFill>
                  <a:srgbClr val="FF1C00"/>
                </a:solidFill>
              </a:rPr>
              <a:t>datatype NUMBER with default 38 digits size.</a:t>
            </a:r>
            <a:endParaRPr lang="en-US" dirty="0">
              <a:solidFill>
                <a:srgbClr val="FF1C00"/>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t>
            </a:r>
            <a:r>
              <a:rPr lang="en-IN" sz="3200" b="1" i="1" dirty="0" smtClean="0">
                <a:solidFill>
                  <a:srgbClr val="FFFF00"/>
                </a:solidFill>
                <a:latin typeface="Arial" pitchFamily="34" charset="0"/>
                <a:cs typeface="Arial" pitchFamily="34" charset="0"/>
              </a:rPr>
              <a:t>datatype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649069"/>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TODO</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07868" y="1524000"/>
            <a:ext cx="4845132"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 DATE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399" y="2240800"/>
            <a:ext cx="2296334" cy="369332"/>
          </a:xfrm>
          <a:prstGeom prst="rect">
            <a:avLst/>
          </a:prstGeom>
        </p:spPr>
        <p:txBody>
          <a:bodyPr wrap="none">
            <a:spAutoFit/>
          </a:bodyPr>
          <a:lstStyle/>
          <a:p>
            <a:r>
              <a:rPr lang="en-US" dirty="0">
                <a:solidFill>
                  <a:srgbClr val="BAB294"/>
                </a:solidFill>
              </a:rPr>
              <a:t>column_name</a:t>
            </a:r>
            <a:r>
              <a:rPr lang="en-US" dirty="0">
                <a:solidFill>
                  <a:srgbClr val="FC6F0D"/>
                </a:solidFill>
              </a:rPr>
              <a:t> </a:t>
            </a:r>
            <a:r>
              <a:rPr lang="en-US" dirty="0" smtClean="0">
                <a:solidFill>
                  <a:srgbClr val="FFC000"/>
                </a:solidFill>
              </a:rPr>
              <a:t>DATE</a:t>
            </a:r>
          </a:p>
        </p:txBody>
      </p:sp>
      <p:sp>
        <p:nvSpPr>
          <p:cNvPr id="8" name="Rectangle 7"/>
          <p:cNvSpPr/>
          <p:nvPr/>
        </p:nvSpPr>
        <p:spPr>
          <a:xfrm>
            <a:off x="166255" y="3200400"/>
            <a:ext cx="8807532" cy="646331"/>
          </a:xfrm>
          <a:prstGeom prst="rect">
            <a:avLst/>
          </a:prstGeom>
        </p:spPr>
        <p:txBody>
          <a:bodyPr wrap="square">
            <a:spAutoFit/>
          </a:bodyPr>
          <a:lstStyle/>
          <a:p>
            <a:r>
              <a:rPr lang="en-US" dirty="0"/>
              <a:t>The </a:t>
            </a:r>
            <a:r>
              <a:rPr lang="en-US" b="1" i="1" dirty="0">
                <a:solidFill>
                  <a:srgbClr val="B22251"/>
                </a:solidFill>
              </a:rPr>
              <a:t>size is fixed at 7 bytes</a:t>
            </a:r>
            <a:r>
              <a:rPr lang="en-US" dirty="0"/>
              <a:t>. This datatype contains the datetime fields </a:t>
            </a:r>
            <a:r>
              <a:rPr lang="en-US" dirty="0">
                <a:solidFill>
                  <a:srgbClr val="FFC000"/>
                </a:solidFill>
              </a:rPr>
              <a:t>YEAR</a:t>
            </a:r>
            <a:r>
              <a:rPr lang="en-US" dirty="0"/>
              <a:t>, </a:t>
            </a:r>
            <a:r>
              <a:rPr lang="en-US" dirty="0">
                <a:solidFill>
                  <a:srgbClr val="FFC000"/>
                </a:solidFill>
              </a:rPr>
              <a:t>MONTH</a:t>
            </a:r>
            <a:r>
              <a:rPr lang="en-US" dirty="0"/>
              <a:t>, </a:t>
            </a:r>
            <a:r>
              <a:rPr lang="en-US" dirty="0">
                <a:solidFill>
                  <a:srgbClr val="FFC000"/>
                </a:solidFill>
              </a:rPr>
              <a:t>DAY</a:t>
            </a:r>
            <a:r>
              <a:rPr lang="en-US" dirty="0"/>
              <a:t>, </a:t>
            </a:r>
            <a:r>
              <a:rPr lang="en-US" dirty="0">
                <a:solidFill>
                  <a:srgbClr val="FFC000"/>
                </a:solidFill>
              </a:rPr>
              <a:t>HOUR</a:t>
            </a:r>
            <a:r>
              <a:rPr lang="en-US" dirty="0"/>
              <a:t>, </a:t>
            </a:r>
            <a:r>
              <a:rPr lang="en-US" dirty="0">
                <a:solidFill>
                  <a:srgbClr val="FFC000"/>
                </a:solidFill>
              </a:rPr>
              <a:t>MINUTE</a:t>
            </a:r>
            <a:r>
              <a:rPr lang="en-US" dirty="0"/>
              <a:t>, and </a:t>
            </a:r>
            <a:r>
              <a:rPr lang="en-US" dirty="0">
                <a:solidFill>
                  <a:srgbClr val="FFC000"/>
                </a:solidFill>
              </a:rPr>
              <a:t>SECOND</a:t>
            </a:r>
            <a:r>
              <a:rPr lang="en-US" dirty="0"/>
              <a:t>.</a:t>
            </a:r>
          </a:p>
        </p:txBody>
      </p:sp>
      <p:sp>
        <p:nvSpPr>
          <p:cNvPr id="9" name="Rectangle 8"/>
          <p:cNvSpPr/>
          <p:nvPr/>
        </p:nvSpPr>
        <p:spPr>
          <a:xfrm>
            <a:off x="166254" y="2780852"/>
            <a:ext cx="8807532" cy="461665"/>
          </a:xfrm>
          <a:prstGeom prst="rect">
            <a:avLst/>
          </a:prstGeom>
        </p:spPr>
        <p:txBody>
          <a:bodyPr wrap="square">
            <a:spAutoFit/>
          </a:bodyPr>
          <a:lstStyle/>
          <a:p>
            <a:r>
              <a:rPr lang="en-IN" sz="2400" dirty="0" smtClean="0">
                <a:solidFill>
                  <a:srgbClr val="FF1C00"/>
                </a:solidFill>
                <a:latin typeface="Calibri" panose="020F0502020204030204" pitchFamily="34" charset="0"/>
                <a:cs typeface="Calibri" panose="020F0502020204030204" pitchFamily="34" charset="0"/>
              </a:rPr>
              <a:t>date</a:t>
            </a:r>
            <a:endParaRPr lang="en-IN" sz="2400" dirty="0">
              <a:solidFill>
                <a:srgbClr val="FF1C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create table</a:t>
            </a:r>
            <a:endParaRPr lang="en-US" dirty="0"/>
          </a:p>
        </p:txBody>
      </p:sp>
      <p:sp>
        <p:nvSpPr>
          <p:cNvPr id="4" name="Rectangle 3"/>
          <p:cNvSpPr/>
          <p:nvPr/>
        </p:nvSpPr>
        <p:spPr>
          <a:xfrm>
            <a:off x="1828800" y="3200400"/>
            <a:ext cx="5486400" cy="369332"/>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a:t>
            </a:r>
            <a:r>
              <a:rPr lang="en-IN" b="1" i="1" dirty="0" smtClean="0">
                <a:latin typeface="Segoe UI Light" panose="020B0502040204020203" pitchFamily="34" charset="0"/>
                <a:cs typeface="Segoe UI Light" panose="020B0502040204020203" pitchFamily="34" charset="0"/>
              </a:rPr>
              <a:t>tablespace</a:t>
            </a:r>
            <a:r>
              <a:rPr lang="en-IN" dirty="0" smtClean="0">
                <a:latin typeface="Segoe UI Light" panose="020B0502040204020203" pitchFamily="34" charset="0"/>
                <a:cs typeface="Segoe UI Light" panose="020B0502040204020203" pitchFamily="34" charset="0"/>
              </a:rPr>
              <a:t>.</a:t>
            </a:r>
            <a:endParaRPr lang="en-IN"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
        <p:nvSpPr>
          <p:cNvPr id="3" name="Rectangle 2"/>
          <p:cNvSpPr/>
          <p:nvPr/>
        </p:nvSpPr>
        <p:spPr>
          <a:xfrm>
            <a:off x="228600" y="1581090"/>
            <a:ext cx="8686800" cy="400110"/>
          </a:xfrm>
          <a:prstGeom prst="rect">
            <a:avLst/>
          </a:prstGeom>
        </p:spPr>
        <p:txBody>
          <a:bodyPr wrap="square">
            <a:spAutoFit/>
          </a:bodyPr>
          <a:lstStyle/>
          <a:p>
            <a:r>
              <a:rPr lang="en-US" sz="2000" dirty="0" smtClean="0">
                <a:solidFill>
                  <a:srgbClr val="036883"/>
                </a:solidFill>
              </a:rPr>
              <a:t>Ordinary </a:t>
            </a:r>
            <a:r>
              <a:rPr lang="en-US" sz="2000" dirty="0">
                <a:solidFill>
                  <a:srgbClr val="036883"/>
                </a:solidFill>
              </a:rPr>
              <a:t>table, Clustered table, Partitioned table, and Index-organized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3" name="Rectangle 2"/>
          <p:cNvSpPr/>
          <p:nvPr/>
        </p:nvSpPr>
        <p:spPr>
          <a:xfrm>
            <a:off x="152400" y="2590800"/>
            <a:ext cx="8839200" cy="286232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a:t>
            </a:r>
            <a:r>
              <a:rPr lang="en-US" dirty="0" smtClean="0">
                <a:solidFill>
                  <a:srgbClr val="0070C0"/>
                </a:solidFill>
                <a:latin typeface="Consolas" panose="020B0609020204030204" pitchFamily="49" charset="0"/>
                <a:cs typeface="Arial" panose="020B0604020202020204" pitchFamily="34" charset="0"/>
              </a:rPr>
              <a:t>table_name</a:t>
            </a:r>
          </a:p>
          <a:p>
            <a:r>
              <a:rPr lang="en-US" dirty="0" smtClean="0">
                <a:solidFill>
                  <a:srgbClr val="0070C0"/>
                </a:solidFill>
                <a:latin typeface="Consolas" panose="020B0609020204030204" pitchFamily="49" charset="0"/>
                <a:cs typeface="Arial" panose="020B0604020202020204" pitchFamily="34" charset="0"/>
              </a:rPr>
              <a:t>( { column_name </a:t>
            </a:r>
            <a:r>
              <a:rPr lang="en-US" dirty="0">
                <a:solidFill>
                  <a:srgbClr val="0070C0"/>
                </a:solidFill>
                <a:latin typeface="Consolas" panose="020B0609020204030204" pitchFamily="49" charset="0"/>
                <a:cs typeface="Arial" panose="020B0604020202020204" pitchFamily="34" charset="0"/>
              </a:rPr>
              <a:t>datatype </a:t>
            </a:r>
            <a:r>
              <a:rPr lang="en-US" dirty="0" smtClean="0">
                <a:solidFill>
                  <a:srgbClr val="0070C0"/>
                </a:solidFill>
                <a:latin typeface="Consolas" panose="020B0609020204030204" pitchFamily="49" charset="0"/>
                <a:cs typeface="Arial" panose="020B0604020202020204" pitchFamily="34" charset="0"/>
              </a:rPr>
              <a:t>[ (size) ] </a:t>
            </a:r>
            <a:endParaRPr lang="en-US" dirty="0">
              <a:solidFill>
                <a:srgbClr val="0070C0"/>
              </a:solidFill>
              <a:latin typeface="Consolas" panose="020B0609020204030204" pitchFamily="49" charset="0"/>
              <a:cs typeface="Arial" panose="020B0604020202020204" pitchFamily="34" charset="0"/>
            </a:endParaRP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VISIBLE | INVISIBLE ]</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DEFAULT [ ON NULL ] expr | identity_clause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ENCRYPT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 inline_constraint }... </a:t>
            </a:r>
            <a:r>
              <a:rPr lang="en-US" dirty="0" smtClean="0">
                <a:solidFill>
                  <a:srgbClr val="0070C0"/>
                </a:solidFill>
                <a:latin typeface="Consolas" panose="020B0609020204030204" pitchFamily="49" charset="0"/>
                <a:cs typeface="Arial" panose="020B0604020202020204" pitchFamily="34" charset="0"/>
              </a:rPr>
              <a:t>] ,</a:t>
            </a:r>
          </a:p>
          <a:p>
            <a:r>
              <a:rPr lang="en-US" dirty="0" smtClean="0">
                <a:solidFill>
                  <a:srgbClr val="0070C0"/>
                </a:solidFill>
                <a:latin typeface="Consolas" panose="020B0609020204030204" pitchFamily="49" charset="0"/>
                <a:cs typeface="Arial" panose="020B0604020202020204" pitchFamily="34" charset="0"/>
              </a:rPr>
              <a:t>  column_name </a:t>
            </a:r>
            <a:r>
              <a:rPr lang="en-US" dirty="0">
                <a:solidFill>
                  <a:srgbClr val="0070C0"/>
                </a:solidFill>
                <a:latin typeface="Consolas" panose="020B0609020204030204" pitchFamily="49" charset="0"/>
                <a:cs typeface="Arial" panose="020B0604020202020204" pitchFamily="34" charset="0"/>
              </a:rPr>
              <a:t>[datatype] [GENERATED ALWAYS] AS (column_expression)</a:t>
            </a:r>
          </a:p>
          <a:p>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inline_constraint [inline_constraint]... </a:t>
            </a:r>
            <a:r>
              <a:rPr lang="en-US" dirty="0" smtClean="0">
                <a:solidFill>
                  <a:srgbClr val="0070C0"/>
                </a:solidFill>
                <a:latin typeface="Consolas" panose="020B0609020204030204" pitchFamily="49" charset="0"/>
                <a:cs typeface="Arial" panose="020B0604020202020204" pitchFamily="34" charset="0"/>
              </a:rPr>
              <a:t>]</a:t>
            </a:r>
          </a:p>
          <a:p>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1600438"/>
          </a:xfrm>
          <a:prstGeom prst="rect">
            <a:avLst/>
          </a:prstGeom>
        </p:spPr>
        <p:txBody>
          <a:bodyPr wrap="square">
            <a:spAutoFit/>
          </a:bodyPr>
          <a:lstStyle/>
          <a:p>
            <a:r>
              <a:rPr lang="en-US" dirty="0">
                <a:latin typeface="Arial" panose="020B0604020202020204" pitchFamily="34" charset="0"/>
                <a:cs typeface="Arial" panose="020B0604020202020204" pitchFamily="34" charset="0"/>
              </a:rPr>
              <a:t>Use the CREATE TABLE statement to create one of the following types of tables:</a:t>
            </a:r>
          </a:p>
          <a:p>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 relational table</a:t>
            </a:r>
            <a:r>
              <a:rPr lang="en-US" dirty="0">
                <a:latin typeface="Arial" panose="020B0604020202020204" pitchFamily="34" charset="0"/>
                <a:cs typeface="Arial" panose="020B0604020202020204" pitchFamily="34" charset="0"/>
              </a:rPr>
              <a:t>, which is the basic structure to hold user data</a:t>
            </a:r>
            <a:r>
              <a:rPr lang="en-US"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b="1" dirty="0">
                <a:latin typeface="Arial" panose="020B0604020202020204" pitchFamily="34" charset="0"/>
                <a:cs typeface="Arial" panose="020B0604020202020204" pitchFamily="34" charset="0"/>
              </a:rPr>
              <a:t>An object table</a:t>
            </a:r>
            <a:r>
              <a:rPr lang="en-US" dirty="0">
                <a:latin typeface="Arial" panose="020B0604020202020204" pitchFamily="34" charset="0"/>
                <a:cs typeface="Arial" panose="020B0604020202020204" pitchFamily="34" charset="0"/>
              </a:rPr>
              <a:t>, which is a table that uses an object type for a column definition. An object table is explicitly defined to hold object instances of a particular type.</a:t>
            </a:r>
          </a:p>
        </p:txBody>
      </p:sp>
      <p:sp>
        <p:nvSpPr>
          <p:cNvPr id="5" name="Rectangle 4"/>
          <p:cNvSpPr/>
          <p:nvPr/>
        </p:nvSpPr>
        <p:spPr>
          <a:xfrm>
            <a:off x="3810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endParaRPr lang="en-US" sz="2200" dirty="0" smtClean="0">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   salary </a:t>
            </a:r>
            <a:r>
              <a:rPr lang="en-US" sz="2200" dirty="0" smtClean="0">
                <a:solidFill>
                  <a:srgbClr val="FC6F0D"/>
                </a:solidFill>
                <a:latin typeface="Calibri" panose="020F0502020204030204" pitchFamily="34" charset="0"/>
                <a:cs typeface="Calibri" panose="020F0502020204030204" pitchFamily="34" charset="0"/>
              </a:rPr>
              <a:t>number</a:t>
            </a:r>
            <a:endParaRPr lang="en-US" sz="2200" dirty="0" smtClean="0">
              <a:solidFill>
                <a:srgbClr val="C00000"/>
              </a:solidFill>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95334652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encrypt column</a:t>
            </a:r>
            <a:endParaRPr lang="en-US" dirty="0"/>
          </a:p>
        </p:txBody>
      </p:sp>
    </p:spTree>
    <p:extLst>
      <p:ext uri="{BB962C8B-B14F-4D97-AF65-F5344CB8AC3E}">
        <p14:creationId xmlns:p14="http://schemas.microsoft.com/office/powerpoint/2010/main" val="802429784"/>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encrypt column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ENCRYPT keyword against a column specifies that the column should be encrypted.</a:t>
            </a:r>
          </a:p>
        </p:txBody>
      </p:sp>
      <p:sp>
        <p:nvSpPr>
          <p:cNvPr id="6" name="Rectangle 5"/>
          <p:cNvSpPr/>
          <p:nvPr/>
        </p:nvSpPr>
        <p:spPr>
          <a:xfrm>
            <a:off x="228600" y="2819400"/>
            <a:ext cx="38862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lastName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76200" y="1657148"/>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ENCRYPT</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76200" y="2192827"/>
            <a:ext cx="89916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TABLE table_name MODIFY ( column_name column_type ENCRYPT</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4267200" y="2819400"/>
            <a:ext cx="4572000" cy="1107996"/>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 table</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endParaRPr lang="en-US" sz="2200" dirty="0">
              <a:latin typeface="Calibri" panose="020F0502020204030204" pitchFamily="34" charset="0"/>
              <a:cs typeface="Calibri" panose="020F0502020204030204" pitchFamily="34" charset="0"/>
            </a:endParaRPr>
          </a:p>
          <a:p>
            <a:r>
              <a:rPr lang="en-US" sz="2200" dirty="0" smtClean="0">
                <a:latin typeface="Calibri" panose="020F0502020204030204" pitchFamily="34" charset="0"/>
                <a:cs typeface="Calibri" panose="020F0502020204030204" pitchFamily="34" charset="0"/>
              </a:rPr>
              <a:t>    salary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encrypt </a:t>
            </a: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748909703"/>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default value for column</a:t>
            </a:r>
            <a:endParaRPr lang="en-US" dirty="0"/>
          </a:p>
        </p:txBody>
      </p:sp>
    </p:spTree>
    <p:extLst>
      <p:ext uri="{BB962C8B-B14F-4D97-AF65-F5344CB8AC3E}">
        <p14:creationId xmlns:p14="http://schemas.microsoft.com/office/powerpoint/2010/main" val="3347822188"/>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2895600"/>
            <a:ext cx="43434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solidFill>
                  <a:srgbClr val="FF1C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p>
          <a:p>
            <a:r>
              <a:rPr lang="en-US" sz="2200" dirty="0">
                <a:latin typeface="Calibri" panose="020F0502020204030204" pitchFamily="34" charset="0"/>
                <a:cs typeface="Calibri" panose="020F0502020204030204" pitchFamily="34" charset="0"/>
              </a:rPr>
              <a:t>    firstName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p>
          <a:p>
            <a:r>
              <a:rPr lang="en-US" sz="2200" dirty="0" smtClean="0">
                <a:latin typeface="Calibri" panose="020F0502020204030204" pitchFamily="34" charset="0"/>
                <a:cs typeface="Calibri" panose="020F0502020204030204" pitchFamily="34" charset="0"/>
              </a:rPr>
              <a:t>    city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 '</a:t>
            </a:r>
            <a:r>
              <a:rPr lang="en-US" sz="2200" dirty="0">
                <a:solidFill>
                  <a:srgbClr val="00B050"/>
                </a:solidFill>
                <a:latin typeface="Calibri" panose="020F0502020204030204" pitchFamily="34" charset="0"/>
                <a:cs typeface="Calibri" panose="020F0502020204030204" pitchFamily="34" charset="0"/>
              </a:rPr>
              <a:t>Pune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todate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date</a:t>
            </a:r>
            <a:r>
              <a:rPr lang="en-US" sz="2200" dirty="0" smtClean="0">
                <a:solidFill>
                  <a:schemeClr val="bg1">
                    <a:lumMod val="50000"/>
                  </a:schemeClr>
                </a:solidFill>
                <a:latin typeface="Calibri" panose="020F0502020204030204" pitchFamily="34" charset="0"/>
                <a:cs typeface="Calibri" panose="020F0502020204030204" pitchFamily="34" charset="0"/>
              </a:rPr>
              <a:t> default </a:t>
            </a:r>
            <a:r>
              <a:rPr lang="en-US" sz="2200" dirty="0" smtClean="0">
                <a:solidFill>
                  <a:srgbClr val="C00000"/>
                </a:solidFill>
                <a:latin typeface="Calibri" panose="020F0502020204030204" pitchFamily="34" charset="0"/>
                <a:cs typeface="Calibri" panose="020F0502020204030204" pitchFamily="34" charset="0"/>
              </a:rPr>
              <a:t>sysdate</a:t>
            </a:r>
            <a:endParaRPr lang="en-US" sz="2200" dirty="0">
              <a:latin typeface="Calibri" panose="020F0502020204030204" pitchFamily="34" charset="0"/>
              <a:cs typeface="Calibri" panose="020F0502020204030204" pitchFamily="34" charset="0"/>
            </a:endParaRP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4789714" y="2895600"/>
            <a:ext cx="41910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sequence</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table</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salary </a:t>
            </a:r>
            <a:r>
              <a:rPr lang="en-US" sz="2200" dirty="0" smtClean="0">
                <a:solidFill>
                  <a:srgbClr val="FC6F0D"/>
                </a:solidFill>
                <a:latin typeface="Calibri" panose="020F0502020204030204" pitchFamily="34" charset="0"/>
                <a:cs typeface="Calibri" panose="020F0502020204030204" pitchFamily="34" charset="0"/>
              </a:rPr>
              <a:t>number </a:t>
            </a:r>
            <a:r>
              <a:rPr lang="en-US" sz="2200" dirty="0">
                <a:solidFill>
                  <a:schemeClr val="bg1">
                    <a:lumMod val="50000"/>
                  </a:schemeClr>
                </a:solidFill>
                <a:latin typeface="Calibri" panose="020F0502020204030204" pitchFamily="34" charset="0"/>
                <a:cs typeface="Calibri" panose="020F0502020204030204" pitchFamily="34" charset="0"/>
              </a:rPr>
              <a:t>default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3" name="Rectangle 2"/>
          <p:cNvSpPr/>
          <p:nvPr/>
        </p:nvSpPr>
        <p:spPr>
          <a:xfrm>
            <a:off x="152400" y="5123259"/>
            <a:ext cx="8839200" cy="1015663"/>
          </a:xfrm>
          <a:prstGeom prst="rect">
            <a:avLst/>
          </a:prstGeom>
        </p:spPr>
        <p:txBody>
          <a:bodyPr wrap="square">
            <a:spAutoFit/>
          </a:bodyPr>
          <a:lstStyle/>
          <a:p>
            <a:r>
              <a:rPr lang="en-US" sz="2000" dirty="0" smtClean="0"/>
              <a:t>DEFAULT values </a:t>
            </a:r>
            <a:r>
              <a:rPr lang="en-US" sz="2000" dirty="0"/>
              <a:t>are only used when a column is not referenced in an </a:t>
            </a:r>
            <a:r>
              <a:rPr lang="en-US" sz="2000" dirty="0" smtClean="0"/>
              <a:t>INSERT statement</a:t>
            </a:r>
            <a:r>
              <a:rPr lang="en-US" sz="2000" dirty="0"/>
              <a:t>. </a:t>
            </a:r>
            <a:r>
              <a:rPr lang="en-US" sz="2000" dirty="0" smtClean="0"/>
              <a:t>If </a:t>
            </a:r>
            <a:r>
              <a:rPr lang="en-US" sz="2000" dirty="0"/>
              <a:t>the column is referenced, even when supplying the value NULL, the default value is not used.</a:t>
            </a:r>
          </a:p>
        </p:txBody>
      </p:sp>
      <p:sp>
        <p:nvSpPr>
          <p:cNvPr id="8" name="Rectangle 7"/>
          <p:cNvSpPr/>
          <p:nvPr/>
        </p:nvSpPr>
        <p:spPr>
          <a:xfrm>
            <a:off x="76200" y="-36731"/>
            <a:ext cx="5867400" cy="707886"/>
          </a:xfrm>
          <a:prstGeom prst="rect">
            <a:avLst/>
          </a:prstGeom>
        </p:spPr>
        <p:txBody>
          <a:bodyPr wrap="square">
            <a:spAutoFit/>
          </a:bodyPr>
          <a:lstStyle/>
          <a:p>
            <a:r>
              <a:rPr lang="en-US" sz="2000" dirty="0"/>
              <a:t>A DEFAULT expression cannot contain references to PL/SQL functions or to other </a:t>
            </a:r>
            <a:r>
              <a:rPr lang="en-US" sz="2000" dirty="0" smtClean="0"/>
              <a:t>columns.</a:t>
            </a:r>
            <a:endParaRPr lang="en-US" sz="2000" dirty="0"/>
          </a:p>
        </p:txBody>
      </p:sp>
    </p:spTree>
    <p:extLst>
      <p:ext uri="{BB962C8B-B14F-4D97-AF65-F5344CB8AC3E}">
        <p14:creationId xmlns:p14="http://schemas.microsoft.com/office/powerpoint/2010/main" val="818690422"/>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default on null expr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762000"/>
            <a:ext cx="88392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column can be given a default value using the DEFAULT keyword. The DEFAULT keyword provides a default value to a column when the Oracle INSERT INTO statement does not provide a specific value. The default value can be literal value, an expression, or a SQL Function, such as SYSDATE.</a:t>
            </a:r>
          </a:p>
        </p:txBody>
      </p:sp>
      <p:sp>
        <p:nvSpPr>
          <p:cNvPr id="6" name="Rectangle 5"/>
          <p:cNvSpPr/>
          <p:nvPr/>
        </p:nvSpPr>
        <p:spPr>
          <a:xfrm>
            <a:off x="228600" y="3048000"/>
            <a:ext cx="4953000" cy="1785104"/>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smtClean="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latin typeface="Calibri" panose="020F0502020204030204" pitchFamily="34" charset="0"/>
                <a:cs typeface="Calibri" panose="020F0502020204030204" pitchFamily="34" charset="0"/>
              </a:rPr>
              <a:t>    description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7" name="Rectangle 6"/>
          <p:cNvSpPr/>
          <p:nvPr/>
        </p:nvSpPr>
        <p:spPr>
          <a:xfrm>
            <a:off x="76200" y="2145268"/>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DEFAULT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ON NULL ] expr</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526942430"/>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visible/invisible column</a:t>
            </a:r>
            <a:endParaRPr lang="en-US" dirty="0"/>
          </a:p>
        </p:txBody>
      </p:sp>
      <p:sp>
        <p:nvSpPr>
          <p:cNvPr id="3" name="Rectangle 2"/>
          <p:cNvSpPr/>
          <p:nvPr/>
        </p:nvSpPr>
        <p:spPr>
          <a:xfrm>
            <a:off x="1001485" y="3212574"/>
            <a:ext cx="7141030" cy="1738938"/>
          </a:xfrm>
          <a:prstGeom prst="rect">
            <a:avLst/>
          </a:prstGeom>
          <a:solidFill>
            <a:srgbClr val="EDE701"/>
          </a:solidFill>
        </p:spPr>
        <p:txBody>
          <a:bodyPr wrap="square">
            <a:spAutoFit/>
          </a:bodyPr>
          <a:lstStyle/>
          <a:p>
            <a:r>
              <a:rPr lang="en-US" dirty="0">
                <a:latin typeface="Segoe UI Light" panose="020B0502040204020203" pitchFamily="34" charset="0"/>
                <a:cs typeface="Segoe UI Light" panose="020B0502040204020203" pitchFamily="34" charset="0"/>
              </a:rPr>
              <a:t>The following operations do not display invisible columns in the output:</a:t>
            </a:r>
          </a:p>
          <a:p>
            <a:endParaRPr lang="en-US" sz="800" dirty="0">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SELECT * FROM statements in SQL</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DESCRIBE commands in SQL*Plus</a:t>
            </a:r>
          </a:p>
          <a:p>
            <a:pPr marL="285750" indent="-285750">
              <a:lnSpc>
                <a:spcPct val="150000"/>
              </a:lnSpc>
              <a:buFont typeface="Arial" panose="020B0604020202020204" pitchFamily="34" charset="0"/>
              <a:buChar char="•"/>
            </a:pPr>
            <a:r>
              <a:rPr lang="en-US" b="1" dirty="0">
                <a:latin typeface="Segoe UI Light" panose="020B0502040204020203" pitchFamily="34" charset="0"/>
                <a:cs typeface="Segoe UI Light" panose="020B0502040204020203" pitchFamily="34" charset="0"/>
              </a:rPr>
              <a:t>%ROWTYPE attribute declarations in PL/SQL</a:t>
            </a:r>
          </a:p>
        </p:txBody>
      </p:sp>
    </p:spTree>
    <p:extLst>
      <p:ext uri="{BB962C8B-B14F-4D97-AF65-F5344CB8AC3E}">
        <p14:creationId xmlns:p14="http://schemas.microsoft.com/office/powerpoint/2010/main" val="1330731583"/>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6" name="Rectangle 5"/>
          <p:cNvSpPr/>
          <p:nvPr/>
        </p:nvSpPr>
        <p:spPr>
          <a:xfrm>
            <a:off x="228599" y="2739794"/>
            <a:ext cx="4953000"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create</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sequence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a:solidFill>
                  <a:srgbClr val="FC6F0D"/>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default </a:t>
            </a:r>
            <a:r>
              <a:rPr lang="en-US" sz="2200" dirty="0" smtClean="0">
                <a:solidFill>
                  <a:srgbClr val="FFC000"/>
                </a:solidFill>
                <a:latin typeface="Calibri" panose="020F0502020204030204" pitchFamily="34" charset="0"/>
                <a:cs typeface="Calibri" panose="020F0502020204030204" pitchFamily="34" charset="0"/>
              </a:rPr>
              <a:t>on null </a:t>
            </a:r>
            <a:r>
              <a:rPr lang="en-US" sz="2200" dirty="0">
                <a:solidFill>
                  <a:schemeClr val="accent4">
                    <a:lumMod val="50000"/>
                  </a:schemeClr>
                </a:solidFill>
                <a:latin typeface="Calibri" panose="020F0502020204030204" pitchFamily="34" charset="0"/>
                <a:cs typeface="Arial" panose="020B0604020202020204" pitchFamily="34" charset="0"/>
              </a:rPr>
              <a:t>seq1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nextval</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52400" y="1792069"/>
            <a:ext cx="8839201"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 column_name column_type [ VISIBLE | INVISIBLE </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228599" y="5334000"/>
            <a:ext cx="1963807"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employee</a:t>
            </a:r>
            <a:endParaRPr lang="en-IN" sz="2200" dirty="0">
              <a:solidFill>
                <a:schemeClr val="accent4">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6469518"/>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676870"/>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Making a column invisible means it is no longer seen by SELECT * FROM, SQL*Plus or OCI describes and %ROWTYPE attributes.</a:t>
            </a:r>
          </a:p>
          <a:p>
            <a:r>
              <a:rPr lang="en-US" dirty="0" smtClean="0">
                <a:latin typeface="Arial" panose="020B0604020202020204" pitchFamily="34" charset="0"/>
                <a:cs typeface="Arial" panose="020B0604020202020204" pitchFamily="34" charset="0"/>
              </a:rPr>
              <a:t>.By </a:t>
            </a:r>
            <a:r>
              <a:rPr lang="en-US" dirty="0">
                <a:latin typeface="Arial" panose="020B0604020202020204" pitchFamily="34" charset="0"/>
                <a:cs typeface="Arial" panose="020B0604020202020204" pitchFamily="34" charset="0"/>
              </a:rPr>
              <a:t>default, table columns are always visible.</a:t>
            </a:r>
          </a:p>
        </p:txBody>
      </p:sp>
      <p:sp>
        <p:nvSpPr>
          <p:cNvPr id="3" name="Rectangle 2"/>
          <p:cNvSpPr/>
          <p:nvPr/>
        </p:nvSpPr>
        <p:spPr>
          <a:xfrm>
            <a:off x="92034" y="61747"/>
            <a:ext cx="3168047" cy="492443"/>
          </a:xfrm>
          <a:prstGeom prst="rect">
            <a:avLst/>
          </a:prstGeom>
        </p:spPr>
        <p:txBody>
          <a:bodyPr wrap="none">
            <a:spAutoFit/>
          </a:bodyPr>
          <a:lstStyle/>
          <a:p>
            <a:r>
              <a:rPr lang="en-US" sz="2600" dirty="0">
                <a:solidFill>
                  <a:srgbClr val="C74C49"/>
                </a:solidFill>
                <a:latin typeface="Calibri" panose="020F0502020204030204" pitchFamily="34" charset="0"/>
                <a:cs typeface="Calibri" panose="020F0502020204030204" pitchFamily="34" charset="0"/>
              </a:rPr>
              <a:t>set</a:t>
            </a:r>
            <a:r>
              <a:rPr lang="en-US" sz="2600" dirty="0">
                <a:latin typeface="Calibri" panose="020F0502020204030204" pitchFamily="34" charset="0"/>
                <a:cs typeface="Calibri" panose="020F0502020204030204" pitchFamily="34" charset="0"/>
              </a:rPr>
              <a:t> </a:t>
            </a:r>
            <a:r>
              <a:rPr lang="en-US" sz="2600" dirty="0">
                <a:solidFill>
                  <a:srgbClr val="A67F59"/>
                </a:solidFill>
                <a:latin typeface="Calibri" panose="020F0502020204030204" pitchFamily="34" charset="0"/>
                <a:cs typeface="Calibri" panose="020F0502020204030204" pitchFamily="34" charset="0"/>
              </a:rPr>
              <a:t>colinvisible</a:t>
            </a:r>
            <a:r>
              <a:rPr lang="en-US" sz="2600" dirty="0">
                <a:latin typeface="Calibri" panose="020F0502020204030204" pitchFamily="34" charset="0"/>
                <a:cs typeface="Calibri" panose="020F0502020204030204" pitchFamily="34" charset="0"/>
              </a:rPr>
              <a:t> </a:t>
            </a:r>
            <a:r>
              <a:rPr lang="en-US" sz="2600" dirty="0" smtClean="0">
                <a:solidFill>
                  <a:schemeClr val="accent5">
                    <a:lumMod val="60000"/>
                    <a:lumOff val="40000"/>
                  </a:schemeClr>
                </a:solidFill>
                <a:latin typeface="Calibri" panose="020F0502020204030204" pitchFamily="34" charset="0"/>
                <a:cs typeface="Calibri" panose="020F0502020204030204" pitchFamily="34" charset="0"/>
              </a:rPr>
              <a:t>on/off</a:t>
            </a:r>
            <a:r>
              <a:rPr lang="en-US" sz="2600" dirty="0" smtClean="0">
                <a:solidFill>
                  <a:schemeClr val="bg1">
                    <a:lumMod val="50000"/>
                  </a:schemeClr>
                </a:solidFill>
                <a:latin typeface="Calibri" panose="020F0502020204030204" pitchFamily="34" charset="0"/>
                <a:cs typeface="Calibri" panose="020F0502020204030204" pitchFamily="34" charset="0"/>
              </a:rPr>
              <a:t>;</a:t>
            </a:r>
            <a:endParaRPr lang="en-US" sz="2600" dirty="0">
              <a:solidFill>
                <a:schemeClr val="bg1">
                  <a:lumMod val="50000"/>
                </a:schemeClr>
              </a:solidFill>
              <a:latin typeface="Calibri" panose="020F0502020204030204" pitchFamily="34" charset="0"/>
              <a:cs typeface="Calibri" panose="020F0502020204030204" pitchFamily="34" charset="0"/>
            </a:endParaRPr>
          </a:p>
        </p:txBody>
      </p:sp>
      <p:sp>
        <p:nvSpPr>
          <p:cNvPr id="9" name="Rectangle 8"/>
          <p:cNvSpPr/>
          <p:nvPr/>
        </p:nvSpPr>
        <p:spPr>
          <a:xfrm>
            <a:off x="152400" y="2394972"/>
            <a:ext cx="8762999"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visible</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modify</a:t>
            </a:r>
            <a:r>
              <a:rPr lang="en-US" sz="2200" dirty="0">
                <a:latin typeface="Calibri" panose="020F0502020204030204" pitchFamily="34" charset="0"/>
                <a:cs typeface="Calibri" panose="020F0502020204030204" pitchFamily="34" charset="0"/>
              </a:rPr>
              <a:t> password </a:t>
            </a:r>
            <a:r>
              <a:rPr lang="en-US" sz="2200" dirty="0">
                <a:solidFill>
                  <a:schemeClr val="bg1">
                    <a:lumMod val="50000"/>
                  </a:schemeClr>
                </a:solidFill>
                <a:latin typeface="Calibri" panose="020F0502020204030204" pitchFamily="34" charset="0"/>
                <a:cs typeface="Calibri" panose="020F0502020204030204" pitchFamily="34" charset="0"/>
              </a:rPr>
              <a:t>in</a:t>
            </a:r>
            <a:r>
              <a:rPr lang="en-US" sz="2200" dirty="0" smtClean="0">
                <a:solidFill>
                  <a:schemeClr val="bg1">
                    <a:lumMod val="50000"/>
                  </a:schemeClr>
                </a:solidFill>
                <a:latin typeface="Calibri" panose="020F0502020204030204" pitchFamily="34" charset="0"/>
                <a:cs typeface="Calibri" panose="020F0502020204030204" pitchFamily="34" charset="0"/>
              </a:rPr>
              <a:t>visible;</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2" name="Rectangle 11"/>
          <p:cNvSpPr/>
          <p:nvPr/>
        </p:nvSpPr>
        <p:spPr>
          <a:xfrm>
            <a:off x="152400" y="1764268"/>
            <a:ext cx="8991600" cy="369332"/>
          </a:xfrm>
          <a:prstGeom prst="rect">
            <a:avLst/>
          </a:prstGeom>
          <a:noFill/>
        </p:spPr>
        <p:txBody>
          <a:bodyPr wrap="square">
            <a:spAutoFit/>
          </a:bodyPr>
          <a:lstStyle/>
          <a:p>
            <a:r>
              <a:rPr lang="en-US" dirty="0" smtClean="0">
                <a:solidFill>
                  <a:srgbClr val="0070C0"/>
                </a:solidFill>
                <a:latin typeface="Consolas" panose="020B0609020204030204" pitchFamily="49" charset="0"/>
                <a:cs typeface="Arial" panose="020B0604020202020204" pitchFamily="34" charset="0"/>
              </a:rPr>
              <a:t>ALTER TABLE </a:t>
            </a:r>
            <a:r>
              <a:rPr lang="en-US" dirty="0">
                <a:solidFill>
                  <a:srgbClr val="0070C0"/>
                </a:solidFill>
                <a:latin typeface="Consolas" panose="020B0609020204030204" pitchFamily="49" charset="0"/>
                <a:cs typeface="Arial" panose="020B0604020202020204" pitchFamily="34" charset="0"/>
              </a:rPr>
              <a:t>table_name </a:t>
            </a:r>
            <a:r>
              <a:rPr lang="en-US" dirty="0" smtClean="0">
                <a:solidFill>
                  <a:srgbClr val="0070C0"/>
                </a:solidFill>
                <a:latin typeface="Consolas" panose="020B0609020204030204" pitchFamily="49" charset="0"/>
                <a:cs typeface="Arial" panose="020B0604020202020204" pitchFamily="34" charset="0"/>
              </a:rPr>
              <a:t>MODIFY(column_name) [{ VISIBLE | INVISIBLE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681366510"/>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1206817"/>
            <a:ext cx="8839200" cy="4431983"/>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The SELECT * syntax will not display an INVISIBLE column. However, if you include an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select list of a SELECT statement, then the column will be displayed</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You cannot implicitly specify a value for an INVISIBLE column in the VALUES clause of an INSERT statement. You must specify the INVISIBLE </a:t>
            </a:r>
            <a:r>
              <a:rPr lang="en-US" dirty="0" smtClean="0">
                <a:solidFill>
                  <a:srgbClr val="049DC8"/>
                </a:solidFill>
                <a:latin typeface="Arial" panose="020B0604020202020204" pitchFamily="34" charset="0"/>
                <a:cs typeface="Arial" panose="020B0604020202020204" pitchFamily="34" charset="0"/>
              </a:rPr>
              <a:t>column_name </a:t>
            </a:r>
            <a:r>
              <a:rPr lang="en-US" dirty="0">
                <a:solidFill>
                  <a:srgbClr val="049DC8"/>
                </a:solidFill>
                <a:latin typeface="Arial" panose="020B0604020202020204" pitchFamily="34" charset="0"/>
                <a:cs typeface="Arial" panose="020B0604020202020204" pitchFamily="34" charset="0"/>
              </a:rPr>
              <a:t>in the column list</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 virtual column can be an INVISIBLE column</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PL/SQL %ROWTYPE attributes do not show INVISIBLE columns</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Invisible columns are not assigned a column order, so if an invisible column is made visible it is listed as the last column of the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smtClean="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External tables, Cluster tables, and Temporary tables cannot have invisible columns</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Attributes of user-defined types cannot be invisible.</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visible/invisible  column</a:t>
            </a:r>
            <a:endParaRPr lang="en-IN" sz="3200" b="1" i="1" dirty="0">
              <a:solidFill>
                <a:srgbClr val="FFFF00"/>
              </a:solidFill>
              <a:latin typeface="Arial" pitchFamily="34" charset="0"/>
              <a:cs typeface="Arial" pitchFamily="34" charset="0"/>
            </a:endParaRPr>
          </a:p>
        </p:txBody>
      </p:sp>
      <p:sp>
        <p:nvSpPr>
          <p:cNvPr id="4" name="TextBox 3"/>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1476611570"/>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virtual </a:t>
            </a:r>
            <a:r>
              <a:rPr lang="en-US" dirty="0" smtClean="0"/>
              <a:t>column</a:t>
            </a:r>
            <a:endParaRPr lang="en-US" dirty="0"/>
          </a:p>
        </p:txBody>
      </p:sp>
      <p:sp>
        <p:nvSpPr>
          <p:cNvPr id="3" name="Rectangle 2"/>
          <p:cNvSpPr/>
          <p:nvPr/>
        </p:nvSpPr>
        <p:spPr>
          <a:xfrm>
            <a:off x="1491342" y="3259777"/>
            <a:ext cx="6161315" cy="369332"/>
          </a:xfrm>
          <a:prstGeom prst="rect">
            <a:avLst/>
          </a:prstGeom>
          <a:solidFill>
            <a:srgbClr val="EDE701"/>
          </a:solidFill>
        </p:spPr>
        <p:txBody>
          <a:bodyPr wrap="square">
            <a:spAutoFit/>
          </a:bodyPr>
          <a:lstStyle/>
          <a:p>
            <a:r>
              <a:rPr lang="en-US" dirty="0" smtClean="0"/>
              <a:t>Virtual </a:t>
            </a:r>
            <a:r>
              <a:rPr lang="en-US" dirty="0"/>
              <a:t>column's value is calculated only when it is queried</a:t>
            </a:r>
            <a:r>
              <a:rPr lang="en-US" dirty="0" smtClean="0"/>
              <a:t>.</a:t>
            </a:r>
            <a:endParaRPr lang="en-US"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679470239"/>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762000"/>
            <a:ext cx="8839200" cy="646331"/>
          </a:xfrm>
          <a:prstGeom prst="rect">
            <a:avLst/>
          </a:prstGeom>
        </p:spPr>
        <p:txBody>
          <a:bodyPr wrap="square">
            <a:spAutoFit/>
          </a:bodyPr>
          <a:lstStyle/>
          <a:p>
            <a:r>
              <a:rPr lang="en-US" dirty="0" smtClean="0"/>
              <a:t>Virtual </a:t>
            </a:r>
            <a:r>
              <a:rPr lang="en-US" dirty="0"/>
              <a:t>columns appear to be normal table columns, but their values are derived rather than being stored on disc</a:t>
            </a:r>
            <a:r>
              <a:rPr lang="en-US" dirty="0" smtClean="0"/>
              <a:t>.</a:t>
            </a:r>
            <a:endParaRPr lang="en-US" dirty="0">
              <a:latin typeface="Arial" panose="020B0604020202020204" pitchFamily="34" charset="0"/>
              <a:cs typeface="Arial" panose="020B0604020202020204"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1792069"/>
            <a:ext cx="89916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TABLE table_name (column_name [datatype] [GENERATED ALWAYS] AS (column_expression</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VIRTUAL</a:t>
            </a:r>
            <a:r>
              <a:rPr lang="en-US" dirty="0" smtClean="0">
                <a:solidFill>
                  <a:srgbClr val="0070C0"/>
                </a:solidFill>
                <a:latin typeface="Consolas" panose="020B0609020204030204" pitchFamily="49" charset="0"/>
                <a:cs typeface="Arial" panose="020B0604020202020204" pitchFamily="34" charset="0"/>
              </a:rPr>
              <a:t>], .... );</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149431" y="2848973"/>
            <a:ext cx="4953000" cy="1785104"/>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create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table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employee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    id </a:t>
            </a:r>
            <a:r>
              <a:rPr lang="en-US" sz="2200" dirty="0" smtClean="0">
                <a:solidFill>
                  <a:srgbClr val="FC6F0D"/>
                </a:solidFill>
                <a:latin typeface="Calibri" panose="020F0502020204030204" pitchFamily="34" charset="0"/>
                <a:cs typeface="Calibri" panose="020F0502020204030204" pitchFamily="34" charset="0"/>
              </a:rPr>
              <a:t>number</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latin typeface="Calibri" panose="020F0502020204030204" pitchFamily="34" charset="0"/>
                <a:cs typeface="Calibri" panose="020F0502020204030204" pitchFamily="34" charset="0"/>
              </a:rPr>
              <a:t>    description </a:t>
            </a:r>
            <a:r>
              <a:rPr lang="en-US" sz="2200" dirty="0">
                <a:solidFill>
                  <a:srgbClr val="FC6F0D"/>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30</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password</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varchar2</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10</a:t>
            </a:r>
            <a:r>
              <a:rPr lang="en-US" sz="2200" dirty="0" smtClean="0">
                <a:solidFill>
                  <a:schemeClr val="bg1">
                    <a:lumMod val="50000"/>
                  </a:schemeClr>
                </a:solidFill>
                <a:latin typeface="Calibri" panose="020F0502020204030204" pitchFamily="34" charset="0"/>
                <a:cs typeface="Calibri" panose="020F0502020204030204" pitchFamily="34" charset="0"/>
              </a:rPr>
              <a:t>) invisible</a:t>
            </a:r>
            <a:endParaRPr lang="en-US" sz="2200" dirty="0">
              <a:solidFill>
                <a:schemeClr val="bg1">
                  <a:lumMod val="50000"/>
                </a:schemeClr>
              </a:solidFill>
              <a:latin typeface="Calibri" panose="020F0502020204030204" pitchFamily="34" charset="0"/>
              <a:cs typeface="Calibri" panose="020F0502020204030204" pitchFamily="34" charset="0"/>
            </a:endParaRPr>
          </a:p>
          <a:p>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63896680"/>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1295400"/>
            <a:ext cx="8839200"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cannot refer to another virtual column by name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Any columns referenced in column_expression must be defined on the same table</a:t>
            </a:r>
            <a:r>
              <a:rPr lang="en-US" dirty="0" smtClean="0">
                <a:solidFill>
                  <a:srgbClr val="049DC8"/>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800" dirty="0">
              <a:solidFill>
                <a:srgbClr val="049DC8"/>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49DC8"/>
                </a:solidFill>
                <a:latin typeface="Arial" panose="020B0604020202020204" pitchFamily="34" charset="0"/>
                <a:cs typeface="Arial" panose="020B0604020202020204" pitchFamily="34" charset="0"/>
              </a:rPr>
              <a:t>It can refer to a deterministic user-defined function</a:t>
            </a:r>
            <a:r>
              <a:rPr lang="en-US" dirty="0" smtClean="0">
                <a:solidFill>
                  <a:srgbClr val="049DC8"/>
                </a:solidFill>
                <a:latin typeface="Arial" panose="020B0604020202020204" pitchFamily="34" charset="0"/>
                <a:cs typeface="Arial" panose="020B0604020202020204" pitchFamily="34" charset="0"/>
              </a:rPr>
              <a:t>.</a:t>
            </a:r>
            <a:endParaRPr lang="en-US" dirty="0" smtClean="0">
              <a:solidFill>
                <a:srgbClr val="049DC8"/>
              </a:solidFill>
              <a:latin typeface="Arial" panose="020B0604020202020204" pitchFamily="34" charset="0"/>
              <a:cs typeface="Arial" panose="020B0604020202020204" pitchFamily="34" charset="0"/>
            </a:endParaRPr>
          </a:p>
        </p:txBody>
      </p:sp>
      <p:sp>
        <p:nvSpPr>
          <p:cNvPr id="6" name="TextBox 5"/>
          <p:cNvSpPr txBox="1"/>
          <p:nvPr/>
        </p:nvSpPr>
        <p:spPr>
          <a:xfrm>
            <a:off x="228600" y="685800"/>
            <a:ext cx="3020379" cy="400110"/>
          </a:xfrm>
          <a:prstGeom prst="rect">
            <a:avLst/>
          </a:prstGeom>
          <a:noFill/>
        </p:spPr>
        <p:txBody>
          <a:bodyPr wrap="none" rtlCol="0">
            <a:spAutoFit/>
          </a:bodyPr>
          <a:lstStyle/>
          <a:p>
            <a:r>
              <a:rPr lang="en-US" sz="2000" dirty="0" smtClean="0">
                <a:solidFill>
                  <a:srgbClr val="FF0000"/>
                </a:solidFill>
              </a:rPr>
              <a:t>Remember the following:</a:t>
            </a:r>
            <a:endParaRPr lang="en-US" sz="2000" dirty="0">
              <a:solidFill>
                <a:srgbClr val="FF0000"/>
              </a:solidFill>
            </a:endParaRPr>
          </a:p>
        </p:txBody>
      </p:sp>
    </p:spTree>
    <p:extLst>
      <p:ext uri="{BB962C8B-B14F-4D97-AF65-F5344CB8AC3E}">
        <p14:creationId xmlns:p14="http://schemas.microsoft.com/office/powerpoint/2010/main" val="2759633271"/>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0897566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4708837"/>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62000"/>
            <a:ext cx="8839200"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TODO</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6578619"/>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49069"/>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GLOBAL TEMPORARY to indicate that the table is temporary and that its definition is visible to all sessions with appropriate privileges. The data in a temporary table is visible only to the session that inserts the data into the table.</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90500" y="2895600"/>
            <a:ext cx="8763000" cy="2246769"/>
          </a:xfrm>
          <a:prstGeom prst="rect">
            <a:avLst/>
          </a:prstGeom>
        </p:spPr>
        <p:txBody>
          <a:bodyPr wrap="square">
            <a:spAutoFit/>
          </a:bodyPr>
          <a:lstStyle/>
          <a:p>
            <a:pPr marL="285750" indent="-285750">
              <a:buFont typeface="Arial" panose="020B0604020202020204" pitchFamily="34" charset="0"/>
              <a:buChar char="•"/>
            </a:pPr>
            <a:r>
              <a:rPr lang="en-US" dirty="0">
                <a:solidFill>
                  <a:schemeClr val="accent2">
                    <a:lumMod val="75000"/>
                  </a:schemeClr>
                </a:solidFill>
              </a:rPr>
              <a:t>Temporary tables cannot be partitioned, clustered, or index organized</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You </a:t>
            </a:r>
            <a:r>
              <a:rPr lang="en-US" dirty="0">
                <a:solidFill>
                  <a:schemeClr val="accent2">
                    <a:lumMod val="75000"/>
                  </a:schemeClr>
                </a:solidFill>
              </a:rPr>
              <a:t>cannot specify any foreign key constraints on temporary tables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a:solidFill>
                <a:schemeClr val="accent2">
                  <a:lumMod val="75000"/>
                </a:schemeClr>
              </a:solidFill>
            </a:endParaRPr>
          </a:p>
          <a:p>
            <a:pPr marL="285750" indent="-285750">
              <a:buFont typeface="Arial" panose="020B0604020202020204" pitchFamily="34" charset="0"/>
              <a:buChar char="•"/>
            </a:pPr>
            <a:r>
              <a:rPr lang="en-US" dirty="0" smtClean="0">
                <a:solidFill>
                  <a:schemeClr val="accent2">
                    <a:lumMod val="75000"/>
                  </a:schemeClr>
                </a:solidFill>
              </a:rPr>
              <a:t>Temporary </a:t>
            </a:r>
            <a:r>
              <a:rPr lang="en-US" dirty="0">
                <a:solidFill>
                  <a:schemeClr val="accent2">
                    <a:lumMod val="75000"/>
                  </a:schemeClr>
                </a:solidFill>
              </a:rPr>
              <a:t>tables cannot contain columns of nested table</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If the TRUNCATE statement is issued against a temporary table, only the session specific data is truncated. There is no affect on the data of other sessions</a:t>
            </a:r>
            <a:r>
              <a:rPr lang="en-US" dirty="0" smtClean="0">
                <a:solidFill>
                  <a:schemeClr val="accent2">
                    <a:lumMod val="75000"/>
                  </a:schemeClr>
                </a:solidFill>
              </a:rPr>
              <a:t>.</a:t>
            </a:r>
          </a:p>
          <a:p>
            <a:pPr marL="285750" indent="-285750">
              <a:buFont typeface="Arial" panose="020B0604020202020204" pitchFamily="34" charset="0"/>
              <a:buChar char="•"/>
            </a:pPr>
            <a:endParaRPr lang="en-US" sz="800" dirty="0" smtClean="0">
              <a:solidFill>
                <a:schemeClr val="accent2">
                  <a:lumMod val="75000"/>
                </a:schemeClr>
              </a:solidFill>
            </a:endParaRPr>
          </a:p>
          <a:p>
            <a:pPr marL="285750" indent="-285750">
              <a:buFont typeface="Arial" panose="020B0604020202020204" pitchFamily="34" charset="0"/>
              <a:buChar char="•"/>
            </a:pPr>
            <a:r>
              <a:rPr lang="en-US" dirty="0">
                <a:solidFill>
                  <a:schemeClr val="accent2">
                    <a:lumMod val="75000"/>
                  </a:schemeClr>
                </a:solidFill>
              </a:rPr>
              <a:t>A temporary table cannot contain INVISIBLE columns.</a:t>
            </a:r>
          </a:p>
        </p:txBody>
      </p:sp>
      <p:sp>
        <p:nvSpPr>
          <p:cNvPr id="6" name="Rectangle 5"/>
          <p:cNvSpPr/>
          <p:nvPr/>
        </p:nvSpPr>
        <p:spPr>
          <a:xfrm>
            <a:off x="190500" y="1819870"/>
            <a:ext cx="8763000"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CREATE [ GLOBAL TEMPORARY ] TABLE [ schema. ] table_name</a:t>
            </a:r>
          </a:p>
          <a:p>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column_name datatype [ (size) </a:t>
            </a:r>
            <a:r>
              <a:rPr lang="en-US" dirty="0" smtClean="0">
                <a:solidFill>
                  <a:srgbClr val="0070C0"/>
                </a:solidFill>
                <a:latin typeface="Consolas" panose="020B0609020204030204" pitchFamily="49" charset="0"/>
                <a:cs typeface="Arial" panose="020B0604020202020204" pitchFamily="34" charset="0"/>
              </a:rPr>
              <a:t>] ) { ON </a:t>
            </a:r>
            <a:r>
              <a:rPr lang="en-US" dirty="0">
                <a:solidFill>
                  <a:srgbClr val="0070C0"/>
                </a:solidFill>
                <a:latin typeface="Consolas" panose="020B0609020204030204" pitchFamily="49" charset="0"/>
                <a:cs typeface="Arial" panose="020B0604020202020204" pitchFamily="34" charset="0"/>
              </a:rPr>
              <a:t>COMMIT DELETE </a:t>
            </a:r>
            <a:r>
              <a:rPr lang="en-US" dirty="0" smtClean="0">
                <a:solidFill>
                  <a:srgbClr val="0070C0"/>
                </a:solidFill>
                <a:latin typeface="Consolas" panose="020B0609020204030204" pitchFamily="49" charset="0"/>
                <a:cs typeface="Arial" panose="020B0604020202020204" pitchFamily="34" charset="0"/>
              </a:rPr>
              <a:t>ROWS | </a:t>
            </a:r>
            <a:r>
              <a:rPr lang="en-US" dirty="0">
                <a:solidFill>
                  <a:srgbClr val="0070C0"/>
                </a:solidFill>
                <a:latin typeface="Consolas" panose="020B0609020204030204" pitchFamily="49" charset="0"/>
                <a:cs typeface="Arial" panose="020B0604020202020204" pitchFamily="34" charset="0"/>
              </a:rPr>
              <a:t>ON COMMIT PRESERVE ROWS</a:t>
            </a:r>
            <a:r>
              <a:rPr lang="en-US" dirty="0" smtClean="0">
                <a:solidFill>
                  <a:srgbClr val="0070C0"/>
                </a:solidFill>
                <a:latin typeface="Consolas" panose="020B0609020204030204" pitchFamily="49" charset="0"/>
                <a:cs typeface="Arial" panose="020B0604020202020204" pitchFamily="34" charset="0"/>
              </a:rPr>
              <a: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alter table</a:t>
            </a:r>
            <a:endParaRPr lang="en-US" dirty="0"/>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a:t>account lock/unlock</a:t>
            </a:r>
          </a:p>
        </p:txBody>
      </p:sp>
      <p:sp>
        <p:nvSpPr>
          <p:cNvPr id="3" name="Rectangle 2"/>
          <p:cNvSpPr/>
          <p:nvPr/>
        </p:nvSpPr>
        <p:spPr>
          <a:xfrm>
            <a:off x="76200" y="32004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117385774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account lock /unlock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US" dirty="0"/>
              <a:t>To </a:t>
            </a:r>
            <a:r>
              <a:rPr lang="en-US" dirty="0" smtClean="0"/>
              <a:t>lock/unlock</a:t>
            </a:r>
            <a:r>
              <a:rPr lang="en-US" dirty="0"/>
              <a:t> an Oracle user account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46512" y="1905000"/>
            <a:ext cx="9067800" cy="369332"/>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ALTER USER </a:t>
            </a:r>
            <a:r>
              <a:rPr lang="en-US" dirty="0" smtClean="0">
                <a:solidFill>
                  <a:srgbClr val="0070C0"/>
                </a:solidFill>
                <a:latin typeface="Consolas" panose="020B0609020204030204" pitchFamily="49" charset="0"/>
                <a:cs typeface="Arial" panose="020B0604020202020204" pitchFamily="34" charset="0"/>
              </a:rPr>
              <a:t>user_name </a:t>
            </a:r>
            <a:r>
              <a:rPr lang="en-US" dirty="0">
                <a:solidFill>
                  <a:srgbClr val="0070C0"/>
                </a:solidFill>
                <a:latin typeface="Consolas" panose="020B0609020204030204" pitchFamily="49" charset="0"/>
                <a:cs typeface="Arial" panose="020B0604020202020204" pitchFamily="34" charset="0"/>
              </a:rPr>
              <a:t>{ PASSWORD EXPIRE | ACCOUNT { LOCK | UNLOCK }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97971" y="2694801"/>
            <a:ext cx="4572000" cy="769441"/>
          </a:xfrm>
          <a:prstGeom prst="rect">
            <a:avLst/>
          </a:prstGeom>
        </p:spPr>
        <p:txBody>
          <a:bodyPr>
            <a:spAutoFit/>
          </a:bodyPr>
          <a:lstStyle/>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lock</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user</a:t>
            </a:r>
            <a:r>
              <a:rPr lang="en-US" sz="2200" dirty="0" smtClean="0">
                <a:latin typeface="Calibri" panose="020F0502020204030204" pitchFamily="34" charset="0"/>
                <a:cs typeface="Calibri" panose="020F0502020204030204" pitchFamily="34" charset="0"/>
              </a:rPr>
              <a:t> u1 </a:t>
            </a:r>
            <a:r>
              <a:rPr lang="en-US" sz="2200" dirty="0">
                <a:solidFill>
                  <a:srgbClr val="FC6F0D"/>
                </a:solidFill>
                <a:latin typeface="Calibri" panose="020F0502020204030204" pitchFamily="34" charset="0"/>
                <a:cs typeface="Calibri" panose="020F0502020204030204" pitchFamily="34" charset="0"/>
              </a:rPr>
              <a:t>account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unlock</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92018930"/>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drop table</a:t>
            </a:r>
            <a:endParaRPr lang="en-US" dirty="0"/>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truncate table</a:t>
            </a:r>
            <a:endParaRPr lang="en-US" dirty="0"/>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truncate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rename table</a:t>
            </a:r>
            <a:endParaRPr lang="en-US" dirty="0"/>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constraints</a:t>
            </a:r>
            <a:endParaRPr lang="en-US" dirty="0"/>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5146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primary key constraint</a:t>
            </a:r>
            <a:endParaRPr lang="en-US" dirty="0"/>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constraints – primary key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composite key</a:t>
            </a:r>
            <a:endParaRPr lang="en-IN" dirty="0"/>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unique key constraint</a:t>
            </a:r>
            <a:endParaRPr lang="en-US" dirty="0"/>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819400"/>
            <a:ext cx="8839200" cy="762000"/>
          </a:xfrm>
          <a:prstGeom prst="rect">
            <a:avLst/>
          </a:prstGeom>
        </p:spPr>
        <p:txBody>
          <a:bodyPr>
            <a:normAutofit lnSpcReduction="1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foreign key</a:t>
            </a:r>
            <a:endParaRPr lang="en-US" dirty="0"/>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check constraint</a:t>
            </a:r>
            <a:endParaRPr lang="en-US" dirty="0"/>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rmAutofit fontScale="92500" lnSpcReduction="20000"/>
          </a:bodyPr>
          <a:lstStyle>
            <a:defPPr>
              <a:defRPr lang="en-US"/>
            </a:defPPr>
            <a:lvl1pPr algn="ctr">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views</a:t>
            </a:r>
            <a:endParaRPr lang="en-US" dirty="0"/>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alter / drop view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drop index</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lock / unlock</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
        <p:nvSpPr>
          <p:cNvPr id="3" name="Rectangle 2"/>
          <p:cNvSpPr/>
          <p:nvPr/>
        </p:nvSpPr>
        <p:spPr>
          <a:xfrm>
            <a:off x="4800600" y="160338"/>
            <a:ext cx="3121432" cy="369332"/>
          </a:xfrm>
          <a:prstGeom prst="rect">
            <a:avLst/>
          </a:prstGeom>
        </p:spPr>
        <p:txBody>
          <a:bodyPr wrap="none">
            <a:spAutoFit/>
          </a:bodyPr>
          <a:lstStyle/>
          <a:p>
            <a:r>
              <a:rPr lang="en-US" dirty="0">
                <a:solidFill>
                  <a:srgbClr val="FF1C00"/>
                </a:solidFill>
                <a:latin typeface="arial" panose="020B0604020202020204" pitchFamily="34" charset="0"/>
              </a:rPr>
              <a:t>SYS/password AS SYSDBA.</a:t>
            </a:r>
            <a:endParaRPr lang="en-US" dirty="0">
              <a:solidFill>
                <a:srgbClr val="FF1C00"/>
              </a:solidFill>
            </a:endParaRPr>
          </a:p>
        </p:txBody>
      </p:sp>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connect and disconnect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52875956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connect and disconnect</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5115503" cy="400110"/>
          </a:xfrm>
          <a:prstGeom prst="rect">
            <a:avLst/>
          </a:prstGeom>
        </p:spPr>
        <p:txBody>
          <a:bodyPr wrap="none">
            <a:spAutoFit/>
          </a:bodyPr>
          <a:lstStyle/>
          <a:p>
            <a:r>
              <a:rPr lang="en-IN" sz="2000" dirty="0">
                <a:solidFill>
                  <a:srgbClr val="BAB294"/>
                </a:solidFill>
              </a:rPr>
              <a:t>username[/password] [@connect_identifier]</a:t>
            </a:r>
          </a:p>
        </p:txBody>
      </p:sp>
      <p:sp>
        <p:nvSpPr>
          <p:cNvPr id="10" name="Rectangle 9"/>
          <p:cNvSpPr/>
          <p:nvPr/>
        </p:nvSpPr>
        <p:spPr>
          <a:xfrm>
            <a:off x="457200" y="2000310"/>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BAB294"/>
                </a:solidFill>
                <a:latin typeface="Calibri" panose="020F0502020204030204" pitchFamily="34" charset="0"/>
                <a:cs typeface="Calibri" panose="020F0502020204030204" pitchFamily="34" charset="0"/>
              </a:rPr>
              <a:t>user_name/password@connect_identifier</a:t>
            </a:r>
            <a:endParaRPr lang="en-IN" sz="2200" dirty="0">
              <a:solidFill>
                <a:srgbClr val="BAB294"/>
              </a:solidFill>
              <a:latin typeface="Calibri" panose="020F0502020204030204" pitchFamily="34" charset="0"/>
              <a:cs typeface="Calibri" panose="020F0502020204030204" pitchFamily="34" charset="0"/>
            </a:endParaRPr>
          </a:p>
        </p:txBody>
      </p:sp>
      <p:sp>
        <p:nvSpPr>
          <p:cNvPr id="7" name="Rectangle 6"/>
          <p:cNvSpPr/>
          <p:nvPr/>
        </p:nvSpPr>
        <p:spPr>
          <a:xfrm>
            <a:off x="457200" y="2659797"/>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connect </a:t>
            </a:r>
            <a:r>
              <a:rPr lang="en-IN" sz="2200" dirty="0" smtClean="0">
                <a:solidFill>
                  <a:srgbClr val="FC6F0D"/>
                </a:solidFill>
                <a:latin typeface="Calibri" panose="020F0502020204030204" pitchFamily="34" charset="0"/>
                <a:cs typeface="Calibri" panose="020F0502020204030204" pitchFamily="34" charset="0"/>
              </a:rPr>
              <a:t>c##saleel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saleel</a:t>
            </a:r>
            <a:r>
              <a:rPr lang="en-IN" sz="2200" dirty="0" smtClean="0">
                <a:solidFill>
                  <a:srgbClr val="BAB294"/>
                </a:solidFill>
                <a:latin typeface="Calibri" panose="020F0502020204030204" pitchFamily="34" charset="0"/>
                <a:cs typeface="Calibri" panose="020F0502020204030204" pitchFamily="34" charset="0"/>
              </a:rPr>
              <a:t>@</a:t>
            </a:r>
            <a:r>
              <a:rPr lang="en-IN" sz="2200" dirty="0" smtClean="0">
                <a:solidFill>
                  <a:srgbClr val="FFC000"/>
                </a:solidFill>
                <a:latin typeface="Calibri" panose="020F0502020204030204" pitchFamily="34" charset="0"/>
                <a:cs typeface="Calibri" panose="020F0502020204030204" pitchFamily="34" charset="0"/>
              </a:rPr>
              <a:t>orcl</a:t>
            </a:r>
            <a:endParaRPr lang="en-IN" sz="2200" dirty="0">
              <a:solidFill>
                <a:srgbClr val="FFC000"/>
              </a:solidFill>
              <a:latin typeface="Calibri" panose="020F0502020204030204" pitchFamily="34" charset="0"/>
              <a:cs typeface="Calibri" panose="020F0502020204030204" pitchFamily="34" charset="0"/>
            </a:endParaRPr>
          </a:p>
        </p:txBody>
      </p:sp>
      <p:cxnSp>
        <p:nvCxnSpPr>
          <p:cNvPr id="5" name="Straight Connector 4"/>
          <p:cNvCxnSpPr/>
          <p:nvPr/>
        </p:nvCxnSpPr>
        <p:spPr>
          <a:xfrm>
            <a:off x="304800" y="3581400"/>
            <a:ext cx="85344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p:cNvSpPr/>
          <p:nvPr/>
        </p:nvSpPr>
        <p:spPr>
          <a:xfrm>
            <a:off x="272142" y="3697069"/>
            <a:ext cx="8567057" cy="646331"/>
          </a:xfrm>
          <a:prstGeom prst="rect">
            <a:avLst/>
          </a:prstGeom>
        </p:spPr>
        <p:txBody>
          <a:bodyPr wrap="square">
            <a:spAutoFit/>
          </a:bodyPr>
          <a:lstStyle/>
          <a:p>
            <a:r>
              <a:rPr lang="en-US" dirty="0"/>
              <a:t>Disconnect commits pending changes to the database and logs the current username out of Oracle Database, but does not exit SQL*Plus.</a:t>
            </a:r>
          </a:p>
        </p:txBody>
      </p:sp>
      <p:sp>
        <p:nvSpPr>
          <p:cNvPr id="8" name="Rectangle 7"/>
          <p:cNvSpPr/>
          <p:nvPr/>
        </p:nvSpPr>
        <p:spPr>
          <a:xfrm>
            <a:off x="457200" y="4684931"/>
            <a:ext cx="2024913" cy="400110"/>
          </a:xfrm>
          <a:prstGeom prst="rect">
            <a:avLst/>
          </a:prstGeom>
        </p:spPr>
        <p:txBody>
          <a:bodyPr wrap="none">
            <a:spAutoFit/>
          </a:bodyPr>
          <a:lstStyle/>
          <a:p>
            <a:r>
              <a:rPr lang="en-US" sz="2000" dirty="0">
                <a:solidFill>
                  <a:srgbClr val="BAB294"/>
                </a:solidFill>
              </a:rPr>
              <a:t>DISC[ONNECT]</a:t>
            </a:r>
          </a:p>
        </p:txBody>
      </p:sp>
      <p:sp>
        <p:nvSpPr>
          <p:cNvPr id="11" name="Rectangle 10"/>
          <p:cNvSpPr/>
          <p:nvPr/>
        </p:nvSpPr>
        <p:spPr>
          <a:xfrm>
            <a:off x="457200" y="5211128"/>
            <a:ext cx="8229600" cy="430887"/>
          </a:xfrm>
          <a:prstGeom prst="rect">
            <a:avLst/>
          </a:prstGeom>
        </p:spPr>
        <p:txBody>
          <a:bodyPr wrap="square">
            <a:spAutoFit/>
          </a:bodyPr>
          <a:lstStyle/>
          <a:p>
            <a:r>
              <a:rPr lang="en-IN" sz="2200" dirty="0" smtClean="0">
                <a:solidFill>
                  <a:srgbClr val="006C86"/>
                </a:solidFill>
                <a:latin typeface="Calibri" panose="020F0502020204030204" pitchFamily="34" charset="0"/>
                <a:cs typeface="Calibri" panose="020F0502020204030204" pitchFamily="34" charset="0"/>
              </a:rPr>
              <a:t>disconnect</a:t>
            </a:r>
            <a:endParaRPr lang="en-IN" sz="2200" dirty="0">
              <a:solidFill>
                <a:srgbClr val="FFC00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8254717"/>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show user</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26651626"/>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user</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1353256" cy="400110"/>
          </a:xfrm>
          <a:prstGeom prst="rect">
            <a:avLst/>
          </a:prstGeom>
        </p:spPr>
        <p:txBody>
          <a:bodyPr wrap="none">
            <a:spAutoFit/>
          </a:bodyPr>
          <a:lstStyle/>
          <a:p>
            <a:r>
              <a:rPr lang="en-IN" sz="2000" dirty="0" smtClean="0">
                <a:solidFill>
                  <a:srgbClr val="BAB294"/>
                </a:solidFill>
              </a:rPr>
              <a:t>show user</a:t>
            </a:r>
            <a:endParaRPr lang="en-IN" sz="2000" dirty="0">
              <a:solidFill>
                <a:srgbClr val="BAB294"/>
              </a:solidFill>
            </a:endParaRPr>
          </a:p>
        </p:txBody>
      </p:sp>
      <p:sp>
        <p:nvSpPr>
          <p:cNvPr id="10" name="Rectangle 9"/>
          <p:cNvSpPr/>
          <p:nvPr/>
        </p:nvSpPr>
        <p:spPr>
          <a:xfrm>
            <a:off x="457200" y="1874282"/>
            <a:ext cx="8229600" cy="1563377"/>
          </a:xfrm>
          <a:prstGeom prst="rect">
            <a:avLst/>
          </a:prstGeom>
        </p:spPr>
        <p:txBody>
          <a:bodyPr wrap="square">
            <a:spAutoFit/>
          </a:bodyPr>
          <a:lstStyle/>
          <a:p>
            <a:pPr>
              <a:lnSpc>
                <a:spcPct val="150000"/>
              </a:lnSpc>
            </a:pPr>
            <a:r>
              <a:rPr lang="en-IN" sz="2200" dirty="0" smtClean="0">
                <a:solidFill>
                  <a:srgbClr val="006C86"/>
                </a:solidFill>
                <a:latin typeface="Calibri" panose="020F0502020204030204" pitchFamily="34" charset="0"/>
                <a:cs typeface="Calibri" panose="020F0502020204030204" pitchFamily="34" charset="0"/>
              </a:rPr>
              <a:t>show </a:t>
            </a:r>
            <a:r>
              <a:rPr lang="en-IN" sz="2200" dirty="0" smtClean="0">
                <a:solidFill>
                  <a:schemeClr val="accent4">
                    <a:lumMod val="50000"/>
                  </a:schemeClr>
                </a:solidFill>
                <a:latin typeface="Calibri" panose="020F0502020204030204" pitchFamily="34" charset="0"/>
                <a:cs typeface="Calibri" panose="020F0502020204030204" pitchFamily="34" charset="0"/>
              </a:rPr>
              <a:t>user</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ora_login_user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USER</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41687099"/>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200400"/>
            <a:ext cx="88265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Lists the column definitions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table, view, materialized view,  type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synonym</a:t>
            </a:r>
            <a:r>
              <a:rPr lang="en-IN" sz="2200" dirty="0">
                <a:latin typeface="Segoe UI Light" panose="020B0502040204020203" pitchFamily="34" charset="0"/>
                <a:ea typeface="Calibri" panose="020F0502020204030204" pitchFamily="34" charset="0"/>
                <a:cs typeface="Segoe UI Light" panose="020B0502040204020203" pitchFamily="34" charset="0"/>
              </a:rPr>
              <a:t>, or the specifications for the specified </a:t>
            </a:r>
            <a:r>
              <a:rPr lang="en-IN" sz="2200" b="1" i="1" dirty="0">
                <a:latin typeface="Segoe UI Light" panose="020B0502040204020203" pitchFamily="34" charset="0"/>
                <a:ea typeface="Calibri" panose="020F0502020204030204" pitchFamily="34" charset="0"/>
                <a:cs typeface="Segoe UI Light" panose="020B0502040204020203" pitchFamily="34" charset="0"/>
              </a:rPr>
              <a:t>function</a:t>
            </a:r>
            <a:r>
              <a:rPr lang="en-IN" sz="2200" dirty="0">
                <a:latin typeface="Segoe UI Light" panose="020B0502040204020203" pitchFamily="34" charset="0"/>
                <a:ea typeface="Calibri" panose="020F0502020204030204" pitchFamily="34" charset="0"/>
                <a:cs typeface="Segoe UI Light" panose="020B0502040204020203" pitchFamily="34" charset="0"/>
              </a:rPr>
              <a:t>,  </a:t>
            </a:r>
            <a:r>
              <a:rPr lang="en-IN" sz="2200" b="1" i="1" dirty="0">
                <a:latin typeface="Segoe UI Light" panose="020B0502040204020203" pitchFamily="34" charset="0"/>
                <a:ea typeface="Calibri" panose="020F0502020204030204" pitchFamily="34" charset="0"/>
                <a:cs typeface="Segoe UI Light" panose="020B0502040204020203" pitchFamily="34" charset="0"/>
              </a:rPr>
              <a:t>procedure</a:t>
            </a:r>
            <a:r>
              <a:rPr lang="en-IN" sz="2200" dirty="0">
                <a:latin typeface="Segoe UI Light" panose="020B0502040204020203" pitchFamily="34" charset="0"/>
                <a:ea typeface="Calibri" panose="020F0502020204030204" pitchFamily="34" charset="0"/>
                <a:cs typeface="Segoe UI Light" panose="020B0502040204020203" pitchFamily="34" charset="0"/>
              </a:rPr>
              <a:t>  or </a:t>
            </a:r>
            <a:r>
              <a:rPr lang="en-IN" sz="2200" b="1" i="1" dirty="0">
                <a:latin typeface="Segoe UI Light" panose="020B0502040204020203" pitchFamily="34" charset="0"/>
                <a:ea typeface="Calibri" panose="020F0502020204030204" pitchFamily="34" charset="0"/>
                <a:cs typeface="Segoe UI Light" panose="020B0502040204020203" pitchFamily="34" charset="0"/>
              </a:rPr>
              <a:t>package</a:t>
            </a:r>
            <a:r>
              <a:rPr lang="en-IN"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
        <p:nvSpPr>
          <p:cNvPr id="3" name="Rectangle 2"/>
          <p:cNvSpPr/>
          <p:nvPr/>
        </p:nvSpPr>
        <p:spPr>
          <a:xfrm>
            <a:off x="4800600" y="82629"/>
            <a:ext cx="4191000" cy="923330"/>
          </a:xfrm>
          <a:prstGeom prst="rect">
            <a:avLst/>
          </a:prstGeom>
          <a:solidFill>
            <a:schemeClr val="accent6">
              <a:lumMod val="75000"/>
            </a:schemeClr>
          </a:solidFill>
        </p:spPr>
        <p:txBody>
          <a:bodyPr wrap="square">
            <a:spAutoFit/>
          </a:bodyPr>
          <a:lstStyle/>
          <a:p>
            <a:r>
              <a:rPr lang="en-US" dirty="0">
                <a:solidFill>
                  <a:schemeClr val="accent6">
                    <a:lumMod val="20000"/>
                    <a:lumOff val="80000"/>
                  </a:schemeClr>
                </a:solidFill>
              </a:rPr>
              <a:t>When you do a DESCRIBE, VARCHAR columns are returned with a type of VARCHAR2.</a:t>
            </a:r>
          </a:p>
        </p:txBody>
      </p:sp>
      <p:sp>
        <p:nvSpPr>
          <p:cNvPr id="6" name="Rectangle 5"/>
          <p:cNvSpPr/>
          <p:nvPr/>
        </p:nvSpPr>
        <p:spPr>
          <a:xfrm>
            <a:off x="457200" y="82629"/>
            <a:ext cx="2743200" cy="461665"/>
          </a:xfrm>
          <a:prstGeom prst="rect">
            <a:avLst/>
          </a:prstGeom>
        </p:spPr>
        <p:txBody>
          <a:bodyPr wrap="square">
            <a:spAutoFit/>
          </a:bodyPr>
          <a:lstStyle/>
          <a:p>
            <a:r>
              <a:rPr lang="en-IN" sz="2400" dirty="0">
                <a:solidFill>
                  <a:srgbClr val="C74C49"/>
                </a:solidFill>
                <a:latin typeface="Calibri" panose="020F0502020204030204" pitchFamily="34" charset="0"/>
                <a:cs typeface="Calibri" panose="020F0502020204030204" pitchFamily="34" charset="0"/>
              </a:rPr>
              <a:t>SHOW </a:t>
            </a:r>
            <a:r>
              <a:rPr lang="en-IN" sz="2400" dirty="0" smtClean="0">
                <a:solidFill>
                  <a:srgbClr val="A67F59"/>
                </a:solidFill>
                <a:latin typeface="Calibri" panose="020F0502020204030204" pitchFamily="34" charset="0"/>
                <a:cs typeface="Calibri" panose="020F0502020204030204" pitchFamily="34" charset="0"/>
              </a:rPr>
              <a:t>DESCRIBE</a:t>
            </a:r>
            <a:endParaRPr lang="en-IN" sz="2400" dirty="0">
              <a:solidFill>
                <a:srgbClr val="A67F59"/>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52400" y="503483"/>
            <a:ext cx="3276600" cy="533400"/>
          </a:xfrm>
        </p:spPr>
        <p:txBody>
          <a:bodyPr>
            <a:normAutofit fontScale="90000"/>
          </a:bodyPr>
          <a:lstStyle/>
          <a:p>
            <a:pPr lvl="0">
              <a:spcBef>
                <a:spcPts val="700"/>
              </a:spcBef>
              <a:buClr>
                <a:schemeClr val="accent2"/>
              </a:buClr>
              <a:buSzPct val="60000"/>
              <a:defRPr/>
            </a:pPr>
            <a:r>
              <a:rPr lang="en-IN" sz="3600" b="1" dirty="0">
                <a:solidFill>
                  <a:srgbClr val="BAB294"/>
                </a:solidFill>
                <a:latin typeface="Arial" pitchFamily="34" charset="0"/>
                <a:cs typeface="Arial" pitchFamily="34" charset="0"/>
              </a:rPr>
              <a:t>SET</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and</a:t>
            </a:r>
            <a:r>
              <a:rPr lang="en-IN" b="1" dirty="0" smtClean="0">
                <a:latin typeface="Arial" pitchFamily="34" charset="0"/>
                <a:cs typeface="Arial" pitchFamily="34" charset="0"/>
              </a:rPr>
              <a:t> </a:t>
            </a:r>
            <a:r>
              <a:rPr lang="en-IN" sz="3600" b="1" dirty="0">
                <a:solidFill>
                  <a:srgbClr val="BAB294"/>
                </a:solidFill>
                <a:latin typeface="Arial" pitchFamily="34" charset="0"/>
                <a:cs typeface="Arial" pitchFamily="34" charset="0"/>
              </a:rPr>
              <a:t>SHOW</a:t>
            </a: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3962400" y="112066"/>
            <a:ext cx="50292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24614</TotalTime>
  <Words>26908</Words>
  <Application>Microsoft Office PowerPoint</Application>
  <PresentationFormat>On-screen Show (4:3)</PresentationFormat>
  <Paragraphs>3600</Paragraphs>
  <Slides>448</Slides>
  <Notes>10</Notes>
  <HiddenSlides>48</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448</vt:i4>
      </vt:variant>
    </vt:vector>
  </HeadingPairs>
  <TitlesOfParts>
    <vt:vector size="48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connect and disconnect</vt:lpstr>
      <vt:lpstr>PowerPoint Presentation</vt:lpstr>
      <vt:lpstr>user</vt:lpstr>
      <vt:lpstr>PowerPoint Presentation</vt:lpstr>
      <vt:lpstr>describe</vt:lpstr>
      <vt:lpstr>PowerPoint Presentation</vt:lpstr>
      <vt:lpstr>SET and SHOW</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4851</cp:revision>
  <dcterms:created xsi:type="dcterms:W3CDTF">2015-10-09T06:09:34Z</dcterms:created>
  <dcterms:modified xsi:type="dcterms:W3CDTF">2018-11-27T03:41:33Z</dcterms:modified>
</cp:coreProperties>
</file>