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0"/>
  </p:notesMasterIdLst>
  <p:sldIdLst>
    <p:sldId id="257" r:id="rId2"/>
    <p:sldId id="1040" r:id="rId3"/>
    <p:sldId id="621" r:id="rId4"/>
    <p:sldId id="615" r:id="rId5"/>
    <p:sldId id="506" r:id="rId6"/>
    <p:sldId id="791" r:id="rId7"/>
    <p:sldId id="793" r:id="rId8"/>
    <p:sldId id="285" r:id="rId9"/>
    <p:sldId id="286" r:id="rId10"/>
    <p:sldId id="1287" r:id="rId11"/>
    <p:sldId id="291"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08" r:id="rId33"/>
    <p:sldId id="1507" r:id="rId34"/>
    <p:sldId id="1555" r:id="rId35"/>
    <p:sldId id="1556" r:id="rId36"/>
    <p:sldId id="1557" r:id="rId37"/>
    <p:sldId id="1561" r:id="rId38"/>
    <p:sldId id="1563" r:id="rId39"/>
    <p:sldId id="1559" r:id="rId40"/>
    <p:sldId id="1562" r:id="rId41"/>
    <p:sldId id="1527" r:id="rId42"/>
    <p:sldId id="1528" r:id="rId43"/>
    <p:sldId id="551" r:id="rId44"/>
    <p:sldId id="554" r:id="rId45"/>
    <p:sldId id="1525" r:id="rId46"/>
    <p:sldId id="1526" r:id="rId47"/>
    <p:sldId id="562" r:id="rId48"/>
    <p:sldId id="563" r:id="rId49"/>
    <p:sldId id="1296" r:id="rId50"/>
    <p:sldId id="1529" r:id="rId51"/>
    <p:sldId id="1530" r:id="rId52"/>
    <p:sldId id="1540" r:id="rId53"/>
    <p:sldId id="1541" r:id="rId54"/>
    <p:sldId id="1542" r:id="rId55"/>
    <p:sldId id="1543" r:id="rId56"/>
    <p:sldId id="1059" r:id="rId57"/>
    <p:sldId id="1060" r:id="rId58"/>
    <p:sldId id="1418" r:id="rId59"/>
    <p:sldId id="576" r:id="rId60"/>
    <p:sldId id="577" r:id="rId61"/>
    <p:sldId id="1474" r:id="rId62"/>
    <p:sldId id="1475" r:id="rId63"/>
    <p:sldId id="1476" r:id="rId64"/>
    <p:sldId id="1477" r:id="rId65"/>
    <p:sldId id="1478" r:id="rId66"/>
    <p:sldId id="1479" r:id="rId67"/>
    <p:sldId id="1481" r:id="rId68"/>
    <p:sldId id="625" r:id="rId69"/>
    <p:sldId id="1150" r:id="rId70"/>
    <p:sldId id="393" r:id="rId71"/>
    <p:sldId id="395" r:id="rId72"/>
    <p:sldId id="820" r:id="rId73"/>
    <p:sldId id="414" r:id="rId74"/>
    <p:sldId id="821" r:id="rId75"/>
    <p:sldId id="1535" r:id="rId76"/>
    <p:sldId id="1536" r:id="rId77"/>
    <p:sldId id="1532" r:id="rId78"/>
    <p:sldId id="1533" r:id="rId79"/>
    <p:sldId id="1534" r:id="rId80"/>
    <p:sldId id="1538" r:id="rId81"/>
    <p:sldId id="1539" r:id="rId82"/>
    <p:sldId id="1152" r:id="rId83"/>
    <p:sldId id="1153" r:id="rId84"/>
    <p:sldId id="1537" r:id="rId85"/>
    <p:sldId id="1548" r:id="rId86"/>
    <p:sldId id="1549" r:id="rId87"/>
    <p:sldId id="564" r:id="rId88"/>
    <p:sldId id="1364" r:id="rId89"/>
    <p:sldId id="826" r:id="rId90"/>
    <p:sldId id="566" r:id="rId91"/>
    <p:sldId id="1211" r:id="rId92"/>
    <p:sldId id="1430" r:id="rId93"/>
    <p:sldId id="1460" r:id="rId94"/>
    <p:sldId id="443" r:id="rId95"/>
    <p:sldId id="445" r:id="rId96"/>
    <p:sldId id="446" r:id="rId97"/>
    <p:sldId id="1293" r:id="rId98"/>
    <p:sldId id="1403" r:id="rId99"/>
    <p:sldId id="1290" r:id="rId100"/>
    <p:sldId id="1294" r:id="rId101"/>
    <p:sldId id="1283" r:id="rId102"/>
    <p:sldId id="440" r:id="rId103"/>
    <p:sldId id="570" r:id="rId104"/>
    <p:sldId id="827" r:id="rId105"/>
    <p:sldId id="453" r:id="rId106"/>
    <p:sldId id="574" r:id="rId107"/>
    <p:sldId id="838" r:id="rId108"/>
    <p:sldId id="839" r:id="rId109"/>
    <p:sldId id="1271" r:id="rId110"/>
    <p:sldId id="1550" r:id="rId111"/>
    <p:sldId id="1551" r:id="rId112"/>
    <p:sldId id="798" r:id="rId113"/>
    <p:sldId id="1215" r:id="rId114"/>
    <p:sldId id="1427" r:id="rId115"/>
    <p:sldId id="1225" r:id="rId116"/>
    <p:sldId id="1212" r:id="rId117"/>
    <p:sldId id="1213" r:id="rId118"/>
    <p:sldId id="1216" r:id="rId119"/>
    <p:sldId id="1210" r:id="rId120"/>
    <p:sldId id="1151" r:id="rId121"/>
    <p:sldId id="1217" r:id="rId122"/>
    <p:sldId id="1226" r:id="rId123"/>
    <p:sldId id="1552" r:id="rId124"/>
    <p:sldId id="1553" r:id="rId125"/>
    <p:sldId id="788" r:id="rId126"/>
    <p:sldId id="1544" r:id="rId127"/>
    <p:sldId id="1545" r:id="rId128"/>
    <p:sldId id="1546" r:id="rId1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840FF9"/>
    <a:srgbClr val="803A69"/>
    <a:srgbClr val="FD8603"/>
    <a:srgbClr val="EAE2DA"/>
    <a:srgbClr val="F63122"/>
    <a:srgbClr val="CAA496"/>
    <a:srgbClr val="41C60C"/>
    <a:srgbClr val="5E4C34"/>
    <a:srgbClr val="7E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varScale="1">
        <p:scale>
          <a:sx n="79" d="100"/>
          <a:sy n="79" d="100"/>
        </p:scale>
        <p:origin x="893" y="7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notesMaster" Target="notesMasters/notesMaster1.xml"/><Relationship Id="rId135"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19-05-2023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90</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96</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97</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98</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99</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100</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101</a:t>
            </a:fld>
            <a:endParaRPr lang="en-IN"/>
          </a:p>
        </p:txBody>
      </p:sp>
    </p:spTree>
    <p:extLst>
      <p:ext uri="{BB962C8B-B14F-4D97-AF65-F5344CB8AC3E}">
        <p14:creationId xmlns:p14="http://schemas.microsoft.com/office/powerpoint/2010/main" val="399957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5/19/2023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5/19/2023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5/19/2023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5/19/2023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3207617375"/>
              </p:ext>
            </p:extLst>
          </p:nvPr>
        </p:nvGraphicFramePr>
        <p:xfrm>
          <a:off x="407368" y="764704"/>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763913096"/>
              </p:ext>
            </p:extLst>
          </p:nvPr>
        </p:nvGraphicFramePr>
        <p:xfrm>
          <a:off x="407368" y="4157791"/>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429000"/>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301208"/>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707806243"/>
              </p:ext>
            </p:extLst>
          </p:nvPr>
        </p:nvGraphicFramePr>
        <p:xfrm>
          <a:off x="407368" y="6021288"/>
          <a:ext cx="11377264" cy="74168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BOOLEAN</a:t>
                      </a:r>
                    </a:p>
                  </a:txBody>
                  <a:tcPr marL="91428" marR="91428" anchor="ctr">
                    <a:solidFill>
                      <a:schemeClr val="bg1"/>
                    </a:solidFill>
                  </a:tcPr>
                </a:tc>
                <a:tc>
                  <a:txBody>
                    <a:bodyPr/>
                    <a:lstStyle/>
                    <a:p>
                      <a:r>
                        <a:rPr lang="en-IN" sz="1800" dirty="0">
                          <a:solidFill>
                            <a:srgbClr val="FF0000"/>
                          </a:solidFill>
                          <a:latin typeface="Arial" panose="020B0604020202020204" pitchFamily="34" charset="0"/>
                          <a:cs typeface="Arial" panose="020B0604020202020204" pitchFamily="34" charset="0"/>
                        </a:rPr>
                        <a:t>TODO</a:t>
                      </a: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3933056"/>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6" name="Rectangle 5">
            <a:extLst>
              <a:ext uri="{FF2B5EF4-FFF2-40B4-BE49-F238E27FC236}">
                <a16:creationId xmlns:a16="http://schemas.microsoft.com/office/drawing/2014/main" id="{9563DDE0-9904-46E2-A0FD-B8F039ACF73F}"/>
              </a:ext>
            </a:extLst>
          </p:cNvPr>
          <p:cNvSpPr/>
          <p:nvPr/>
        </p:nvSpPr>
        <p:spPr>
          <a:xfrm>
            <a:off x="407368" y="5805264"/>
            <a:ext cx="899160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
        <p:nvSpPr>
          <p:cNvPr id="7" name="Rectangle 6">
            <a:extLst>
              <a:ext uri="{FF2B5EF4-FFF2-40B4-BE49-F238E27FC236}">
                <a16:creationId xmlns:a16="http://schemas.microsoft.com/office/drawing/2014/main" id="{E0F964AD-2B77-4905-BBD9-A6DEDC4F8B0B}"/>
              </a:ext>
            </a:extLst>
          </p:cNvPr>
          <p:cNvSpPr/>
          <p:nvPr/>
        </p:nvSpPr>
        <p:spPr>
          <a:xfrm>
            <a:off x="407368" y="980728"/>
            <a:ext cx="891540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 TABLE </a:t>
            </a:r>
            <a:r>
              <a:rPr lang="en-IN" dirty="0">
                <a:latin typeface="Liberation Mono"/>
                <a:cs typeface="Arial" panose="020B0604020202020204" pitchFamily="34" charset="0"/>
              </a:rPr>
              <a:t>temp (col1 </a:t>
            </a:r>
            <a:r>
              <a:rPr lang="en-IN" dirty="0">
                <a:solidFill>
                  <a:srgbClr val="834689"/>
                </a:solidFill>
                <a:latin typeface="Liberation Mono"/>
                <a:cs typeface="Arial" panose="020B0604020202020204" pitchFamily="34" charset="0"/>
              </a:rPr>
              <a:t>CHARACTER VARYING</a:t>
            </a:r>
            <a:r>
              <a:rPr lang="en-IN" dirty="0">
                <a:solidFill>
                  <a:schemeClr val="bg1">
                    <a:lumMod val="50000"/>
                  </a:schemeClr>
                </a:solidFill>
                <a:latin typeface="Liberation Mono"/>
                <a:cs typeface="Arial" panose="020B0604020202020204" pitchFamily="34" charset="0"/>
              </a:rPr>
              <a:t>(</a:t>
            </a:r>
            <a:r>
              <a:rPr lang="en-IN" dirty="0">
                <a:solidFill>
                  <a:srgbClr val="834689"/>
                </a:solidFill>
                <a:latin typeface="Liberation Mono"/>
                <a:cs typeface="Arial" panose="020B0604020202020204" pitchFamily="34" charset="0"/>
              </a:rPr>
              <a:t>20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391C9B24-6C27-4EB3-B71B-D18E5E3FE075}"/>
              </a:ext>
            </a:extLst>
          </p:cNvPr>
          <p:cNvSpPr/>
          <p:nvPr/>
        </p:nvSpPr>
        <p:spPr>
          <a:xfrm>
            <a:off x="407368" y="1556793"/>
            <a:ext cx="11017224" cy="420435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//error</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6740787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1944121"/>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4051785"/>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Tree>
    <p:extLst>
      <p:ext uri="{BB962C8B-B14F-4D97-AF65-F5344CB8AC3E}">
        <p14:creationId xmlns:p14="http://schemas.microsoft.com/office/powerpoint/2010/main" val="34920366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382902519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335359" y="4910097"/>
            <a:ext cx="11665297"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838434"/>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rgbClr val="0077AA"/>
                </a:solidFill>
                <a:latin typeface="Liberation Mono"/>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05852551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165200715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761474"/>
            <a:ext cx="11881319" cy="5173852"/>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False</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rgbClr val="990055"/>
                </a:solidFill>
                <a:cs typeface="+mn-cs"/>
              </a:rPr>
              <a:t>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rgbClr val="990055"/>
                </a:solidFill>
                <a:cs typeface="+mn-cs"/>
              </a:rPr>
              <a:t>1</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chemeClr val="bg1">
                    <a:lumMod val="65000"/>
                  </a:schemeClr>
                </a:solidFill>
              </a:rPr>
              <a:t>)</a:t>
            </a:r>
            <a:r>
              <a:rPr lang="en-IN" dirty="0">
                <a:solidFill>
                  <a:schemeClr val="tx1"/>
                </a:solidFill>
              </a:rPr>
              <a:t>;   </a:t>
            </a:r>
            <a:r>
              <a:rPr lang="en-IN" dirty="0">
                <a:solidFill>
                  <a:srgbClr val="FD8603"/>
                </a:solidFill>
                <a:sym typeface="Wingdings" panose="05000000000000000000" pitchFamily="2" charset="2"/>
              </a:rPr>
              <a:t></a:t>
            </a:r>
            <a:endParaRPr lang="en-IN" b="1" dirty="0">
              <a:solidFill>
                <a:srgbClr val="FD8603"/>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chemeClr val="bg1">
                    <a:lumMod val="65000"/>
                  </a:schemeClr>
                </a:solidFill>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chemeClr val="bg1">
                    <a:lumMod val="65000"/>
                  </a:schemeClr>
                </a:solidFill>
              </a:rPr>
              <a:t>)</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chemeClr val="bg1">
                    <a:lumMod val="65000"/>
                  </a:schemeClr>
                </a:solidFill>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chemeClr val="bg1">
                    <a:lumMod val="65000"/>
                  </a:schemeClr>
                </a:solidFill>
              </a:rPr>
              <a:t>)</a:t>
            </a:r>
            <a:r>
              <a:rPr lang="en-US" dirty="0">
                <a:solidFill>
                  <a:schemeClr val="tx1"/>
                </a:solidFill>
              </a:rPr>
              <a:t>;</a:t>
            </a:r>
            <a:endParaRPr lang="en-IN" dirty="0">
              <a:solidFill>
                <a:schemeClr val="tx1"/>
              </a:solidFill>
            </a:endParaRP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chemeClr val="bg1">
                    <a:lumMod val="65000"/>
                  </a:schemeClr>
                </a:solidFill>
              </a:rPr>
              <a:t>(</a:t>
            </a:r>
            <a:r>
              <a:rPr lang="en-US" dirty="0"/>
              <a:t>TABLE</a:t>
            </a:r>
            <a:r>
              <a:rPr lang="en-US" dirty="0">
                <a:solidFill>
                  <a:schemeClr val="tx1"/>
                </a:solidFill>
              </a:rPr>
              <a:t> deptno); </a:t>
            </a:r>
            <a:r>
              <a:rPr lang="en-US" dirty="0">
                <a:solidFill>
                  <a:srgbClr val="FF0000"/>
                </a:solidFill>
                <a:cs typeface="+mn-cs"/>
              </a:rPr>
              <a:t># ERROR 1241 (21000): Operand should contain 1 column(s)</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12211117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end_expression }</a:t>
            </a:r>
          </a:p>
        </p:txBody>
      </p:sp>
    </p:spTree>
    <p:extLst>
      <p:ext uri="{BB962C8B-B14F-4D97-AF65-F5344CB8AC3E}">
        <p14:creationId xmlns:p14="http://schemas.microsoft.com/office/powerpoint/2010/main" val="309143145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52657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084674"/>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end_expression }</a:t>
            </a:r>
          </a:p>
        </p:txBody>
      </p:sp>
    </p:spTree>
    <p:extLst>
      <p:ext uri="{BB962C8B-B14F-4D97-AF65-F5344CB8AC3E}">
        <p14:creationId xmlns:p14="http://schemas.microsoft.com/office/powerpoint/2010/main" val="209834351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252476722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Tree>
    <p:extLst>
      <p:ext uri="{BB962C8B-B14F-4D97-AF65-F5344CB8AC3E}">
        <p14:creationId xmlns:p14="http://schemas.microsoft.com/office/powerpoint/2010/main" val="3587771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1772816"/>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335360" y="4077072"/>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cxnSp>
        <p:nvCxnSpPr>
          <p:cNvPr id="11" name="Straight Connector 10">
            <a:extLst>
              <a:ext uri="{FF2B5EF4-FFF2-40B4-BE49-F238E27FC236}">
                <a16:creationId xmlns:a16="http://schemas.microsoft.com/office/drawing/2014/main" id="{E7A0367D-A2C9-4AF9-AF73-E005FF22F4B6}"/>
              </a:ext>
            </a:extLst>
          </p:cNvPr>
          <p:cNvCxnSpPr/>
          <p:nvPr/>
        </p:nvCxnSpPr>
        <p:spPr>
          <a:xfrm>
            <a:off x="392936" y="3861048"/>
            <a:ext cx="112696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DDE99E0-E50A-46DC-8914-FDB602D14A60}"/>
              </a:ext>
            </a:extLst>
          </p:cNvPr>
          <p:cNvCxnSpPr/>
          <p:nvPr/>
        </p:nvCxnSpPr>
        <p:spPr>
          <a:xfrm>
            <a:off x="370984" y="5733256"/>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Tree>
    <p:extLst>
      <p:ext uri="{BB962C8B-B14F-4D97-AF65-F5344CB8AC3E}">
        <p14:creationId xmlns:p14="http://schemas.microsoft.com/office/powerpoint/2010/main" val="227153552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091E19A-4AFE-4273-83C2-165DDE6EC229}"/>
              </a:ext>
            </a:extLst>
          </p:cNvPr>
          <p:cNvSpPr/>
          <p:nvPr/>
        </p:nvSpPr>
        <p:spPr>
          <a:xfrm>
            <a:off x="329862" y="827420"/>
            <a:ext cx="1130525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ename </a:t>
            </a:r>
            <a:r>
              <a:rPr lang="en-IN" dirty="0">
                <a:solidFill>
                  <a:srgbClr val="0077AA"/>
                </a:solidFill>
                <a:latin typeface="Liberation Mono"/>
                <a:cs typeface="Arial" panose="020B0604020202020204" pitchFamily="34" charset="0"/>
              </a:rPr>
              <a:t>LIKE</a:t>
            </a:r>
            <a:r>
              <a:rPr lang="en-IN" dirty="0">
                <a:latin typeface="Liberation Mono"/>
                <a:cs typeface="Arial" panose="020B0604020202020204" pitchFamily="34" charset="0"/>
              </a:rPr>
              <a:t> </a:t>
            </a:r>
            <a:r>
              <a:rPr lang="en-IN" dirty="0">
                <a:solidFill>
                  <a:srgbClr val="669900"/>
                </a:solidFill>
                <a:latin typeface="Liberation Mono"/>
              </a:rPr>
              <a:t>'a%'</a:t>
            </a:r>
            <a:r>
              <a:rPr lang="en-IN" dirty="0">
                <a:latin typeface="Liberation Mono"/>
                <a:cs typeface="Arial" panose="020B0604020202020204" pitchFamily="34" charset="0"/>
              </a:rPr>
              <a:t>;</a:t>
            </a:r>
          </a:p>
        </p:txBody>
      </p:sp>
      <p:pic>
        <p:nvPicPr>
          <p:cNvPr id="3" name="Picture 2">
            <a:extLst>
              <a:ext uri="{FF2B5EF4-FFF2-40B4-BE49-F238E27FC236}">
                <a16:creationId xmlns:a16="http://schemas.microsoft.com/office/drawing/2014/main" id="{6471DB6D-1BED-4DCE-93FD-B1F7D9DED5C7}"/>
              </a:ext>
            </a:extLst>
          </p:cNvPr>
          <p:cNvPicPr>
            <a:picLocks noChangeAspect="1"/>
          </p:cNvPicPr>
          <p:nvPr/>
        </p:nvPicPr>
        <p:blipFill>
          <a:blip r:embed="rId2"/>
          <a:stretch>
            <a:fillRect/>
          </a:stretch>
        </p:blipFill>
        <p:spPr>
          <a:xfrm>
            <a:off x="329861" y="1540093"/>
            <a:ext cx="8640000" cy="1888907"/>
          </a:xfrm>
          <a:prstGeom prst="rect">
            <a:avLst/>
          </a:prstGeom>
        </p:spPr>
      </p:pic>
    </p:spTree>
    <p:extLst>
      <p:ext uri="{BB962C8B-B14F-4D97-AF65-F5344CB8AC3E}">
        <p14:creationId xmlns:p14="http://schemas.microsoft.com/office/powerpoint/2010/main" val="176678082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3373359"/>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71429148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4572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p>
          <a:p>
            <a:pPr marL="457200" indent="-457200">
              <a:buAutoNum type="arabicPeriod"/>
            </a:pPr>
            <a:r>
              <a:rPr lang="en-IN" sz="2000" dirty="0">
                <a:solidFill>
                  <a:srgbClr val="000000"/>
                </a:solidFill>
                <a:latin typeface="Liberation Mono"/>
              </a:rPr>
              <a:t>VISIBLE  / INVISIBLE</a:t>
            </a:r>
          </a:p>
          <a:p>
            <a:pPr marL="4572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('S1') } )</a:t>
            </a:r>
          </a:p>
          <a:p>
            <a:pPr marL="4572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457200" indent="-457200">
              <a:buAutoNum type="arabicPeriod"/>
            </a:pPr>
            <a:r>
              <a:rPr lang="en-US" sz="2000" dirty="0">
                <a:solidFill>
                  <a:srgbClr val="000000"/>
                </a:solidFill>
                <a:latin typeface="Liberation Mono"/>
              </a:rPr>
              <a:t>START WITH long</a:t>
            </a:r>
          </a:p>
          <a:p>
            <a:pPr marL="457200" indent="-457200">
              <a:buAutoNum type="arabicPeriod"/>
            </a:pPr>
            <a:r>
              <a:rPr lang="en-US" sz="2000" dirty="0">
                <a:solidFill>
                  <a:srgbClr val="000000"/>
                </a:solidFill>
                <a:latin typeface="Liberation Mono"/>
              </a:rPr>
              <a:t>INCREMENT BY long</a:t>
            </a:r>
          </a:p>
          <a:p>
            <a:pPr marL="457200" indent="-457200">
              <a:buAutoNum type="arabicPeriod"/>
            </a:pPr>
            <a:r>
              <a:rPr lang="en-US" sz="2000" dirty="0">
                <a:solidFill>
                  <a:srgbClr val="000000"/>
                </a:solidFill>
                <a:latin typeface="Liberation Mono"/>
              </a:rPr>
              <a:t>MAXVALUE long</a:t>
            </a:r>
          </a:p>
          <a:p>
            <a:pPr marL="457200" indent="-457200">
              <a:buAutoNum type="arabicPeriod"/>
            </a:pPr>
            <a:r>
              <a:rPr lang="en-US" sz="2000" dirty="0">
                <a:solidFill>
                  <a:srgbClr val="000000"/>
                </a:solidFill>
                <a:latin typeface="Liberation Mono"/>
              </a:rPr>
              <a:t>MINVALUE long</a:t>
            </a:r>
          </a:p>
          <a:p>
            <a:pPr marL="457200" indent="-457200">
              <a:buAutoNum type="arabicPeriod"/>
            </a:pPr>
            <a:r>
              <a:rPr lang="en-US" sz="2000" dirty="0">
                <a:solidFill>
                  <a:srgbClr val="000000"/>
                </a:solidFill>
                <a:latin typeface="Liberation Mono"/>
              </a:rPr>
              <a:t>CACHE long</a:t>
            </a:r>
          </a:p>
          <a:p>
            <a:pPr marL="4572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 default }, . . . ) [, (</a:t>
            </a:r>
            <a:r>
              <a:rPr lang="en-IN" sz="2000" dirty="0">
                <a:solidFill>
                  <a:srgbClr val="0077AA"/>
                </a:solidFill>
                <a:latin typeface="Liberation Mono"/>
              </a:rPr>
              <a:t> </a:t>
            </a:r>
            <a:r>
              <a:rPr lang="en-IN" sz="2000" dirty="0">
                <a:latin typeface="Liberation Mono"/>
              </a:rPr>
              <a:t>{ expression | default }, . . . ), (</a:t>
            </a:r>
            <a:r>
              <a:rPr lang="en-IN" sz="2000" dirty="0">
                <a:solidFill>
                  <a:srgbClr val="0077AA"/>
                </a:solidFill>
                <a:latin typeface="Liberation Mono"/>
              </a:rPr>
              <a:t> </a:t>
            </a:r>
            <a:r>
              <a:rPr lang="en-IN" sz="2000" dirty="0">
                <a:latin typeface="Liberation Mono"/>
              </a:rPr>
              <a:t>{ expression |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200" dirty="0">
                <a:solidFill>
                  <a:srgbClr val="000000"/>
                </a:solidFill>
                <a:latin typeface="Liberation Mono"/>
              </a:rPr>
              <a:t>VALUES ( {</a:t>
            </a:r>
            <a:r>
              <a:rPr lang="en-IN" sz="2400" dirty="0">
                <a:latin typeface="Liberation Mono"/>
              </a:rPr>
              <a:t>expression | default </a:t>
            </a:r>
            <a:r>
              <a:rPr lang="en-IN" sz="2200" dirty="0">
                <a:solidFill>
                  <a:srgbClr val="000000"/>
                </a:solidFill>
                <a:latin typeface="Liberation Mono"/>
              </a:rPr>
              <a:t>} )</a:t>
            </a:r>
            <a:endParaRPr lang="en-IN" sz="22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a:t>
            </a:r>
            <a:r>
              <a:rPr lang="en-US" dirty="0">
                <a:solidFill>
                  <a:srgbClr val="FD8603"/>
                </a:solidFill>
                <a:latin typeface="Liberation Mono"/>
              </a:rPr>
              <a:t>'S1'</a:t>
            </a:r>
            <a:r>
              <a:rPr lang="en-US" dirty="0">
                <a:latin typeface="Liberation Mono"/>
              </a:rPr>
              <a: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63863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temp</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414415D-05B6-11BC-A1AE-D406CA976ED0}"/>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 </a:t>
            </a:r>
            <a:r>
              <a:rPr lang="en-IN" sz="2000" dirty="0">
                <a:solidFill>
                  <a:srgbClr val="0077AA"/>
                </a:solidFill>
                <a:latin typeface="Liberation Mono"/>
              </a:rPr>
              <a:t>GLOBAL</a:t>
            </a:r>
            <a:r>
              <a:rPr lang="en-IN" sz="2000" b="0" i="0" dirty="0">
                <a:solidFill>
                  <a:srgbClr val="000000"/>
                </a:solidFill>
                <a:effectLst/>
                <a:latin typeface="Liberation Mono"/>
              </a:rPr>
              <a:t> | </a:t>
            </a:r>
            <a:r>
              <a:rPr lang="en-IN" sz="2000" i="1" dirty="0">
                <a:solidFill>
                  <a:srgbClr val="0077AA"/>
                </a:solidFill>
                <a:latin typeface="Liberation Mono"/>
              </a:rPr>
              <a:t>LOCAL</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0000"/>
              </a:solidFill>
              <a:latin typeface="Liberation Mono"/>
            </a:endParaRPr>
          </a:p>
        </p:txBody>
      </p:sp>
    </p:spTree>
    <p:extLst>
      <p:ext uri="{BB962C8B-B14F-4D97-AF65-F5344CB8AC3E}">
        <p14:creationId xmlns:p14="http://schemas.microsoft.com/office/powerpoint/2010/main" val="1669376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
        <p:nvSpPr>
          <p:cNvPr id="2" name="Rectangle 1">
            <a:extLst>
              <a:ext uri="{FF2B5EF4-FFF2-40B4-BE49-F238E27FC236}">
                <a16:creationId xmlns:a16="http://schemas.microsoft.com/office/drawing/2014/main" id="{8B3E72B0-3B68-2D05-93F5-9E0C480E55DD}"/>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906155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726899237"/>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424248600"/>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0077AA"/>
                </a:solidFill>
                <a:latin typeface="Liberation Mono"/>
              </a:rPr>
              <a:t>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DENSE_RANK()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ROW_NUMBER() OVER(</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solidFill>
                  <a:srgbClr val="0077AA"/>
                </a:solidFill>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769441"/>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700000"/>
            <a:ext cx="8826175"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6651370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205800">
                  <a:extLst>
                    <a:ext uri="{9D8B030D-6E8A-4147-A177-3AD203B41FA5}">
                      <a16:colId xmlns:a16="http://schemas.microsoft.com/office/drawing/2014/main" val="20000"/>
                    </a:ext>
                  </a:extLst>
                </a:gridCol>
                <a:gridCol w="205889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894709"/>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51704</TotalTime>
  <Words>12726</Words>
  <Application>Microsoft Office PowerPoint</Application>
  <PresentationFormat>Widescreen</PresentationFormat>
  <Paragraphs>1604</Paragraphs>
  <Slides>128</Slides>
  <Notes>7</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128</vt:i4>
      </vt:variant>
    </vt:vector>
  </HeadingPairs>
  <TitlesOfParts>
    <vt:vector size="145"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11559</cp:revision>
  <dcterms:created xsi:type="dcterms:W3CDTF">2015-10-09T06:09:34Z</dcterms:created>
  <dcterms:modified xsi:type="dcterms:W3CDTF">2023-05-19T07:28:10Z</dcterms:modified>
</cp:coreProperties>
</file>