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1356" r:id="rId69"/>
    <p:sldId id="302" r:id="rId70"/>
    <p:sldId id="1130" r:id="rId71"/>
    <p:sldId id="1203" r:id="rId72"/>
    <p:sldId id="1263" r:id="rId73"/>
    <p:sldId id="1265" r:id="rId74"/>
    <p:sldId id="305" r:id="rId75"/>
    <p:sldId id="1266" r:id="rId76"/>
    <p:sldId id="306" r:id="rId77"/>
    <p:sldId id="308" r:id="rId78"/>
    <p:sldId id="1131" r:id="rId79"/>
    <p:sldId id="1267" r:id="rId80"/>
    <p:sldId id="1132" r:id="rId81"/>
    <p:sldId id="1268" r:id="rId82"/>
    <p:sldId id="1133" r:id="rId83"/>
    <p:sldId id="313" r:id="rId84"/>
    <p:sldId id="1204" r:id="rId85"/>
    <p:sldId id="1134" r:id="rId86"/>
    <p:sldId id="1242" r:id="rId87"/>
    <p:sldId id="1289" r:id="rId88"/>
    <p:sldId id="1135" r:id="rId89"/>
    <p:sldId id="1136" r:id="rId90"/>
    <p:sldId id="1209" r:id="rId91"/>
    <p:sldId id="1269" r:id="rId92"/>
    <p:sldId id="1137" r:id="rId93"/>
    <p:sldId id="1270" r:id="rId94"/>
    <p:sldId id="1138" r:id="rId95"/>
    <p:sldId id="1139" r:id="rId96"/>
    <p:sldId id="1140" r:id="rId97"/>
    <p:sldId id="1078" r:id="rId98"/>
    <p:sldId id="1141" r:id="rId99"/>
    <p:sldId id="1142" r:id="rId100"/>
    <p:sldId id="1143" r:id="rId101"/>
    <p:sldId id="1388" r:id="rId102"/>
    <p:sldId id="1154" r:id="rId103"/>
    <p:sldId id="1144" r:id="rId104"/>
    <p:sldId id="1155" r:id="rId105"/>
    <p:sldId id="1145" r:id="rId106"/>
    <p:sldId id="1146" r:id="rId107"/>
    <p:sldId id="1147" r:id="rId108"/>
    <p:sldId id="1527" r:id="rId109"/>
    <p:sldId id="1528" r:id="rId110"/>
    <p:sldId id="551" r:id="rId111"/>
    <p:sldId id="554" r:id="rId112"/>
    <p:sldId id="1525" r:id="rId113"/>
    <p:sldId id="1526" r:id="rId114"/>
    <p:sldId id="562" r:id="rId115"/>
    <p:sldId id="563" r:id="rId116"/>
    <p:sldId id="1296" r:id="rId117"/>
    <p:sldId id="1529" r:id="rId118"/>
    <p:sldId id="1530" r:id="rId119"/>
    <p:sldId id="1540" r:id="rId120"/>
    <p:sldId id="1541" r:id="rId121"/>
    <p:sldId id="1542" r:id="rId122"/>
    <p:sldId id="1543" r:id="rId123"/>
    <p:sldId id="1059" r:id="rId124"/>
    <p:sldId id="1060" r:id="rId125"/>
    <p:sldId id="1418" r:id="rId126"/>
    <p:sldId id="576" r:id="rId127"/>
    <p:sldId id="577" r:id="rId128"/>
    <p:sldId id="1564" r:id="rId129"/>
    <p:sldId id="1566" r:id="rId130"/>
    <p:sldId id="1474" r:id="rId131"/>
    <p:sldId id="1475" r:id="rId132"/>
    <p:sldId id="1476" r:id="rId133"/>
    <p:sldId id="1477" r:id="rId134"/>
    <p:sldId id="1478" r:id="rId135"/>
    <p:sldId id="1479" r:id="rId136"/>
    <p:sldId id="1481" r:id="rId137"/>
    <p:sldId id="625" r:id="rId138"/>
    <p:sldId id="1150" r:id="rId139"/>
    <p:sldId id="393" r:id="rId140"/>
    <p:sldId id="395"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574" r:id="rId194"/>
    <p:sldId id="1575" r:id="rId195"/>
    <p:sldId id="1576" r:id="rId196"/>
    <p:sldId id="1577" r:id="rId197"/>
    <p:sldId id="1569" r:id="rId198"/>
    <p:sldId id="1568" r:id="rId199"/>
    <p:sldId id="1573" r:id="rId200"/>
    <p:sldId id="1572" r:id="rId201"/>
    <p:sldId id="1570" r:id="rId202"/>
    <p:sldId id="1578" r:id="rId203"/>
    <p:sldId id="1579" r:id="rId204"/>
    <p:sldId id="1571" r:id="rId205"/>
    <p:sldId id="1580" r:id="rId206"/>
    <p:sldId id="1581" r:id="rId207"/>
    <p:sldId id="1552" r:id="rId208"/>
    <p:sldId id="1553" r:id="rId209"/>
    <p:sldId id="788" r:id="rId210"/>
    <p:sldId id="1544" r:id="rId211"/>
    <p:sldId id="1545" r:id="rId212"/>
    <p:sldId id="1546"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104</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89</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a:t>
            </a:r>
            <a:r>
              <a:rPr lang="en-US">
                <a:latin typeface="Liberation Mono"/>
              </a:rPr>
              <a:t>password </a:t>
            </a:r>
            <a:r>
              <a:rPr lang="en-US">
                <a:solidFill>
                  <a:srgbClr val="0077AA"/>
                </a:solidFill>
                <a:latin typeface="Liberation Mono"/>
                <a:cs typeface="Arial" panose="020B0604020202020204" pitchFamily="34" charset="0"/>
              </a:rPr>
              <a:t>SET</a:t>
            </a:r>
            <a:r>
              <a:rPr lang="en-US">
                <a:latin typeface="Liberation Mono"/>
              </a:rPr>
              <a:t> VISIBLE;</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COLUMNS</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TO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169277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 =&gt; primary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 =&gt; unique key</a:t>
            </a:r>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=&gt; is basically an index that is neither a </a:t>
            </a:r>
            <a:r>
              <a:rPr lang="en-IN" b="1" dirty="0">
                <a:solidFill>
                  <a:srgbClr val="0089A4"/>
                </a:solidFill>
                <a:latin typeface="Arial" panose="020B0604020202020204" pitchFamily="34" charset="0"/>
                <a:cs typeface="Arial" panose="020B0604020202020204" pitchFamily="34" charset="0"/>
              </a:rPr>
              <a:t>primary</a:t>
            </a:r>
            <a:r>
              <a:rPr lang="en-IN" dirty="0">
                <a:solidFill>
                  <a:srgbClr val="0089A4"/>
                </a:solidFill>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solidFill>
                  <a:srgbClr val="0089A4"/>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nor a </a:t>
            </a:r>
            <a:r>
              <a:rPr lang="en-IN" b="1" dirty="0">
                <a:solidFill>
                  <a:srgbClr val="0089A4"/>
                </a:solidFill>
                <a:latin typeface="Arial" panose="020B0604020202020204" pitchFamily="34" charset="0"/>
                <a:cs typeface="Arial" panose="020B0604020202020204" pitchFamily="34" charset="0"/>
              </a:rPr>
              <a:t>unique</a:t>
            </a:r>
            <a:r>
              <a:rPr lang="en-IN" dirty="0">
                <a:latin typeface="Arial" panose="020B0604020202020204" pitchFamily="34" charset="0"/>
                <a:cs typeface="Arial" panose="020B0604020202020204" pitchFamily="34" charset="0"/>
              </a:rPr>
              <a:t> </a:t>
            </a:r>
            <a:r>
              <a:rPr lang="en-IN" b="1" dirty="0">
                <a:solidFill>
                  <a:srgbClr val="0089A4"/>
                </a:solidFill>
                <a:latin typeface="Arial" panose="020B0604020202020204" pitchFamily="34" charset="0"/>
                <a:cs typeface="Arial" panose="020B0604020202020204" pitchFamily="34" charset="0"/>
              </a:rPr>
              <a:t>key</a:t>
            </a:r>
            <a:r>
              <a:rPr lang="en-IN" dirty="0">
                <a:latin typeface="Arial" panose="020B0604020202020204" pitchFamily="34" charset="0"/>
                <a:cs typeface="Arial" panose="020B0604020202020204" pitchFamily="34" charset="0"/>
              </a:rPr>
              <a:t>. The name comes from      </a:t>
            </a:r>
          </a:p>
          <a:p>
            <a:r>
              <a:rPr lang="en-IN" dirty="0">
                <a:latin typeface="Arial" panose="020B0604020202020204" pitchFamily="34" charset="0"/>
                <a:cs typeface="Arial" panose="020B0604020202020204" pitchFamily="34" charset="0"/>
              </a:rPr>
              <a:t>                 "multiple" because multiple occurrences of the same value are allowed.</a:t>
            </a: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1508105"/>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a table with a foreign key that references another table's primary key is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more than one of the Key values applies to a given column of a table, Key displays the one with the highest priority, in the order </a:t>
            </a:r>
            <a:r>
              <a:rPr lang="en-IN" b="1" dirty="0">
                <a:solidFill>
                  <a:schemeClr val="accent4">
                    <a:lumMod val="50000"/>
                  </a:schemeClr>
                </a:solidFill>
                <a:latin typeface="Arial" panose="020B0604020202020204" pitchFamily="34" charset="0"/>
                <a:cs typeface="Arial" panose="020B0604020202020204" pitchFamily="34" charset="0"/>
              </a:rPr>
              <a:t>PRI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UNI</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a:t>
            </a:r>
            <a:r>
              <a:rPr lang="en-IN" b="1" dirty="0">
                <a:latin typeface="Arial" panose="020B0604020202020204" pitchFamily="34" charset="0"/>
                <a:cs typeface="Arial" panose="020B0604020202020204" pitchFamily="34" charset="0"/>
              </a:rPr>
              <a:t> </a:t>
            </a:r>
            <a:r>
              <a:rPr lang="en-IN" b="1" dirty="0">
                <a:solidFill>
                  <a:schemeClr val="accent4">
                    <a:lumMod val="50000"/>
                  </a:schemeClr>
                </a:solidFill>
                <a:latin typeface="Arial" panose="020B0604020202020204" pitchFamily="34" charset="0"/>
                <a:cs typeface="Arial" panose="020B0604020202020204" pitchFamily="34" charset="0"/>
              </a:rPr>
              <a:t>MUL</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3382784131"/>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2492990"/>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index can consist of 16 columns, at maximum. Since a PRIMARY KEY constraint automatically adds an index, it can't have more than 16 columns.</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4797152"/>
            <a:ext cx="11810107" cy="1938992"/>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NOT NULL &amp; UNIQUE </a:t>
            </a:r>
            <a:r>
              <a:rPr lang="en-IN" sz="1800" dirty="0">
                <a:solidFill>
                  <a:schemeClr val="tx1"/>
                </a:solidFill>
                <a:latin typeface="Arial" panose="020B0604020202020204" pitchFamily="34" charset="0"/>
                <a:cs typeface="Arial" panose="020B0604020202020204" pitchFamily="34" charset="0"/>
              </a:rPr>
              <a:t>key then it behaves like a PRIMARY key.</a:t>
            </a:r>
          </a:p>
          <a:p>
            <a:pPr>
              <a:lnSpc>
                <a:spcPct val="100000"/>
              </a:lnSpc>
            </a:pPr>
            <a:r>
              <a:rPr lang="en-IN" sz="1800" dirty="0">
                <a:solidFill>
                  <a:schemeClr val="tx1"/>
                </a:solidFill>
                <a:latin typeface="Arial" panose="020B0604020202020204" pitchFamily="34" charset="0"/>
                <a:cs typeface="Arial" panose="020B0604020202020204" pitchFamily="34" charset="0"/>
              </a:rPr>
              <a:t>If, we give on a column a combination of </a:t>
            </a:r>
            <a:r>
              <a:rPr lang="en-IN" sz="1800" b="1" dirty="0">
                <a:solidFill>
                  <a:schemeClr val="tx1"/>
                </a:solidFill>
                <a:latin typeface="Arial" panose="020B0604020202020204" pitchFamily="34" charset="0"/>
                <a:cs typeface="Arial" panose="020B0604020202020204" pitchFamily="34" charset="0"/>
              </a:rPr>
              <a:t>UNIQUE key &amp; AUTO_INCREMENT </a:t>
            </a:r>
            <a:r>
              <a:rPr lang="en-IN" sz="1800" dirty="0">
                <a:solidFill>
                  <a:schemeClr val="tx1"/>
                </a:solidFill>
                <a:latin typeface="Arial" panose="020B0604020202020204" pitchFamily="34" charset="0"/>
                <a:cs typeface="Arial" panose="020B0604020202020204" pitchFamily="34" charset="0"/>
              </a:rPr>
              <a:t>then also it behaves like a PRIMARY key.</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a:t>
            </a:r>
          </a:p>
        </p:txBody>
      </p:sp>
      <p:sp>
        <p:nvSpPr>
          <p:cNvPr id="4" name="Rectangle 3">
            <a:extLst>
              <a:ext uri="{FF2B5EF4-FFF2-40B4-BE49-F238E27FC236}">
                <a16:creationId xmlns:a16="http://schemas.microsoft.com/office/drawing/2014/main" id="{FE3C3D0B-1A6A-3EEB-A703-A58E2FEB5EE6}"/>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7" name="Rectangle 6">
            <a:extLst>
              <a:ext uri="{FF2B5EF4-FFF2-40B4-BE49-F238E27FC236}">
                <a16:creationId xmlns:a16="http://schemas.microsoft.com/office/drawing/2014/main" id="{38A4A097-37A0-6F0E-B9AB-5A968C13F4F3}"/>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8" name="TextBox 7">
            <a:extLst>
              <a:ext uri="{FF2B5EF4-FFF2-40B4-BE49-F238E27FC236}">
                <a16:creationId xmlns:a16="http://schemas.microsoft.com/office/drawing/2014/main" id="{795E6761-66B5-5240-F60D-096DF73A8428}"/>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CONSTRAINT 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CONSTRAINT PK_DEPTNO1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endParaRPr lang="en-IN" dirty="0">
              <a:latin typeface="Liberation Mono"/>
            </a:endParaRPr>
          </a:p>
        </p:txBody>
      </p:sp>
      <p:sp>
        <p:nvSpPr>
          <p:cNvPr id="10" name="Rectangle 9">
            <a:extLst>
              <a:ext uri="{FF2B5EF4-FFF2-40B4-BE49-F238E27FC236}">
                <a16:creationId xmlns:a16="http://schemas.microsoft.com/office/drawing/2014/main" id="{5382FE87-AA6A-1E3E-9217-14DA3FCED130}"/>
              </a:ext>
            </a:extLst>
          </p:cNvPr>
          <p:cNvSpPr/>
          <p:nvPr/>
        </p:nvSpPr>
        <p:spPr>
          <a:xfrm>
            <a:off x="150996" y="876739"/>
            <a:ext cx="4033241"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PRIMARY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0" name="Rectangle 9">
            <a:extLst>
              <a:ext uri="{FF2B5EF4-FFF2-40B4-BE49-F238E27FC236}">
                <a16:creationId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 PRIMARY KEY</a:t>
            </a:r>
            <a:r>
              <a:rPr lang="en-IN" dirty="0">
                <a:latin typeface="Arial" panose="020B0604020202020204" pitchFamily="34" charset="0"/>
                <a:cs typeface="Arial" panose="020B0604020202020204" pitchFamily="34" charset="0"/>
              </a:rPr>
              <a:t> column.</a:t>
            </a:r>
          </a:p>
        </p:txBody>
      </p:sp>
      <p:sp>
        <p:nvSpPr>
          <p:cNvPr id="6" name="Rectangle 5">
            <a:extLst>
              <a:ext uri="{FF2B5EF4-FFF2-40B4-BE49-F238E27FC236}">
                <a16:creationId xmlns:a16="http://schemas.microsoft.com/office/drawing/2014/main" id="{508B2882-D272-43E8-BB0E-C46F90ABB1F5}"/>
              </a:ext>
            </a:extLst>
          </p:cNvPr>
          <p:cNvSpPr/>
          <p:nvPr/>
        </p:nvSpPr>
        <p:spPr>
          <a:xfrm>
            <a:off x="291912" y="1340768"/>
            <a:ext cx="5832648" cy="2585323"/>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salesDetails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a:t>
            </a:r>
            <a:r>
              <a:rPr lang="en-IN" dirty="0" err="1">
                <a:latin typeface="Liberation Mono"/>
                <a:cs typeface="Arial" panose="020B0604020202020204" pitchFamily="34" charset="0"/>
              </a:rPr>
              <a:t>customerID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17780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timeID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17780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salesAmount</a:t>
            </a:r>
            <a:r>
              <a:rPr lang="en-IN" dirty="0">
                <a:solidFill>
                  <a:srgbClr val="834689"/>
                </a:solidFill>
                <a:latin typeface="Liberation Mono"/>
                <a:cs typeface="Arial" panose="020B0604020202020204" pitchFamily="34" charset="0"/>
              </a:rPr>
              <a:t> INT</a:t>
            </a:r>
            <a:r>
              <a:rPr lang="en-IN" dirty="0">
                <a:latin typeface="Liberation Mono"/>
                <a:cs typeface="Arial" panose="020B0604020202020204" pitchFamily="34" charset="0"/>
              </a:rPr>
              <a:t>,</a:t>
            </a:r>
          </a:p>
          <a:p>
            <a:pPr marL="17780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err="1">
                <a:latin typeface="Liberation Mono"/>
                <a:cs typeface="Arial" panose="020B0604020202020204" pitchFamily="34" charset="0"/>
              </a:rPr>
              <a:t>customerID</a:t>
            </a:r>
            <a:r>
              <a:rPr lang="en-IN" dirty="0">
                <a:latin typeface="Liberation Mono"/>
                <a:cs typeface="Arial" panose="020B0604020202020204" pitchFamily="34" charset="0"/>
              </a:rPr>
              <a:t> , productID, timeID</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graphicFrame>
        <p:nvGraphicFramePr>
          <p:cNvPr id="2" name="Table 2">
            <a:extLst>
              <a:ext uri="{FF2B5EF4-FFF2-40B4-BE49-F238E27FC236}">
                <a16:creationId xmlns:a16="http://schemas.microsoft.com/office/drawing/2014/main" id="{4913F93C-F1E8-4820-B777-122AA6661B4D}"/>
              </a:ext>
            </a:extLst>
          </p:cNvPr>
          <p:cNvGraphicFramePr>
            <a:graphicFrameLocks noGrp="1"/>
          </p:cNvGraphicFramePr>
          <p:nvPr/>
        </p:nvGraphicFramePr>
        <p:xfrm>
          <a:off x="407368" y="4001472"/>
          <a:ext cx="11305254" cy="2595880"/>
        </p:xfrm>
        <a:graphic>
          <a:graphicData uri="http://schemas.openxmlformats.org/drawingml/2006/table">
            <a:tbl>
              <a:tblPr firstRow="1" bandRow="1">
                <a:tableStyleId>{5940675A-B579-460E-94D1-54222C63F5DA}</a:tableStyleId>
              </a:tblPr>
              <a:tblGrid>
                <a:gridCol w="1884209">
                  <a:extLst>
                    <a:ext uri="{9D8B030D-6E8A-4147-A177-3AD203B41FA5}">
                      <a16:colId xmlns:a16="http://schemas.microsoft.com/office/drawing/2014/main" val="2946014459"/>
                    </a:ext>
                  </a:extLst>
                </a:gridCol>
                <a:gridCol w="1884209">
                  <a:extLst>
                    <a:ext uri="{9D8B030D-6E8A-4147-A177-3AD203B41FA5}">
                      <a16:colId xmlns:a16="http://schemas.microsoft.com/office/drawing/2014/main" val="2449853468"/>
                    </a:ext>
                  </a:extLst>
                </a:gridCol>
                <a:gridCol w="1884209">
                  <a:extLst>
                    <a:ext uri="{9D8B030D-6E8A-4147-A177-3AD203B41FA5}">
                      <a16:colId xmlns:a16="http://schemas.microsoft.com/office/drawing/2014/main" val="2433386357"/>
                    </a:ext>
                  </a:extLst>
                </a:gridCol>
                <a:gridCol w="1884209">
                  <a:extLst>
                    <a:ext uri="{9D8B030D-6E8A-4147-A177-3AD203B41FA5}">
                      <a16:colId xmlns:a16="http://schemas.microsoft.com/office/drawing/2014/main" val="2438442059"/>
                    </a:ext>
                  </a:extLst>
                </a:gridCol>
                <a:gridCol w="1884209">
                  <a:extLst>
                    <a:ext uri="{9D8B030D-6E8A-4147-A177-3AD203B41FA5}">
                      <a16:colId xmlns:a16="http://schemas.microsoft.com/office/drawing/2014/main" val="206918280"/>
                    </a:ext>
                  </a:extLst>
                </a:gridCol>
                <a:gridCol w="1884209">
                  <a:extLst>
                    <a:ext uri="{9D8B030D-6E8A-4147-A177-3AD203B41FA5}">
                      <a16:colId xmlns:a16="http://schemas.microsoft.com/office/drawing/2014/main" val="3050868127"/>
                    </a:ext>
                  </a:extLst>
                </a:gridCol>
              </a:tblGrid>
              <a:tr h="370840">
                <a:tc>
                  <a:txBody>
                    <a:bodyPr/>
                    <a:lstStyle/>
                    <a:p>
                      <a:pPr algn="l"/>
                      <a:r>
                        <a:rPr lang="en-IN" b="1" dirty="0" err="1">
                          <a:latin typeface="Liberation Mono"/>
                          <a:cs typeface="Arial" panose="020B0604020202020204" pitchFamily="34" charset="0"/>
                        </a:rPr>
                        <a:t>customerID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productID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timeID</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quantity</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salesDate</a:t>
                      </a:r>
                      <a:endParaRPr lang="en-IN" b="1" dirty="0">
                        <a:latin typeface="Liberation Mono"/>
                      </a:endParaRPr>
                    </a:p>
                  </a:txBody>
                  <a:tcPr>
                    <a:solidFill>
                      <a:schemeClr val="accent3">
                        <a:lumMod val="60000"/>
                        <a:lumOff val="40000"/>
                      </a:schemeClr>
                    </a:solidFill>
                  </a:tcPr>
                </a:tc>
                <a:tc>
                  <a:txBody>
                    <a:bodyPr/>
                    <a:lstStyle/>
                    <a:p>
                      <a:pPr algn="l"/>
                      <a:r>
                        <a:rPr lang="en-IN" b="1" dirty="0">
                          <a:latin typeface="Liberation Mono"/>
                          <a:cs typeface="Arial" panose="020B0604020202020204" pitchFamily="34" charset="0"/>
                        </a:rPr>
                        <a:t>salesAmount</a:t>
                      </a:r>
                      <a:endParaRPr lang="en-IN" b="1" dirty="0">
                        <a:latin typeface="Liberation Mono"/>
                      </a:endParaRPr>
                    </a:p>
                  </a:txBody>
                  <a:tcPr>
                    <a:solidFill>
                      <a:schemeClr val="accent3">
                        <a:lumMod val="60000"/>
                        <a:lumOff val="40000"/>
                      </a:schemeClr>
                    </a:solidFill>
                  </a:tcPr>
                </a:tc>
                <a:extLst>
                  <a:ext uri="{0D108BD9-81ED-4DB2-BD59-A6C34878D82A}">
                    <a16:rowId xmlns:a16="http://schemas.microsoft.com/office/drawing/2014/main" val="4194449835"/>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algn="l"/>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algn="l"/>
                      <a:r>
                        <a:rPr lang="en-IN" dirty="0">
                          <a:latin typeface="Liberation Mono"/>
                        </a:rPr>
                        <a:t>●●●●●●</a:t>
                      </a:r>
                    </a:p>
                  </a:txBody>
                  <a:tcPr>
                    <a:noFill/>
                  </a:tcPr>
                </a:tc>
                <a:tc>
                  <a:txBody>
                    <a:bodyPr/>
                    <a:lstStyle/>
                    <a:p>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1345119452"/>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D2-T1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517342104"/>
                  </a:ext>
                </a:extLst>
              </a:tr>
              <a:tr h="370840">
                <a:tc>
                  <a:txBody>
                    <a:bodyPr/>
                    <a:lstStyle/>
                    <a:p>
                      <a:pPr algn="l"/>
                      <a:r>
                        <a:rPr lang="en-US" dirty="0">
                          <a:latin typeface="Liberation Mono"/>
                        </a:rPr>
                        <a:t>Cust-001</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val="2958127778"/>
                  </a:ext>
                </a:extLst>
              </a:tr>
              <a:tr h="370840">
                <a:tc>
                  <a:txBody>
                    <a:bodyPr/>
                    <a:lstStyle/>
                    <a:p>
                      <a:pPr algn="l"/>
                      <a:r>
                        <a:rPr lang="en-US" dirty="0">
                          <a:latin typeface="Liberation Mono"/>
                        </a:rPr>
                        <a:t>Cust-002</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1778648"/>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PRD-1</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D1-T1</a:t>
                      </a:r>
                      <a:endParaRPr lang="en-IN" dirty="0">
                        <a:latin typeface="Liberation Mono"/>
                      </a:endParaRPr>
                    </a:p>
                  </a:txBody>
                  <a:tcPr>
                    <a:noFill/>
                  </a:tcPr>
                </a:tc>
                <a:tc>
                  <a:txBody>
                    <a:bodyPr/>
                    <a:lstStyle/>
                    <a:p>
                      <a:pPr algn="l"/>
                      <a:r>
                        <a:rPr lang="en-US" dirty="0">
                          <a:latin typeface="Liberation Mono"/>
                        </a:rPr>
                        <a:t>100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25,00,000</a:t>
                      </a:r>
                      <a:endParaRPr lang="en-IN" dirty="0">
                        <a:latin typeface="Liberation Mono"/>
                      </a:endParaRPr>
                    </a:p>
                  </a:txBody>
                  <a:tcPr>
                    <a:noFill/>
                  </a:tcPr>
                </a:tc>
                <a:extLst>
                  <a:ext uri="{0D108BD9-81ED-4DB2-BD59-A6C34878D82A}">
                    <a16:rowId xmlns:a16="http://schemas.microsoft.com/office/drawing/2014/main" val="3622462086"/>
                  </a:ext>
                </a:extLst>
              </a:tr>
              <a:tr h="370840">
                <a:tc>
                  <a:txBody>
                    <a:bodyPr/>
                    <a:lstStyle/>
                    <a:p>
                      <a:pPr algn="l"/>
                      <a:r>
                        <a:rPr lang="en-US" dirty="0">
                          <a:latin typeface="Liberation Mono"/>
                        </a:rPr>
                        <a:t>Cust-004</a:t>
                      </a:r>
                      <a:endParaRPr lang="en-IN" dirty="0">
                        <a:latin typeface="Liberation Mono"/>
                      </a:endParaRPr>
                    </a:p>
                  </a:txBody>
                  <a:tcPr>
                    <a:noFill/>
                  </a:tcPr>
                </a:tc>
                <a:tc>
                  <a:txBody>
                    <a:bodyPr/>
                    <a:lstStyle/>
                    <a:p>
                      <a:pPr algn="l"/>
                      <a:r>
                        <a:rPr lang="en-US" dirty="0">
                          <a:latin typeface="Liberation Mono"/>
                        </a:rPr>
                        <a:t>PRD-2</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D3-T1</a:t>
                      </a:r>
                      <a:endParaRPr lang="en-IN" dirty="0">
                        <a:latin typeface="Liberation Mono"/>
                      </a:endParaRPr>
                    </a:p>
                  </a:txBody>
                  <a:tcPr>
                    <a:noFill/>
                  </a:tcPr>
                </a:tc>
                <a:tc>
                  <a:txBody>
                    <a:bodyPr/>
                    <a:lstStyle/>
                    <a:p>
                      <a:pPr algn="l"/>
                      <a:r>
                        <a:rPr lang="en-US" dirty="0">
                          <a:latin typeface="Liberation Mono"/>
                        </a:rPr>
                        <a:t>200</a:t>
                      </a:r>
                      <a:endParaRPr lang="en-IN" dirty="0">
                        <a:latin typeface="Liberation Mono"/>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Liberation Mono"/>
                          <a:ea typeface="+mn-ea"/>
                          <a:cs typeface="+mn-cs"/>
                        </a:rPr>
                        <a: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Liberation Mono"/>
                        </a:rPr>
                        <a:t>50,00,000</a:t>
                      </a:r>
                      <a:endParaRPr lang="en-IN" dirty="0">
                        <a:latin typeface="Liberation Mono"/>
                      </a:endParaRPr>
                    </a:p>
                  </a:txBody>
                  <a:tcPr>
                    <a:noFill/>
                  </a:tcPr>
                </a:tc>
                <a:extLst>
                  <a:ext uri="{0D108BD9-81ED-4DB2-BD59-A6C34878D82A}">
                    <a16:rowId xmlns:a16="http://schemas.microsoft.com/office/drawing/2014/main" val="2790322774"/>
                  </a:ext>
                </a:extLst>
              </a:tr>
            </a:tbl>
          </a:graphicData>
        </a:graphic>
      </p:graphicFrame>
    </p:spTree>
    <p:extLst>
      <p:ext uri="{BB962C8B-B14F-4D97-AF65-F5344CB8AC3E}">
        <p14:creationId xmlns:p14="http://schemas.microsoft.com/office/powerpoint/2010/main" val="22908158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composite primary key</a:t>
            </a:r>
          </a:p>
        </p:txBody>
      </p:sp>
      <p:sp>
        <p:nvSpPr>
          <p:cNvPr id="16" name="Rectangle 15">
            <a:extLst>
              <a:ext uri="{FF2B5EF4-FFF2-40B4-BE49-F238E27FC236}">
                <a16:creationId xmlns:a16="http://schemas.microsoft.com/office/drawing/2014/main" id="{D9A51BB9-98B8-4A94-A83D-7C4A3BEAF5BF}"/>
              </a:ext>
            </a:extLst>
          </p:cNvPr>
          <p:cNvSpPr/>
          <p:nvPr/>
        </p:nvSpPr>
        <p:spPr>
          <a:xfrm>
            <a:off x="407368" y="4077072"/>
            <a:ext cx="7776864"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order_product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productID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qty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rate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pk_orderID_productID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orderID, productID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69E6E69D-84C6-4555-BD49-4FF624C219F2}"/>
              </a:ext>
            </a:extLst>
          </p:cNvPr>
          <p:cNvSpPr/>
          <p:nvPr/>
        </p:nvSpPr>
        <p:spPr>
          <a:xfrm>
            <a:off x="407368" y="1628800"/>
            <a:ext cx="5688632"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payments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paymentID </a:t>
            </a:r>
            <a:r>
              <a:rPr lang="en-IN" dirty="0">
                <a:solidFill>
                  <a:srgbClr val="834689"/>
                </a:solidFill>
                <a:latin typeface="Liberation Mono"/>
                <a:cs typeface="Arial" panose="020B0604020202020204" pitchFamily="34" charset="0"/>
              </a:rPr>
              <a:t>INT,</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orderID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amount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bankDetails </a:t>
            </a:r>
            <a:r>
              <a:rPr lang="en-IN" dirty="0">
                <a:solidFill>
                  <a:srgbClr val="834689"/>
                </a:solidFill>
                <a:latin typeface="Liberation Mono"/>
                <a:cs typeface="Arial" panose="020B0604020202020204" pitchFamily="34" charset="0"/>
              </a:rPr>
              <a:t>VARCHAR(255)</a:t>
            </a:r>
            <a:r>
              <a:rPr lang="en-IN" dirty="0">
                <a:latin typeface="Liberation Mono"/>
                <a:cs typeface="Arial" panose="020B0604020202020204" pitchFamily="34" charset="0"/>
              </a:rPr>
              <a:t>,</a:t>
            </a:r>
          </a:p>
          <a:p>
            <a:pPr marL="273050"/>
            <a:r>
              <a:rPr lang="en-IN" dirty="0">
                <a:solidFill>
                  <a:srgbClr val="C00000"/>
                </a:solidFill>
                <a:latin typeface="Liberation Mono"/>
                <a:cs typeface="Arial" panose="020B0604020202020204" pitchFamily="34" charset="0"/>
              </a:rPr>
              <a:t>   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paymentID , orderID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05AA983C-D5E6-4298-9AC8-C6373A2C8187}"/>
              </a:ext>
            </a:extLst>
          </p:cNvPr>
          <p:cNvSpPr/>
          <p:nvPr/>
        </p:nvSpPr>
        <p:spPr>
          <a:xfrm>
            <a:off x="290745" y="908720"/>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tables with </a:t>
            </a:r>
            <a:r>
              <a:rPr lang="en-IN" b="1" dirty="0">
                <a:latin typeface="Arial" panose="020B0604020202020204" pitchFamily="34" charset="0"/>
                <a:cs typeface="Arial" panose="020B0604020202020204" pitchFamily="34" charset="0"/>
              </a:rPr>
              <a:t>COMPOSITE</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PRIMARY KEY</a:t>
            </a:r>
            <a:r>
              <a:rPr lang="en-IN" dirty="0">
                <a:latin typeface="Arial" panose="020B0604020202020204" pitchFamily="34" charset="0"/>
                <a:cs typeface="Arial" panose="020B0604020202020204" pitchFamily="34" charset="0"/>
              </a:rPr>
              <a:t> column.</a:t>
            </a:r>
          </a:p>
        </p:txBody>
      </p:sp>
      <p:sp>
        <p:nvSpPr>
          <p:cNvPr id="3" name="TextBox 2">
            <a:extLst>
              <a:ext uri="{FF2B5EF4-FFF2-40B4-BE49-F238E27FC236}">
                <a16:creationId xmlns:a16="http://schemas.microsoft.com/office/drawing/2014/main" id="{7E064F4A-8B07-1276-369B-F27A8390D945}"/>
              </a:ext>
            </a:extLst>
          </p:cNvPr>
          <p:cNvSpPr txBox="1"/>
          <p:nvPr/>
        </p:nvSpPr>
        <p:spPr>
          <a:xfrm>
            <a:off x="6096000" y="2644462"/>
            <a:ext cx="6094268" cy="1754326"/>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try</a:t>
            </a:r>
            <a:r>
              <a:rPr lang="en-IN" dirty="0">
                <a:solidFill>
                  <a:schemeClr val="bg1">
                    <a:lumMod val="65000"/>
                  </a:schemeClr>
                </a:solidFill>
                <a:latin typeface="Liberation Mono"/>
                <a:cs typeface="Arial" panose="020B0604020202020204" pitchFamily="34" charset="0"/>
              </a:rPr>
              <a:t>(</a:t>
            </a:r>
            <a:r>
              <a:rPr lang="en-IN" dirty="0">
                <a:latin typeface="Liberation Mono"/>
              </a:rPr>
              <a:t>c1 </a:t>
            </a:r>
            <a:r>
              <a:rPr lang="en-IN" dirty="0">
                <a:solidFill>
                  <a:srgbClr val="834689"/>
                </a:solidFill>
                <a:latin typeface="Liberation Mono"/>
                <a:cs typeface="Arial" panose="020B0604020202020204" pitchFamily="34" charset="0"/>
              </a:rPr>
              <a:t>INT</a:t>
            </a:r>
            <a:r>
              <a:rPr lang="en-IN" dirty="0">
                <a:latin typeface="Liberation Mono"/>
              </a:rPr>
              <a:t>,c2 </a:t>
            </a:r>
            <a:r>
              <a:rPr lang="en-IN" dirty="0">
                <a:solidFill>
                  <a:srgbClr val="834689"/>
                </a:solidFill>
                <a:latin typeface="Liberation Mono"/>
                <a:cs typeface="Arial" panose="020B0604020202020204" pitchFamily="34" charset="0"/>
              </a:rPr>
              <a:t>INT</a:t>
            </a:r>
            <a:r>
              <a:rPr lang="en-IN" dirty="0">
                <a:latin typeface="Liberation Mono"/>
              </a:rPr>
              <a:t>,c3 </a:t>
            </a:r>
            <a:r>
              <a:rPr lang="en-IN" dirty="0">
                <a:solidFill>
                  <a:srgbClr val="834689"/>
                </a:solidFill>
                <a:latin typeface="Liberation Mono"/>
                <a:cs typeface="Arial" panose="020B0604020202020204" pitchFamily="34" charset="0"/>
              </a:rPr>
              <a:t>INT</a:t>
            </a:r>
            <a:r>
              <a:rPr lang="en-IN" dirty="0">
                <a:latin typeface="Liberation Mono"/>
              </a:rPr>
              <a:t>,c4 </a:t>
            </a:r>
            <a:r>
              <a:rPr lang="en-IN" dirty="0">
                <a:solidFill>
                  <a:srgbClr val="834689"/>
                </a:solidFill>
                <a:latin typeface="Liberation Mono"/>
                <a:cs typeface="Arial" panose="020B0604020202020204" pitchFamily="34" charset="0"/>
              </a:rPr>
              <a:t>INT</a:t>
            </a:r>
            <a:r>
              <a:rPr lang="en-IN" dirty="0">
                <a:latin typeface="Liberation Mono"/>
              </a:rPr>
              <a:t>,c5 </a:t>
            </a:r>
            <a:r>
              <a:rPr lang="en-IN" dirty="0">
                <a:solidFill>
                  <a:srgbClr val="834689"/>
                </a:solidFill>
                <a:latin typeface="Liberation Mono"/>
                <a:cs typeface="Arial" panose="020B0604020202020204" pitchFamily="34" charset="0"/>
              </a:rPr>
              <a:t>INT</a:t>
            </a:r>
            <a:r>
              <a:rPr lang="en-IN" dirty="0">
                <a:latin typeface="Liberation Mono"/>
              </a:rPr>
              <a:t>,c6 </a:t>
            </a:r>
            <a:r>
              <a:rPr lang="en-IN" dirty="0">
                <a:solidFill>
                  <a:srgbClr val="834689"/>
                </a:solidFill>
                <a:latin typeface="Liberation Mono"/>
                <a:cs typeface="Arial" panose="020B0604020202020204" pitchFamily="34" charset="0"/>
              </a:rPr>
              <a:t>INT</a:t>
            </a:r>
            <a:r>
              <a:rPr lang="en-IN" dirty="0">
                <a:latin typeface="Liberation Mono"/>
              </a:rPr>
              <a:t>,c7 </a:t>
            </a:r>
            <a:r>
              <a:rPr lang="en-IN" dirty="0">
                <a:solidFill>
                  <a:srgbClr val="834689"/>
                </a:solidFill>
                <a:latin typeface="Liberation Mono"/>
                <a:cs typeface="Arial" panose="020B0604020202020204" pitchFamily="34" charset="0"/>
              </a:rPr>
              <a:t>INT</a:t>
            </a:r>
            <a:r>
              <a:rPr lang="en-IN" dirty="0">
                <a:latin typeface="Liberation Mono"/>
              </a:rPr>
              <a:t>,c8 </a:t>
            </a:r>
            <a:r>
              <a:rPr lang="en-IN" dirty="0">
                <a:solidFill>
                  <a:srgbClr val="834689"/>
                </a:solidFill>
                <a:latin typeface="Liberation Mono"/>
                <a:cs typeface="Arial" panose="020B0604020202020204" pitchFamily="34" charset="0"/>
              </a:rPr>
              <a:t>INT</a:t>
            </a:r>
            <a:r>
              <a:rPr lang="en-IN" dirty="0">
                <a:latin typeface="Liberation Mono"/>
              </a:rPr>
              <a:t>,c9 </a:t>
            </a:r>
            <a:r>
              <a:rPr lang="en-IN" dirty="0">
                <a:solidFill>
                  <a:srgbClr val="834689"/>
                </a:solidFill>
                <a:latin typeface="Liberation Mono"/>
                <a:cs typeface="Arial" panose="020B0604020202020204" pitchFamily="34" charset="0"/>
              </a:rPr>
              <a:t>INT</a:t>
            </a:r>
            <a:r>
              <a:rPr lang="en-IN" dirty="0">
                <a:latin typeface="Liberation Mono"/>
              </a:rPr>
              <a:t>,c10 </a:t>
            </a:r>
            <a:r>
              <a:rPr lang="en-IN" dirty="0">
                <a:solidFill>
                  <a:srgbClr val="834689"/>
                </a:solidFill>
                <a:latin typeface="Liberation Mono"/>
                <a:cs typeface="Arial" panose="020B0604020202020204" pitchFamily="34" charset="0"/>
              </a:rPr>
              <a:t>INT</a:t>
            </a:r>
            <a:r>
              <a:rPr lang="en-IN" dirty="0">
                <a:latin typeface="Liberation Mono"/>
              </a:rPr>
              <a:t>,c11 </a:t>
            </a:r>
            <a:r>
              <a:rPr lang="en-IN" dirty="0">
                <a:solidFill>
                  <a:srgbClr val="834689"/>
                </a:solidFill>
                <a:latin typeface="Liberation Mono"/>
                <a:cs typeface="Arial" panose="020B0604020202020204" pitchFamily="34" charset="0"/>
              </a:rPr>
              <a:t>INT</a:t>
            </a:r>
            <a:r>
              <a:rPr lang="en-IN" dirty="0">
                <a:latin typeface="Liberation Mono"/>
              </a:rPr>
              <a:t>,c12 </a:t>
            </a:r>
            <a:r>
              <a:rPr lang="en-IN" dirty="0">
                <a:solidFill>
                  <a:srgbClr val="834689"/>
                </a:solidFill>
                <a:latin typeface="Liberation Mono"/>
                <a:cs typeface="Arial" panose="020B0604020202020204" pitchFamily="34" charset="0"/>
              </a:rPr>
              <a:t>INT</a:t>
            </a:r>
            <a:r>
              <a:rPr lang="en-IN" dirty="0">
                <a:latin typeface="Liberation Mono"/>
              </a:rPr>
              <a:t>,c13 </a:t>
            </a:r>
            <a:r>
              <a:rPr lang="en-IN" dirty="0">
                <a:solidFill>
                  <a:srgbClr val="834689"/>
                </a:solidFill>
                <a:latin typeface="Liberation Mono"/>
                <a:cs typeface="Arial" panose="020B0604020202020204" pitchFamily="34" charset="0"/>
              </a:rPr>
              <a:t>INT</a:t>
            </a:r>
            <a:r>
              <a:rPr lang="en-IN" dirty="0">
                <a:latin typeface="Liberation Mono"/>
              </a:rPr>
              <a:t>,c14 </a:t>
            </a:r>
            <a:r>
              <a:rPr lang="en-IN" dirty="0">
                <a:solidFill>
                  <a:srgbClr val="834689"/>
                </a:solidFill>
                <a:latin typeface="Liberation Mono"/>
                <a:cs typeface="Arial" panose="020B0604020202020204" pitchFamily="34" charset="0"/>
              </a:rPr>
              <a:t>INT</a:t>
            </a:r>
            <a:r>
              <a:rPr lang="en-IN" dirty="0">
                <a:latin typeface="Liberation Mono"/>
              </a:rPr>
              <a:t>,c15 </a:t>
            </a:r>
            <a:r>
              <a:rPr lang="en-IN" dirty="0">
                <a:solidFill>
                  <a:srgbClr val="834689"/>
                </a:solidFill>
                <a:latin typeface="Liberation Mono"/>
                <a:cs typeface="Arial" panose="020B0604020202020204" pitchFamily="34" charset="0"/>
              </a:rPr>
              <a:t>INT</a:t>
            </a:r>
            <a:r>
              <a:rPr lang="en-IN" dirty="0">
                <a:latin typeface="Liberation Mono"/>
              </a:rPr>
              <a:t>,c16 </a:t>
            </a:r>
            <a:r>
              <a:rPr lang="en-IN" dirty="0">
                <a:solidFill>
                  <a:srgbClr val="834689"/>
                </a:solidFill>
                <a:latin typeface="Liberation Mono"/>
                <a:cs typeface="Arial" panose="020B0604020202020204" pitchFamily="34" charset="0"/>
              </a:rPr>
              <a:t>INT</a:t>
            </a:r>
            <a:r>
              <a:rPr lang="en-IN" dirty="0">
                <a:latin typeface="Liberation Mono"/>
              </a:rPr>
              <a:t>,c17 </a:t>
            </a:r>
            <a:r>
              <a:rPr lang="en-IN" dirty="0">
                <a:solidFill>
                  <a:srgbClr val="834689"/>
                </a:solidFill>
                <a:latin typeface="Liberation Mono"/>
                <a:cs typeface="Arial" panose="020B0604020202020204" pitchFamily="34" charset="0"/>
              </a:rPr>
              <a:t>INT</a:t>
            </a:r>
            <a:r>
              <a:rPr lang="en-IN" dirty="0">
                <a:latin typeface="Liberation Mono"/>
              </a:rPr>
              <a:t>,c18 </a:t>
            </a:r>
            <a:r>
              <a:rPr lang="en-IN" dirty="0">
                <a:solidFill>
                  <a:srgbClr val="834689"/>
                </a:solidFill>
                <a:latin typeface="Liberation Mono"/>
                <a:cs typeface="Arial" panose="020B0604020202020204" pitchFamily="34" charset="0"/>
              </a:rPr>
              <a:t>INT</a:t>
            </a:r>
            <a:r>
              <a:rPr lang="en-IN" dirty="0">
                <a:latin typeface="Liberation Mono"/>
              </a:rPr>
              <a:t>,c19 </a:t>
            </a:r>
            <a:r>
              <a:rPr lang="en-IN" dirty="0">
                <a:solidFill>
                  <a:srgbClr val="834689"/>
                </a:solidFill>
                <a:latin typeface="Liberation Mono"/>
                <a:cs typeface="Arial" panose="020B0604020202020204" pitchFamily="34" charset="0"/>
              </a:rPr>
              <a:t>INT</a:t>
            </a:r>
            <a:r>
              <a:rPr lang="en-IN" dirty="0">
                <a:latin typeface="Liberation Mono"/>
              </a:rPr>
              <a:t>,c20 </a:t>
            </a:r>
            <a:r>
              <a:rPr lang="en-IN" dirty="0">
                <a:solidFill>
                  <a:srgbClr val="834689"/>
                </a:solidFill>
                <a:latin typeface="Liberation Mono"/>
                <a:cs typeface="Arial" panose="020B0604020202020204" pitchFamily="34" charset="0"/>
              </a:rPr>
              <a:t>INT</a:t>
            </a:r>
            <a:r>
              <a:rPr lang="en-IN" dirty="0">
                <a:latin typeface="Liberation Mono"/>
              </a:rPr>
              <a:t>,c21 </a:t>
            </a:r>
            <a:r>
              <a:rPr lang="en-IN" dirty="0">
                <a:solidFill>
                  <a:srgbClr val="834689"/>
                </a:solidFill>
                <a:latin typeface="Liberation Mono"/>
                <a:cs typeface="Arial" panose="020B0604020202020204" pitchFamily="34" charset="0"/>
              </a:rPr>
              <a:t>INT</a:t>
            </a:r>
            <a:r>
              <a:rPr lang="en-IN" dirty="0">
                <a:latin typeface="Liberation Mono"/>
              </a:rPr>
              <a:t>,c22 </a:t>
            </a:r>
            <a:r>
              <a:rPr lang="en-IN" dirty="0">
                <a:solidFill>
                  <a:srgbClr val="834689"/>
                </a:solidFill>
                <a:latin typeface="Liberation Mono"/>
                <a:cs typeface="Arial" panose="020B0604020202020204" pitchFamily="34" charset="0"/>
              </a:rPr>
              <a:t>INT</a:t>
            </a:r>
            <a:r>
              <a:rPr lang="en-IN" dirty="0">
                <a:latin typeface="Liberation Mono"/>
              </a:rPr>
              <a:t>,c23 </a:t>
            </a:r>
            <a:r>
              <a:rPr lang="en-IN" dirty="0">
                <a:solidFill>
                  <a:srgbClr val="834689"/>
                </a:solidFill>
                <a:latin typeface="Liberation Mono"/>
                <a:cs typeface="Arial" panose="020B0604020202020204" pitchFamily="34" charset="0"/>
              </a:rPr>
              <a:t>INT</a:t>
            </a:r>
            <a:r>
              <a:rPr lang="en-IN" dirty="0">
                <a:latin typeface="Liberation Mono"/>
              </a:rPr>
              <a:t>,c24 </a:t>
            </a:r>
            <a:r>
              <a:rPr lang="en-IN" dirty="0">
                <a:solidFill>
                  <a:srgbClr val="834689"/>
                </a:solidFill>
                <a:latin typeface="Liberation Mono"/>
                <a:cs typeface="Arial" panose="020B0604020202020204" pitchFamily="34" charset="0"/>
              </a:rPr>
              <a:t>INT</a:t>
            </a:r>
            <a:r>
              <a:rPr lang="en-IN" dirty="0">
                <a:latin typeface="Liberation Mono"/>
              </a:rPr>
              <a:t>,c25 </a:t>
            </a:r>
            <a:r>
              <a:rPr lang="en-IN" dirty="0">
                <a:solidFill>
                  <a:srgbClr val="834689"/>
                </a:solidFill>
                <a:latin typeface="Liberation Mono"/>
                <a:cs typeface="Arial" panose="020B0604020202020204" pitchFamily="34" charset="0"/>
              </a:rPr>
              <a:t>INT</a:t>
            </a:r>
            <a:r>
              <a:rPr lang="en-IN" dirty="0">
                <a:latin typeface="Liberation Mono"/>
              </a:rPr>
              <a:t>,c26 </a:t>
            </a:r>
            <a:r>
              <a:rPr lang="en-IN" dirty="0">
                <a:solidFill>
                  <a:srgbClr val="834689"/>
                </a:solidFill>
                <a:latin typeface="Liberation Mono"/>
                <a:cs typeface="Arial" panose="020B0604020202020204" pitchFamily="34" charset="0"/>
              </a:rPr>
              <a:t>INT</a:t>
            </a:r>
            <a:r>
              <a:rPr lang="en-IN" dirty="0">
                <a:latin typeface="Liberation Mono"/>
              </a:rPr>
              <a:t>,c27 </a:t>
            </a:r>
            <a:r>
              <a:rPr lang="en-IN" dirty="0">
                <a:solidFill>
                  <a:srgbClr val="834689"/>
                </a:solidFill>
                <a:latin typeface="Liberation Mono"/>
                <a:cs typeface="Arial" panose="020B0604020202020204" pitchFamily="34" charset="0"/>
              </a:rPr>
              <a:t>INT</a:t>
            </a:r>
            <a:r>
              <a:rPr lang="en-IN" dirty="0">
                <a:latin typeface="Liberation Mono"/>
              </a:rPr>
              <a:t>,c28 </a:t>
            </a:r>
            <a:r>
              <a:rPr lang="en-IN" dirty="0">
                <a:solidFill>
                  <a:srgbClr val="834689"/>
                </a:solidFill>
                <a:latin typeface="Liberation Mono"/>
                <a:cs typeface="Arial" panose="020B0604020202020204" pitchFamily="34" charset="0"/>
              </a:rPr>
              <a:t>INT</a:t>
            </a:r>
            <a:r>
              <a:rPr lang="en-IN" dirty="0">
                <a:latin typeface="Liberation Mono"/>
              </a:rPr>
              <a:t>,c29 </a:t>
            </a:r>
            <a:r>
              <a:rPr lang="en-IN" dirty="0">
                <a:solidFill>
                  <a:srgbClr val="834689"/>
                </a:solidFill>
                <a:latin typeface="Liberation Mono"/>
                <a:cs typeface="Arial" panose="020B0604020202020204" pitchFamily="34" charset="0"/>
              </a:rPr>
              <a:t>INT</a:t>
            </a:r>
            <a:r>
              <a:rPr lang="en-IN" dirty="0">
                <a:latin typeface="Liberation Mono"/>
              </a:rPr>
              <a:t>,c30 </a:t>
            </a:r>
            <a:r>
              <a:rPr lang="en-IN" dirty="0">
                <a:solidFill>
                  <a:srgbClr val="834689"/>
                </a:solidFill>
                <a:latin typeface="Liberation Mono"/>
                <a:cs typeface="Arial" panose="020B0604020202020204" pitchFamily="34" charset="0"/>
              </a:rPr>
              <a:t>INT</a:t>
            </a:r>
            <a:r>
              <a:rPr lang="en-IN" dirty="0">
                <a:latin typeface="Liberation Mono"/>
              </a:rPr>
              <a:t>,c31 </a:t>
            </a:r>
            <a:r>
              <a:rPr lang="en-IN" dirty="0">
                <a:solidFill>
                  <a:srgbClr val="834689"/>
                </a:solidFill>
                <a:latin typeface="Liberation Mono"/>
                <a:cs typeface="Arial" panose="020B0604020202020204" pitchFamily="34" charset="0"/>
              </a:rPr>
              <a:t>INT</a:t>
            </a:r>
            <a:r>
              <a:rPr lang="en-IN" dirty="0">
                <a:latin typeface="Liberation Mono"/>
              </a:rPr>
              <a:t>,c32 </a:t>
            </a:r>
            <a:r>
              <a:rPr lang="en-IN" dirty="0">
                <a:solidFill>
                  <a:srgbClr val="834689"/>
                </a:solidFill>
                <a:latin typeface="Liberation Mono"/>
                <a:cs typeface="Arial" panose="020B0604020202020204" pitchFamily="34" charset="0"/>
              </a:rPr>
              <a:t>INT</a:t>
            </a:r>
            <a:r>
              <a:rPr lang="en-IN" dirty="0">
                <a:latin typeface="Liberation Mono"/>
              </a:rPr>
              <a:t>,c33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cs typeface="Arial" panose="020B0604020202020204" pitchFamily="34" charset="0"/>
              </a:rPr>
              <a:t>PRIMARY</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rPr>
              <a:t>c1, c2, c3, c4, c5, c6, c7, c8, c9, c10, c11, c12, c13, c14, c15, c16, c17</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
        <p:nvSpPr>
          <p:cNvPr id="6" name="TextBox 5">
            <a:extLst>
              <a:ext uri="{FF2B5EF4-FFF2-40B4-BE49-F238E27FC236}">
                <a16:creationId xmlns:a16="http://schemas.microsoft.com/office/drawing/2014/main" id="{AABEA06F-3E8C-A78E-D03A-FEBB3CFDD208}"/>
              </a:ext>
            </a:extLst>
          </p:cNvPr>
          <p:cNvSpPr txBox="1"/>
          <p:nvPr/>
        </p:nvSpPr>
        <p:spPr>
          <a:xfrm>
            <a:off x="6105306" y="2123913"/>
            <a:ext cx="1085963" cy="369332"/>
          </a:xfrm>
          <a:prstGeom prst="rect">
            <a:avLst/>
          </a:prstGeom>
          <a:noFill/>
        </p:spPr>
        <p:txBody>
          <a:bodyPr wrap="square">
            <a:spAutoFit/>
          </a:bodyPr>
          <a:lstStyle/>
          <a:p>
            <a:r>
              <a:rPr lang="en-IN" dirty="0">
                <a:solidFill>
                  <a:srgbClr val="C00000"/>
                </a:solidFill>
                <a:latin typeface="Liberation Mono"/>
                <a:cs typeface="Arial" panose="020B0604020202020204" pitchFamily="34" charset="0"/>
              </a:rPr>
              <a:t>Try It</a:t>
            </a:r>
            <a:endParaRPr lang="en-IN" dirty="0"/>
          </a:p>
        </p:txBody>
      </p:sp>
    </p:spTree>
    <p:extLst>
      <p:ext uri="{BB962C8B-B14F-4D97-AF65-F5344CB8AC3E}">
        <p14:creationId xmlns:p14="http://schemas.microsoft.com/office/powerpoint/2010/main" val="313282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321575" y="4869160"/>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pk_vendor_id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vendor_id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3679F9AB-3621-4169-8DD2-10667557B6E8}"/>
              </a:ext>
            </a:extLst>
          </p:cNvPr>
          <p:cNvSpPr txBox="1"/>
          <p:nvPr/>
        </p:nvSpPr>
        <p:spPr>
          <a:xfrm>
            <a:off x="321575" y="3296226"/>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2" name="Rectangle 1">
            <a:extLst>
              <a:ext uri="{FF2B5EF4-FFF2-40B4-BE49-F238E27FC236}">
                <a16:creationId xmlns:a16="http://schemas.microsoft.com/office/drawing/2014/main" id="{D86F3506-B4BE-45FB-8556-FC030B26835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 </a:t>
            </a:r>
            <a:r>
              <a:rPr lang="en-IN" sz="2000" dirty="0">
                <a:latin typeface="Liberation Mono"/>
                <a:cs typeface="Arial" panose="020B0604020202020204" pitchFamily="34" charset="0"/>
              </a:rPr>
              <a:t>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PRIMARY</a:t>
            </a:r>
            <a:r>
              <a:rPr lang="en-IN" sz="2000" dirty="0">
                <a:latin typeface="Liberation Mono"/>
                <a:cs typeface="Arial" panose="020B0604020202020204" pitchFamily="34" charset="0"/>
              </a:rPr>
              <a:t> </a:t>
            </a:r>
            <a:r>
              <a:rPr lang="en-IN" sz="2000" dirty="0">
                <a:solidFill>
                  <a:srgbClr val="0077AA"/>
                </a:solidFill>
                <a:latin typeface="Liberation Mono"/>
              </a:rPr>
              <a:t>KEY</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52581</TotalTime>
  <Words>20747</Words>
  <Application>Microsoft Office PowerPoint</Application>
  <PresentationFormat>Widescreen</PresentationFormat>
  <Paragraphs>2728</Paragraphs>
  <Slides>212</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212</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11809</cp:revision>
  <dcterms:created xsi:type="dcterms:W3CDTF">2015-10-09T06:09:34Z</dcterms:created>
  <dcterms:modified xsi:type="dcterms:W3CDTF">2023-05-23T10:40:16Z</dcterms:modified>
</cp:coreProperties>
</file>