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notesMasterIdLst>
    <p:notesMasterId r:id="rId38"/>
  </p:notesMasterIdLst>
  <p:sldIdLst>
    <p:sldId id="414" r:id="rId2"/>
    <p:sldId id="545" r:id="rId3"/>
    <p:sldId id="522" r:id="rId4"/>
    <p:sldId id="565" r:id="rId5"/>
    <p:sldId id="524" r:id="rId6"/>
    <p:sldId id="579" r:id="rId7"/>
    <p:sldId id="546" r:id="rId8"/>
    <p:sldId id="553" r:id="rId9"/>
    <p:sldId id="554" r:id="rId10"/>
    <p:sldId id="573" r:id="rId11"/>
    <p:sldId id="574" r:id="rId12"/>
    <p:sldId id="575" r:id="rId13"/>
    <p:sldId id="576" r:id="rId14"/>
    <p:sldId id="577" r:id="rId15"/>
    <p:sldId id="578" r:id="rId16"/>
    <p:sldId id="557" r:id="rId17"/>
    <p:sldId id="558" r:id="rId18"/>
    <p:sldId id="555" r:id="rId19"/>
    <p:sldId id="556" r:id="rId20"/>
    <p:sldId id="547" r:id="rId21"/>
    <p:sldId id="550" r:id="rId22"/>
    <p:sldId id="549" r:id="rId23"/>
    <p:sldId id="551" r:id="rId24"/>
    <p:sldId id="552" r:id="rId25"/>
    <p:sldId id="560" r:id="rId26"/>
    <p:sldId id="561" r:id="rId27"/>
    <p:sldId id="562" r:id="rId28"/>
    <p:sldId id="563" r:id="rId29"/>
    <p:sldId id="564" r:id="rId30"/>
    <p:sldId id="566" r:id="rId31"/>
    <p:sldId id="567" r:id="rId32"/>
    <p:sldId id="568" r:id="rId33"/>
    <p:sldId id="570" r:id="rId34"/>
    <p:sldId id="569" r:id="rId35"/>
    <p:sldId id="571" r:id="rId36"/>
    <p:sldId id="572" r:id="rId3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497A"/>
    <a:srgbClr val="FEFEFE"/>
    <a:srgbClr val="00FFFF"/>
    <a:srgbClr val="FDFDFD"/>
    <a:srgbClr val="FBFBFB"/>
    <a:srgbClr val="F8F8F8"/>
    <a:srgbClr val="F3F3FF"/>
    <a:srgbClr val="EBEBFF"/>
    <a:srgbClr val="F0FAFE"/>
    <a:srgbClr val="F3F3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30" autoAdjust="0"/>
  </p:normalViewPr>
  <p:slideViewPr>
    <p:cSldViewPr>
      <p:cViewPr varScale="1">
        <p:scale>
          <a:sx n="87" d="100"/>
          <a:sy n="87" d="100"/>
        </p:scale>
        <p:origin x="146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1724D-A50F-4C38-8BDE-920DAD4008EA}" type="datetimeFigureOut">
              <a:rPr lang="en-US" smtClean="0"/>
              <a:pPr/>
              <a:t>6/30/2018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29AF6-364C-461B-98DA-A9EC8F81C1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99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71500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pPr>
              <a:defRPr/>
            </a:pPr>
            <a:fld id="{6ED8FC80-2249-485B-8CBF-027693C1EE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63880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63880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104D9-4ED9-42B0-84FC-BBB0093BB2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353E0E-F48C-4CD9-B9DA-59D427CD2DD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CC6DA3-38F2-4BFA-B927-3283B989DDF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D89107-E4FA-4AD9-A3BC-B101BEEC9B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DE2A77-F69F-4930-830D-C8BF31C235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A6CD98-2516-41CF-9DD2-48B6E014A3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>
                <a:latin typeface="Century" pitchFamily="18" charset="0"/>
              </a:defRPr>
            </a:lvl1pPr>
            <a:lvl2pPr>
              <a:defRPr>
                <a:latin typeface="Century" pitchFamily="18" charset="0"/>
              </a:defRPr>
            </a:lvl2pPr>
            <a:lvl3pPr>
              <a:defRPr>
                <a:latin typeface="Century" pitchFamily="18" charset="0"/>
              </a:defRPr>
            </a:lvl3pPr>
            <a:lvl4pPr>
              <a:defRPr>
                <a:latin typeface="Century" pitchFamily="18" charset="0"/>
              </a:defRPr>
            </a:lvl4pPr>
            <a:lvl5pPr>
              <a:defRPr>
                <a:latin typeface="Century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3505200" cy="36576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987552" cy="365760"/>
          </a:xfrm>
        </p:spPr>
        <p:txBody>
          <a:bodyPr/>
          <a:lstStyle/>
          <a:p>
            <a:pPr>
              <a:defRPr/>
            </a:pPr>
            <a:fld id="{5AA6CD98-2516-41CF-9DD2-48B6E014A3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>
                <a:latin typeface="Century" pitchFamily="18" charset="0"/>
              </a:defRPr>
            </a:lvl1pPr>
            <a:lvl2pPr>
              <a:defRPr>
                <a:latin typeface="Century" pitchFamily="18" charset="0"/>
              </a:defRPr>
            </a:lvl2pPr>
            <a:lvl3pPr>
              <a:defRPr>
                <a:latin typeface="Century" pitchFamily="18" charset="0"/>
              </a:defRPr>
            </a:lvl3pPr>
            <a:lvl4pPr>
              <a:defRPr>
                <a:latin typeface="Century" pitchFamily="18" charset="0"/>
              </a:defRPr>
            </a:lvl4pPr>
            <a:lvl5pPr>
              <a:defRPr>
                <a:latin typeface="Century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7" name="Title 7"/>
          <p:cNvSpPr>
            <a:spLocks noGrp="1"/>
          </p:cNvSpPr>
          <p:nvPr>
            <p:ph type="ctrTitle"/>
          </p:nvPr>
        </p:nvSpPr>
        <p:spPr>
          <a:xfrm>
            <a:off x="152400" y="120650"/>
            <a:ext cx="8839200" cy="412750"/>
          </a:xfrm>
        </p:spPr>
        <p:txBody>
          <a:bodyPr anchor="t" anchorCtr="0">
            <a:noAutofit/>
          </a:bodyPr>
          <a:lstStyle>
            <a:lvl1pPr algn="r">
              <a:defRPr sz="2800" b="1">
                <a:solidFill>
                  <a:schemeClr val="tx1"/>
                </a:solidFill>
                <a:latin typeface="Century" pitchFamily="18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3" name="Subtitle 8"/>
          <p:cNvSpPr>
            <a:spLocks noGrp="1"/>
          </p:cNvSpPr>
          <p:nvPr>
            <p:ph type="subTitle" idx="13"/>
          </p:nvPr>
        </p:nvSpPr>
        <p:spPr>
          <a:xfrm>
            <a:off x="1219200" y="556260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914400" y="548640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914400" y="548640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3505200" cy="36576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987552" cy="365760"/>
          </a:xfrm>
        </p:spPr>
        <p:txBody>
          <a:bodyPr/>
          <a:lstStyle/>
          <a:p>
            <a:pPr>
              <a:defRPr/>
            </a:pPr>
            <a:fld id="{5AA6CD98-2516-41CF-9DD2-48B6E014A3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914400"/>
          </a:xfrm>
        </p:spPr>
        <p:txBody>
          <a:bodyPr/>
          <a:lstStyle>
            <a:lvl1pPr>
              <a:defRPr>
                <a:latin typeface="Century" pitchFamily="18" charset="0"/>
              </a:defRPr>
            </a:lvl1pPr>
            <a:lvl2pPr>
              <a:defRPr>
                <a:latin typeface="Century" pitchFamily="18" charset="0"/>
              </a:defRPr>
            </a:lvl2pPr>
            <a:lvl3pPr>
              <a:defRPr>
                <a:latin typeface="Century" pitchFamily="18" charset="0"/>
              </a:defRPr>
            </a:lvl3pPr>
            <a:lvl4pPr>
              <a:defRPr>
                <a:latin typeface="Century" pitchFamily="18" charset="0"/>
              </a:defRPr>
            </a:lvl4pPr>
            <a:lvl5pPr>
              <a:defRPr>
                <a:latin typeface="Century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</p:txBody>
      </p:sp>
      <p:sp>
        <p:nvSpPr>
          <p:cNvPr id="7" name="Title 7"/>
          <p:cNvSpPr>
            <a:spLocks noGrp="1"/>
          </p:cNvSpPr>
          <p:nvPr>
            <p:ph type="ctrTitle"/>
          </p:nvPr>
        </p:nvSpPr>
        <p:spPr>
          <a:xfrm>
            <a:off x="152400" y="120650"/>
            <a:ext cx="8839200" cy="412750"/>
          </a:xfrm>
        </p:spPr>
        <p:txBody>
          <a:bodyPr anchor="t" anchorCtr="0">
            <a:noAutofit/>
          </a:bodyPr>
          <a:lstStyle>
            <a:lvl1pPr algn="r">
              <a:defRPr sz="2800" b="1">
                <a:solidFill>
                  <a:schemeClr val="tx1"/>
                </a:solidFill>
                <a:latin typeface="Century" pitchFamily="18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3" name="Subtitle 8"/>
          <p:cNvSpPr>
            <a:spLocks noGrp="1"/>
          </p:cNvSpPr>
          <p:nvPr>
            <p:ph type="subTitle" idx="13"/>
          </p:nvPr>
        </p:nvSpPr>
        <p:spPr>
          <a:xfrm>
            <a:off x="1219200" y="556260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914400" y="548640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914400" y="548640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3505200" cy="36576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987552" cy="365760"/>
          </a:xfrm>
        </p:spPr>
        <p:txBody>
          <a:bodyPr/>
          <a:lstStyle/>
          <a:p>
            <a:pPr>
              <a:defRPr/>
            </a:pPr>
            <a:fld id="{5AA6CD98-2516-41CF-9DD2-48B6E014A3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7"/>
          <p:cNvSpPr>
            <a:spLocks noGrp="1"/>
          </p:cNvSpPr>
          <p:nvPr>
            <p:ph type="ctrTitle"/>
          </p:nvPr>
        </p:nvSpPr>
        <p:spPr>
          <a:xfrm>
            <a:off x="152400" y="120650"/>
            <a:ext cx="8839200" cy="412750"/>
          </a:xfrm>
        </p:spPr>
        <p:txBody>
          <a:bodyPr anchor="t" anchorCtr="0">
            <a:noAutofit/>
          </a:bodyPr>
          <a:lstStyle>
            <a:lvl1pPr algn="r">
              <a:defRPr sz="2800" b="1">
                <a:solidFill>
                  <a:schemeClr val="tx1"/>
                </a:solidFill>
                <a:latin typeface="Century" pitchFamily="18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3" name="Subtitle 8"/>
          <p:cNvSpPr>
            <a:spLocks noGrp="1"/>
          </p:cNvSpPr>
          <p:nvPr>
            <p:ph type="subTitle" idx="13"/>
          </p:nvPr>
        </p:nvSpPr>
        <p:spPr>
          <a:xfrm>
            <a:off x="1219200" y="556260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914400" y="548640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914400" y="548640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3"/>
          <p:cNvSpPr>
            <a:spLocks noGrp="1" noChangeArrowheads="1"/>
          </p:cNvSpPr>
          <p:nvPr userDrawn="1">
            <p:ph sz="quarter" idx="1"/>
          </p:nvPr>
        </p:nvSpPr>
        <p:spPr>
          <a:xfrm>
            <a:off x="457200" y="2133600"/>
            <a:ext cx="8229600" cy="1752600"/>
          </a:xfrm>
          <a:solidFill>
            <a:schemeClr val="bg1">
              <a:lumMod val="95000"/>
            </a:schemeClr>
          </a:solidFill>
        </p:spPr>
        <p:txBody>
          <a:bodyPr vert="horz">
            <a:normAutofit/>
          </a:bodyPr>
          <a:lstStyle>
            <a:lvl1pPr>
              <a:defRPr>
                <a:latin typeface="Century" pitchFamily="18" charset="0"/>
              </a:defRPr>
            </a:lvl1pPr>
          </a:lstStyle>
          <a:p>
            <a:pPr>
              <a:buNone/>
            </a:pPr>
            <a:endParaRPr lang="en-US" sz="36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pPr>
              <a:defRPr/>
            </a:pPr>
            <a:fld id="{542C60D1-FEFA-4F22-8F39-2A0E8DDF75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FA2A64-DD04-43BC-B5E5-F20F2A848B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>
            <a:lvl1pPr>
              <a:defRPr>
                <a:latin typeface="Century" pitchFamily="18" charset="0"/>
              </a:defRPr>
            </a:lvl1pPr>
            <a:lvl2pPr>
              <a:defRPr>
                <a:latin typeface="Century" pitchFamily="18" charset="0"/>
              </a:defRPr>
            </a:lvl2pPr>
            <a:lvl3pPr>
              <a:defRPr>
                <a:latin typeface="Century" pitchFamily="18" charset="0"/>
              </a:defRPr>
            </a:lvl3pPr>
            <a:lvl4pPr>
              <a:defRPr>
                <a:latin typeface="Century" pitchFamily="18" charset="0"/>
              </a:defRPr>
            </a:lvl4pPr>
            <a:lvl5pPr>
              <a:defRPr>
                <a:latin typeface="Century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>
            <a:lvl1pPr>
              <a:defRPr>
                <a:latin typeface="Century" pitchFamily="18" charset="0"/>
              </a:defRPr>
            </a:lvl1pPr>
            <a:lvl2pPr>
              <a:defRPr>
                <a:latin typeface="Century" pitchFamily="18" charset="0"/>
              </a:defRPr>
            </a:lvl2pPr>
            <a:lvl3pPr>
              <a:defRPr>
                <a:latin typeface="Century" pitchFamily="18" charset="0"/>
              </a:defRPr>
            </a:lvl3pPr>
            <a:lvl4pPr>
              <a:defRPr>
                <a:latin typeface="Century" pitchFamily="18" charset="0"/>
              </a:defRPr>
            </a:lvl4pPr>
            <a:lvl5pPr>
              <a:defRPr>
                <a:latin typeface="Century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F87C46-6AE3-4CB2-B4FC-41885593702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0C557B-BBCC-477C-9242-D2E99609F52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E7FE9DD-B79F-4911-9D24-DCA81CA2BB1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41" r:id="rId3"/>
    <p:sldLayoutId id="2147483843" r:id="rId4"/>
    <p:sldLayoutId id="2147483842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1905000" cy="618067"/>
          </a:xfrm>
          <a:prstGeom prst="rect">
            <a:avLst/>
          </a:prstGeom>
        </p:spPr>
      </p:pic>
      <p:sp>
        <p:nvSpPr>
          <p:cNvPr id="5" name="Title 2"/>
          <p:cNvSpPr txBox="1">
            <a:spLocks/>
          </p:cNvSpPr>
          <p:nvPr/>
        </p:nvSpPr>
        <p:spPr>
          <a:xfrm>
            <a:off x="0" y="3886200"/>
            <a:ext cx="9144000" cy="99060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sz="4200" b="1" i="1" dirty="0" smtClean="0">
                <a:solidFill>
                  <a:srgbClr val="00FF87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JavaScript Framework – Node.js</a:t>
            </a:r>
            <a:endParaRPr lang="en-US" sz="4200" b="1" i="1" dirty="0">
              <a:solidFill>
                <a:srgbClr val="00FF87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6" name="Subtitle 3"/>
          <p:cNvSpPr txBox="1">
            <a:spLocks/>
          </p:cNvSpPr>
          <p:nvPr/>
        </p:nvSpPr>
        <p:spPr>
          <a:xfrm>
            <a:off x="1219200" y="5562600"/>
            <a:ext cx="6858000" cy="53340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4800" smtClean="0">
                <a:solidFill>
                  <a:srgbClr val="17A889"/>
                </a:solidFill>
                <a:latin typeface="Arial" pitchFamily="34" charset="0"/>
                <a:cs typeface="Arial" pitchFamily="34" charset="0"/>
              </a:rPr>
              <a:t>infoway</a:t>
            </a:r>
            <a:endParaRPr lang="en-US" sz="4800" dirty="0">
              <a:solidFill>
                <a:srgbClr val="17A88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60834" y="0"/>
            <a:ext cx="628316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dirty="0" smtClean="0">
                <a:solidFill>
                  <a:srgbClr val="FF6000"/>
                </a:solidFill>
                <a:latin typeface="Segoe Print" panose="02000600000000000000" pitchFamily="2" charset="0"/>
              </a:rPr>
              <a:t>A </a:t>
            </a:r>
            <a:r>
              <a:rPr lang="en-IN" sz="4000" dirty="0">
                <a:solidFill>
                  <a:srgbClr val="FF6000"/>
                </a:solidFill>
                <a:latin typeface="Segoe Print" panose="02000600000000000000" pitchFamily="2" charset="0"/>
              </a:rPr>
              <a:t>day without new knowledge is a lost day.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i="1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exports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822" y="808910"/>
            <a:ext cx="22381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486A80"/>
                </a:solidFill>
                <a:latin typeface="Helvetica Neue"/>
              </a:rPr>
              <a:t>Export Literals:</a:t>
            </a:r>
            <a:endParaRPr lang="en-IN" b="0" i="0" dirty="0">
              <a:solidFill>
                <a:srgbClr val="486A80"/>
              </a:solidFill>
              <a:effectLst/>
              <a:latin typeface="Helvetica Neue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6591" y="1600200"/>
            <a:ext cx="8750817" cy="3816429"/>
          </a:xfrm>
          <a:prstGeom prst="rect">
            <a:avLst/>
          </a:prstGeom>
          <a:solidFill>
            <a:srgbClr val="FEFEFE"/>
          </a:solidFill>
        </p:spPr>
        <p:txBody>
          <a:bodyPr wrap="square">
            <a:spAutoFit/>
          </a:bodyPr>
          <a:lstStyle/>
          <a:p>
            <a:pPr lvl="0"/>
            <a:r>
              <a:rPr lang="en-US" sz="1800" b="1" i="1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module.js</a:t>
            </a:r>
            <a:endParaRPr lang="en-US" sz="1800" b="1" i="1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IN" sz="2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IN" sz="2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DCDCAA"/>
                </a:solidFill>
                <a:latin typeface="Consolas" panose="020B0609020204030204" pitchFamily="49" charset="0"/>
              </a:rPr>
              <a:t>fn1</a:t>
            </a:r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2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2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IN" sz="2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2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sz="22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    return</a:t>
            </a:r>
            <a:r>
              <a:rPr lang="en-IN" sz="2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2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a </a:t>
            </a:r>
            <a:r>
              <a:rPr lang="en-IN" sz="2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IN" sz="2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22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DCDCAA"/>
                </a:solidFill>
                <a:latin typeface="Consolas" panose="020B0609020204030204" pitchFamily="49" charset="0"/>
              </a:rPr>
              <a:t>fn2</a:t>
            </a:r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2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2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IN" sz="2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2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sz="22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    return</a:t>
            </a:r>
            <a:r>
              <a:rPr lang="en-IN" sz="2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2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a </a:t>
            </a:r>
            <a:r>
              <a:rPr lang="en-IN" sz="2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IN" sz="2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endParaRPr lang="en-IN" sz="2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22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exports</a:t>
            </a:r>
            <a:r>
              <a:rPr lang="en-IN" sz="2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2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fn</a:t>
            </a:r>
            <a:r>
              <a:rPr lang="en-IN" sz="2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= { </a:t>
            </a:r>
            <a:r>
              <a:rPr lang="en-IN" sz="2200" dirty="0">
                <a:solidFill>
                  <a:srgbClr val="9CDCFE"/>
                </a:solidFill>
                <a:latin typeface="Consolas" panose="020B0609020204030204" pitchFamily="49" charset="0"/>
              </a:rPr>
              <a:t>fn1</a:t>
            </a:r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2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fn2</a:t>
            </a:r>
            <a:r>
              <a:rPr lang="en-IN" sz="2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};     </a:t>
            </a:r>
            <a:r>
              <a:rPr lang="en-IN" sz="22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// Method one</a:t>
            </a:r>
          </a:p>
          <a:p>
            <a:r>
              <a:rPr lang="en-IN" sz="22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module</a:t>
            </a:r>
            <a:r>
              <a:rPr lang="en-IN" sz="2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22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exports</a:t>
            </a:r>
            <a:r>
              <a:rPr lang="en-IN" sz="2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= { </a:t>
            </a:r>
            <a:r>
              <a:rPr lang="en-IN" sz="2200" dirty="0">
                <a:solidFill>
                  <a:srgbClr val="9CDCFE"/>
                </a:solidFill>
                <a:latin typeface="Consolas" panose="020B0609020204030204" pitchFamily="49" charset="0"/>
              </a:rPr>
              <a:t>fn1</a:t>
            </a:r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2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fn2</a:t>
            </a:r>
            <a:r>
              <a:rPr lang="en-IN" sz="2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}; </a:t>
            </a:r>
            <a:r>
              <a:rPr lang="en-IN" sz="22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// Method two</a:t>
            </a:r>
          </a:p>
        </p:txBody>
      </p:sp>
    </p:spTree>
    <p:extLst>
      <p:ext uri="{BB962C8B-B14F-4D97-AF65-F5344CB8AC3E}">
        <p14:creationId xmlns:p14="http://schemas.microsoft.com/office/powerpoint/2010/main" val="218690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i="1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exports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822" y="808910"/>
            <a:ext cx="22381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486A80"/>
                </a:solidFill>
                <a:latin typeface="Helvetica Neue"/>
              </a:rPr>
              <a:t>Export Literals:</a:t>
            </a:r>
            <a:endParaRPr lang="en-IN" b="0" i="0" dirty="0">
              <a:solidFill>
                <a:srgbClr val="486A80"/>
              </a:solidFill>
              <a:effectLst/>
              <a:latin typeface="Helvetica Neue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4300" y="1395350"/>
            <a:ext cx="8915400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module.js</a:t>
            </a:r>
            <a:endParaRPr lang="en-IN" sz="2200" dirty="0" smtClean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IN" sz="2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IN" sz="2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9CDCFE"/>
                </a:solidFill>
                <a:latin typeface="Consolas" panose="020B0609020204030204" pitchFamily="49" charset="0"/>
              </a:rPr>
              <a:t>firstName</a:t>
            </a:r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2200" dirty="0">
                <a:solidFill>
                  <a:srgbClr val="CE9178"/>
                </a:solidFill>
                <a:latin typeface="Consolas" panose="020B0609020204030204" pitchFamily="49" charset="0"/>
              </a:rPr>
              <a:t>'Saleel'</a:t>
            </a:r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2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9CDCFE"/>
                </a:solidFill>
                <a:latin typeface="Consolas" panose="020B0609020204030204" pitchFamily="49" charset="0"/>
              </a:rPr>
              <a:t>lastName</a:t>
            </a:r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2200" dirty="0">
                <a:solidFill>
                  <a:srgbClr val="CE9178"/>
                </a:solidFill>
                <a:latin typeface="Consolas" panose="020B0609020204030204" pitchFamily="49" charset="0"/>
              </a:rPr>
              <a:t>'Bagde'</a:t>
            </a:r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IN" sz="2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9CDCFE"/>
                </a:solidFill>
                <a:latin typeface="Consolas" panose="020B0609020204030204" pitchFamily="49" charset="0"/>
              </a:rPr>
              <a:t>book</a:t>
            </a:r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IN" sz="2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id:</a:t>
            </a:r>
            <a:r>
              <a:rPr lang="en-IN" sz="22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1001</a:t>
            </a:r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2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title</a:t>
            </a:r>
            <a:r>
              <a:rPr lang="en-IN" sz="2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2200" dirty="0">
                <a:solidFill>
                  <a:srgbClr val="CE9178"/>
                </a:solidFill>
                <a:latin typeface="Consolas" panose="020B0609020204030204" pitchFamily="49" charset="0"/>
              </a:rPr>
              <a:t>'redis'</a:t>
            </a:r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2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pages:</a:t>
            </a:r>
            <a:r>
              <a:rPr lang="en-IN" sz="22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2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rate:</a:t>
            </a:r>
            <a:r>
              <a:rPr lang="en-IN" sz="22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435</a:t>
            </a:r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2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qty:</a:t>
            </a:r>
            <a:r>
              <a:rPr lang="en-IN" sz="22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endParaRPr lang="en-IN" sz="2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IN" sz="22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DCDCAA"/>
                </a:solidFill>
                <a:latin typeface="Consolas" panose="020B0609020204030204" pitchFamily="49" charset="0"/>
              </a:rPr>
              <a:t>fn</a:t>
            </a:r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 = (</a:t>
            </a:r>
            <a:r>
              <a:rPr lang="en-IN" sz="2200" dirty="0">
                <a:solidFill>
                  <a:srgbClr val="9CDCFE"/>
                </a:solidFill>
                <a:latin typeface="Consolas" panose="020B0609020204030204" pitchFamily="49" charset="0"/>
              </a:rPr>
              <a:t>rate</a:t>
            </a:r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2200" dirty="0">
                <a:solidFill>
                  <a:srgbClr val="9CDCFE"/>
                </a:solidFill>
                <a:latin typeface="Consolas" panose="020B0609020204030204" pitchFamily="49" charset="0"/>
              </a:rPr>
              <a:t>qty</a:t>
            </a:r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IN" sz="22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sz="2200" dirty="0">
                <a:solidFill>
                  <a:srgbClr val="9CDCFE"/>
                </a:solidFill>
                <a:latin typeface="Consolas" panose="020B0609020204030204" pitchFamily="49" charset="0"/>
              </a:rPr>
              <a:t>rate</a:t>
            </a:r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IN" sz="2200" dirty="0">
                <a:solidFill>
                  <a:srgbClr val="9CDCFE"/>
                </a:solidFill>
                <a:latin typeface="Consolas" panose="020B0609020204030204" pitchFamily="49" charset="0"/>
              </a:rPr>
              <a:t>qty</a:t>
            </a:r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2200" dirty="0">
                <a:solidFill>
                  <a:srgbClr val="4EC9B0"/>
                </a:solidFill>
                <a:latin typeface="Consolas" panose="020B0609020204030204" pitchFamily="49" charset="0"/>
              </a:rPr>
              <a:t>module</a:t>
            </a:r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2200" dirty="0">
                <a:solidFill>
                  <a:srgbClr val="4EC9B0"/>
                </a:solidFill>
                <a:latin typeface="Consolas" panose="020B0609020204030204" pitchFamily="49" charset="0"/>
              </a:rPr>
              <a:t>exports</a:t>
            </a:r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  <a:r>
              <a:rPr lang="en-IN" sz="2200" dirty="0">
                <a:solidFill>
                  <a:srgbClr val="9CDCFE"/>
                </a:solidFill>
                <a:latin typeface="Consolas" panose="020B0609020204030204" pitchFamily="49" charset="0"/>
              </a:rPr>
              <a:t>firstName</a:t>
            </a:r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2200" dirty="0">
                <a:solidFill>
                  <a:srgbClr val="9CDCFE"/>
                </a:solidFill>
                <a:latin typeface="Consolas" panose="020B0609020204030204" pitchFamily="49" charset="0"/>
              </a:rPr>
              <a:t>lastName</a:t>
            </a:r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2200" dirty="0">
                <a:solidFill>
                  <a:srgbClr val="9CDCFE"/>
                </a:solidFill>
                <a:latin typeface="Consolas" panose="020B0609020204030204" pitchFamily="49" charset="0"/>
              </a:rPr>
              <a:t>book</a:t>
            </a:r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2200" dirty="0">
                <a:solidFill>
                  <a:srgbClr val="9CDCFE"/>
                </a:solidFill>
                <a:latin typeface="Consolas" panose="020B0609020204030204" pitchFamily="49" charset="0"/>
              </a:rPr>
              <a:t>fn</a:t>
            </a:r>
            <a:r>
              <a:rPr lang="en-IN" sz="2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2000" b="1" i="1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app.js</a:t>
            </a:r>
            <a:endParaRPr lang="en-IN" sz="28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IN" sz="2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IN" sz="2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2200" dirty="0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2200" dirty="0">
                <a:solidFill>
                  <a:srgbClr val="CE9178"/>
                </a:solidFill>
                <a:latin typeface="Consolas" panose="020B0609020204030204" pitchFamily="49" charset="0"/>
              </a:rPr>
              <a:t>"./module"</a:t>
            </a:r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22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22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22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2200" dirty="0">
                <a:solidFill>
                  <a:srgbClr val="DCDCAA"/>
                </a:solidFill>
                <a:latin typeface="Consolas" panose="020B0609020204030204" pitchFamily="49" charset="0"/>
              </a:rPr>
              <a:t>fn</a:t>
            </a:r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en-IN" sz="22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2200" dirty="0">
                <a:solidFill>
                  <a:srgbClr val="9CDCFE"/>
                </a:solidFill>
                <a:latin typeface="Consolas" panose="020B0609020204030204" pitchFamily="49" charset="0"/>
              </a:rPr>
              <a:t>book</a:t>
            </a:r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2200" dirty="0">
                <a:solidFill>
                  <a:srgbClr val="9CDCFE"/>
                </a:solidFill>
                <a:latin typeface="Consolas" panose="020B0609020204030204" pitchFamily="49" charset="0"/>
              </a:rPr>
              <a:t>qty</a:t>
            </a:r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22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2200" dirty="0">
                <a:solidFill>
                  <a:srgbClr val="9CDCFE"/>
                </a:solidFill>
                <a:latin typeface="Consolas" panose="020B0609020204030204" pitchFamily="49" charset="0"/>
              </a:rPr>
              <a:t>book</a:t>
            </a:r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2200" dirty="0">
                <a:solidFill>
                  <a:srgbClr val="9CDCFE"/>
                </a:solidFill>
                <a:latin typeface="Consolas" panose="020B0609020204030204" pitchFamily="49" charset="0"/>
              </a:rPr>
              <a:t>rate</a:t>
            </a:r>
            <a:r>
              <a:rPr lang="en-IN" sz="2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endParaRPr lang="en-IN" sz="2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25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i="1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exports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822" y="808910"/>
            <a:ext cx="22381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486A80"/>
                </a:solidFill>
                <a:latin typeface="Helvetica Neue"/>
              </a:rPr>
              <a:t>Export Literals:</a:t>
            </a:r>
            <a:endParaRPr lang="en-IN" b="0" i="0" dirty="0">
              <a:solidFill>
                <a:srgbClr val="486A8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0650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i="1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exports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822" y="808910"/>
            <a:ext cx="22381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486A80"/>
                </a:solidFill>
                <a:latin typeface="Helvetica Neue"/>
              </a:rPr>
              <a:t>Export Literals:</a:t>
            </a:r>
            <a:endParaRPr lang="en-IN" b="0" i="0" dirty="0">
              <a:solidFill>
                <a:srgbClr val="486A8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89015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i="1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exports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822" y="808910"/>
            <a:ext cx="22381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486A80"/>
                </a:solidFill>
                <a:latin typeface="Helvetica Neue"/>
              </a:rPr>
              <a:t>Export Literals:</a:t>
            </a:r>
            <a:endParaRPr lang="en-IN" b="0" i="0" dirty="0">
              <a:solidFill>
                <a:srgbClr val="486A8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7181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3716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i="1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exports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822" y="808910"/>
            <a:ext cx="22381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486A80"/>
                </a:solidFill>
                <a:latin typeface="Helvetica Neue"/>
              </a:rPr>
              <a:t>Export Literals:</a:t>
            </a:r>
            <a:endParaRPr lang="en-IN" b="0" i="0" dirty="0">
              <a:solidFill>
                <a:srgbClr val="486A8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11031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3716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i="1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exports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822" y="808910"/>
            <a:ext cx="22381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486A80"/>
                </a:solidFill>
                <a:latin typeface="Helvetica Neue"/>
              </a:rPr>
              <a:t>Export Object </a:t>
            </a:r>
            <a:r>
              <a:rPr lang="en-IN" dirty="0" smtClean="0">
                <a:solidFill>
                  <a:srgbClr val="486A80"/>
                </a:solidFill>
                <a:latin typeface="Helvetica Neue"/>
              </a:rPr>
              <a:t>:</a:t>
            </a:r>
            <a:endParaRPr lang="en-IN" b="0" i="0" dirty="0">
              <a:solidFill>
                <a:srgbClr val="486A80"/>
              </a:solidFill>
              <a:effectLst/>
              <a:latin typeface="Helvetica Neue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52401" y="1676400"/>
            <a:ext cx="8839200" cy="41549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sz="1800" b="1" i="1" dirty="0" smtClean="0">
              <a:solidFill>
                <a:schemeClr val="accent3">
                  <a:lumMod val="75000"/>
                </a:schemeClr>
              </a:solidFill>
              <a:latin typeface="Helvetica Neue"/>
            </a:endParaRPr>
          </a:p>
          <a:p>
            <a:pPr lvl="0"/>
            <a:r>
              <a:rPr lang="en-US" sz="1800" b="1" i="1" dirty="0" smtClean="0">
                <a:solidFill>
                  <a:schemeClr val="accent3">
                    <a:lumMod val="75000"/>
                  </a:schemeClr>
                </a:solidFill>
                <a:latin typeface="Helvetica Neue"/>
              </a:rPr>
              <a:t>  myModules.js</a:t>
            </a:r>
          </a:p>
          <a:p>
            <a:pPr lvl="0"/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exports.Message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'Hello world'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lvl="0"/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or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module.exports.Message = 'Hello world'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endParaRPr lang="en-US" sz="1800" dirty="0"/>
          </a:p>
          <a:p>
            <a:pPr lvl="0"/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exports.fn =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(msg)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console.log(msg);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/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 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or 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module.exports.fn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= function (msg) { … };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Helvetica Neue"/>
            </a:endParaRPr>
          </a:p>
          <a:p>
            <a:pPr lvl="0"/>
            <a:r>
              <a:rPr lang="en-US" sz="1800" b="1" i="1" dirty="0" smtClean="0">
                <a:solidFill>
                  <a:schemeClr val="accent3">
                    <a:lumMod val="75000"/>
                  </a:schemeClr>
                </a:solidFill>
                <a:latin typeface="Helvetica Neue"/>
              </a:rPr>
              <a:t>  app.js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Helvetica Neue"/>
            </a:endParaRPr>
          </a:p>
          <a:p>
            <a:pPr lvl="0"/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var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 = require(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US" sz="18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myModules.js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0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msg.fn(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 World'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0"/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console.log(msg.Message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4852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3716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i="1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exports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822" y="808910"/>
            <a:ext cx="22381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486A80"/>
                </a:solidFill>
                <a:latin typeface="Helvetica Neue"/>
              </a:rPr>
              <a:t>Export Object </a:t>
            </a:r>
            <a:r>
              <a:rPr lang="en-IN" dirty="0" smtClean="0">
                <a:solidFill>
                  <a:srgbClr val="486A80"/>
                </a:solidFill>
                <a:latin typeface="Helvetica Neue"/>
              </a:rPr>
              <a:t>:</a:t>
            </a:r>
            <a:endParaRPr lang="en-IN" b="0" i="0" dirty="0">
              <a:solidFill>
                <a:srgbClr val="486A80"/>
              </a:solidFill>
              <a:effectLst/>
              <a:latin typeface="Helvetica Neue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1295400"/>
            <a:ext cx="8839200" cy="53553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b="1" i="1" dirty="0" smtClean="0">
                <a:solidFill>
                  <a:schemeClr val="accent3">
                    <a:lumMod val="75000"/>
                  </a:schemeClr>
                </a:solidFill>
                <a:latin typeface="Helvetica Neue"/>
              </a:rPr>
              <a:t>  myModules.js</a:t>
            </a:r>
            <a:endParaRPr lang="en-IN" sz="1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exports.hello 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'Hello</a:t>
            </a:r>
            <a:r>
              <a:rPr lang="en-IN" sz="18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700" dirty="0">
                <a:solidFill>
                  <a:srgbClr val="008000"/>
                </a:solidFill>
                <a:latin typeface="Consolas" panose="020B0609020204030204" pitchFamily="49" charset="0"/>
              </a:rPr>
              <a:t>// or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module.exports.hello </a:t>
            </a:r>
            <a:r>
              <a:rPr lang="en-US" sz="1700" dirty="0">
                <a:solidFill>
                  <a:srgbClr val="008000"/>
                </a:solidFill>
                <a:latin typeface="Consolas" panose="020B0609020204030204" pitchFamily="49" charset="0"/>
              </a:rPr>
              <a:t>= 'Hello world'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IN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exports.fn 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(msg) 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(msg);</a:t>
            </a: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                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or module.exports.fn = function (msg) { … };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exports.Customers 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 {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customerCode: 1001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customerName 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"Sharmin Bagde</a:t>
            </a:r>
            <a:r>
              <a:rPr lang="en-IN" sz="18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customerLocation 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'Pune</a:t>
            </a:r>
            <a:r>
              <a:rPr lang="en-IN" sz="18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customerAge 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'17 years</a:t>
            </a:r>
            <a:r>
              <a:rPr lang="en-IN" sz="18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customerMobile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"9850884..."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customerDetails: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.customerCode + 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.customerName);</a:t>
            </a: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                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or 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module.exports.Customers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= 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{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… };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sz="1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b="1" i="1" dirty="0" smtClean="0">
                <a:solidFill>
                  <a:schemeClr val="accent3">
                    <a:lumMod val="75000"/>
                  </a:schemeClr>
                </a:solidFill>
                <a:latin typeface="Helvetica Neue"/>
              </a:rPr>
              <a:t>  app.js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var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x =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module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.require(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"./myModules"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console.log(x.hello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, x.fn(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"Saleel Bagde"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console.log(x.Customers.customerCode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console.log(x.Customers.customerDetails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28545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2057400"/>
            <a:ext cx="88392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5400" i="1">
                <a:solidFill>
                  <a:srgbClr val="C10374"/>
                </a:solidFill>
                <a:latin typeface="Century" panose="02040604050505020304" pitchFamily="18" charset="0"/>
              </a:defRPr>
            </a:lvl1pPr>
          </a:lstStyle>
          <a:p>
            <a:pPr algn="ctr"/>
            <a:r>
              <a:rPr lang="en-IN" sz="6000" dirty="0" smtClean="0"/>
              <a:t>module.require</a:t>
            </a:r>
            <a:endParaRPr lang="en-US" sz="6000" dirty="0"/>
          </a:p>
        </p:txBody>
      </p:sp>
      <p:sp>
        <p:nvSpPr>
          <p:cNvPr id="4" name="Rectangle 3"/>
          <p:cNvSpPr/>
          <p:nvPr/>
        </p:nvSpPr>
        <p:spPr>
          <a:xfrm>
            <a:off x="152400" y="3124200"/>
            <a:ext cx="8839200" cy="255454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</a:t>
            </a:r>
            <a:r>
              <a:rPr lang="en-IN" sz="32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module.exports</a:t>
            </a:r>
            <a:r>
              <a:rPr lang="en-IN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 </a:t>
            </a:r>
            <a:r>
              <a:rPr lang="en-IN" sz="32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exports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is a special object which is included in every JS file in the Node.js application by default. module is a variable that represents current module and exports is an object that will be exposed as a module. So, whatever you assign to </a:t>
            </a:r>
            <a:r>
              <a:rPr lang="en-IN" sz="32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module.exports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or </a:t>
            </a:r>
            <a:r>
              <a:rPr lang="en-IN" sz="32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exports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will be exposed as a module.</a:t>
            </a:r>
          </a:p>
        </p:txBody>
      </p:sp>
    </p:spTree>
    <p:extLst>
      <p:ext uri="{BB962C8B-B14F-4D97-AF65-F5344CB8AC3E}">
        <p14:creationId xmlns:p14="http://schemas.microsoft.com/office/powerpoint/2010/main" val="51526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3716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i="1" dirty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require</a:t>
            </a:r>
          </a:p>
        </p:txBody>
      </p:sp>
    </p:spTree>
    <p:extLst>
      <p:ext uri="{BB962C8B-B14F-4D97-AF65-F5344CB8AC3E}">
        <p14:creationId xmlns:p14="http://schemas.microsoft.com/office/powerpoint/2010/main" val="237912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28600" y="228600"/>
            <a:ext cx="8686800" cy="685800"/>
          </a:xfrm>
          <a:prstGeom prst="rect">
            <a:avLst/>
          </a:prstGeom>
          <a:solidFill>
            <a:srgbClr val="FF0000"/>
          </a:solidFill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Class Room</a:t>
            </a:r>
            <a:endParaRPr kumimoji="0" lang="en-US" sz="36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1981200"/>
            <a:ext cx="8610600" cy="9144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6600" b="1" dirty="0" smtClean="0">
                <a:latin typeface="Arial" pitchFamily="34" charset="0"/>
                <a:cs typeface="Arial" pitchFamily="34" charset="0"/>
              </a:rPr>
              <a:t>Session 1</a:t>
            </a:r>
            <a:endParaRPr kumimoji="0" lang="en-US" sz="6600" b="1" i="1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5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3716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i="1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exports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816114"/>
            <a:ext cx="8839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i="1" dirty="0" smtClean="0">
                <a:solidFill>
                  <a:schemeClr val="accent4">
                    <a:lumMod val="50000"/>
                  </a:schemeClr>
                </a:solidFill>
                <a:cs typeface="Times New Roman" panose="02020603050405020304" pitchFamily="18" charset="0"/>
              </a:rPr>
              <a:t>myModules.js</a:t>
            </a:r>
            <a:endParaRPr lang="en-IN" b="1" i="1" dirty="0">
              <a:solidFill>
                <a:schemeClr val="accent4">
                  <a:lumMod val="5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1524000"/>
            <a:ext cx="8839200" cy="46474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add(x, y) {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(x + y);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getFullName(firstName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, middleName, lastName) {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(firstName + 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+ middleName + 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+ lastName);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Customer = {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customerCode: 1001,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customerName: 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"Sharmin Bagde"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customerAddress: 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"Paud Road, PUNE"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customerMobile: 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"9850......."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600" dirty="0">
                <a:solidFill>
                  <a:srgbClr val="0000FF"/>
                </a:solidFill>
                <a:latin typeface="Consolas" panose="020B0609020204030204" pitchFamily="49" charset="0"/>
              </a:rPr>
              <a:t>module</a:t>
            </a:r>
            <a:r>
              <a:rPr lang="en-IN" sz="2600" dirty="0">
                <a:solidFill>
                  <a:srgbClr val="000000"/>
                </a:solidFill>
                <a:latin typeface="Consolas" panose="020B0609020204030204" pitchFamily="49" charset="0"/>
              </a:rPr>
              <a:t>.exports = { add, getFullName, Customer }</a:t>
            </a:r>
            <a:endParaRPr lang="en-IN" sz="2600" dirty="0"/>
          </a:p>
        </p:txBody>
      </p:sp>
      <p:sp>
        <p:nvSpPr>
          <p:cNvPr id="8" name="TextBox 7"/>
          <p:cNvSpPr txBox="1"/>
          <p:nvPr/>
        </p:nvSpPr>
        <p:spPr>
          <a:xfrm>
            <a:off x="5714999" y="797504"/>
            <a:ext cx="3276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800" dirty="0" smtClean="0">
                <a:solidFill>
                  <a:schemeClr val="accent3">
                    <a:lumMod val="50000"/>
                  </a:schemeClr>
                </a:solidFill>
              </a:rPr>
              <a:t>$ node </a:t>
            </a:r>
            <a:r>
              <a:rPr lang="en-IN" sz="2800" i="1" dirty="0" smtClean="0">
                <a:solidFill>
                  <a:schemeClr val="accent3">
                    <a:lumMod val="50000"/>
                  </a:schemeClr>
                </a:solidFill>
              </a:rPr>
              <a:t>myModules.js</a:t>
            </a:r>
            <a:endParaRPr lang="en-IN" sz="2800" i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3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i="1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require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816114"/>
            <a:ext cx="8839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i="1" dirty="0" smtClean="0">
                <a:solidFill>
                  <a:schemeClr val="accent4">
                    <a:lumMod val="50000"/>
                  </a:schemeClr>
                </a:solidFill>
                <a:cs typeface="Times New Roman" panose="02020603050405020304" pitchFamily="18" charset="0"/>
              </a:rPr>
              <a:t>app.js</a:t>
            </a:r>
            <a:endParaRPr lang="en-IN" b="1" i="1" dirty="0">
              <a:solidFill>
                <a:schemeClr val="accent4">
                  <a:lumMod val="50000"/>
                </a:schemeClr>
              </a:solidFill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3716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52400" y="1524000"/>
            <a:ext cx="8839200" cy="298543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26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IN" sz="2600" dirty="0">
                <a:solidFill>
                  <a:srgbClr val="000000"/>
                </a:solidFill>
                <a:latin typeface="Consolas" panose="020B0609020204030204" pitchFamily="49" charset="0"/>
              </a:rPr>
              <a:t> o = </a:t>
            </a:r>
            <a:r>
              <a:rPr lang="en-IN" sz="2600" dirty="0">
                <a:solidFill>
                  <a:srgbClr val="0000FF"/>
                </a:solidFill>
                <a:latin typeface="Consolas" panose="020B0609020204030204" pitchFamily="49" charset="0"/>
              </a:rPr>
              <a:t>require</a:t>
            </a:r>
            <a:r>
              <a:rPr lang="en-IN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2600" dirty="0">
                <a:solidFill>
                  <a:srgbClr val="A31515"/>
                </a:solidFill>
                <a:latin typeface="Consolas" panose="020B0609020204030204" pitchFamily="49" charset="0"/>
              </a:rPr>
              <a:t>'./myModules'</a:t>
            </a:r>
            <a:r>
              <a:rPr lang="en-IN" sz="2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"Addition of 2 number is: 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,o.add(1, 1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"Full Name: </a:t>
            </a:r>
            <a:r>
              <a:rPr lang="en-IN" sz="18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o.getFullName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"Saleel"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"Sudheer"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"Bagde</a:t>
            </a:r>
            <a:r>
              <a:rPr lang="en-IN" sz="18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"Customer Details: </a:t>
            </a:r>
            <a:r>
              <a:rPr lang="en-IN" sz="18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o.Customer.customerCode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, o.Customer.customerName, o.Customer.customerAddress, o.Customer.customerMobile);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57999" y="797504"/>
            <a:ext cx="2133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800" dirty="0" smtClean="0">
                <a:solidFill>
                  <a:schemeClr val="accent3">
                    <a:lumMod val="50000"/>
                  </a:schemeClr>
                </a:solidFill>
              </a:rPr>
              <a:t>$ node </a:t>
            </a:r>
            <a:r>
              <a:rPr lang="en-IN" sz="2800" i="1" dirty="0" smtClean="0">
                <a:solidFill>
                  <a:schemeClr val="accent3">
                    <a:lumMod val="50000"/>
                  </a:schemeClr>
                </a:solidFill>
              </a:rPr>
              <a:t>app.js</a:t>
            </a:r>
            <a:endParaRPr lang="en-IN" sz="2800" i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3716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i="1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exports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816114"/>
            <a:ext cx="8839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i="1" dirty="0" smtClean="0">
                <a:solidFill>
                  <a:schemeClr val="accent4">
                    <a:lumMod val="50000"/>
                  </a:schemeClr>
                </a:solidFill>
                <a:cs typeface="Times New Roman" panose="02020603050405020304" pitchFamily="18" charset="0"/>
              </a:rPr>
              <a:t>myModules.js</a:t>
            </a:r>
            <a:endParaRPr lang="en-IN" b="1" i="1" dirty="0">
              <a:solidFill>
                <a:schemeClr val="accent4">
                  <a:lumMod val="5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4999" y="797504"/>
            <a:ext cx="3276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800" dirty="0" smtClean="0">
                <a:solidFill>
                  <a:schemeClr val="accent3">
                    <a:lumMod val="50000"/>
                  </a:schemeClr>
                </a:solidFill>
              </a:rPr>
              <a:t>$ node </a:t>
            </a:r>
            <a:r>
              <a:rPr lang="en-IN" sz="2800" i="1" dirty="0" smtClean="0">
                <a:solidFill>
                  <a:schemeClr val="accent3">
                    <a:lumMod val="50000"/>
                  </a:schemeClr>
                </a:solidFill>
              </a:rPr>
              <a:t>myModules.js</a:t>
            </a:r>
            <a:endParaRPr lang="en-IN" sz="2800" i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1720840"/>
            <a:ext cx="8839200" cy="20313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exports.f1 =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"hello world!2"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exports.add =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(a, b) {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(a + b);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132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i="1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require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816114"/>
            <a:ext cx="8839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i="1" dirty="0" smtClean="0">
                <a:solidFill>
                  <a:schemeClr val="accent4">
                    <a:lumMod val="50000"/>
                  </a:schemeClr>
                </a:solidFill>
                <a:cs typeface="Times New Roman" panose="02020603050405020304" pitchFamily="18" charset="0"/>
              </a:rPr>
              <a:t>app.js</a:t>
            </a:r>
            <a:endParaRPr lang="en-IN" b="1" i="1" dirty="0">
              <a:solidFill>
                <a:schemeClr val="accent4">
                  <a:lumMod val="50000"/>
                </a:schemeClr>
              </a:solidFill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3716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57999" y="797504"/>
            <a:ext cx="2133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800" dirty="0" smtClean="0">
                <a:solidFill>
                  <a:schemeClr val="accent3">
                    <a:lumMod val="50000"/>
                  </a:schemeClr>
                </a:solidFill>
              </a:rPr>
              <a:t>$ node </a:t>
            </a:r>
            <a:r>
              <a:rPr lang="en-IN" sz="2800" i="1" dirty="0" smtClean="0">
                <a:solidFill>
                  <a:schemeClr val="accent3">
                    <a:lumMod val="50000"/>
                  </a:schemeClr>
                </a:solidFill>
              </a:rPr>
              <a:t>app.js</a:t>
            </a:r>
            <a:endParaRPr lang="en-IN" sz="2800" i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1524000"/>
            <a:ext cx="8839200" cy="14773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x = require(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'./myModules'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console.log(x.f1());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"Hello World!"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console.log(x.add(1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, 1));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7541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i="1" dirty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global</a:t>
            </a:r>
            <a:r>
              <a:rPr lang="en-IN" sz="4000" dirty="0" smtClean="0"/>
              <a:t> </a:t>
            </a:r>
            <a:r>
              <a:rPr lang="en-IN" sz="4000" i="1" dirty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objects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3716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52400" y="1524000"/>
            <a:ext cx="8839200" cy="1631216"/>
          </a:xfrm>
          <a:prstGeom prst="rect">
            <a:avLst/>
          </a:prstGeom>
          <a:solidFill>
            <a:srgbClr val="FEFEFE"/>
          </a:solidFill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console.log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(__filename);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0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console.log(__dirname);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0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$ node </a:t>
            </a:r>
            <a:r>
              <a:rPr lang="en-IN" sz="2000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app.js</a:t>
            </a:r>
            <a:endParaRPr lang="en-IN" sz="20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4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2057400"/>
            <a:ext cx="88392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5400" i="1">
                <a:solidFill>
                  <a:srgbClr val="C10374"/>
                </a:solidFill>
                <a:latin typeface="Century" panose="02040604050505020304" pitchFamily="18" charset="0"/>
              </a:defRPr>
            </a:lvl1pPr>
          </a:lstStyle>
          <a:p>
            <a:pPr algn="ctr"/>
            <a:r>
              <a:rPr lang="en-IN" sz="6000" dirty="0" smtClean="0"/>
              <a:t>mongodb</a:t>
            </a:r>
            <a:endParaRPr lang="en-US" sz="6000" dirty="0"/>
          </a:p>
        </p:txBody>
      </p:sp>
      <p:sp>
        <p:nvSpPr>
          <p:cNvPr id="5" name="Rectangle 4"/>
          <p:cNvSpPr/>
          <p:nvPr/>
        </p:nvSpPr>
        <p:spPr>
          <a:xfrm>
            <a:off x="228600" y="3073063"/>
            <a:ext cx="8686800" cy="141577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IN" sz="3200" i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npm </a:t>
            </a:r>
            <a:r>
              <a:rPr lang="en-IN" sz="32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install mongodb --save   </a:t>
            </a:r>
            <a:r>
              <a:rPr lang="en-IN" sz="3200" i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</a:t>
            </a:r>
            <a:r>
              <a:rPr lang="en-IN" sz="2200" dirty="0" smtClean="0">
                <a:solidFill>
                  <a:srgbClr val="92D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 </a:t>
            </a:r>
            <a:r>
              <a:rPr lang="en-IN" sz="2200" dirty="0">
                <a:solidFill>
                  <a:srgbClr val="92D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install mongodb </a:t>
            </a:r>
            <a:r>
              <a:rPr lang="en-IN" sz="2200" dirty="0" smtClean="0">
                <a:solidFill>
                  <a:srgbClr val="92D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drivers</a:t>
            </a:r>
          </a:p>
          <a:p>
            <a:pPr algn="just"/>
            <a:endParaRPr lang="en-IN" sz="2200" dirty="0" smtClean="0">
              <a:solidFill>
                <a:srgbClr val="92D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/>
            <a:r>
              <a:rPr lang="en-IN" sz="3200" i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npm install -g </a:t>
            </a:r>
            <a:r>
              <a:rPr lang="en-IN" sz="32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mongodb --save </a:t>
            </a:r>
            <a:r>
              <a:rPr lang="en-IN" sz="2200" dirty="0" smtClean="0">
                <a:solidFill>
                  <a:srgbClr val="92D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 </a:t>
            </a:r>
            <a:r>
              <a:rPr lang="en-IN" sz="2200" dirty="0">
                <a:solidFill>
                  <a:srgbClr val="92D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install mongodb </a:t>
            </a:r>
            <a:r>
              <a:rPr lang="en-IN" sz="2200" dirty="0" smtClean="0">
                <a:solidFill>
                  <a:srgbClr val="92D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drivers</a:t>
            </a:r>
            <a:endParaRPr lang="en-IN" sz="2200" dirty="0">
              <a:solidFill>
                <a:srgbClr val="92D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73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3716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i="1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connect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822" y="808910"/>
            <a:ext cx="3130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486A80"/>
                </a:solidFill>
                <a:latin typeface="Helvetica Neue"/>
              </a:rPr>
              <a:t>MongoDB connection</a:t>
            </a:r>
            <a:endParaRPr lang="en-IN" b="0" i="0" dirty="0">
              <a:solidFill>
                <a:srgbClr val="486A80"/>
              </a:solidFill>
              <a:effectLst/>
              <a:latin typeface="Helvetica Neue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" y="1676400"/>
            <a:ext cx="8839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MongoClient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800" dirty="0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"mongodb"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MongoClient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8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URL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=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"mongodb://</a:t>
            </a:r>
            <a:r>
              <a:rPr lang="en-IN" sz="1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localhost:27017“;</a:t>
            </a:r>
            <a:endParaRPr lang="en-IN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MongoClient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DCDCAA"/>
                </a:solidFill>
                <a:latin typeface="Consolas" panose="020B0609020204030204" pitchFamily="49" charset="0"/>
              </a:rPr>
              <a:t>connect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URL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 {</a:t>
            </a:r>
            <a:r>
              <a:rPr lang="en-IN" sz="1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useNewUrlParser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}, </a:t>
            </a:r>
            <a:r>
              <a:rPr lang="en-IN" sz="18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db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  <a:endParaRPr lang="en-IN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    if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sz="18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        console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Connection to db failed!"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}</a:t>
            </a:r>
            <a:endParaRPr lang="en-IN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    else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18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        console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"Connection established!"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}</a:t>
            </a:r>
            <a:endParaRPr lang="en-IN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IN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822" y="76690"/>
            <a:ext cx="1072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i="1" dirty="0">
                <a:solidFill>
                  <a:srgbClr val="92D050"/>
                </a:solidFill>
                <a:latin typeface="Helvetica Neue"/>
              </a:rPr>
              <a:t>app.js</a:t>
            </a:r>
          </a:p>
        </p:txBody>
      </p:sp>
    </p:spTree>
    <p:extLst>
      <p:ext uri="{BB962C8B-B14F-4D97-AF65-F5344CB8AC3E}">
        <p14:creationId xmlns:p14="http://schemas.microsoft.com/office/powerpoint/2010/main" val="289240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i="1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createCollection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822" y="76690"/>
            <a:ext cx="1072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i="1" dirty="0">
                <a:solidFill>
                  <a:srgbClr val="92D050"/>
                </a:solidFill>
                <a:latin typeface="Helvetica Neue"/>
              </a:rPr>
              <a:t>app.js</a:t>
            </a:r>
          </a:p>
        </p:txBody>
      </p:sp>
      <p:sp>
        <p:nvSpPr>
          <p:cNvPr id="4" name="Rectangle 3"/>
          <p:cNvSpPr/>
          <p:nvPr/>
        </p:nvSpPr>
        <p:spPr>
          <a:xfrm>
            <a:off x="57822" y="844689"/>
            <a:ext cx="900997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MongoClient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800" dirty="0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"mongodb"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MongoClient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8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URL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=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"mongodb://localhost:27017"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MongoClient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DCDCAA"/>
                </a:solidFill>
                <a:latin typeface="Consolas" panose="020B0609020204030204" pitchFamily="49" charset="0"/>
              </a:rPr>
              <a:t>connect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URL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IN" sz="1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useNewUrlParser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}, </a:t>
            </a:r>
            <a:r>
              <a:rPr lang="en-IN" sz="18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db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sz="1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   let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dbo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db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DCDCAA"/>
                </a:solidFill>
                <a:latin typeface="Consolas" panose="020B0609020204030204" pitchFamily="49" charset="0"/>
              </a:rPr>
              <a:t>db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"db1"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8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    if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sz="18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        console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"Connection to db failed!"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}</a:t>
            </a:r>
            <a:endParaRPr lang="en-IN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    else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18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        console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"Connection established!"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sz="1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dbo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createCollection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"customer"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8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collection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sz="18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            if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IN" sz="18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"collection not created."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8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            console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"connected to "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dbo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databaseName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8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            console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"collection created"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 db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close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IN" sz="18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                console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"db server closed"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 })</a:t>
            </a:r>
            <a:endParaRPr lang="en-IN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});</a:t>
            </a:r>
            <a:endParaRPr lang="en-IN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}</a:t>
            </a:r>
            <a:endParaRPr lang="en-IN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IN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09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i="1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insert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822" y="76690"/>
            <a:ext cx="1072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i="1" dirty="0">
                <a:solidFill>
                  <a:srgbClr val="92D050"/>
                </a:solidFill>
                <a:latin typeface="Helvetica Neue"/>
              </a:rPr>
              <a:t>app.js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0" y="914400"/>
            <a:ext cx="88392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MongoClient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800" dirty="0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"mongodb"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MongoClient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8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URL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"mongodb://localhost:27017"</a:t>
            </a:r>
            <a:endParaRPr lang="en-IN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MongoClient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DCDCAA"/>
                </a:solidFill>
                <a:latin typeface="Consolas" panose="020B0609020204030204" pitchFamily="49" charset="0"/>
              </a:rPr>
              <a:t>connect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URL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, {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useNewUrlParser:</a:t>
            </a:r>
            <a:r>
              <a:rPr lang="en-IN" sz="18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}, </a:t>
            </a:r>
            <a:r>
              <a:rPr lang="en-IN" sz="18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db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sz="18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    if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sz="18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        console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"Connection to db failed!"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}</a:t>
            </a:r>
            <a:endParaRPr lang="en-IN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    else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1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dbo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db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DCDCAA"/>
                </a:solidFill>
                <a:latin typeface="Consolas" panose="020B0609020204030204" pitchFamily="49" charset="0"/>
              </a:rPr>
              <a:t>db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"db1"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dbo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collection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"customer"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IN" sz="1800" dirty="0">
                <a:solidFill>
                  <a:srgbClr val="DCDCAA"/>
                </a:solidFill>
                <a:latin typeface="Consolas" panose="020B0609020204030204" pitchFamily="49" charset="0"/>
              </a:rPr>
              <a:t>insert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[</a:t>
            </a:r>
            <a:endParaRPr lang="en-IN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  { 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"rollNo"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"1"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"name"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"saleel"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}, </a:t>
            </a:r>
          </a:p>
          <a:p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  { 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"rollNo"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"2"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"name"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vrushali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  { 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"rollNo"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"3"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"name"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"sharmin"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], </a:t>
            </a:r>
            <a:r>
              <a:rPr lang="en-IN" sz="18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rest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sz="18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               if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IN" sz="1800" dirty="0">
                <a:solidFill>
                  <a:srgbClr val="C586C0"/>
                </a:solidFill>
                <a:latin typeface="Consolas" panose="020B0609020204030204" pitchFamily="49" charset="0"/>
              </a:rPr>
              <a:t>throw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});</a:t>
            </a:r>
            <a:endParaRPr lang="en-IN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db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close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}</a:t>
            </a:r>
            <a:endParaRPr lang="en-IN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});   </a:t>
            </a:r>
            <a:endParaRPr lang="en-IN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75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3716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i="1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find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822" y="808910"/>
            <a:ext cx="21371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486A80"/>
                </a:solidFill>
                <a:latin typeface="Helvetica Neue"/>
              </a:rPr>
              <a:t>MongoDB find</a:t>
            </a:r>
            <a:endParaRPr lang="en-IN" b="0" i="0" dirty="0">
              <a:solidFill>
                <a:srgbClr val="486A80"/>
              </a:solidFill>
              <a:effectLst/>
              <a:latin typeface="Helvetica Neue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1472148"/>
            <a:ext cx="8839200" cy="427809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/>
            <a:r>
              <a:rPr lang="en-US" sz="1600" b="1" i="1" dirty="0">
                <a:solidFill>
                  <a:srgbClr val="92D050"/>
                </a:solidFill>
                <a:latin typeface="Helvetica Neue"/>
              </a:rPr>
              <a:t>app.js</a:t>
            </a:r>
          </a:p>
          <a:p>
            <a:endParaRPr lang="en-IN" sz="1600" dirty="0" smtClean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IN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I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mongo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require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D69D85"/>
                </a:solidFill>
                <a:latin typeface="Consolas" panose="020B0609020204030204" pitchFamily="49" charset="0"/>
              </a:rPr>
              <a:t>"mongodb"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mongo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connect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D69D85"/>
                </a:solidFill>
                <a:latin typeface="Consolas" panose="020B0609020204030204" pitchFamily="49" charset="0"/>
              </a:rPr>
              <a:t>"mongodb://192.168.100.20:27017/user01"</a:t>
            </a:r>
            <a:r>
              <a:rPr lang="en-IN" sz="16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db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console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log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D69D85"/>
                </a:solidFill>
                <a:latin typeface="Consolas" panose="020B0609020204030204" pitchFamily="49" charset="0"/>
              </a:rPr>
              <a:t>"Connection to db failed!"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else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db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collection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D69D85"/>
                </a:solidFill>
                <a:latin typeface="Consolas" panose="020B0609020204030204" pitchFamily="49" charset="0"/>
              </a:rPr>
              <a:t>"emp"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).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find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({}</a:t>
            </a:r>
            <a:r>
              <a:rPr lang="en-IN" sz="16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r>
              <a:rPr lang="en-IN" sz="1600" dirty="0" smtClean="0">
                <a:solidFill>
                  <a:srgbClr val="DADADA"/>
                </a:solidFill>
                <a:latin typeface="Consolas" panose="020B0609020204030204" pitchFamily="49" charset="0"/>
              </a:rPr>
              <a:t>_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id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IN" sz="16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ename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}).</a:t>
            </a:r>
            <a:r>
              <a:rPr lang="en-IN" sz="1600" dirty="0" smtClean="0">
                <a:solidFill>
                  <a:srgbClr val="DADADA"/>
                </a:solidFill>
                <a:latin typeface="Consolas" panose="020B0609020204030204" pitchFamily="49" charset="0"/>
              </a:rPr>
              <a:t>toArray </a:t>
            </a:r>
          </a:p>
          <a:p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smtClean="0">
                <a:solidFill>
                  <a:srgbClr val="DADADA"/>
                </a:solidFill>
                <a:latin typeface="Consolas" panose="020B0609020204030204" pitchFamily="49" charset="0"/>
              </a:rPr>
              <a:t>          </a:t>
            </a:r>
            <a:r>
              <a:rPr lang="en-IN" sz="1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doc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I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throw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I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console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log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doc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I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})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db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close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();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});</a:t>
            </a:r>
            <a:endParaRPr lang="en-IN" sz="1600" dirty="0"/>
          </a:p>
        </p:txBody>
      </p:sp>
      <p:sp>
        <p:nvSpPr>
          <p:cNvPr id="7" name="Rectangle 6"/>
          <p:cNvSpPr/>
          <p:nvPr/>
        </p:nvSpPr>
        <p:spPr>
          <a:xfrm>
            <a:off x="57822" y="76690"/>
            <a:ext cx="1072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i="1" dirty="0">
                <a:solidFill>
                  <a:srgbClr val="92D050"/>
                </a:solidFill>
                <a:latin typeface="Helvetica Neue"/>
              </a:rPr>
              <a:t>app.js</a:t>
            </a:r>
          </a:p>
        </p:txBody>
      </p:sp>
    </p:spTree>
    <p:extLst>
      <p:ext uri="{BB962C8B-B14F-4D97-AF65-F5344CB8AC3E}">
        <p14:creationId xmlns:p14="http://schemas.microsoft.com/office/powerpoint/2010/main" val="199821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2362200"/>
            <a:ext cx="88392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6000" i="1">
                <a:solidFill>
                  <a:srgbClr val="C10374"/>
                </a:solidFill>
                <a:latin typeface="Century" panose="02040604050505020304" pitchFamily="18" charset="0"/>
              </a:defRPr>
            </a:lvl1pPr>
          </a:lstStyle>
          <a:p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Node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133082" y="3505200"/>
            <a:ext cx="8858518" cy="120032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Node.js is a cross-platform runtime environment and library for running JavaScript applications outside the browser. It is used for creating server-side and networking web applications.</a:t>
            </a:r>
          </a:p>
        </p:txBody>
      </p:sp>
      <p:sp>
        <p:nvSpPr>
          <p:cNvPr id="4" name="Rectangle 3"/>
          <p:cNvSpPr/>
          <p:nvPr/>
        </p:nvSpPr>
        <p:spPr>
          <a:xfrm>
            <a:off x="142741" y="609600"/>
            <a:ext cx="88392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200" dirty="0">
                <a:solidFill>
                  <a:schemeClr val="accent2">
                    <a:lumMod val="50000"/>
                  </a:schemeClr>
                </a:solidFill>
                <a:cs typeface="Times New Roman" panose="02020603050405020304" pitchFamily="18" charset="0"/>
              </a:rPr>
              <a:t>Node.js is a very powerful JavaScript-based framework/platform built on Google Chrome's JavaScript V8 </a:t>
            </a:r>
            <a:r>
              <a:rPr lang="en-IN" sz="2200" dirty="0" smtClean="0">
                <a:solidFill>
                  <a:schemeClr val="accent2">
                    <a:lumMod val="50000"/>
                  </a:schemeClr>
                </a:solidFill>
                <a:cs typeface="Times New Roman" panose="02020603050405020304" pitchFamily="18" charset="0"/>
              </a:rPr>
              <a:t>Engine. </a:t>
            </a:r>
            <a:r>
              <a:rPr lang="en-IN" sz="2200" dirty="0">
                <a:solidFill>
                  <a:schemeClr val="accent2">
                    <a:lumMod val="50000"/>
                  </a:schemeClr>
                </a:solidFill>
                <a:cs typeface="Times New Roman" panose="02020603050405020304" pitchFamily="18" charset="0"/>
              </a:rPr>
              <a:t>Node.js is open source, completely free, and used by thousands of developers around the </a:t>
            </a:r>
            <a:r>
              <a:rPr lang="en-IN" sz="2200" dirty="0" smtClean="0">
                <a:solidFill>
                  <a:schemeClr val="accent2">
                    <a:lumMod val="50000"/>
                  </a:schemeClr>
                </a:solidFill>
                <a:cs typeface="Times New Roman" panose="02020603050405020304" pitchFamily="18" charset="0"/>
              </a:rPr>
              <a:t>world.</a:t>
            </a:r>
            <a:endParaRPr lang="en-IN" sz="2200" dirty="0">
              <a:solidFill>
                <a:schemeClr val="accent2">
                  <a:lumMod val="50000"/>
                </a:schemeClr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2057400"/>
            <a:ext cx="88392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5400" i="1">
                <a:solidFill>
                  <a:srgbClr val="C10374"/>
                </a:solidFill>
                <a:latin typeface="Century" panose="02040604050505020304" pitchFamily="18" charset="0"/>
              </a:defRPr>
            </a:lvl1pPr>
          </a:lstStyle>
          <a:p>
            <a:pPr algn="ctr"/>
            <a:r>
              <a:rPr lang="en-IN" sz="6000" dirty="0" smtClean="0"/>
              <a:t>MySQL</a:t>
            </a:r>
            <a:endParaRPr lang="en-US" sz="6000" dirty="0"/>
          </a:p>
        </p:txBody>
      </p:sp>
      <p:sp>
        <p:nvSpPr>
          <p:cNvPr id="5" name="Rectangle 4"/>
          <p:cNvSpPr/>
          <p:nvPr/>
        </p:nvSpPr>
        <p:spPr>
          <a:xfrm>
            <a:off x="228600" y="3073063"/>
            <a:ext cx="8839200" cy="132343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 algn="just"/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/>
            <a:r>
              <a:rPr lang="en-IN" sz="32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npm install </a:t>
            </a:r>
            <a:r>
              <a:rPr lang="en-IN" sz="3200" i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mysql </a:t>
            </a:r>
            <a:r>
              <a:rPr lang="en-IN" sz="32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--save   </a:t>
            </a:r>
            <a:r>
              <a:rPr lang="en-IN" dirty="0" smtClean="0">
                <a:solidFill>
                  <a:srgbClr val="92D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 </a:t>
            </a:r>
            <a:r>
              <a:rPr lang="en-IN" dirty="0">
                <a:solidFill>
                  <a:srgbClr val="92D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install M</a:t>
            </a:r>
            <a:r>
              <a:rPr lang="en-IN" dirty="0" smtClean="0">
                <a:solidFill>
                  <a:srgbClr val="92D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ySQL </a:t>
            </a:r>
            <a:r>
              <a:rPr lang="en-IN" dirty="0">
                <a:solidFill>
                  <a:srgbClr val="92D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drivers</a:t>
            </a:r>
          </a:p>
          <a:p>
            <a:pPr algn="just"/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7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3716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i="1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connect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822" y="808910"/>
            <a:ext cx="27749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486A80"/>
                </a:solidFill>
                <a:latin typeface="Helvetica Neue"/>
              </a:rPr>
              <a:t>MySQL connection</a:t>
            </a:r>
            <a:endParaRPr lang="en-IN" b="0" i="0" dirty="0">
              <a:solidFill>
                <a:srgbClr val="486A80"/>
              </a:solidFill>
              <a:effectLst/>
              <a:latin typeface="Helvetica Neue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1515338"/>
            <a:ext cx="8839200" cy="429348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/>
            <a:r>
              <a:rPr lang="en-US" sz="1600" b="1" i="1" dirty="0">
                <a:solidFill>
                  <a:srgbClr val="92D050"/>
                </a:solidFill>
                <a:latin typeface="Helvetica Neue"/>
              </a:rPr>
              <a:t>app.js</a:t>
            </a:r>
          </a:p>
          <a:p>
            <a:endParaRPr lang="en-IN" sz="1600" dirty="0" smtClean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IN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mysql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'mysql'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mysql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createConnection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({	</a:t>
            </a:r>
            <a:r>
              <a:rPr lang="en-IN" sz="17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// Connection </a:t>
            </a:r>
            <a:r>
              <a:rPr lang="en-IN" sz="1700" dirty="0">
                <a:solidFill>
                  <a:srgbClr val="92D050"/>
                </a:solidFill>
                <a:latin typeface="Consolas" panose="020B0609020204030204" pitchFamily="49" charset="0"/>
              </a:rPr>
              <a:t>properties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host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"localhost"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user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"root</a:t>
            </a:r>
            <a:r>
              <a:rPr lang="en-IN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   port: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3306"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password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database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"user01"</a:t>
            </a:r>
            <a:endParaRPr lang="en-I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connect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throw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6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"Connected!"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end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I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96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3716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i="1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create table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822" y="808910"/>
            <a:ext cx="289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486A80"/>
                </a:solidFill>
                <a:latin typeface="Helvetica Neue"/>
              </a:rPr>
              <a:t>MySQL create table</a:t>
            </a:r>
            <a:endParaRPr lang="en-IN" b="0" i="0" dirty="0">
              <a:solidFill>
                <a:srgbClr val="486A80"/>
              </a:solidFill>
              <a:effectLst/>
              <a:latin typeface="Helvetica Neue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1524000"/>
            <a:ext cx="8839200" cy="50167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mysql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'mysql'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mysql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createConnection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host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"localhost"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user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"root</a:t>
            </a:r>
            <a:r>
              <a:rPr lang="en-IN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port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"3306"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password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database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"user01"</a:t>
            </a:r>
            <a:endParaRPr lang="en-I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connect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throw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6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"Connected!"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query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"create table a1 (c1 int, c2 varchar(10), c3 datetime</a:t>
            </a:r>
            <a:r>
              <a:rPr lang="en-IN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)"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  <a:endParaRPr lang="en-I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6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    if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throw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6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    console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"Table created!"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end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I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78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3716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i="1" dirty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i</a:t>
            </a:r>
            <a:r>
              <a:rPr lang="en-IN" sz="4000" i="1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nsert record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822" y="808910"/>
            <a:ext cx="29961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486A80"/>
                </a:solidFill>
                <a:latin typeface="Helvetica Neue"/>
              </a:rPr>
              <a:t>MySQL insert record</a:t>
            </a:r>
            <a:endParaRPr lang="en-IN" b="0" i="0" dirty="0">
              <a:solidFill>
                <a:srgbClr val="486A80"/>
              </a:solidFill>
              <a:effectLst/>
              <a:latin typeface="Helvetica Neue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" y="1524000"/>
            <a:ext cx="8839200" cy="47705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mysql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'mysql'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mysql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createConnection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host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"localhost"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user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"root</a:t>
            </a:r>
            <a:r>
              <a:rPr lang="en-IN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port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"3306"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password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database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"user01"</a:t>
            </a:r>
            <a:endParaRPr lang="en-I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connect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throw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6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"Connected!"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query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"insert into dept values(1,1,1,1</a:t>
            </a:r>
            <a:r>
              <a:rPr lang="en-IN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)"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throw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6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Record Inserted…"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I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end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I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10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3716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i="1" dirty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u</a:t>
            </a:r>
            <a:r>
              <a:rPr lang="en-IN" sz="4000" i="1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pdate record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822" y="808910"/>
            <a:ext cx="31852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486A80"/>
                </a:solidFill>
                <a:latin typeface="Helvetica Neue"/>
              </a:rPr>
              <a:t>MySQL update record</a:t>
            </a:r>
            <a:endParaRPr lang="en-IN" b="0" i="0" dirty="0">
              <a:solidFill>
                <a:srgbClr val="486A80"/>
              </a:solidFill>
              <a:effectLst/>
              <a:latin typeface="Helvetica Neue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1554063"/>
            <a:ext cx="8839200" cy="50167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mysql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'mysql'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mysql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createConnection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host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"localhost"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user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"root</a:t>
            </a:r>
            <a:r>
              <a:rPr lang="en-IN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port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"3306"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password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database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"user01"</a:t>
            </a:r>
            <a:endParaRPr lang="en-I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connect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throw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6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"Connected!"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query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"update dept set dname = 'saleel' where deptno=1</a:t>
            </a:r>
            <a:r>
              <a:rPr lang="en-IN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throw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6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Record Updated…"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I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end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I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20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3716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i="1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select 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822" y="808910"/>
            <a:ext cx="30474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486A80"/>
                </a:solidFill>
                <a:latin typeface="Helvetica Neue"/>
              </a:rPr>
              <a:t>MySQL select record</a:t>
            </a:r>
            <a:endParaRPr lang="en-IN" b="0" i="0" dirty="0">
              <a:solidFill>
                <a:srgbClr val="486A80"/>
              </a:solidFill>
              <a:effectLst/>
              <a:latin typeface="Helvetica Neue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1495485"/>
            <a:ext cx="8839200" cy="427809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mysql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'mysql'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mysql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createConnection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en-IN" sz="1600" dirty="0">
                <a:solidFill>
                  <a:srgbClr val="608B4E"/>
                </a:solidFill>
                <a:latin typeface="Consolas" panose="020B0609020204030204" pitchFamily="49" charset="0"/>
              </a:rPr>
              <a:t>// Connection properties</a:t>
            </a:r>
            <a:endParaRPr lang="en-I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host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"localhost"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user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"root"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port:</a:t>
            </a:r>
            <a:r>
              <a:rPr lang="en-IN" sz="16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3306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password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database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"user01"</a:t>
            </a:r>
            <a:endParaRPr lang="en-I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connect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throw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query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"SELECT * FROM emp"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throw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6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      console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end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I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1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3716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i="1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select 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822" y="808910"/>
            <a:ext cx="30474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486A80"/>
                </a:solidFill>
                <a:latin typeface="Helvetica Neue"/>
              </a:rPr>
              <a:t>MySQL select record</a:t>
            </a:r>
            <a:endParaRPr lang="en-IN" b="0" i="0" dirty="0">
              <a:solidFill>
                <a:srgbClr val="486A80"/>
              </a:solidFill>
              <a:effectLst/>
              <a:latin typeface="Helvetica Neue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1524000"/>
            <a:ext cx="8839200" cy="427809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mysql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'mysql'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mysql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createConnection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en-IN" sz="1600" dirty="0">
                <a:solidFill>
                  <a:srgbClr val="608B4E"/>
                </a:solidFill>
                <a:latin typeface="Consolas" panose="020B0609020204030204" pitchFamily="49" charset="0"/>
              </a:rPr>
              <a:t>// Connection properties</a:t>
            </a:r>
            <a:endParaRPr lang="en-I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host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"localhost"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user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"root"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port:</a:t>
            </a:r>
            <a:r>
              <a:rPr lang="en-IN" sz="16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3306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password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database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"user01"</a:t>
            </a:r>
            <a:endParaRPr lang="en-I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connect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throw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query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"SELECT * FROM emp where job='manager'"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throw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6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end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I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73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Getting</a:t>
            </a:r>
            <a:r>
              <a:rPr lang="en-IN" sz="4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IN" sz="4000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Started</a:t>
            </a:r>
            <a:endParaRPr lang="en-IN" sz="4000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1416784"/>
            <a:ext cx="8839200" cy="1631216"/>
          </a:xfrm>
          <a:prstGeom prst="rect">
            <a:avLst/>
          </a:prstGeom>
          <a:solidFill>
            <a:srgbClr val="FEFEFE"/>
          </a:solidFill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goto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command prompt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0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run node.exe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0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&gt; .</a:t>
            </a:r>
            <a:r>
              <a:rPr lang="en-IN" sz="2000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exit</a:t>
            </a:r>
            <a:endParaRPr lang="en-IN" sz="20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11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Getting</a:t>
            </a:r>
            <a:r>
              <a:rPr lang="en-IN" sz="4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IN" sz="4000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Started</a:t>
            </a:r>
            <a:endParaRPr lang="en-IN" sz="4000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1447800"/>
            <a:ext cx="8839200" cy="1427891"/>
          </a:xfrm>
          <a:prstGeom prst="rect">
            <a:avLst/>
          </a:prstGeom>
          <a:solidFill>
            <a:srgbClr val="FEFEFE"/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Create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new Node project.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Open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Git </a:t>
            </a:r>
            <a:r>
              <a:rPr lang="en-IN" sz="2000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Bash</a:t>
            </a:r>
            <a:endParaRPr lang="en-IN" sz="20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$ node </a:t>
            </a:r>
            <a:r>
              <a:rPr lang="en-IN" sz="2000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app.js</a:t>
            </a:r>
            <a:endParaRPr lang="en-IN" sz="20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52400" y="3778984"/>
            <a:ext cx="88392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Create new </a:t>
            </a:r>
            <a:r>
              <a:rPr lang="en-IN" sz="2000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index.js file in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C:\</a:t>
            </a:r>
            <a:r>
              <a:rPr lang="en-IN" sz="2000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wamp64\www\node directory</a:t>
            </a:r>
            <a:r>
              <a:rPr lang="en-IN" sz="2000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000" dirty="0" smtClean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:\wamp64\www\node&gt; </a:t>
            </a:r>
            <a:r>
              <a:rPr lang="en-IN" sz="2000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node . </a:t>
            </a:r>
            <a:r>
              <a:rPr lang="en-IN" sz="2000" dirty="0" smtClean="0">
                <a:solidFill>
                  <a:srgbClr val="92D05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// executes </a:t>
            </a:r>
            <a:r>
              <a:rPr lang="en-IN" sz="2000" dirty="0" smtClean="0">
                <a:solidFill>
                  <a:srgbClr val="92D05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index.js or app.js whichever is present. If both are present, then index.js will be executed </a:t>
            </a:r>
            <a:r>
              <a:rPr lang="en-IN" sz="2000" smtClean="0">
                <a:solidFill>
                  <a:srgbClr val="92D05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by default.</a:t>
            </a:r>
            <a:endParaRPr lang="en-IN" sz="1800" dirty="0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4171" y="3505200"/>
            <a:ext cx="740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smtClean="0">
                <a:solidFill>
                  <a:srgbClr val="FF0000"/>
                </a:solidFill>
              </a:rPr>
              <a:t>Note:</a:t>
            </a:r>
            <a:endParaRPr lang="en-IN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package.json</a:t>
            </a:r>
            <a:endParaRPr lang="en-IN" sz="4000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" y="762000"/>
            <a:ext cx="89916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3E497A"/>
                </a:solidFill>
                <a:latin typeface="Consolas" panose="020B0609020204030204" pitchFamily="49" charset="0"/>
              </a:rPr>
              <a:t>C:\wamp64\www\node&gt;type package.json</a:t>
            </a:r>
          </a:p>
          <a:p>
            <a:r>
              <a:rPr lang="en-IN" sz="2000" dirty="0">
                <a:solidFill>
                  <a:srgbClr val="3E497A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2000" dirty="0">
                <a:solidFill>
                  <a:srgbClr val="3E497A"/>
                </a:solidFill>
                <a:latin typeface="Consolas" panose="020B0609020204030204" pitchFamily="49" charset="0"/>
              </a:rPr>
              <a:t>  "name": "infoway",</a:t>
            </a:r>
          </a:p>
          <a:p>
            <a:r>
              <a:rPr lang="en-IN" sz="2000" dirty="0">
                <a:solidFill>
                  <a:srgbClr val="3E497A"/>
                </a:solidFill>
                <a:latin typeface="Consolas" panose="020B0609020204030204" pitchFamily="49" charset="0"/>
              </a:rPr>
              <a:t>  "version": "1.0.0",</a:t>
            </a:r>
          </a:p>
          <a:p>
            <a:r>
              <a:rPr lang="en-IN" sz="2000" dirty="0">
                <a:solidFill>
                  <a:srgbClr val="3E497A"/>
                </a:solidFill>
                <a:latin typeface="Consolas" panose="020B0609020204030204" pitchFamily="49" charset="0"/>
              </a:rPr>
              <a:t>  "description": "",</a:t>
            </a:r>
          </a:p>
          <a:p>
            <a:r>
              <a:rPr lang="en-IN" sz="2000" dirty="0">
                <a:solidFill>
                  <a:srgbClr val="3E497A"/>
                </a:solidFill>
                <a:latin typeface="Consolas" panose="020B0609020204030204" pitchFamily="49" charset="0"/>
              </a:rPr>
              <a:t>  "main": "app.js",</a:t>
            </a:r>
          </a:p>
          <a:p>
            <a:r>
              <a:rPr lang="en-IN" sz="2000" dirty="0">
                <a:solidFill>
                  <a:srgbClr val="3E497A"/>
                </a:solidFill>
                <a:latin typeface="Consolas" panose="020B0609020204030204" pitchFamily="49" charset="0"/>
              </a:rPr>
              <a:t>  "dependencies": {</a:t>
            </a:r>
          </a:p>
          <a:p>
            <a:r>
              <a:rPr lang="en-IN" sz="2000" dirty="0">
                <a:solidFill>
                  <a:srgbClr val="3E497A"/>
                </a:solidFill>
                <a:latin typeface="Consolas" panose="020B0609020204030204" pitchFamily="49" charset="0"/>
              </a:rPr>
              <a:t>    "express": "^4.16.3",</a:t>
            </a:r>
          </a:p>
          <a:p>
            <a:r>
              <a:rPr lang="en-IN" sz="2000" dirty="0" smtClean="0">
                <a:solidFill>
                  <a:srgbClr val="3E497A"/>
                </a:solidFill>
                <a:latin typeface="Consolas" panose="020B0609020204030204" pitchFamily="49" charset="0"/>
              </a:rPr>
              <a:t>    "mongodb</a:t>
            </a:r>
            <a:r>
              <a:rPr lang="en-IN" sz="2000" dirty="0">
                <a:solidFill>
                  <a:srgbClr val="3E497A"/>
                </a:solidFill>
                <a:latin typeface="Consolas" panose="020B0609020204030204" pitchFamily="49" charset="0"/>
              </a:rPr>
              <a:t>": "^3.1.0",</a:t>
            </a:r>
          </a:p>
          <a:p>
            <a:r>
              <a:rPr lang="en-IN" sz="2000" dirty="0" smtClean="0">
                <a:solidFill>
                  <a:srgbClr val="3E497A"/>
                </a:solidFill>
                <a:latin typeface="Consolas" panose="020B0609020204030204" pitchFamily="49" charset="0"/>
              </a:rPr>
              <a:t>},</a:t>
            </a:r>
            <a:endParaRPr lang="en-IN" sz="2000" dirty="0">
              <a:solidFill>
                <a:srgbClr val="3E497A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3E497A"/>
                </a:solidFill>
                <a:latin typeface="Consolas" panose="020B0609020204030204" pitchFamily="49" charset="0"/>
              </a:rPr>
              <a:t>  "devDependencies": {},</a:t>
            </a:r>
          </a:p>
          <a:p>
            <a:r>
              <a:rPr lang="en-IN" sz="2000" dirty="0">
                <a:solidFill>
                  <a:srgbClr val="3E497A"/>
                </a:solidFill>
                <a:latin typeface="Consolas" panose="020B0609020204030204" pitchFamily="49" charset="0"/>
              </a:rPr>
              <a:t>  "scripts": {</a:t>
            </a:r>
          </a:p>
          <a:p>
            <a:r>
              <a:rPr lang="en-IN" sz="2000" dirty="0">
                <a:solidFill>
                  <a:srgbClr val="3E497A"/>
                </a:solidFill>
                <a:latin typeface="Consolas" panose="020B0609020204030204" pitchFamily="49" charset="0"/>
              </a:rPr>
              <a:t>    "test": "echo \"Error: no test specified\" &amp;&amp; exit 1</a:t>
            </a:r>
            <a:r>
              <a:rPr lang="en-IN" sz="2000" dirty="0" smtClean="0">
                <a:solidFill>
                  <a:srgbClr val="3E497A"/>
                </a:solidFill>
                <a:latin typeface="Consolas" panose="020B0609020204030204" pitchFamily="49" charset="0"/>
              </a:rPr>
              <a:t>",</a:t>
            </a:r>
          </a:p>
          <a:p>
            <a:endParaRPr lang="en-IN" sz="2000" dirty="0">
              <a:solidFill>
                <a:srgbClr val="3E497A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3E497A"/>
                </a:solidFill>
                <a:latin typeface="Consolas" panose="020B0609020204030204" pitchFamily="49" charset="0"/>
              </a:rPr>
              <a:t>    </a:t>
            </a:r>
            <a:r>
              <a:rPr lang="en-IN" sz="2000" dirty="0">
                <a:solidFill>
                  <a:srgbClr val="FF0000"/>
                </a:solidFill>
                <a:latin typeface="Consolas" panose="020B0609020204030204" pitchFamily="49" charset="0"/>
              </a:rPr>
              <a:t>"start": "node app.js"</a:t>
            </a:r>
          </a:p>
          <a:p>
            <a:r>
              <a:rPr lang="en-IN" sz="2000" dirty="0">
                <a:solidFill>
                  <a:srgbClr val="3E497A"/>
                </a:solidFill>
                <a:latin typeface="Consolas" panose="020B0609020204030204" pitchFamily="49" charset="0"/>
              </a:rPr>
              <a:t>  },</a:t>
            </a:r>
          </a:p>
          <a:p>
            <a:r>
              <a:rPr lang="en-IN" sz="2000" dirty="0">
                <a:solidFill>
                  <a:srgbClr val="3E497A"/>
                </a:solidFill>
                <a:latin typeface="Consolas" panose="020B0609020204030204" pitchFamily="49" charset="0"/>
              </a:rPr>
              <a:t>  "author": "Saleel Bagde",</a:t>
            </a:r>
          </a:p>
          <a:p>
            <a:r>
              <a:rPr lang="en-IN" sz="2000" dirty="0">
                <a:solidFill>
                  <a:srgbClr val="3E497A"/>
                </a:solidFill>
                <a:latin typeface="Consolas" panose="020B0609020204030204" pitchFamily="49" charset="0"/>
              </a:rPr>
              <a:t>  "license": "MIT"</a:t>
            </a:r>
          </a:p>
          <a:p>
            <a:r>
              <a:rPr lang="en-IN" sz="2000" dirty="0">
                <a:solidFill>
                  <a:srgbClr val="3E497A"/>
                </a:solidFill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864600" y="5257800"/>
            <a:ext cx="5203200" cy="762000"/>
            <a:chOff x="3864600" y="5257800"/>
            <a:chExt cx="5203200" cy="762000"/>
          </a:xfrm>
        </p:grpSpPr>
        <p:sp>
          <p:nvSpPr>
            <p:cNvPr id="7" name="TextBox 6"/>
            <p:cNvSpPr txBox="1"/>
            <p:nvPr/>
          </p:nvSpPr>
          <p:spPr>
            <a:xfrm>
              <a:off x="4800601" y="5311914"/>
              <a:ext cx="42671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>
                  <a:solidFill>
                    <a:schemeClr val="accent2">
                      <a:lumMod val="75000"/>
                    </a:schemeClr>
                  </a:solidFill>
                  <a:latin typeface="Consolas" panose="020B0609020204030204" pitchFamily="49" charset="0"/>
                </a:rPr>
                <a:t>C:\wamp64\www\node</a:t>
              </a:r>
              <a:r>
                <a:rPr lang="en-IN" sz="2000" dirty="0" smtClean="0">
                  <a:solidFill>
                    <a:schemeClr val="accent2">
                      <a:lumMod val="75000"/>
                    </a:schemeClr>
                  </a:solidFill>
                  <a:latin typeface="Consolas" panose="020B0609020204030204" pitchFamily="49" charset="0"/>
                </a:rPr>
                <a:t>&gt; npm start</a:t>
              </a:r>
            </a:p>
            <a:p>
              <a:r>
                <a:rPr lang="en-IN" sz="2000" dirty="0" smtClean="0">
                  <a:solidFill>
                    <a:srgbClr val="92D050"/>
                  </a:solidFill>
                  <a:latin typeface="Consolas" panose="020B0609020204030204" pitchFamily="49" charset="0"/>
                </a:rPr>
                <a:t>// will execute app.js</a:t>
              </a:r>
              <a:endParaRPr lang="en-IN" sz="2000" dirty="0">
                <a:solidFill>
                  <a:srgbClr val="92D050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0" name="Elbow Connector 9"/>
            <p:cNvCxnSpPr/>
            <p:nvPr/>
          </p:nvCxnSpPr>
          <p:spPr>
            <a:xfrm>
              <a:off x="3864600" y="5257800"/>
              <a:ext cx="936000" cy="324000"/>
            </a:xfrm>
            <a:prstGeom prst="bentConnector3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436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i="1" dirty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modules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" y="816114"/>
            <a:ext cx="8839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accent2">
                    <a:lumMod val="50000"/>
                  </a:schemeClr>
                </a:solidFill>
                <a:cs typeface="Times New Roman" panose="02020603050405020304" pitchFamily="18" charset="0"/>
              </a:rPr>
              <a:t>In Node.js, files and modules are in one-to-one correspondence (each file is treated as a separate module).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1905000"/>
            <a:ext cx="8839200" cy="1015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 the </a:t>
            </a:r>
            <a:r>
              <a:rPr lang="en-IN" sz="3600" b="1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exports</a:t>
            </a:r>
            <a:r>
              <a:rPr lang="en-IN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keyword to make properties and methods available outside the module file.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6983" y="3178076"/>
            <a:ext cx="8874617" cy="1631216"/>
          </a:xfrm>
          <a:prstGeom prst="rect">
            <a:avLst/>
          </a:prstGeom>
          <a:solidFill>
            <a:srgbClr val="FEFEF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342900" indent="-342900">
              <a:buFont typeface="Wingdings" panose="05000000000000000000" pitchFamily="2" charset="2"/>
              <a:buChar char="§"/>
              <a:defRPr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indent="0">
              <a:buNone/>
            </a:pPr>
            <a:r>
              <a:rPr lang="en-IN" sz="2000" dirty="0"/>
              <a:t>1: Create modules.js 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2: Export </a:t>
            </a:r>
            <a:r>
              <a:rPr lang="en-IN" sz="2000" dirty="0" smtClean="0"/>
              <a:t>everything from </a:t>
            </a:r>
            <a:r>
              <a:rPr lang="en-IN" sz="2000" dirty="0"/>
              <a:t>modules.js </a:t>
            </a:r>
            <a:r>
              <a:rPr lang="en-IN" sz="2000" dirty="0" smtClean="0"/>
              <a:t>file – [</a:t>
            </a:r>
            <a:r>
              <a:rPr lang="en-IN" sz="2000" dirty="0"/>
              <a:t>using exports]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3: $ node app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522412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6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2057400"/>
            <a:ext cx="88392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5400" i="1">
                <a:solidFill>
                  <a:srgbClr val="C10374"/>
                </a:solidFill>
                <a:latin typeface="Century" panose="02040604050505020304" pitchFamily="18" charset="0"/>
              </a:defRPr>
            </a:lvl1pPr>
          </a:lstStyle>
          <a:p>
            <a:pPr algn="ctr"/>
            <a:r>
              <a:rPr lang="en-IN" sz="6000" dirty="0"/>
              <a:t>module.exports</a:t>
            </a:r>
            <a:endParaRPr lang="en-US" sz="6000" dirty="0"/>
          </a:p>
        </p:txBody>
      </p:sp>
      <p:sp>
        <p:nvSpPr>
          <p:cNvPr id="4" name="Rectangle 3"/>
          <p:cNvSpPr/>
          <p:nvPr/>
        </p:nvSpPr>
        <p:spPr>
          <a:xfrm>
            <a:off x="152400" y="3124200"/>
            <a:ext cx="8839200" cy="255454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</a:t>
            </a:r>
            <a:r>
              <a:rPr lang="en-IN" sz="32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module.exports</a:t>
            </a:r>
            <a:r>
              <a:rPr lang="en-IN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 </a:t>
            </a:r>
            <a:r>
              <a:rPr lang="en-IN" sz="32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exports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is a special object which is included in every JS file in the Node.js application by default. module is a variable that represents current module and exports is an object that will be exposed as a module. So, whatever you assign to </a:t>
            </a:r>
            <a:r>
              <a:rPr lang="en-IN" sz="32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module.exports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or </a:t>
            </a:r>
            <a:r>
              <a:rPr lang="en-IN" sz="32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exports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will be exposed as a module.</a:t>
            </a:r>
          </a:p>
        </p:txBody>
      </p:sp>
    </p:spTree>
    <p:extLst>
      <p:ext uri="{BB962C8B-B14F-4D97-AF65-F5344CB8AC3E}">
        <p14:creationId xmlns:p14="http://schemas.microsoft.com/office/powerpoint/2010/main" val="411198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i="1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exports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822" y="808910"/>
            <a:ext cx="22381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486A80"/>
                </a:solidFill>
                <a:latin typeface="Helvetica Neue"/>
              </a:rPr>
              <a:t>Export Literals:</a:t>
            </a:r>
            <a:endParaRPr lang="en-IN" b="0" i="0" dirty="0">
              <a:solidFill>
                <a:srgbClr val="486A80"/>
              </a:solidFill>
              <a:effectLst/>
              <a:latin typeface="Helvetica Neue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6591" y="1447800"/>
            <a:ext cx="8750817" cy="2339102"/>
          </a:xfrm>
          <a:prstGeom prst="rect">
            <a:avLst/>
          </a:prstGeom>
          <a:solidFill>
            <a:srgbClr val="FEFEFE"/>
          </a:solidFill>
        </p:spPr>
        <p:txBody>
          <a:bodyPr wrap="square">
            <a:spAutoFit/>
          </a:bodyPr>
          <a:lstStyle/>
          <a:p>
            <a:pPr lvl="0"/>
            <a:r>
              <a:rPr lang="en-US" sz="1800" b="1" i="1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module.js</a:t>
            </a:r>
          </a:p>
          <a:p>
            <a:r>
              <a:rPr lang="en-IN" sz="22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exports</a:t>
            </a:r>
            <a:r>
              <a:rPr lang="en-IN" sz="2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IN" sz="2200" dirty="0">
                <a:solidFill>
                  <a:srgbClr val="CE9178"/>
                </a:solidFill>
                <a:latin typeface="Consolas" panose="020B0609020204030204" pitchFamily="49" charset="0"/>
              </a:rPr>
              <a:t>"Hello World</a:t>
            </a:r>
            <a:r>
              <a:rPr lang="en-IN" sz="22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sz="2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		</a:t>
            </a:r>
            <a:r>
              <a:rPr lang="en-IN" sz="22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// {}</a:t>
            </a:r>
          </a:p>
          <a:p>
            <a:r>
              <a:rPr lang="en-IN" sz="2200" dirty="0">
                <a:solidFill>
                  <a:srgbClr val="4EC9B0"/>
                </a:solidFill>
                <a:latin typeface="Consolas" panose="020B0609020204030204" pitchFamily="49" charset="0"/>
              </a:rPr>
              <a:t>module.exports</a:t>
            </a:r>
            <a:r>
              <a:rPr lang="en-IN" sz="2200" dirty="0"/>
              <a:t> </a:t>
            </a:r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sz="2200" dirty="0"/>
              <a:t> </a:t>
            </a:r>
            <a:r>
              <a:rPr lang="en-IN" sz="2200" dirty="0">
                <a:solidFill>
                  <a:srgbClr val="CE9178"/>
                </a:solidFill>
                <a:latin typeface="Consolas" panose="020B0609020204030204" pitchFamily="49" charset="0"/>
              </a:rPr>
              <a:t>"Hello World</a:t>
            </a:r>
            <a:r>
              <a:rPr lang="en-IN" sz="22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sz="2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   </a:t>
            </a:r>
            <a:r>
              <a:rPr lang="en-IN" sz="22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// Hello World</a:t>
            </a:r>
          </a:p>
          <a:p>
            <a:endParaRPr lang="en-IN" sz="2200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800" b="1" i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app.js</a:t>
            </a:r>
          </a:p>
          <a:p>
            <a:r>
              <a:rPr lang="en-IN" sz="22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2200" dirty="0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2200" dirty="0">
                <a:solidFill>
                  <a:srgbClr val="CE9178"/>
                </a:solidFill>
                <a:latin typeface="Consolas" panose="020B0609020204030204" pitchFamily="49" charset="0"/>
              </a:rPr>
              <a:t>"./module"</a:t>
            </a:r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22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22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22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IN" sz="2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IN" sz="2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77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11026</TotalTime>
  <Words>1364</Words>
  <Application>Microsoft Office PowerPoint</Application>
  <PresentationFormat>On-screen Show (4:3)</PresentationFormat>
  <Paragraphs>385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52" baseType="lpstr">
      <vt:lpstr>SimSun</vt:lpstr>
      <vt:lpstr>Arial</vt:lpstr>
      <vt:lpstr>Bookman Old Style</vt:lpstr>
      <vt:lpstr>Calibri</vt:lpstr>
      <vt:lpstr>Century</vt:lpstr>
      <vt:lpstr>Consolas</vt:lpstr>
      <vt:lpstr>Gill Sans MT</vt:lpstr>
      <vt:lpstr>Helvetica Neue</vt:lpstr>
      <vt:lpstr>Open Sans</vt:lpstr>
      <vt:lpstr>Segoe Print</vt:lpstr>
      <vt:lpstr>Segoe UI Light</vt:lpstr>
      <vt:lpstr>Tahoma</vt:lpstr>
      <vt:lpstr>Times New Roman</vt:lpstr>
      <vt:lpstr>Wingdings</vt:lpstr>
      <vt:lpstr>Wingdings 3</vt:lpstr>
      <vt:lpstr>Origin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[Hyper Text Markup Language]</dc:title>
  <dc:subject>HTML Programming</dc:subject>
  <dc:creator>Zahid Aslam</dc:creator>
  <cp:keywords>HTTP, programming, tags</cp:keywords>
  <cp:lastModifiedBy>saleel</cp:lastModifiedBy>
  <cp:revision>1816</cp:revision>
  <cp:lastPrinted>1601-01-01T00:00:00Z</cp:lastPrinted>
  <dcterms:created xsi:type="dcterms:W3CDTF">2001-07-06T15:43:27Z</dcterms:created>
  <dcterms:modified xsi:type="dcterms:W3CDTF">2018-06-30T06:47:45Z</dcterms:modified>
  <cp:category>HTML Programming</cp:category>
</cp:coreProperties>
</file>