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4"/>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931" r:id="rId32"/>
    <p:sldId id="630" r:id="rId33"/>
    <p:sldId id="608" r:id="rId34"/>
    <p:sldId id="612" r:id="rId35"/>
    <p:sldId id="611" r:id="rId36"/>
    <p:sldId id="707" r:id="rId37"/>
    <p:sldId id="932" r:id="rId38"/>
    <p:sldId id="933" r:id="rId39"/>
    <p:sldId id="934" r:id="rId40"/>
    <p:sldId id="805" r:id="rId41"/>
    <p:sldId id="708" r:id="rId42"/>
    <p:sldId id="709" r:id="rId43"/>
    <p:sldId id="818" r:id="rId44"/>
    <p:sldId id="819" r:id="rId45"/>
    <p:sldId id="734" r:id="rId46"/>
    <p:sldId id="820" r:id="rId47"/>
    <p:sldId id="735" r:id="rId48"/>
    <p:sldId id="821" r:id="rId49"/>
    <p:sldId id="617" r:id="rId50"/>
    <p:sldId id="841" r:id="rId51"/>
    <p:sldId id="878" r:id="rId52"/>
    <p:sldId id="879" r:id="rId53"/>
    <p:sldId id="880" r:id="rId54"/>
    <p:sldId id="822" r:id="rId55"/>
    <p:sldId id="800" r:id="rId56"/>
    <p:sldId id="823" r:id="rId57"/>
    <p:sldId id="609" r:id="rId58"/>
    <p:sldId id="610" r:id="rId59"/>
    <p:sldId id="824" r:id="rId60"/>
    <p:sldId id="588" r:id="rId61"/>
    <p:sldId id="633" r:id="rId62"/>
    <p:sldId id="635" r:id="rId63"/>
    <p:sldId id="637" r:id="rId64"/>
    <p:sldId id="634" r:id="rId65"/>
    <p:sldId id="795" r:id="rId66"/>
    <p:sldId id="772" r:id="rId67"/>
    <p:sldId id="773" r:id="rId68"/>
    <p:sldId id="769" r:id="rId69"/>
    <p:sldId id="847" r:id="rId70"/>
    <p:sldId id="765" r:id="rId71"/>
    <p:sldId id="766" r:id="rId72"/>
    <p:sldId id="767" r:id="rId73"/>
    <p:sldId id="768" r:id="rId74"/>
    <p:sldId id="840" r:id="rId75"/>
    <p:sldId id="750" r:id="rId76"/>
    <p:sldId id="629" r:id="rId77"/>
    <p:sldId id="837" r:id="rId78"/>
    <p:sldId id="838" r:id="rId79"/>
    <p:sldId id="839" r:id="rId80"/>
    <p:sldId id="826" r:id="rId81"/>
    <p:sldId id="673" r:id="rId82"/>
    <p:sldId id="674" r:id="rId83"/>
    <p:sldId id="845" r:id="rId84"/>
    <p:sldId id="881" r:id="rId85"/>
    <p:sldId id="807" r:id="rId86"/>
    <p:sldId id="702" r:id="rId87"/>
    <p:sldId id="701" r:id="rId88"/>
    <p:sldId id="703" r:id="rId89"/>
    <p:sldId id="704" r:id="rId90"/>
    <p:sldId id="705" r:id="rId91"/>
    <p:sldId id="706" r:id="rId92"/>
    <p:sldId id="848" r:id="rId93"/>
    <p:sldId id="849" r:id="rId94"/>
    <p:sldId id="850" r:id="rId95"/>
    <p:sldId id="827" r:id="rId96"/>
    <p:sldId id="737" r:id="rId97"/>
    <p:sldId id="861" r:id="rId98"/>
    <p:sldId id="842" r:id="rId99"/>
    <p:sldId id="843" r:id="rId100"/>
    <p:sldId id="844" r:id="rId101"/>
    <p:sldId id="740" r:id="rId102"/>
    <p:sldId id="741" r:id="rId103"/>
    <p:sldId id="742" r:id="rId104"/>
    <p:sldId id="832" r:id="rId105"/>
    <p:sldId id="739" r:id="rId106"/>
    <p:sldId id="828" r:id="rId107"/>
    <p:sldId id="743" r:id="rId108"/>
    <p:sldId id="744" r:id="rId109"/>
    <p:sldId id="808" r:id="rId110"/>
    <p:sldId id="714" r:id="rId111"/>
    <p:sldId id="724" r:id="rId112"/>
    <p:sldId id="725" r:id="rId113"/>
    <p:sldId id="726" r:id="rId114"/>
    <p:sldId id="727" r:id="rId115"/>
    <p:sldId id="728" r:id="rId116"/>
    <p:sldId id="809" r:id="rId117"/>
    <p:sldId id="751" r:id="rId118"/>
    <p:sldId id="752" r:id="rId119"/>
    <p:sldId id="753" r:id="rId120"/>
    <p:sldId id="755" r:id="rId121"/>
    <p:sldId id="756" r:id="rId122"/>
    <p:sldId id="757" r:id="rId123"/>
    <p:sldId id="758" r:id="rId124"/>
    <p:sldId id="759" r:id="rId125"/>
    <p:sldId id="812" r:id="rId126"/>
    <p:sldId id="749" r:id="rId127"/>
    <p:sldId id="811" r:id="rId128"/>
    <p:sldId id="746" r:id="rId129"/>
    <p:sldId id="774" r:id="rId130"/>
    <p:sldId id="775" r:id="rId131"/>
    <p:sldId id="747" r:id="rId132"/>
    <p:sldId id="829" r:id="rId133"/>
    <p:sldId id="776" r:id="rId134"/>
    <p:sldId id="810" r:id="rId135"/>
    <p:sldId id="710" r:id="rId136"/>
    <p:sldId id="712" r:id="rId137"/>
    <p:sldId id="711" r:id="rId138"/>
    <p:sldId id="713" r:id="rId139"/>
    <p:sldId id="729" r:id="rId140"/>
    <p:sldId id="730" r:id="rId141"/>
    <p:sldId id="731" r:id="rId142"/>
    <p:sldId id="732" r:id="rId143"/>
    <p:sldId id="733" r:id="rId144"/>
    <p:sldId id="813" r:id="rId145"/>
    <p:sldId id="721" r:id="rId146"/>
    <p:sldId id="722" r:id="rId147"/>
    <p:sldId id="794" r:id="rId148"/>
    <p:sldId id="854" r:id="rId149"/>
    <p:sldId id="856" r:id="rId150"/>
    <p:sldId id="857" r:id="rId151"/>
    <p:sldId id="858" r:id="rId152"/>
    <p:sldId id="814" r:id="rId153"/>
    <p:sldId id="639" r:id="rId154"/>
    <p:sldId id="645" r:id="rId155"/>
    <p:sldId id="640" r:id="rId156"/>
    <p:sldId id="644" r:id="rId157"/>
    <p:sldId id="653" r:id="rId158"/>
    <p:sldId id="646" r:id="rId159"/>
    <p:sldId id="647" r:id="rId160"/>
    <p:sldId id="648" r:id="rId161"/>
    <p:sldId id="649" r:id="rId162"/>
    <p:sldId id="650" r:id="rId163"/>
    <p:sldId id="651" r:id="rId164"/>
    <p:sldId id="652" r:id="rId165"/>
    <p:sldId id="656" r:id="rId166"/>
    <p:sldId id="658" r:id="rId167"/>
    <p:sldId id="870" r:id="rId168"/>
    <p:sldId id="671" r:id="rId169"/>
    <p:sldId id="660" r:id="rId170"/>
    <p:sldId id="698" r:id="rId171"/>
    <p:sldId id="699" r:id="rId172"/>
    <p:sldId id="661" r:id="rId173"/>
    <p:sldId id="700" r:id="rId174"/>
    <p:sldId id="662" r:id="rId175"/>
    <p:sldId id="663" r:id="rId176"/>
    <p:sldId id="859" r:id="rId177"/>
    <p:sldId id="642" r:id="rId178"/>
    <p:sldId id="643" r:id="rId179"/>
    <p:sldId id="777" r:id="rId180"/>
    <p:sldId id="607" r:id="rId181"/>
    <p:sldId id="834" r:id="rId182"/>
    <p:sldId id="585" r:id="rId183"/>
    <p:sldId id="605" r:id="rId184"/>
    <p:sldId id="860" r:id="rId185"/>
    <p:sldId id="606" r:id="rId186"/>
    <p:sldId id="764" r:id="rId187"/>
    <p:sldId id="833" r:id="rId188"/>
    <p:sldId id="862" r:id="rId189"/>
    <p:sldId id="762" r:id="rId190"/>
    <p:sldId id="863" r:id="rId191"/>
    <p:sldId id="763" r:id="rId192"/>
    <p:sldId id="871" r:id="rId193"/>
    <p:sldId id="804" r:id="rId194"/>
    <p:sldId id="893" r:id="rId195"/>
    <p:sldId id="587" r:id="rId196"/>
    <p:sldId id="760" r:id="rId197"/>
    <p:sldId id="761" r:id="rId198"/>
    <p:sldId id="882" r:id="rId199"/>
    <p:sldId id="877" r:id="rId200"/>
    <p:sldId id="888" r:id="rId201"/>
    <p:sldId id="883" r:id="rId202"/>
    <p:sldId id="892" r:id="rId203"/>
    <p:sldId id="884" r:id="rId204"/>
    <p:sldId id="891" r:id="rId205"/>
    <p:sldId id="885" r:id="rId206"/>
    <p:sldId id="889" r:id="rId207"/>
    <p:sldId id="886" r:id="rId208"/>
    <p:sldId id="890" r:id="rId209"/>
    <p:sldId id="815" r:id="rId210"/>
    <p:sldId id="790" r:id="rId211"/>
    <p:sldId id="791" r:id="rId212"/>
    <p:sldId id="792" r:id="rId213"/>
    <p:sldId id="816" r:id="rId214"/>
    <p:sldId id="675" r:id="rId215"/>
    <p:sldId id="676" r:id="rId216"/>
    <p:sldId id="801" r:id="rId217"/>
    <p:sldId id="802" r:id="rId218"/>
    <p:sldId id="689" r:id="rId219"/>
    <p:sldId id="770" r:id="rId220"/>
    <p:sldId id="771" r:id="rId221"/>
    <p:sldId id="867" r:id="rId222"/>
    <p:sldId id="868" r:id="rId223"/>
    <p:sldId id="869" r:id="rId224"/>
    <p:sldId id="864" r:id="rId225"/>
    <p:sldId id="793" r:id="rId226"/>
    <p:sldId id="778" r:id="rId227"/>
    <p:sldId id="780" r:id="rId228"/>
    <p:sldId id="781" r:id="rId229"/>
    <p:sldId id="783" r:id="rId230"/>
    <p:sldId id="785" r:id="rId231"/>
    <p:sldId id="786" r:id="rId232"/>
    <p:sldId id="831" r:id="rId233"/>
    <p:sldId id="788" r:id="rId234"/>
    <p:sldId id="787" r:id="rId235"/>
    <p:sldId id="789" r:id="rId236"/>
    <p:sldId id="797" r:id="rId237"/>
    <p:sldId id="796" r:id="rId238"/>
    <p:sldId id="836" r:id="rId239"/>
    <p:sldId id="866" r:id="rId240"/>
    <p:sldId id="909" r:id="rId241"/>
    <p:sldId id="908" r:id="rId242"/>
    <p:sldId id="910" r:id="rId243"/>
    <p:sldId id="911" r:id="rId244"/>
    <p:sldId id="912" r:id="rId245"/>
    <p:sldId id="913" r:id="rId246"/>
    <p:sldId id="914" r:id="rId247"/>
    <p:sldId id="926" r:id="rId248"/>
    <p:sldId id="927" r:id="rId249"/>
    <p:sldId id="928" r:id="rId250"/>
    <p:sldId id="929" r:id="rId251"/>
    <p:sldId id="930" r:id="rId252"/>
    <p:sldId id="865" r:id="rId2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3BBE8C"/>
    <a:srgbClr val="F3EF53"/>
    <a:srgbClr val="E90919"/>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159</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172</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202</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209</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238</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'object'</a:t>
            </a:r>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28</a:t>
            </a:fld>
            <a:endParaRPr lang="en-US"/>
          </a:p>
        </p:txBody>
      </p:sp>
    </p:spTree>
    <p:extLst>
      <p:ext uri="{BB962C8B-B14F-4D97-AF65-F5344CB8AC3E}">
        <p14:creationId xmlns:p14="http://schemas.microsoft.com/office/powerpoint/2010/main" val="216627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75</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144</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2377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r"/>
            <a:r>
              <a:rPr lang="en-US" sz="4200" b="1" i="1" smtClean="0">
                <a:solidFill>
                  <a:srgbClr val="00FF87"/>
                </a:solidFill>
                <a:latin typeface="SimSun" panose="02010600030101010101" pitchFamily="2" charset="-122"/>
                <a:ea typeface="SimSun" panose="02010600030101010101" pitchFamily="2" charset="-122"/>
                <a:cs typeface="Arial" pitchFamily="34" charset="0"/>
              </a:rPr>
              <a:t>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5" name="Rectangle 4"/>
          <p:cNvSpPr/>
          <p:nvPr/>
        </p:nvSpPr>
        <p:spPr>
          <a:xfrm>
            <a:off x="152400" y="2367677"/>
            <a:ext cx="88392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 = "";</a:t>
            </a:r>
          </a:p>
          <a:p>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.prototype.</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 =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.length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colorString</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.length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82901762"/>
              </p:ext>
            </p:extLst>
          </p:nvPr>
        </p:nvGraphicFramePr>
        <p:xfrm>
          <a:off x="182545" y="3926392"/>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844195" y="3974522"/>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11" name="Group 10"/>
          <p:cNvGrpSpPr/>
          <p:nvPr/>
        </p:nvGrpSpPr>
        <p:grpSpPr>
          <a:xfrm>
            <a:off x="1930645" y="3955999"/>
            <a:ext cx="1562100" cy="458055"/>
            <a:chOff x="3314700" y="4267384"/>
            <a:chExt cx="1562100" cy="4580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42" y="4275029"/>
              <a:ext cx="354228" cy="4164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50" y="4267384"/>
              <a:ext cx="389650" cy="458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539" y="4288204"/>
              <a:ext cx="354228" cy="41641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700" y="4288204"/>
              <a:ext cx="354228" cy="416413"/>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4036546700"/>
              </p:ext>
            </p:extLst>
          </p:nvPr>
        </p:nvGraphicFramePr>
        <p:xfrm>
          <a:off x="86325" y="587906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645705" y="593087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1691341" y="590220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10" name="Rectangle 9"/>
          <p:cNvSpPr/>
          <p:nvPr/>
        </p:nvSpPr>
        <p:spPr>
          <a:xfrm>
            <a:off x="86324" y="3200400"/>
            <a:ext cx="8823772"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toString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12" name="Rectangle 11"/>
          <p:cNvSpPr/>
          <p:nvPr/>
        </p:nvSpPr>
        <p:spPr>
          <a:xfrm>
            <a:off x="50876" y="4871779"/>
            <a:ext cx="8894669"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join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 - </a:t>
            </a:r>
            <a:r>
              <a:rPr lang="en-US" sz="1800" dirty="0" smtClean="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dirty="0"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406601"/>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lang="en-IN" sz="1800" kern="1200" dirty="0" smtClean="0">
                          <a:solidFill>
                            <a:schemeClr val="tx1"/>
                          </a:solidFill>
                          <a:effectLst/>
                          <a:latin typeface="Calibri" panose="020F0502020204030204" pitchFamily="34" charset="0"/>
                          <a:ea typeface="+mn-ea"/>
                          <a:cs typeface="Calibri" panose="020F0502020204030204" pitchFamily="34" charset="0"/>
                        </a:rPr>
                        <a:t>The push() method returns the new array length</a:t>
                      </a:r>
                      <a:endParaRPr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2766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50292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push</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endParaRPr lang="en-US" sz="1800" b="0" dirty="0">
              <a:solidFill>
                <a:srgbClr val="D3AF86"/>
              </a:solidFill>
              <a:effectLst/>
              <a:latin typeface="Consolas" panose="020B0609020204030204" pitchFamily="49" charset="0"/>
            </a:endParaRPr>
          </a:p>
        </p:txBody>
      </p:sp>
      <p:sp>
        <p:nvSpPr>
          <p:cNvPr id="8" name="Rectangle 7"/>
          <p:cNvSpPr/>
          <p:nvPr/>
        </p:nvSpPr>
        <p:spPr>
          <a:xfrm>
            <a:off x="228600" y="3962400"/>
            <a:ext cx="8839200"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pop</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last element ("Yellow</a:t>
            </a:r>
            <a:r>
              <a:rPr lang="en-US" sz="1800" dirty="0" smtClean="0">
                <a:solidFill>
                  <a:srgbClr val="00B050"/>
                </a:solidFill>
                <a:latin typeface="Consolas" panose="020B0609020204030204" pitchFamily="49" charset="0"/>
              </a:rPr>
              <a:t>")</a:t>
            </a:r>
            <a:endParaRPr lang="en-US" sz="1800" b="0" dirty="0">
              <a:solidFill>
                <a:srgbClr val="00B050"/>
              </a:solidFill>
              <a:effectLst/>
              <a:latin typeface="Consolas" panose="020B0609020204030204" pitchFamily="49" charset="0"/>
            </a:endParaRPr>
          </a:p>
        </p:txBody>
      </p:sp>
      <p:cxnSp>
        <p:nvCxnSpPr>
          <p:cNvPr id="5" name="Straight Connector 4"/>
          <p:cNvCxnSpPr/>
          <p:nvPr/>
        </p:nvCxnSpPr>
        <p:spPr>
          <a:xfrm>
            <a:off x="152400" y="48006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5052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
        <p:nvSpPr>
          <p:cNvPr id="4" name="Rectangle 3"/>
          <p:cNvSpPr/>
          <p:nvPr/>
        </p:nvSpPr>
        <p:spPr>
          <a:xfrm>
            <a:off x="220682" y="4182070"/>
            <a:ext cx="8770917"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colsole</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shift</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first element "Red"</a:t>
            </a:r>
            <a:r>
              <a:rPr lang="en-US" sz="1800" dirty="0">
                <a:solidFill>
                  <a:srgbClr val="A57A4C"/>
                </a:solidFill>
                <a:latin typeface="Consolas" panose="020B0609020204030204" pitchFamily="49" charset="0"/>
              </a:rPr>
              <a:t> </a:t>
            </a:r>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5" name="Rectangle 4"/>
          <p:cNvSpPr/>
          <p:nvPr/>
        </p:nvSpPr>
        <p:spPr>
          <a:xfrm>
            <a:off x="152400" y="5486400"/>
            <a:ext cx="87630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unshift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Adds a new element to an </a:t>
            </a:r>
            <a:r>
              <a:rPr lang="en-US" sz="1800" dirty="0" smtClean="0">
                <a:solidFill>
                  <a:srgbClr val="00B050"/>
                </a:solidFill>
                <a:latin typeface="Consolas" panose="020B0609020204030204" pitchFamily="49" charset="0"/>
              </a:rPr>
              <a:t>array at </a:t>
            </a:r>
            <a:r>
              <a:rPr lang="en-US" sz="1800" dirty="0">
                <a:solidFill>
                  <a:srgbClr val="00B050"/>
                </a:solidFill>
                <a:latin typeface="Consolas" panose="020B0609020204030204" pitchFamily="49" charset="0"/>
              </a:rPr>
              <a:t>the beginning.</a:t>
            </a:r>
            <a:endParaRPr lang="en-US" sz="1800" b="0" dirty="0">
              <a:solidFill>
                <a:srgbClr val="00B050"/>
              </a:solidFill>
              <a:effectLst/>
              <a:latin typeface="Consolas" panose="020B0609020204030204" pitchFamily="49" charset="0"/>
            </a:endParaRPr>
          </a:p>
        </p:txBody>
      </p:sp>
      <p:cxnSp>
        <p:nvCxnSpPr>
          <p:cNvPr id="8" name="Straight Connector 7"/>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51054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splice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90500" y="3048000"/>
            <a:ext cx="86868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 = </a:t>
            </a:r>
            <a:r>
              <a:rPr lang="en-US" sz="1800" b="1" dirty="0">
                <a:solidFill>
                  <a:srgbClr val="DC3958"/>
                </a:solidFill>
                <a:latin typeface="Consolas" panose="020B0609020204030204" pitchFamily="49" charset="0"/>
              </a:rPr>
              <a:t>colors</a:t>
            </a:r>
            <a:r>
              <a:rPr lang="en-US" sz="1800" b="1" dirty="0">
                <a:solidFill>
                  <a:srgbClr val="D3AF86"/>
                </a:solidFill>
                <a:latin typeface="Consolas" panose="020B0609020204030204" pitchFamily="49" charset="0"/>
              </a:rPr>
              <a:t>.</a:t>
            </a:r>
            <a:r>
              <a:rPr lang="en-US" sz="1800" b="1" dirty="0">
                <a:solidFill>
                  <a:srgbClr val="7E602C"/>
                </a:solidFill>
                <a:latin typeface="Consolas" panose="020B0609020204030204" pitchFamily="49" charset="0"/>
              </a:rPr>
              <a:t>slice</a:t>
            </a:r>
            <a:r>
              <a:rPr lang="en-US" sz="1800" b="1" dirty="0">
                <a:solidFill>
                  <a:srgbClr val="D3AF86"/>
                </a:solidFill>
                <a:latin typeface="Consolas" panose="020B0609020204030204" pitchFamily="49" charset="0"/>
              </a:rPr>
              <a:t>(</a:t>
            </a:r>
            <a:r>
              <a:rPr lang="en-US" sz="1800" b="1"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429000"/>
            <a:ext cx="88392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47871"/>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Lemon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Silver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005" y="1028412"/>
            <a:ext cx="8801595" cy="646331"/>
          </a:xfrm>
          <a:prstGeom prst="rect">
            <a:avLst/>
          </a:prstGeom>
        </p:spPr>
        <p:txBody>
          <a:bodyPr wrap="square">
            <a:spAutoFit/>
          </a:bodyPr>
          <a:lstStyle/>
          <a:p>
            <a:r>
              <a:rPr lang="en-IN" sz="1800" dirty="0" smtClean="0">
                <a:solidFill>
                  <a:srgbClr val="0070C0"/>
                </a:solidFill>
                <a:latin typeface="Open Sans"/>
                <a:cs typeface="Arial" panose="020B0604020202020204" pitchFamily="34" charset="0"/>
              </a:rPr>
              <a:t>function.length</a:t>
            </a:r>
            <a:r>
              <a:rPr lang="en-IN" sz="1800" dirty="0" smtClean="0">
                <a:latin typeface="Open Sans"/>
              </a:rPr>
              <a:t> </a:t>
            </a:r>
            <a:r>
              <a:rPr lang="en-IN" sz="1800" dirty="0">
                <a:latin typeface="Open Sans"/>
              </a:rPr>
              <a:t>: Specifies the number of arguments expected by the function.</a:t>
            </a:r>
          </a:p>
          <a:p>
            <a:r>
              <a:rPr lang="en-IN" sz="1800" dirty="0" smtClean="0">
                <a:solidFill>
                  <a:srgbClr val="0070C0"/>
                </a:solidFill>
                <a:latin typeface="Open Sans"/>
                <a:cs typeface="Arial" panose="020B0604020202020204" pitchFamily="34" charset="0"/>
              </a:rPr>
              <a:t>function.name</a:t>
            </a:r>
            <a:r>
              <a:rPr lang="en-IN" sz="1800" dirty="0" smtClean="0">
                <a:latin typeface="Open Sans"/>
              </a:rPr>
              <a:t> </a:t>
            </a:r>
            <a:r>
              <a:rPr lang="en-IN" sz="1800" dirty="0">
                <a:latin typeface="Open Sans"/>
              </a:rPr>
              <a:t>: The name of the function</a:t>
            </a:r>
            <a:r>
              <a:rPr lang="en-IN" sz="1800" dirty="0" smtClean="0">
                <a:latin typeface="Open Sans"/>
              </a:rPr>
              <a:t>.</a:t>
            </a:r>
          </a:p>
        </p:txBody>
      </p:sp>
      <p:sp>
        <p:nvSpPr>
          <p:cNvPr id="5" name="Rectangle 4"/>
          <p:cNvSpPr/>
          <p:nvPr/>
        </p:nvSpPr>
        <p:spPr>
          <a:xfrm>
            <a:off x="149431" y="2133600"/>
            <a:ext cx="8768938" cy="1754326"/>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fn</a:t>
            </a:r>
            <a:r>
              <a:rPr lang="en-US" sz="1800" dirty="0" smtClean="0">
                <a:solidFill>
                  <a:srgbClr val="D3AF86"/>
                </a:solidFill>
                <a:latin typeface="Consolas" panose="020B0609020204030204" pitchFamily="49" charset="0"/>
              </a:rPr>
              <a:t>.length</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2 arguments.</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.name);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fn</a:t>
            </a:r>
            <a:endParaRPr lang="en-US" sz="18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5" name="Rectangle 4"/>
          <p:cNvSpPr/>
          <p:nvPr/>
        </p:nvSpPr>
        <p:spPr>
          <a:xfrm>
            <a:off x="266700" y="3295710"/>
            <a:ext cx="8610600" cy="1477328"/>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INDIA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Gujarat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Bihar</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Maharashtra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Goa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Assam</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Uttar Pradesh</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Rajasthan</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762000" y="3071084"/>
            <a:ext cx="7696200" cy="830997"/>
          </a:xfrm>
          <a:prstGeom prst="rect">
            <a:avLst/>
          </a:prstGeom>
        </p:spPr>
        <p:txBody>
          <a:bodyPr wrap="square">
            <a:spAutoFit/>
          </a:bodyPr>
          <a:lstStyle/>
          <a:p>
            <a:r>
              <a:rPr lang="en-IN" dirty="0">
                <a:solidFill>
                  <a:srgbClr val="00FF87"/>
                </a:solidFill>
                <a:latin typeface="medium-content-serif-font"/>
              </a:rPr>
              <a:t>An arrow function expression has a shorter syntax </a:t>
            </a:r>
            <a:r>
              <a:rPr lang="en-IN" dirty="0" smtClean="0">
                <a:solidFill>
                  <a:srgbClr val="00FF87"/>
                </a:solidFill>
                <a:latin typeface="medium-content-serif-font"/>
              </a:rPr>
              <a:t>than a</a:t>
            </a:r>
            <a:r>
              <a:rPr lang="en-IN"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066800"/>
            <a:ext cx="8839200" cy="535531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func5</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func3</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func4</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 </a:t>
            </a:r>
            <a:r>
              <a:rPr lang="en-US" sz="1800" dirty="0">
                <a:solidFill>
                  <a:srgbClr val="FF0000"/>
                </a:solidFill>
                <a:latin typeface="Consolas" panose="020B0609020204030204" pitchFamily="49" charset="0"/>
              </a:rPr>
              <a:t>// OK</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00B050"/>
                </a:solidFill>
                <a:latin typeface="Consolas" panose="020B0609020204030204" pitchFamily="49" charset="0"/>
              </a:rPr>
              <a:t>// undefined </a:t>
            </a:r>
            <a:r>
              <a:rPr lang="en-IN" sz="2200" dirty="0" smtClean="0">
                <a:solidFill>
                  <a:srgbClr val="92D050"/>
                </a:solidFill>
                <a:latin typeface="Consolas" panose="020B0609020204030204" pitchFamily="49" charset="0"/>
              </a:rPr>
              <a:t>-</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00B050"/>
                </a:solidFill>
                <a:latin typeface="Consolas" panose="020B0609020204030204" pitchFamily="49" charset="0"/>
              </a:rPr>
              <a:t>// 1</a:t>
            </a:r>
            <a:r>
              <a:rPr lang="en-IN" sz="2200" dirty="0" smtClean="0">
                <a:solidFill>
                  <a:srgbClr val="92D050"/>
                </a:solidFill>
                <a:latin typeface="Consolas" panose="020B0609020204030204" pitchFamily="49" charset="0"/>
              </a:rPr>
              <a:t>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5336738"/>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24121" y="3676471"/>
            <a:ext cx="8867480" cy="1277273"/>
            <a:chOff x="123632" y="3581400"/>
            <a:chExt cx="9020367" cy="1277273"/>
          </a:xfrm>
        </p:grpSpPr>
        <p:sp>
          <p:nvSpPr>
            <p:cNvPr id="9" name="Rectangle 8"/>
            <p:cNvSpPr/>
            <p:nvPr/>
          </p:nvSpPr>
          <p:spPr>
            <a:xfrm>
              <a:off x="123632" y="3581400"/>
              <a:ext cx="4447054" cy="1277273"/>
            </a:xfrm>
            <a:prstGeom prst="rect">
              <a:avLst/>
            </a:prstGeom>
          </p:spPr>
          <p:txBody>
            <a:bodyPr wrap="square">
              <a:spAutoFit/>
            </a:bodyPr>
            <a:lstStyle/>
            <a:p>
              <a:r>
                <a:rPr lang="en-IN" sz="1900" dirty="0">
                  <a:solidFill>
                    <a:srgbClr val="D3AF86"/>
                  </a:solidFill>
                  <a:latin typeface="Consolas" panose="020B0609020204030204" pitchFamily="49" charset="0"/>
                </a:rPr>
                <a:t>&lt;</a:t>
              </a:r>
              <a:r>
                <a:rPr lang="en-IN" sz="1900" dirty="0">
                  <a:solidFill>
                    <a:srgbClr val="DC3958"/>
                  </a:solidFill>
                  <a:latin typeface="Consolas" panose="020B0609020204030204" pitchFamily="49" charset="0"/>
                </a:rPr>
                <a:t>script</a:t>
              </a:r>
              <a:r>
                <a:rPr lang="en-IN" sz="1900" dirty="0">
                  <a:solidFill>
                    <a:srgbClr val="D3AF86"/>
                  </a:solidFill>
                  <a:latin typeface="Consolas" panose="020B0609020204030204" pitchFamily="49" charset="0"/>
                </a:rPr>
                <a:t> </a:t>
              </a:r>
              <a:r>
                <a:rPr lang="en-IN" sz="1900" dirty="0">
                  <a:solidFill>
                    <a:srgbClr val="F79A32"/>
                  </a:solidFill>
                  <a:latin typeface="Consolas" panose="020B0609020204030204" pitchFamily="49" charset="0"/>
                </a:rPr>
                <a:t>type</a:t>
              </a:r>
              <a:r>
                <a:rPr lang="en-IN" sz="1900" dirty="0">
                  <a:solidFill>
                    <a:srgbClr val="D3AF86"/>
                  </a:solidFill>
                  <a:latin typeface="Consolas" panose="020B0609020204030204" pitchFamily="49" charset="0"/>
                </a:rPr>
                <a:t>="</a:t>
              </a:r>
              <a:r>
                <a:rPr lang="en-IN" sz="1900" dirty="0">
                  <a:solidFill>
                    <a:srgbClr val="889B4A"/>
                  </a:solidFill>
                  <a:latin typeface="Consolas" panose="020B0609020204030204" pitchFamily="49" charset="0"/>
                </a:rPr>
                <a:t>text/</a:t>
              </a:r>
              <a:r>
                <a:rPr lang="en-IN" sz="1900" dirty="0" err="1">
                  <a:solidFill>
                    <a:srgbClr val="889B4A"/>
                  </a:solidFill>
                  <a:latin typeface="Consolas" panose="020B0609020204030204" pitchFamily="49" charset="0"/>
                </a:rPr>
                <a:t>javascript</a:t>
              </a:r>
              <a:r>
                <a:rPr lang="en-IN" sz="1900" dirty="0" smtClean="0">
                  <a:solidFill>
                    <a:srgbClr val="D3AF86"/>
                  </a:solidFill>
                  <a:latin typeface="Consolas" panose="020B0609020204030204" pitchFamily="49" charset="0"/>
                </a:rPr>
                <a:t>"&gt;</a:t>
              </a:r>
            </a:p>
            <a:p>
              <a:r>
                <a:rPr lang="en-IN" sz="1900" dirty="0" smtClean="0">
                  <a:solidFill>
                    <a:srgbClr val="98676A"/>
                  </a:solidFill>
                  <a:latin typeface="Consolas" panose="020B0609020204030204" pitchFamily="49" charset="0"/>
                </a:rPr>
                <a:t>    var</a:t>
              </a:r>
              <a:r>
                <a:rPr lang="en-IN" sz="1900" dirty="0" smtClean="0">
                  <a:solidFill>
                    <a:srgbClr val="D3AF86"/>
                  </a:solidFill>
                  <a:latin typeface="Consolas" panose="020B0609020204030204" pitchFamily="49" charset="0"/>
                </a:rPr>
                <a:t> </a:t>
              </a:r>
              <a:r>
                <a:rPr lang="en-IN" sz="1900" dirty="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a:t>
              </a:r>
            </a:p>
            <a:p>
              <a:r>
                <a:rPr lang="en-IN" sz="1900" dirty="0" smtClean="0">
                  <a:solidFill>
                    <a:srgbClr val="F06431"/>
                  </a:solidFill>
                  <a:latin typeface="Consolas" panose="020B0609020204030204" pitchFamily="49" charset="0"/>
                </a:rPr>
                <a:t>    console</a:t>
              </a:r>
              <a:r>
                <a:rPr lang="en-IN" sz="1900" dirty="0" smtClean="0">
                  <a:solidFill>
                    <a:srgbClr val="D3AF86"/>
                  </a:solidFill>
                  <a:latin typeface="Consolas" panose="020B0609020204030204" pitchFamily="49" charset="0"/>
                </a:rPr>
                <a:t>.</a:t>
              </a:r>
              <a:r>
                <a:rPr lang="en-IN" sz="1900" dirty="0" smtClean="0">
                  <a:solidFill>
                    <a:srgbClr val="7E602C"/>
                  </a:solidFill>
                  <a:latin typeface="Consolas" panose="020B0609020204030204" pitchFamily="49" charset="0"/>
                </a:rPr>
                <a:t>log</a:t>
              </a:r>
              <a:r>
                <a:rPr lang="en-IN" sz="1900" dirty="0" smtClean="0">
                  <a:solidFill>
                    <a:srgbClr val="D3AF86"/>
                  </a:solidFill>
                  <a:latin typeface="Consolas" panose="020B0609020204030204" pitchFamily="49" charset="0"/>
                </a:rPr>
                <a:t>(</a:t>
              </a:r>
              <a:r>
                <a:rPr lang="en-IN" sz="1900" dirty="0" smtClean="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 typeof </a:t>
              </a:r>
              <a:r>
                <a:rPr lang="en-IN" sz="1900" dirty="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a:t>
              </a:r>
            </a:p>
            <a:p>
              <a:r>
                <a:rPr lang="en-IN" sz="1900" dirty="0" smtClean="0">
                  <a:solidFill>
                    <a:srgbClr val="D3AF86"/>
                  </a:solidFill>
                  <a:latin typeface="Consolas" panose="020B0609020204030204" pitchFamily="49" charset="0"/>
                </a:rPr>
                <a:t>&lt;/</a:t>
              </a:r>
              <a:r>
                <a:rPr lang="en-IN" sz="1900" dirty="0">
                  <a:solidFill>
                    <a:srgbClr val="DC3958"/>
                  </a:solidFill>
                  <a:latin typeface="Consolas" panose="020B0609020204030204" pitchFamily="49" charset="0"/>
                </a:rPr>
                <a:t>script</a:t>
              </a:r>
              <a:r>
                <a:rPr lang="en-IN" sz="1900" dirty="0" smtClean="0">
                  <a:solidFill>
                    <a:srgbClr val="D3AF86"/>
                  </a:solidFill>
                  <a:latin typeface="Consolas" panose="020B0609020204030204" pitchFamily="49" charset="0"/>
                </a:rPr>
                <a:t>&gt;	</a:t>
              </a:r>
              <a:r>
                <a:rPr lang="en-IN" sz="2000" dirty="0">
                  <a:solidFill>
                    <a:srgbClr val="00B050"/>
                  </a:solidFill>
                  <a:latin typeface="Consolas" panose="020B0609020204030204" pitchFamily="49" charset="0"/>
                  <a:cs typeface="Consolas" panose="020B0609020204030204" pitchFamily="49" charset="0"/>
                </a:rPr>
                <a:t>// 'undefined</a:t>
              </a:r>
              <a:r>
                <a:rPr lang="en-IN" sz="2000" dirty="0" smtClean="0">
                  <a:solidFill>
                    <a:srgbClr val="00B050"/>
                  </a:solidFill>
                  <a:latin typeface="Consolas" panose="020B0609020204030204" pitchFamily="49" charset="0"/>
                  <a:cs typeface="Consolas" panose="020B0609020204030204" pitchFamily="49" charset="0"/>
                </a:rPr>
                <a:t>'</a:t>
              </a:r>
              <a:endParaRPr lang="en-IN" sz="2000" dirty="0">
                <a:solidFill>
                  <a:srgbClr val="00B050"/>
                </a:solidFill>
                <a:latin typeface="Consolas" panose="020B0609020204030204" pitchFamily="49" charset="0"/>
                <a:cs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script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err="1">
                  <a:solidFill>
                    <a:srgbClr val="889B4A"/>
                  </a:solidFill>
                  <a:latin typeface="Consolas" panose="020B0609020204030204" pitchFamily="49" charset="0"/>
                </a:rPr>
                <a:t>javascript</a:t>
              </a:r>
              <a:r>
                <a:rPr lang="en-IN" sz="1800" dirty="0" smtClean="0">
                  <a:solidFill>
                    <a:srgbClr val="D3AF86"/>
                  </a:solidFill>
                  <a:latin typeface="Consolas" panose="020B0609020204030204" pitchFamily="49" charset="0"/>
                </a:rPr>
                <a:t>"&gt;</a:t>
              </a:r>
            </a:p>
            <a:p>
              <a:r>
                <a:rPr lang="en-IN" sz="1800" dirty="0" smtClean="0">
                  <a:solidFill>
                    <a:srgbClr val="98676A"/>
                  </a:solidFill>
                  <a:latin typeface="Consolas" panose="020B0609020204030204" pitchFamily="49" charset="0"/>
                </a:rPr>
                <a:t>    var</a:t>
              </a:r>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null</a:t>
              </a:r>
              <a:r>
                <a:rPr lang="en-IN" sz="1800" dirty="0">
                  <a:solidFill>
                    <a:srgbClr val="D3AF86"/>
                  </a:solidFill>
                  <a:latin typeface="Consolas" panose="020B0609020204030204" pitchFamily="49" charset="0"/>
                </a:rPr>
                <a:t>;</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 typeof </a:t>
              </a:r>
              <a:r>
                <a:rPr lang="en-IN" sz="1800" dirty="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script</a:t>
              </a:r>
              <a:r>
                <a:rPr lang="en-IN" sz="1800" dirty="0" smtClean="0">
                  <a:solidFill>
                    <a:srgbClr val="D3AF86"/>
                  </a:solidFill>
                  <a:latin typeface="Consolas" panose="020B0609020204030204" pitchFamily="49" charset="0"/>
                </a:rPr>
                <a:t>&gt;	</a:t>
              </a:r>
              <a:r>
                <a:rPr lang="en-IN" sz="1800" dirty="0">
                  <a:solidFill>
                    <a:srgbClr val="00B050"/>
                  </a:solidFill>
                  <a:latin typeface="Consolas" panose="020B0609020204030204" pitchFamily="49" charset="0"/>
                  <a:cs typeface="Consolas" panose="020B0609020204030204" pitchFamily="49" charset="0"/>
                </a:rPr>
                <a:t> // 'object'</a:t>
              </a:r>
              <a:endParaRPr lang="en-IN" sz="1800" dirty="0">
                <a:solidFill>
                  <a:srgbClr val="D3AF86"/>
                </a:solidFill>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declarations</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92925" y="738043"/>
            <a:ext cx="5943600" cy="369332"/>
          </a:xfrm>
          <a:prstGeom prst="rect">
            <a:avLst/>
          </a:prstGeom>
          <a:noFill/>
        </p:spPr>
        <p:txBody>
          <a:bodyPr wrap="square">
            <a:spAutoFit/>
          </a:bodyPr>
          <a:lstStyle/>
          <a:p>
            <a:r>
              <a:rPr lang="en-US" sz="1800" dirty="0">
                <a:solidFill>
                  <a:srgbClr val="3BBE8C"/>
                </a:solidFill>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variable hoisting</a:t>
            </a:r>
            <a:endParaRPr lang="en-US" sz="3600" i="1" dirty="0">
              <a:solidFill>
                <a:srgbClr val="13D9E3"/>
              </a:solidFill>
              <a:latin typeface="Arial" panose="020B0604020202020204" pitchFamily="34" charset="0"/>
              <a:cs typeface="Arial" panose="020B0604020202020204" pitchFamily="34" charset="0"/>
            </a:endParaRP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var</a:t>
            </a:r>
            <a:endParaRPr lang="en-US" sz="6000" dirty="0"/>
          </a:p>
        </p:txBody>
      </p:sp>
    </p:spTree>
    <p:extLst>
      <p:ext uri="{BB962C8B-B14F-4D97-AF65-F5344CB8AC3E}">
        <p14:creationId xmlns:p14="http://schemas.microsoft.com/office/powerpoint/2010/main" val="1195025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581400"/>
            <a:ext cx="8849591" cy="1734067"/>
            <a:chOff x="228600" y="2628074"/>
            <a:chExt cx="8849591" cy="2418897"/>
          </a:xfrm>
        </p:grpSpPr>
        <p:grpSp>
          <p:nvGrpSpPr>
            <p:cNvPr id="9" name="Group 8"/>
            <p:cNvGrpSpPr/>
            <p:nvPr/>
          </p:nvGrpSpPr>
          <p:grpSpPr>
            <a:xfrm>
              <a:off x="1094222" y="3633461"/>
              <a:ext cx="2715778" cy="1413509"/>
              <a:chOff x="853569" y="3445083"/>
              <a:chExt cx="2715778" cy="1413509"/>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1"/>
                <a:ext cx="27157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 declaration</a:t>
                </a:r>
                <a:endParaRPr lang="en-IN" sz="16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3104042" cy="1672263"/>
              <a:chOff x="5675526" y="3146108"/>
              <a:chExt cx="3104042" cy="1672263"/>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87590" y="4303180"/>
                <a:ext cx="27919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declaration</a:t>
                </a:r>
                <a:endParaRPr lang="en-IN" sz="1800" b="1" i="1" dirty="0">
                  <a:solidFill>
                    <a:srgbClr val="E9DE49"/>
                  </a:solidFill>
                  <a:latin typeface="Consolas" panose="020B0609020204030204" pitchFamily="49" charset="0"/>
                </a:endParaRPr>
              </a:p>
            </p:txBody>
          </p:sp>
        </p:grpSp>
        <p:sp>
          <p:nvSpPr>
            <p:cNvPr id="3" name="Rectangle 2"/>
            <p:cNvSpPr/>
            <p:nvPr/>
          </p:nvSpPr>
          <p:spPr>
            <a:xfrm>
              <a:off x="228600" y="2628074"/>
              <a:ext cx="4116731" cy="1287978"/>
            </a:xfrm>
            <a:prstGeom prst="rect">
              <a:avLst/>
            </a:prstGeom>
          </p:spPr>
          <p:txBody>
            <a:bodyPr wrap="square">
              <a:spAutoFit/>
            </a:bodyPr>
            <a:lstStyle/>
            <a:p>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
          <p:nvSpPr>
            <p:cNvPr id="5" name="Rectangle 4"/>
            <p:cNvSpPr/>
            <p:nvPr/>
          </p:nvSpPr>
          <p:spPr>
            <a:xfrm>
              <a:off x="4543815" y="2684855"/>
              <a:ext cx="4534376" cy="1287978"/>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//undefined</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p:txBody>
        </p:sp>
      </p:grpSp>
      <p:sp>
        <p:nvSpPr>
          <p:cNvPr id="22" name="Rectangle 21"/>
          <p:cNvSpPr/>
          <p:nvPr/>
        </p:nvSpPr>
        <p:spPr>
          <a:xfrm>
            <a:off x="190500" y="2354759"/>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24" name="Rectangle 23"/>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228600" y="2590800"/>
            <a:ext cx="8839200" cy="2073737"/>
            <a:chOff x="128650" y="2919350"/>
            <a:chExt cx="8839200" cy="2073737"/>
          </a:xfrm>
        </p:grpSpPr>
        <p:sp>
          <p:nvSpPr>
            <p:cNvPr id="4" name="Rectangle 3"/>
            <p:cNvSpPr/>
            <p:nvPr/>
          </p:nvSpPr>
          <p:spPr>
            <a:xfrm>
              <a:off x="128650" y="2935629"/>
              <a:ext cx="40767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p:txBody>
        </p:sp>
        <p:sp>
          <p:nvSpPr>
            <p:cNvPr id="5" name="Rectangle 4"/>
            <p:cNvSpPr/>
            <p:nvPr/>
          </p:nvSpPr>
          <p:spPr>
            <a:xfrm>
              <a:off x="4853050" y="2919350"/>
              <a:ext cx="4114800" cy="1200329"/>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9574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local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nvGrpSpPr>
            <p:cNvPr id="24" name="Group 23"/>
            <p:cNvGrpSpPr/>
            <p:nvPr/>
          </p:nvGrpSpPr>
          <p:grpSpPr>
            <a:xfrm>
              <a:off x="6705600" y="3124198"/>
              <a:ext cx="533400" cy="1462909"/>
              <a:chOff x="2895600" y="3124199"/>
              <a:chExt cx="533400" cy="1295401"/>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224650" y="4623755"/>
              <a:ext cx="21098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global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sp>
        <p:nvSpPr>
          <p:cNvPr id="19" name="Rectangle 18"/>
          <p:cNvSpPr/>
          <p:nvPr/>
        </p:nvSpPr>
        <p:spPr>
          <a:xfrm>
            <a:off x="185057" y="49530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266700" y="2209800"/>
            <a:ext cx="8610600" cy="3124361"/>
            <a:chOff x="266700" y="2366891"/>
            <a:chExt cx="8610600" cy="3124361"/>
          </a:xfrm>
        </p:grpSpPr>
        <p:grpSp>
          <p:nvGrpSpPr>
            <p:cNvPr id="6" name="Group 5"/>
            <p:cNvGrpSpPr/>
            <p:nvPr/>
          </p:nvGrpSpPr>
          <p:grpSpPr>
            <a:xfrm>
              <a:off x="1219200" y="3657601"/>
              <a:ext cx="2743200" cy="1833651"/>
              <a:chOff x="1447800" y="3924376"/>
              <a:chExt cx="2651760" cy="1570594"/>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651760" cy="316347"/>
              </a:xfrm>
              <a:prstGeom prst="rect">
                <a:avLst/>
              </a:prstGeom>
              <a:noFill/>
            </p:spPr>
            <p:txBody>
              <a:bodyPr wrap="square" rtlCol="0">
                <a:spAutoFit/>
              </a:bodyPr>
              <a:lstStyle/>
              <a:p>
                <a:r>
                  <a:rPr lang="en-IN" sz="1800" b="1" i="1" dirty="0">
                    <a:solidFill>
                      <a:srgbClr val="E9DE49"/>
                    </a:solidFill>
                    <a:latin typeface="Consolas" panose="020B0609020204030204" pitchFamily="49" charset="0"/>
                  </a:rPr>
                  <a:t>re-declared</a:t>
                </a:r>
                <a:r>
                  <a:rPr lang="en-IN" sz="1800" b="1" dirty="0" smtClean="0">
                    <a:solidFill>
                      <a:srgbClr val="0000FF"/>
                    </a:solidFill>
                    <a:latin typeface="Consolas" panose="020B0609020204030204" pitchFamily="49" charset="0"/>
                  </a:rPr>
                  <a:t> </a:t>
                </a:r>
                <a:r>
                  <a:rPr lang="en-IN" sz="18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031325"/>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//1001</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00B050"/>
                </a:solidFill>
                <a:latin typeface="Consolas" panose="020B0609020204030204" pitchFamily="49" charset="0"/>
              </a:endParaRPr>
            </a:p>
          </p:txBody>
        </p:sp>
      </p:gr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5" name="Rectangle 4"/>
          <p:cNvSpPr/>
          <p:nvPr/>
        </p:nvSpPr>
        <p:spPr>
          <a:xfrm>
            <a:off x="228600" y="2554069"/>
            <a:ext cx="4572000" cy="646331"/>
          </a:xfrm>
          <a:prstGeom prst="rect">
            <a:avLst/>
          </a:prstGeom>
        </p:spPr>
        <p:txBody>
          <a:bodyPr>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b</a:t>
            </a:r>
            <a:endParaRPr lang="en-US" sz="1800" b="0" dirty="0">
              <a:solidFill>
                <a:srgbClr val="00B050"/>
              </a:solidFill>
              <a:effectLst/>
              <a:latin typeface="Consolas" panose="020B0609020204030204" pitchFamily="49" charset="0"/>
            </a:endParaRPr>
          </a:p>
        </p:txBody>
      </p:sp>
      <p:sp>
        <p:nvSpPr>
          <p:cNvPr id="9" name="Rectangle 8"/>
          <p:cNvSpPr/>
          <p:nvPr/>
        </p:nvSpPr>
        <p:spPr>
          <a:xfrm>
            <a:off x="228600" y="3752671"/>
            <a:ext cx="86868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99</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3BBE8C"/>
                </a:solidFill>
                <a:latin typeface="Consolas" panose="020B0609020204030204" pitchFamily="49" charset="0"/>
              </a:rPr>
              <a:t>// a will be equal to 1 </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b is equal to 99</a:t>
            </a:r>
            <a:endParaRPr lang="en-US" sz="1800" b="0" dirty="0">
              <a:solidFill>
                <a:srgbClr val="00B050"/>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properties </a:t>
            </a:r>
            <a:r>
              <a:rPr lang="en-US" sz="6000" i="0" dirty="0" smtClean="0"/>
              <a:t>{ key : value }</a:t>
            </a:r>
            <a:endParaRPr lang="en-US" sz="6000" i="0" dirty="0"/>
          </a:p>
        </p:txBody>
      </p:sp>
    </p:spTree>
    <p:extLst>
      <p:ext uri="{BB962C8B-B14F-4D97-AF65-F5344CB8AC3E}">
        <p14:creationId xmlns:p14="http://schemas.microsoft.com/office/powerpoint/2010/main" val="3694113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6639" y="1981200"/>
            <a:ext cx="8590722" cy="3970318"/>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fullName:'</a:t>
            </a:r>
            <a:r>
              <a:rPr lang="en-IN" sz="1800" dirty="0">
                <a:solidFill>
                  <a:srgbClr val="889B4A"/>
                </a:solidFill>
                <a:latin typeface="Consolas" panose="020B0609020204030204" pitchFamily="49" charset="0"/>
              </a:rPr>
              <a:t>saleel sudheer bagde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_age:</a:t>
            </a:r>
            <a:r>
              <a:rPr lang="en-IN" sz="1800" dirty="0" smtClean="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_canVote:</a:t>
            </a:r>
            <a:r>
              <a:rPr lang="en-IN" sz="1800" dirty="0" smtClean="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smtClean="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smtClean="0">
                <a:solidFill>
                  <a:srgbClr val="D3AF86"/>
                </a:solidFill>
                <a:latin typeface="Consolas" panose="020B0609020204030204" pitchFamily="49" charset="0"/>
              </a:rPr>
              <a:t>);</a:t>
            </a:r>
          </a:p>
          <a:p>
            <a:endParaRPr lang="en-IN" sz="1800" b="0" dirty="0">
              <a:solidFill>
                <a:srgbClr val="D3AF86"/>
              </a:solidFill>
              <a:effectLst/>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a:solidFill>
                  <a:srgbClr val="F06431"/>
                </a:solidFill>
                <a:latin typeface="Consolas" panose="020B0609020204030204" pitchFamily="49" charset="0"/>
              </a:rPr>
              <a:t>    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p>
          <a:p>
            <a:endParaRPr lang="en-IN" sz="1800" b="0" dirty="0">
              <a:solidFill>
                <a:srgbClr val="D3AF86"/>
              </a:solidFill>
              <a:effectLst/>
              <a:latin typeface="Consolas" panose="020B0609020204030204" pitchFamily="49" charset="0"/>
            </a:endParaRPr>
          </a:p>
        </p:txBody>
      </p:sp>
      <p:sp>
        <p:nvSpPr>
          <p:cNvPr id="6" name="Rectangle 5"/>
          <p:cNvSpPr/>
          <p:nvPr/>
        </p:nvSpPr>
        <p:spPr>
          <a:xfrm>
            <a:off x="114300" y="1176585"/>
            <a:ext cx="89154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smtClean="0">
                <a:solidFill>
                  <a:srgbClr val="FFC90E"/>
                </a:solidFill>
                <a:latin typeface="Consolas" panose="020B0609020204030204" pitchFamily="49" charset="0"/>
              </a:rPr>
              <a:t>var1 </a:t>
            </a:r>
            <a:r>
              <a:rPr lang="nn-NO" sz="2000" dirty="0">
                <a:solidFill>
                  <a:schemeClr val="accent5">
                    <a:lumMod val="75000"/>
                  </a:schemeClr>
                </a:solidFill>
                <a:latin typeface="Consolas" panose="020B0609020204030204" pitchFamily="49" charset="0"/>
              </a:rPr>
              <a:t>=</a:t>
            </a:r>
            <a:r>
              <a:rPr lang="nn-NO" sz="2000" dirty="0" smtClean="0">
                <a:solidFill>
                  <a:srgbClr val="FFC90E"/>
                </a:solidFill>
                <a:latin typeface="Consolas" panose="020B0609020204030204" pitchFamily="49" charset="0"/>
                <a:cs typeface="Arial" panose="020B0604020202020204" pitchFamily="34" charset="0"/>
              </a:rPr>
              <a:t> </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"key"</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a:solidFill>
                  <a:srgbClr val="92D050"/>
                </a:solidFill>
                <a:latin typeface="Consolas" panose="020B0609020204030204" pitchFamily="49" charset="0"/>
              </a:rPr>
              <a:t>key"</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"keyN"</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"valueN</a:t>
            </a:r>
            <a:r>
              <a:rPr lang="nn-NO" sz="2000" dirty="0">
                <a:solidFill>
                  <a:srgbClr val="92D050"/>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21327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 array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4300" y="2286000"/>
            <a:ext cx="8839200" cy="3416320"/>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 _fullName:'</a:t>
            </a:r>
            <a:r>
              <a:rPr lang="en-IN" sz="1800" dirty="0">
                <a:solidFill>
                  <a:srgbClr val="889B4A"/>
                </a:solidFill>
                <a:latin typeface="Consolas" panose="020B0609020204030204" pitchFamily="49" charset="0"/>
              </a:rPr>
              <a:t>saleel </a:t>
            </a:r>
            <a:r>
              <a:rPr lang="en-IN" sz="1800" dirty="0" smtClean="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1002</a:t>
            </a:r>
            <a:r>
              <a:rPr lang="en-IN" sz="1800" dirty="0">
                <a:solidFill>
                  <a:srgbClr val="D3AF86"/>
                </a:solidFill>
                <a:latin typeface="Consolas" panose="020B0609020204030204" pitchFamily="49" charset="0"/>
              </a:rPr>
              <a:t>, _fullName</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vrushali 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49</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1003</a:t>
            </a:r>
            <a:r>
              <a:rPr lang="en-IN" sz="1800" dirty="0">
                <a:solidFill>
                  <a:srgbClr val="D3AF86"/>
                </a:solidFill>
                <a:latin typeface="Consolas" panose="020B0609020204030204" pitchFamily="49" charset="0"/>
              </a:rPr>
              <a:t>, _fullName</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sharmin 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19</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DC3958"/>
                </a:solidFill>
                <a:latin typeface="Consolas" panose="020B0609020204030204" pitchFamily="49" charset="0"/>
              </a:rPr>
              <a:t>    p</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forEach</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e</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
        <p:nvSpPr>
          <p:cNvPr id="5" name="Rectangle 4"/>
          <p:cNvSpPr/>
          <p:nvPr/>
        </p:nvSpPr>
        <p:spPr>
          <a:xfrm>
            <a:off x="76200" y="1273314"/>
            <a:ext cx="8915400" cy="707886"/>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smtClean="0">
                <a:solidFill>
                  <a:srgbClr val="FFC90E"/>
                </a:solidFill>
                <a:latin typeface="Consolas" panose="020B0609020204030204" pitchFamily="49" charset="0"/>
              </a:rPr>
              <a:t>var1 </a:t>
            </a:r>
            <a:r>
              <a:rPr lang="nn-NO" sz="2000" dirty="0">
                <a:solidFill>
                  <a:schemeClr val="accent5">
                    <a:lumMod val="75000"/>
                  </a:schemeClr>
                </a:solidFill>
                <a:latin typeface="Consolas" panose="020B0609020204030204" pitchFamily="49" charset="0"/>
              </a:rPr>
              <a:t>=</a:t>
            </a:r>
            <a:r>
              <a:rPr lang="nn-NO" sz="2000" dirty="0" smtClean="0">
                <a:solidFill>
                  <a:srgbClr val="FFC90E"/>
                </a:solidFill>
                <a:latin typeface="Consolas" panose="020B0609020204030204" pitchFamily="49" charset="0"/>
                <a:cs typeface="Arial" panose="020B0604020202020204" pitchFamily="34" charset="0"/>
              </a:rPr>
              <a:t> </a:t>
            </a:r>
            <a:r>
              <a:rPr lang="nn-NO" sz="2000" dirty="0" smtClean="0">
                <a:solidFill>
                  <a:srgbClr val="FE1212"/>
                </a:solidFill>
                <a:latin typeface="Consolas" panose="020B0609020204030204" pitchFamily="49" charset="0"/>
              </a:rPr>
              <a:t>[</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"key"</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a:solidFill>
                  <a:srgbClr val="92D050"/>
                </a:solidFill>
                <a:latin typeface="Consolas" panose="020B0609020204030204" pitchFamily="49" charset="0"/>
              </a:rPr>
              <a:t>key"</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a:t>
            </a:r>
            <a:r>
              <a:rPr lang="nn-NO" sz="2000" dirty="0" smtClean="0">
                <a:solidFill>
                  <a:srgbClr val="92D050"/>
                </a:solidFill>
                <a:latin typeface="Consolas" panose="020B0609020204030204" pitchFamily="49" charset="0"/>
              </a:rPr>
              <a:t>keyN"</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FE1212"/>
                </a:solidFill>
                <a:latin typeface="Consolas" panose="020B0609020204030204" pitchFamily="49" charset="0"/>
              </a:rPr>
              <a:t>]</a:t>
            </a:r>
            <a:r>
              <a:rPr lang="nn-NO" sz="2000" dirty="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47747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long literal strings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error Identifier 'x' has already been declared</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17776</TotalTime>
  <Words>16193</Words>
  <Application>Microsoft Office PowerPoint</Application>
  <PresentationFormat>On-screen Show (4:3)</PresentationFormat>
  <Paragraphs>2465</Paragraphs>
  <Slides>252</Slides>
  <Notes>30</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252</vt:i4>
      </vt:variant>
    </vt:vector>
  </HeadingPairs>
  <TitlesOfParts>
    <vt:vector size="274"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3250</cp:revision>
  <cp:lastPrinted>1601-01-01T00:00:00Z</cp:lastPrinted>
  <dcterms:created xsi:type="dcterms:W3CDTF">2001-07-06T15:43:27Z</dcterms:created>
  <dcterms:modified xsi:type="dcterms:W3CDTF">2019-01-06T10:20:24Z</dcterms:modified>
  <cp:category>HTML Programming</cp:category>
</cp:coreProperties>
</file>