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42.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60.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9.xml" ContentType="application/vnd.openxmlformats-officedocument.presentationml.slide+xml"/>
  <Override PartName="/ppt/slides/slide61.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64.xml" ContentType="application/vnd.openxmlformats-officedocument.presentationml.slide+xml"/>
  <Override PartName="/ppt/slides/slide27.xml" ContentType="application/vnd.openxmlformats-officedocument.presentationml.slide+xml"/>
  <Override PartName="/ppt/slides/slide63.xml" ContentType="application/vnd.openxmlformats-officedocument.presentationml.slide+xml"/>
  <Override PartName="/ppt/slides/slide26.xml" ContentType="application/vnd.openxmlformats-officedocument.presentationml.slide+xml"/>
  <Override PartName="/ppt/slides/slide62.xml" ContentType="application/vnd.openxmlformats-officedocument.presentationml.slide+xml"/>
  <Override PartName="/ppt/slides/slide25.xml" ContentType="application/vnd.openxmlformats-officedocument.presentationml.slide+xml"/>
  <Override PartName="/ppt/slides/slide59.xml" ContentType="application/vnd.openxmlformats-officedocument.presentationml.slide+xml"/>
  <Override PartName="/ppt/slides/slide22.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_rels/slide39.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58.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36.xml.rels" ContentType="application/vnd.openxmlformats-package.relationships+xml"/>
  <Override PartName="/ppt/slides/_rels/slide4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2.xml.rels" ContentType="application/vnd.openxmlformats-package.relationships+xml"/>
  <Override PartName="/ppt/slides/_rels/slide48.xml.rels" ContentType="application/vnd.openxmlformats-package.relationships+xml"/>
  <Override PartName="/ppt/slides/_rels/slide6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55.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32.xml.rels" ContentType="application/vnd.openxmlformats-package.relationships+xml"/>
  <Override PartName="/ppt/slides/_rels/slide1.xml.rels" ContentType="application/vnd.openxmlformats-package.relationships+xml"/>
  <Override PartName="/ppt/slides/_rels/slide54.xml.rels" ContentType="application/vnd.openxmlformats-package.relationships+xml"/>
  <Override PartName="/ppt/slides/_rels/slide63.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41.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53.xml.rels" ContentType="application/vnd.openxmlformats-package.relationships+xml"/>
  <Override PartName="/ppt/slides/_rels/slide62.xml.rels" ContentType="application/vnd.openxmlformats-package.relationships+xml"/>
  <Override PartName="/ppt/slides/_rels/slide46.xml.rels" ContentType="application/vnd.openxmlformats-package.relationships+xml"/>
  <Override PartName="/ppt/slides/_rels/slide5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3.xml.rels" ContentType="application/vnd.openxmlformats-package.relationships+xml"/>
  <Override PartName="/ppt/slides/_rels/slide28.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14.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30.xml.rels" ContentType="application/vnd.openxmlformats-package.relationships+xml"/>
  <Override PartName="/ppt/slides/_rels/slide38.xml.rels" ContentType="application/vnd.openxmlformats-package.relationships+xml"/>
  <Override PartName="/ppt/slides/_rels/slide45.xml.rels" ContentType="application/vnd.openxmlformats-package.relationships+xml"/>
  <Override PartName="/ppt/slides/_rels/slide25.xml.rels" ContentType="application/vnd.openxmlformats-package.relationships+xml"/>
  <Override PartName="/ppt/slides/_rels/slide59.xml.rels" ContentType="application/vnd.openxmlformats-package.relationships+xml"/>
  <Override PartName="/ppt/slides/_rels/slide10.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1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1"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2" name="CustomShape 3" hidden="1"/>
          <p:cNvSpPr/>
          <p:nvPr/>
        </p:nvSpPr>
        <p:spPr>
          <a:xfrm rot="5400000">
            <a:off x="603000" y="6447240"/>
            <a:ext cx="178200" cy="14796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a:off x="1206360" y="3648240"/>
            <a:ext cx="9740880" cy="1267560"/>
          </a:xfrm>
          <a:prstGeom prst="rect">
            <a:avLst/>
          </a:prstGeom>
          <a:noFill/>
          <a:ln cap="rnd" w="6480">
            <a:solidFill>
              <a:schemeClr val="accent1"/>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a:off x="1219320" y="5638680"/>
            <a:ext cx="9740880" cy="673200"/>
          </a:xfrm>
          <a:prstGeom prst="rect">
            <a:avLst/>
          </a:prstGeom>
          <a:noFill/>
          <a:ln cap="rnd" w="6480">
            <a:solidFill>
              <a:schemeClr val="accent2"/>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1206360" y="3648240"/>
            <a:ext cx="292320" cy="126756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1219320" y="5638680"/>
            <a:ext cx="292320" cy="67320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6"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47" name="CustomShape 3" hidden="1"/>
          <p:cNvSpPr/>
          <p:nvPr/>
        </p:nvSpPr>
        <p:spPr>
          <a:xfrm rot="5400000">
            <a:off x="603000" y="6447240"/>
            <a:ext cx="178200" cy="14796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Line 4"/>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9" name="CustomShape 5" hidden="1"/>
          <p:cNvSpPr/>
          <p:nvPr/>
        </p:nvSpPr>
        <p:spPr>
          <a:xfrm rot="5400000">
            <a:off x="603000" y="6447240"/>
            <a:ext cx="178200" cy="14796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1"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hyperlink" Target="mailto:saleel@saleel-Latitude-E6430" TargetMode="External"/><Relationship Id="rId2"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975680" y="3553920"/>
            <a:ext cx="8521920" cy="97812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i="1" lang="en-US" sz="8000" spc="-1" strike="noStrike">
                <a:solidFill>
                  <a:srgbClr val="00ff87"/>
                </a:solidFill>
                <a:latin typeface="SimSun"/>
                <a:ea typeface="SimSun"/>
              </a:rPr>
              <a:t>Redis</a:t>
            </a:r>
            <a:endParaRPr b="0" lang="en-IN" sz="8000" spc="-1" strike="noStrike">
              <a:latin typeface="Arial"/>
            </a:endParaRPr>
          </a:p>
        </p:txBody>
      </p:sp>
      <p:pic>
        <p:nvPicPr>
          <p:cNvPr id="89" name="Picture 7" descr=""/>
          <p:cNvPicPr/>
          <p:nvPr/>
        </p:nvPicPr>
        <p:blipFill>
          <a:blip r:embed="rId1">
            <a:alphaModFix amt="0"/>
          </a:blip>
          <a:stretch/>
        </p:blipFill>
        <p:spPr>
          <a:xfrm>
            <a:off x="181440" y="2001960"/>
            <a:ext cx="2841840" cy="2841840"/>
          </a:xfrm>
          <a:prstGeom prst="rect">
            <a:avLst/>
          </a:prstGeom>
          <a:ln>
            <a:noFill/>
          </a:ln>
        </p:spPr>
      </p:pic>
      <p:sp>
        <p:nvSpPr>
          <p:cNvPr id="90" name="CustomShape 2"/>
          <p:cNvSpPr/>
          <p:nvPr/>
        </p:nvSpPr>
        <p:spPr>
          <a:xfrm>
            <a:off x="720000" y="5158800"/>
            <a:ext cx="10872000" cy="1177200"/>
          </a:xfrm>
          <a:prstGeom prst="rect">
            <a:avLst/>
          </a:prstGeom>
          <a:noFill/>
          <a:ln>
            <a:noFill/>
          </a:ln>
        </p:spPr>
        <p:style>
          <a:lnRef idx="0"/>
          <a:fillRef idx="0"/>
          <a:effectRef idx="0"/>
          <a:fontRef idx="minor"/>
        </p:style>
        <p:txBody>
          <a:bodyPr lIns="90000" rIns="90000" tIns="45000" bIns="45000">
            <a:noAutofit/>
          </a:bodyPr>
          <a:p>
            <a:pPr algn="r">
              <a:lnSpc>
                <a:spcPct val="100000"/>
              </a:lnSpc>
              <a:spcBef>
                <a:spcPts val="601"/>
              </a:spcBef>
              <a:tabLst>
                <a:tab algn="l" pos="0"/>
              </a:tabLst>
            </a:pPr>
            <a:r>
              <a:rPr b="0" lang="en-US" sz="9000" spc="-1" strike="noStrike">
                <a:solidFill>
                  <a:srgbClr val="17a889"/>
                </a:solidFill>
                <a:latin typeface="Calibri"/>
                <a:ea typeface="DejaVu Sans"/>
              </a:rPr>
              <a:t>iet</a:t>
            </a:r>
            <a:endParaRPr b="0" lang="en-IN" sz="9000" spc="-1" strike="noStrike">
              <a:latin typeface="Arial"/>
            </a:endParaRPr>
          </a:p>
        </p:txBody>
      </p:sp>
      <p:pic>
        <p:nvPicPr>
          <p:cNvPr id="91" name="Picture 2" descr=""/>
          <p:cNvPicPr/>
          <p:nvPr/>
        </p:nvPicPr>
        <p:blipFill>
          <a:blip r:embed="rId2">
            <a:alphaModFix amt="0"/>
          </a:blip>
          <a:stretch/>
        </p:blipFill>
        <p:spPr>
          <a:xfrm>
            <a:off x="181440" y="196560"/>
            <a:ext cx="2841840" cy="1055160"/>
          </a:xfrm>
          <a:prstGeom prst="rect">
            <a:avLst/>
          </a:prstGeom>
          <a:ln>
            <a:noFill/>
          </a:ln>
        </p:spPr>
      </p:pic>
      <p:sp>
        <p:nvSpPr>
          <p:cNvPr id="92" name="CustomShape 3"/>
          <p:cNvSpPr/>
          <p:nvPr/>
        </p:nvSpPr>
        <p:spPr>
          <a:xfrm>
            <a:off x="3557880" y="93600"/>
            <a:ext cx="8440200" cy="304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4400" spc="-1" strike="noStrike">
                <a:solidFill>
                  <a:srgbClr val="ff5733"/>
                </a:solidFill>
                <a:latin typeface="Segoe Print"/>
                <a:ea typeface="DejaVu Sans"/>
              </a:rPr>
              <a:t>“</a:t>
            </a:r>
            <a:r>
              <a:rPr b="0" lang="en-IN" sz="4400" spc="-1" strike="noStrike">
                <a:solidFill>
                  <a:srgbClr val="ff5733"/>
                </a:solidFill>
                <a:latin typeface="Segoe Print"/>
                <a:ea typeface="DejaVu Sans"/>
              </a:rPr>
              <a:t>In a day, when you don't come across any problems - you can be sure that you are travelling in a wrong path”</a:t>
            </a:r>
            <a:endParaRPr b="0" lang="en-IN" sz="4400" spc="-1" strike="noStrike">
              <a:latin typeface="Arial"/>
            </a:endParaRPr>
          </a:p>
          <a:p>
            <a:pPr algn="r">
              <a:lnSpc>
                <a:spcPct val="100000"/>
              </a:lnSpc>
            </a:pPr>
            <a:r>
              <a:rPr b="0" lang="en-IN" sz="1800" spc="-1" strike="noStrike">
                <a:solidFill>
                  <a:srgbClr val="111111"/>
                </a:solidFill>
                <a:latin typeface="-apple-system"/>
                <a:ea typeface="DejaVu Sans"/>
              </a:rPr>
              <a:t>~ Swami Vivekananda</a:t>
            </a:r>
            <a:endParaRPr b="0" lang="en-IN" sz="1800" spc="-1" strike="noStrike">
              <a:latin typeface="Arial"/>
            </a:endParaRPr>
          </a:p>
        </p:txBody>
      </p:sp>
      <p:pic>
        <p:nvPicPr>
          <p:cNvPr id="93" name="Picture 2_0" descr=""/>
          <p:cNvPicPr/>
          <p:nvPr/>
        </p:nvPicPr>
        <p:blipFill>
          <a:blip r:embed="rId3"/>
          <a:stretch/>
        </p:blipFill>
        <p:spPr>
          <a:xfrm>
            <a:off x="181440" y="196920"/>
            <a:ext cx="2843640" cy="1056960"/>
          </a:xfrm>
          <a:prstGeom prst="rect">
            <a:avLst/>
          </a:prstGeom>
          <a:ln>
            <a:noFill/>
          </a:ln>
        </p:spPr>
      </p:pic>
      <p:pic>
        <p:nvPicPr>
          <p:cNvPr id="94" name="Picture 7" descr=""/>
          <p:cNvPicPr/>
          <p:nvPr/>
        </p:nvPicPr>
        <p:blipFill>
          <a:blip r:embed="rId4"/>
          <a:stretch/>
        </p:blipFill>
        <p:spPr>
          <a:xfrm>
            <a:off x="57960" y="2448000"/>
            <a:ext cx="3539880" cy="3539880"/>
          </a:xfrm>
          <a:prstGeom prst="rect">
            <a:avLst/>
          </a:prstGeom>
          <a:ln>
            <a:noFill/>
          </a:ln>
        </p:spPr>
      </p:pic>
      <p:sp>
        <p:nvSpPr>
          <p:cNvPr id="95" name="TextShape 4"/>
          <p:cNvSpPr txBox="1"/>
          <p:nvPr/>
        </p:nvSpPr>
        <p:spPr>
          <a:xfrm>
            <a:off x="7632000" y="4716000"/>
            <a:ext cx="3456000" cy="402840"/>
          </a:xfrm>
          <a:prstGeom prst="rect">
            <a:avLst/>
          </a:prstGeom>
          <a:noFill/>
          <a:ln>
            <a:noFill/>
          </a:ln>
        </p:spPr>
        <p:txBody>
          <a:bodyPr lIns="90000" rIns="90000" tIns="45000" bIns="45000">
            <a:noAutofit/>
          </a:bodyPr>
          <a:p>
            <a:r>
              <a:rPr b="1" lang="en-IN" sz="2200" spc="-1" strike="noStrike">
                <a:latin typeface="Arial"/>
              </a:rPr>
              <a:t>Re</a:t>
            </a:r>
            <a:r>
              <a:rPr b="0" lang="en-IN" sz="2200" spc="-1" strike="noStrike">
                <a:latin typeface="Arial"/>
              </a:rPr>
              <a:t>mote </a:t>
            </a:r>
            <a:r>
              <a:rPr b="1" lang="en-IN" sz="2200" spc="-1" strike="noStrike">
                <a:latin typeface="Arial"/>
              </a:rPr>
              <a:t>Di</a:t>
            </a:r>
            <a:r>
              <a:rPr b="0" lang="en-IN" sz="2200" spc="-1" strike="noStrike">
                <a:latin typeface="Arial"/>
              </a:rPr>
              <a:t>ctionary </a:t>
            </a:r>
            <a:r>
              <a:rPr b="1" lang="en-IN" sz="2200" spc="-1" strike="noStrike">
                <a:latin typeface="Arial"/>
              </a:rPr>
              <a:t>S</a:t>
            </a:r>
            <a:r>
              <a:rPr b="0" lang="en-IN" sz="2200" spc="-1" strike="noStrike">
                <a:latin typeface="Arial"/>
              </a:rPr>
              <a:t>erver</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Line 1"/>
          <p:cNvSpPr/>
          <p:nvPr/>
        </p:nvSpPr>
        <p:spPr>
          <a:xfrm>
            <a:off x="1523880" y="254700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1" name="CustomShape 2"/>
          <p:cNvSpPr/>
          <p:nvPr/>
        </p:nvSpPr>
        <p:spPr>
          <a:xfrm>
            <a:off x="1523880" y="0"/>
            <a:ext cx="91314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setex key &amp; setnx key</a:t>
            </a:r>
            <a:endParaRPr b="0" lang="en-IN" sz="4000" spc="-1" strike="noStrike">
              <a:latin typeface="Arial"/>
            </a:endParaRPr>
          </a:p>
        </p:txBody>
      </p:sp>
      <p:sp>
        <p:nvSpPr>
          <p:cNvPr id="132" name="CustomShape 3"/>
          <p:cNvSpPr/>
          <p:nvPr/>
        </p:nvSpPr>
        <p:spPr>
          <a:xfrm>
            <a:off x="1600200" y="762120"/>
            <a:ext cx="897912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SETEX</a:t>
            </a:r>
            <a:r>
              <a:rPr b="0" lang="en-US" sz="1800" spc="-1" strike="noStrike">
                <a:solidFill>
                  <a:srgbClr val="000000"/>
                </a:solidFill>
                <a:latin typeface="Arial"/>
                <a:ea typeface="DejaVu Sans"/>
              </a:rPr>
              <a:t> set key to hold the string value and set key to timeout after a given number of seconds.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SETNX</a:t>
            </a:r>
            <a:r>
              <a:rPr b="0" lang="en-US" sz="1800" spc="-1" strike="noStrike">
                <a:solidFill>
                  <a:srgbClr val="000000"/>
                </a:solidFill>
                <a:latin typeface="Arial"/>
                <a:ea typeface="DejaVu Sans"/>
              </a:rPr>
              <a:t> set key to hold string value if key does not exist. In that case, it is equal to SET. When key already holds a value, no operation is performed. SETNX is short for "SET if Not eXists".</a:t>
            </a:r>
            <a:endParaRPr b="0" lang="en-IN" sz="1800" spc="-1" strike="noStrike">
              <a:latin typeface="Arial"/>
            </a:endParaRPr>
          </a:p>
        </p:txBody>
      </p:sp>
      <p:sp>
        <p:nvSpPr>
          <p:cNvPr id="133" name="CustomShape 4"/>
          <p:cNvSpPr/>
          <p:nvPr/>
        </p:nvSpPr>
        <p:spPr>
          <a:xfrm>
            <a:off x="152280" y="152280"/>
            <a:ext cx="10940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34" name="CustomShape 5"/>
          <p:cNvSpPr/>
          <p:nvPr/>
        </p:nvSpPr>
        <p:spPr>
          <a:xfrm>
            <a:off x="1601280" y="2823480"/>
            <a:ext cx="89780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b0f0"/>
                </a:solidFill>
                <a:latin typeface="Consolas"/>
                <a:ea typeface="DejaVu Sans"/>
              </a:rPr>
              <a:t>SETEX key seconds value</a:t>
            </a:r>
            <a:endParaRPr b="0" lang="en-IN" sz="2000" spc="-1" strike="noStrike">
              <a:latin typeface="Arial"/>
            </a:endParaRPr>
          </a:p>
          <a:p>
            <a:pPr>
              <a:lnSpc>
                <a:spcPct val="100000"/>
              </a:lnSpc>
            </a:pPr>
            <a:r>
              <a:rPr b="0" lang="en-IN" sz="2000" spc="-1" strike="noStrike">
                <a:solidFill>
                  <a:srgbClr val="00b0f0"/>
                </a:solidFill>
                <a:latin typeface="Consolas"/>
                <a:ea typeface="DejaVu Sans"/>
              </a:rPr>
              <a:t>SETNX key value</a:t>
            </a:r>
            <a:endParaRPr b="0" lang="en-IN" sz="2000" spc="-1" strike="noStrike">
              <a:latin typeface="Arial"/>
            </a:endParaRPr>
          </a:p>
        </p:txBody>
      </p:sp>
      <p:sp>
        <p:nvSpPr>
          <p:cNvPr id="135" name="CustomShape 6"/>
          <p:cNvSpPr/>
          <p:nvPr/>
        </p:nvSpPr>
        <p:spPr>
          <a:xfrm>
            <a:off x="1523880" y="3801960"/>
            <a:ext cx="8877240" cy="2147040"/>
          </a:xfrm>
          <a:prstGeom prst="rect">
            <a:avLst/>
          </a:prstGeom>
          <a:noFill/>
          <a:ln>
            <a:noFill/>
          </a:ln>
        </p:spPr>
        <p:style>
          <a:lnRef idx="0"/>
          <a:fillRef idx="0"/>
          <a:effectRef idx="0"/>
          <a:fontRef idx="minor"/>
        </p:style>
        <p:txBody>
          <a:bodyPr lIns="90000" rIns="90000" tIns="45000" bIns="45000">
            <a:spAutoFit/>
          </a:bodyPr>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message:1 60 "this is the test by SALEEL!, we are learning Redis..."</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sms:1 60 6379</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sms:3 "Some long text ..."</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"my playlist" "Song 1 Song 2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1676520" y="2362320"/>
            <a:ext cx="88264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 key &amp; getex key</a:t>
            </a:r>
            <a:endParaRPr b="0" lang="en-IN" sz="5400" spc="-1" strike="noStrike">
              <a:latin typeface="Arial"/>
            </a:endParaRPr>
          </a:p>
        </p:txBody>
      </p:sp>
      <p:sp>
        <p:nvSpPr>
          <p:cNvPr id="137" name="CustomShape 2"/>
          <p:cNvSpPr/>
          <p:nvPr/>
        </p:nvSpPr>
        <p:spPr>
          <a:xfrm>
            <a:off x="522360" y="3531600"/>
            <a:ext cx="11063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Line 1"/>
          <p:cNvSpPr/>
          <p:nvPr/>
        </p:nvSpPr>
        <p:spPr>
          <a:xfrm>
            <a:off x="1523880" y="226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9" name="CustomShape 2"/>
          <p:cNvSpPr/>
          <p:nvPr/>
        </p:nvSpPr>
        <p:spPr>
          <a:xfrm>
            <a:off x="1523880" y="0"/>
            <a:ext cx="91314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 key &amp; getex key</a:t>
            </a:r>
            <a:endParaRPr b="0" lang="en-IN" sz="4000" spc="-1" strike="noStrike">
              <a:latin typeface="Arial"/>
            </a:endParaRPr>
          </a:p>
        </p:txBody>
      </p:sp>
      <p:sp>
        <p:nvSpPr>
          <p:cNvPr id="140" name="CustomShape 3"/>
          <p:cNvSpPr/>
          <p:nvPr/>
        </p:nvSpPr>
        <p:spPr>
          <a:xfrm>
            <a:off x="1600200" y="762120"/>
            <a:ext cx="897912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a:t>
            </a:r>
            <a:r>
              <a:rPr b="0" lang="en-US" sz="1800" spc="-1" strike="noStrike">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GETEX</a:t>
            </a:r>
            <a:r>
              <a:rPr b="0" lang="en-US" sz="1800" spc="-1" strike="noStrike">
                <a:solidFill>
                  <a:srgbClr val="000000"/>
                </a:solidFill>
                <a:latin typeface="Arial"/>
                <a:ea typeface="DejaVu Sans"/>
              </a:rPr>
              <a:t> gets the value of key and optionally set its expiration.</a:t>
            </a:r>
            <a:endParaRPr b="0" lang="en-IN" sz="1800" spc="-1" strike="noStrike">
              <a:latin typeface="Arial"/>
            </a:endParaRPr>
          </a:p>
        </p:txBody>
      </p:sp>
      <p:sp>
        <p:nvSpPr>
          <p:cNvPr id="141" name="CustomShape 4"/>
          <p:cNvSpPr/>
          <p:nvPr/>
        </p:nvSpPr>
        <p:spPr>
          <a:xfrm>
            <a:off x="152280" y="152280"/>
            <a:ext cx="10940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42" name="CustomShape 5"/>
          <p:cNvSpPr/>
          <p:nvPr/>
        </p:nvSpPr>
        <p:spPr>
          <a:xfrm>
            <a:off x="1601280" y="2509560"/>
            <a:ext cx="89780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GETEX key [EX seconds|PX milliseconds]</a:t>
            </a:r>
            <a:endParaRPr b="0" lang="en-IN" sz="2000" spc="-1" strike="noStrike">
              <a:latin typeface="Arial"/>
            </a:endParaRPr>
          </a:p>
        </p:txBody>
      </p:sp>
      <p:sp>
        <p:nvSpPr>
          <p:cNvPr id="143" name="CustomShape 6"/>
          <p:cNvSpPr/>
          <p:nvPr/>
        </p:nvSpPr>
        <p:spPr>
          <a:xfrm>
            <a:off x="1523880" y="3480480"/>
            <a:ext cx="8877240" cy="2558520"/>
          </a:xfrm>
          <a:prstGeom prst="rect">
            <a:avLst/>
          </a:prstGeom>
          <a:noFill/>
          <a:ln>
            <a:noFill/>
          </a:ln>
        </p:spPr>
        <p:style>
          <a:lnRef idx="0"/>
          <a:fillRef idx="0"/>
          <a:effectRef idx="0"/>
          <a:fontRef idx="minor"/>
        </p:style>
        <p:txBody>
          <a:bodyPr lIns="90000" rIns="90000" tIns="45000" bIns="45000">
            <a:spAutoFit/>
          </a:bodyPr>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server:1</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otp:1</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otp:2</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"host name"</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user:1 ex 10</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password:1 ex 10</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1676520" y="2362320"/>
            <a:ext cx="88264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getset key, getdel key &amp; getrange key</a:t>
            </a:r>
            <a:endParaRPr b="0" lang="en-IN" sz="5400" spc="-1" strike="noStrike">
              <a:latin typeface="Arial"/>
            </a:endParaRPr>
          </a:p>
        </p:txBody>
      </p:sp>
      <p:sp>
        <p:nvSpPr>
          <p:cNvPr id="145" name="CustomShape 2"/>
          <p:cNvSpPr/>
          <p:nvPr/>
        </p:nvSpPr>
        <p:spPr>
          <a:xfrm>
            <a:off x="522360" y="4323600"/>
            <a:ext cx="11063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Line 1"/>
          <p:cNvSpPr/>
          <p:nvPr/>
        </p:nvSpPr>
        <p:spPr>
          <a:xfrm>
            <a:off x="1523880" y="28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7" name="CustomShape 2"/>
          <p:cNvSpPr/>
          <p:nvPr/>
        </p:nvSpPr>
        <p:spPr>
          <a:xfrm>
            <a:off x="1523880" y="0"/>
            <a:ext cx="91314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getset, getdel &amp; getrange key</a:t>
            </a:r>
            <a:endParaRPr b="0" lang="en-IN" sz="4000" spc="-1" strike="noStrike">
              <a:latin typeface="Arial"/>
            </a:endParaRPr>
          </a:p>
        </p:txBody>
      </p:sp>
      <p:sp>
        <p:nvSpPr>
          <p:cNvPr id="148" name="CustomShape 3"/>
          <p:cNvSpPr/>
          <p:nvPr/>
        </p:nvSpPr>
        <p:spPr>
          <a:xfrm>
            <a:off x="1600200" y="762120"/>
            <a:ext cx="897912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GETSET</a:t>
            </a:r>
            <a:r>
              <a:rPr b="0" lang="en-US" sz="1800" spc="-1" strike="noStrike">
                <a:solidFill>
                  <a:srgbClr val="000000"/>
                </a:solidFill>
                <a:latin typeface="Arial"/>
                <a:ea typeface="DejaVu Sans"/>
              </a:rPr>
              <a:t> atomically sets key to value and returns the old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GETDEL</a:t>
            </a:r>
            <a:r>
              <a:rPr b="0" lang="en-US" sz="1800" spc="-1" strike="noStrike">
                <a:solidFill>
                  <a:srgbClr val="000000"/>
                </a:solidFill>
                <a:latin typeface="Arial"/>
                <a:ea typeface="DejaVu Sans"/>
              </a:rPr>
              <a:t> get the value of key and delete the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GETRANGE</a:t>
            </a:r>
            <a:r>
              <a:rPr b="0" lang="en-US" sz="1800" spc="-1" strike="noStrike">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b="0" lang="en-IN" sz="1800" spc="-1" strike="noStrike">
              <a:latin typeface="Arial"/>
            </a:endParaRPr>
          </a:p>
        </p:txBody>
      </p:sp>
      <p:sp>
        <p:nvSpPr>
          <p:cNvPr id="149" name="CustomShape 4"/>
          <p:cNvSpPr/>
          <p:nvPr/>
        </p:nvSpPr>
        <p:spPr>
          <a:xfrm>
            <a:off x="152280" y="152280"/>
            <a:ext cx="10940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50" name="CustomShape 5"/>
          <p:cNvSpPr/>
          <p:nvPr/>
        </p:nvSpPr>
        <p:spPr>
          <a:xfrm>
            <a:off x="1601280" y="2977560"/>
            <a:ext cx="897804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GETSET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GETDEL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GETRANGE key start end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
        <p:nvSpPr>
          <p:cNvPr id="151" name="CustomShape 6"/>
          <p:cNvSpPr/>
          <p:nvPr/>
        </p:nvSpPr>
        <p:spPr>
          <a:xfrm>
            <a:off x="1523880" y="4344480"/>
            <a:ext cx="8877240" cy="2147040"/>
          </a:xfrm>
          <a:prstGeom prst="rect">
            <a:avLst/>
          </a:prstGeom>
          <a:noFill/>
          <a:ln>
            <a:noFill/>
          </a:ln>
        </p:spPr>
        <p:style>
          <a:lnRef idx="0"/>
          <a:fillRef idx="0"/>
          <a:effectRef idx="0"/>
          <a:fontRef idx="minor"/>
        </p:style>
        <p:txBody>
          <a:bodyPr lIns="90000" rIns="90000" tIns="45000" bIns="45000">
            <a:spAutoFit/>
          </a:bodyPr>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getsset server:1 Unix</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getdel user:4</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3</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0 -1</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-8 -1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1676520" y="2362320"/>
            <a:ext cx="88264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keys &amp; dbsize-</a:t>
            </a:r>
            <a:endParaRPr b="0" lang="en-IN" sz="5400" spc="-1" strike="noStrike">
              <a:latin typeface="Arial"/>
            </a:endParaRPr>
          </a:p>
        </p:txBody>
      </p:sp>
      <p:sp>
        <p:nvSpPr>
          <p:cNvPr id="153" name="CustomShape 2"/>
          <p:cNvSpPr/>
          <p:nvPr/>
        </p:nvSpPr>
        <p:spPr>
          <a:xfrm>
            <a:off x="522360" y="3531600"/>
            <a:ext cx="11063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Line 1"/>
          <p:cNvSpPr/>
          <p:nvPr/>
        </p:nvSpPr>
        <p:spPr>
          <a:xfrm>
            <a:off x="1523880" y="180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5" name="CustomShape 2"/>
          <p:cNvSpPr/>
          <p:nvPr/>
        </p:nvSpPr>
        <p:spPr>
          <a:xfrm>
            <a:off x="1523880" y="0"/>
            <a:ext cx="91314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keys pattern &amp; dbsize- </a:t>
            </a:r>
            <a:endParaRPr b="0" lang="en-IN" sz="4000" spc="-1" strike="noStrike">
              <a:latin typeface="Arial"/>
            </a:endParaRPr>
          </a:p>
        </p:txBody>
      </p:sp>
      <p:sp>
        <p:nvSpPr>
          <p:cNvPr id="156" name="CustomShape 3"/>
          <p:cNvSpPr/>
          <p:nvPr/>
        </p:nvSpPr>
        <p:spPr>
          <a:xfrm>
            <a:off x="1600200" y="762120"/>
            <a:ext cx="897912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keys</a:t>
            </a:r>
            <a:r>
              <a:rPr b="0" lang="en-US" sz="1800" spc="-1" strike="noStrike">
                <a:solidFill>
                  <a:srgbClr val="000000"/>
                </a:solidFill>
                <a:latin typeface="Arial"/>
                <a:ea typeface="DejaVu Sans"/>
              </a:rPr>
              <a:t>: Returns all keys matching pattern.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dbSize</a:t>
            </a:r>
            <a:r>
              <a:rPr b="0" lang="en-US" sz="1800" spc="-1" strike="noStrike">
                <a:solidFill>
                  <a:srgbClr val="000000"/>
                </a:solidFill>
                <a:latin typeface="Arial"/>
                <a:ea typeface="DejaVu Sans"/>
              </a:rPr>
              <a:t>-: Return the number of keys in the currently-selected database.</a:t>
            </a:r>
            <a:endParaRPr b="0" lang="en-IN" sz="1800" spc="-1" strike="noStrike">
              <a:latin typeface="Arial"/>
            </a:endParaRPr>
          </a:p>
        </p:txBody>
      </p:sp>
      <p:sp>
        <p:nvSpPr>
          <p:cNvPr id="157" name="CustomShape 4"/>
          <p:cNvSpPr/>
          <p:nvPr/>
        </p:nvSpPr>
        <p:spPr>
          <a:xfrm>
            <a:off x="1600200" y="2685600"/>
            <a:ext cx="8877240" cy="1735560"/>
          </a:xfrm>
          <a:prstGeom prst="rect">
            <a:avLst/>
          </a:prstGeom>
          <a:noFill/>
          <a:ln>
            <a:noFill/>
          </a:ln>
        </p:spPr>
        <p:style>
          <a:lnRef idx="0"/>
          <a:fillRef idx="0"/>
          <a:effectRef idx="0"/>
          <a:fontRef idx="minor"/>
        </p:style>
        <p:txBody>
          <a:bodyPr lIns="90000" rIns="90000" tIns="45000" bIns="45000">
            <a:spAutoFit/>
          </a:bodyPr>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 </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dbsize</a:t>
            </a:r>
            <a:endParaRPr b="0" lang="en-IN" sz="1800" spc="-1" strike="noStrike">
              <a:latin typeface="Arial"/>
            </a:endParaRPr>
          </a:p>
        </p:txBody>
      </p:sp>
      <p:sp>
        <p:nvSpPr>
          <p:cNvPr id="158" name="CustomShape 5"/>
          <p:cNvSpPr/>
          <p:nvPr/>
        </p:nvSpPr>
        <p:spPr>
          <a:xfrm>
            <a:off x="152280" y="152280"/>
            <a:ext cx="10940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59" name="CustomShape 6"/>
          <p:cNvSpPr/>
          <p:nvPr/>
        </p:nvSpPr>
        <p:spPr>
          <a:xfrm>
            <a:off x="1601280" y="2041560"/>
            <a:ext cx="89780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KEYS pattern</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dbsize</a:t>
            </a:r>
            <a:endParaRPr b="0" lang="en-IN" sz="2000" spc="-1" strike="noStrike">
              <a:latin typeface="Arial"/>
            </a:endParaRPr>
          </a:p>
        </p:txBody>
      </p:sp>
      <p:sp>
        <p:nvSpPr>
          <p:cNvPr id="160" name="CustomShape 7"/>
          <p:cNvSpPr/>
          <p:nvPr/>
        </p:nvSpPr>
        <p:spPr>
          <a:xfrm>
            <a:off x="1656000" y="4533480"/>
            <a:ext cx="8987760" cy="1357920"/>
          </a:xfrm>
          <a:prstGeom prst="rect">
            <a:avLst/>
          </a:prstGeom>
          <a:noFill/>
          <a:ln>
            <a:noFill/>
          </a:ln>
        </p:spPr>
        <p:style>
          <a:lnRef idx="0"/>
          <a:fillRef idx="0"/>
          <a:effectRef idx="0"/>
          <a:fontRef idx="minor"/>
        </p:style>
        <p:txBody>
          <a:bodyPr lIns="90000" rIns="90000" tIns="45000" bIns="45000">
            <a:noAutofit/>
          </a:bodyPr>
          <a:p>
            <a:pPr marL="216000" indent="-206640">
              <a:lnSpc>
                <a:spcPct val="150000"/>
              </a:lnSpc>
              <a:buClr>
                <a:srgbClr val="000000"/>
              </a:buClr>
              <a:buFont typeface="StarSymbol"/>
              <a:buAutoNum type="arabicPeriod"/>
            </a:pPr>
            <a:r>
              <a:rPr b="0" lang="en-IN" sz="1800" spc="-1" strike="noStrike">
                <a:solidFill>
                  <a:srgbClr val="000000"/>
                </a:solidFill>
                <a:latin typeface="Arial"/>
                <a:ea typeface="DejaVu Sans"/>
              </a:rPr>
              <a:t> </a:t>
            </a:r>
            <a:r>
              <a:rPr b="0" lang="en-IN" sz="1800" spc="-1" strike="noStrike">
                <a:solidFill>
                  <a:srgbClr val="333333"/>
                </a:solidFill>
                <a:latin typeface="Arial"/>
                <a:ea typeface="DejaVu Sans"/>
              </a:rPr>
              <a:t>h?llo matches hello, hallo and hxllo</a:t>
            </a:r>
            <a:endParaRPr b="0" lang="en-IN" sz="1800" spc="-1" strike="noStrike">
              <a:latin typeface="Arial"/>
            </a:endParaRPr>
          </a:p>
          <a:p>
            <a:pPr marL="216000" indent="-20664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h*llo matches hllo and heeeello</a:t>
            </a:r>
            <a:endParaRPr b="0" lang="en-IN" sz="1800" spc="-1" strike="noStrike">
              <a:latin typeface="Arial"/>
            </a:endParaRPr>
          </a:p>
          <a:p>
            <a:pPr marL="216000" indent="-20664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h[ae]llo matches hello and hallo, but not hillo</a:t>
            </a:r>
            <a:endParaRPr b="0" lang="en-IN" sz="1800" spc="-1" strike="noStrike">
              <a:latin typeface="Arial"/>
            </a:endParaRPr>
          </a:p>
          <a:p>
            <a:pPr marL="216000" indent="-20664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h[^e]llo matches hallo, hbllo, ... but not hello</a:t>
            </a:r>
            <a:endParaRPr b="0" lang="en-IN" sz="1800" spc="-1" strike="noStrike">
              <a:latin typeface="Arial"/>
            </a:endParaRPr>
          </a:p>
          <a:p>
            <a:pPr marL="216000" indent="-20664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h[a-b]llo matches hallo and hbllo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1676520" y="2362320"/>
            <a:ext cx="88264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ttl key / pttl key</a:t>
            </a:r>
            <a:endParaRPr b="0" lang="en-IN" sz="5400" spc="-1" strike="noStrike">
              <a:latin typeface="Arial"/>
            </a:endParaRPr>
          </a:p>
        </p:txBody>
      </p:sp>
      <p:sp>
        <p:nvSpPr>
          <p:cNvPr id="162" name="CustomShape 2"/>
          <p:cNvSpPr/>
          <p:nvPr/>
        </p:nvSpPr>
        <p:spPr>
          <a:xfrm>
            <a:off x="522360" y="3531600"/>
            <a:ext cx="11063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4" name="CustomShape 2"/>
          <p:cNvSpPr/>
          <p:nvPr/>
        </p:nvSpPr>
        <p:spPr>
          <a:xfrm>
            <a:off x="1523880" y="0"/>
            <a:ext cx="91314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ttl key / pttl key</a:t>
            </a:r>
            <a:endParaRPr b="0" lang="en-IN" sz="4000" spc="-1" strike="noStrike">
              <a:latin typeface="Arial"/>
            </a:endParaRPr>
          </a:p>
        </p:txBody>
      </p:sp>
      <p:sp>
        <p:nvSpPr>
          <p:cNvPr id="165" name="CustomShape 3"/>
          <p:cNvSpPr/>
          <p:nvPr/>
        </p:nvSpPr>
        <p:spPr>
          <a:xfrm>
            <a:off x="1600200" y="762120"/>
            <a:ext cx="8979120" cy="668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TTL</a:t>
            </a:r>
            <a:r>
              <a:rPr b="0" lang="en-US" sz="1800" spc="-1" strike="noStrike">
                <a:solidFill>
                  <a:srgbClr val="000000"/>
                </a:solidFill>
                <a:latin typeface="Arial"/>
                <a:ea typeface="DejaVu Sans"/>
              </a:rPr>
              <a:t> returns the remaining </a:t>
            </a:r>
            <a:r>
              <a:rPr b="1" lang="en-US" sz="1800" spc="-1" strike="noStrike">
                <a:solidFill>
                  <a:srgbClr val="000000"/>
                </a:solidFill>
                <a:latin typeface="Arial"/>
                <a:ea typeface="DejaVu Sans"/>
              </a:rPr>
              <a:t>time to live </a:t>
            </a:r>
            <a:r>
              <a:rPr b="0" lang="en-US" sz="1800" spc="-1" strike="noStrike">
                <a:solidFill>
                  <a:srgbClr val="000000"/>
                </a:solidFill>
                <a:latin typeface="Arial"/>
                <a:ea typeface="DejaVu Sans"/>
              </a:rPr>
              <a:t>of a key that has a timeout. TTL allows Redis client to check how many seconds a given key will continue to be part of the data-set.</a:t>
            </a:r>
            <a:r>
              <a:rPr b="0" lang="en-US" sz="2000" spc="-1" strike="noStrike">
                <a:solidFill>
                  <a:srgbClr val="000000"/>
                </a:solidFill>
                <a:latin typeface="Times New Roman"/>
                <a:ea typeface="DejaVu Sans"/>
              </a:rPr>
              <a:t> </a:t>
            </a:r>
            <a:endParaRPr b="0" lang="en-IN" sz="2000" spc="-1" strike="noStrike">
              <a:latin typeface="Arial"/>
            </a:endParaRPr>
          </a:p>
        </p:txBody>
      </p:sp>
      <p:sp>
        <p:nvSpPr>
          <p:cNvPr id="166" name="CustomShape 4"/>
          <p:cNvSpPr/>
          <p:nvPr/>
        </p:nvSpPr>
        <p:spPr>
          <a:xfrm>
            <a:off x="1600200" y="3909600"/>
            <a:ext cx="8877240" cy="1324080"/>
          </a:xfrm>
          <a:prstGeom prst="rect">
            <a:avLst/>
          </a:prstGeom>
          <a:noFill/>
          <a:ln>
            <a:noFill/>
          </a:ln>
        </p:spPr>
        <p:style>
          <a:lnRef idx="0"/>
          <a:fillRef idx="0"/>
          <a:effectRef idx="0"/>
          <a:fontRef idx="minor"/>
        </p:style>
        <p:txBody>
          <a:bodyPr lIns="90000" rIns="90000" tIns="45000" bIns="45000">
            <a:spAutoFit/>
          </a:bodyPr>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otp:1</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pttl otp:2</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password:1</a:t>
            </a:r>
            <a:endParaRPr b="0" lang="en-IN" sz="1800" spc="-1" strike="noStrike">
              <a:latin typeface="Arial"/>
            </a:endParaRPr>
          </a:p>
        </p:txBody>
      </p:sp>
      <p:sp>
        <p:nvSpPr>
          <p:cNvPr id="167" name="CustomShape 5"/>
          <p:cNvSpPr/>
          <p:nvPr/>
        </p:nvSpPr>
        <p:spPr>
          <a:xfrm>
            <a:off x="152280" y="152280"/>
            <a:ext cx="10940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68" name="CustomShape 6"/>
          <p:cNvSpPr/>
          <p:nvPr/>
        </p:nvSpPr>
        <p:spPr>
          <a:xfrm>
            <a:off x="1601280" y="2221560"/>
            <a:ext cx="89780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TTL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PTTL key</a:t>
            </a:r>
            <a:endParaRPr b="0" lang="en-IN" sz="2000" spc="-1" strike="noStrike">
              <a:latin typeface="Arial"/>
            </a:endParaRPr>
          </a:p>
        </p:txBody>
      </p:sp>
      <p:sp>
        <p:nvSpPr>
          <p:cNvPr id="169" name="CustomShape 7"/>
          <p:cNvSpPr/>
          <p:nvPr/>
        </p:nvSpPr>
        <p:spPr>
          <a:xfrm>
            <a:off x="1584000" y="5246640"/>
            <a:ext cx="8843760" cy="10044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0376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-1 if the key exists but has no associated expire.</a:t>
            </a:r>
            <a:endParaRPr b="0" lang="en-IN" sz="1800" spc="-1" strike="noStrike">
              <a:latin typeface="Arial"/>
            </a:endParaRPr>
          </a:p>
          <a:p>
            <a:pPr marL="216000" indent="-20376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-2 if the key does not exist.</a:t>
            </a:r>
            <a:endParaRPr b="0" lang="en-IN" sz="1800" spc="-1" strike="noStrike">
              <a:latin typeface="Arial"/>
            </a:endParaRPr>
          </a:p>
        </p:txBody>
      </p:sp>
      <p:sp>
        <p:nvSpPr>
          <p:cNvPr id="170" name="CustomShape 8"/>
          <p:cNvSpPr/>
          <p:nvPr/>
        </p:nvSpPr>
        <p:spPr>
          <a:xfrm>
            <a:off x="1576080" y="3161880"/>
            <a:ext cx="9571680" cy="641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000" spc="-1" strike="noStrike">
                <a:solidFill>
                  <a:srgbClr val="000000"/>
                </a:solidFill>
                <a:latin typeface="Times New Roman"/>
                <a:ea typeface="DejaVu Sans"/>
              </a:rPr>
              <a:t>TTL</a:t>
            </a:r>
            <a:r>
              <a:rPr b="0" lang="en-US" sz="2000" spc="-1" strike="noStrike">
                <a:solidFill>
                  <a:srgbClr val="000000"/>
                </a:solidFill>
                <a:latin typeface="Times New Roman"/>
                <a:ea typeface="DejaVu Sans"/>
              </a:rPr>
              <a:t> returns the amount of remaining time in seconds while </a:t>
            </a:r>
            <a:r>
              <a:rPr b="1" lang="en-US" sz="2000" spc="-1" strike="noStrike">
                <a:solidFill>
                  <a:srgbClr val="000000"/>
                </a:solidFill>
                <a:latin typeface="Times New Roman"/>
                <a:ea typeface="DejaVu Sans"/>
              </a:rPr>
              <a:t>PTTL</a:t>
            </a:r>
            <a:r>
              <a:rPr b="0" lang="en-US" sz="2000" spc="-1" strike="noStrike">
                <a:solidFill>
                  <a:srgbClr val="000000"/>
                </a:solidFill>
                <a:latin typeface="Times New Roman"/>
                <a:ea typeface="DejaVu Sans"/>
              </a:rPr>
              <a:t> returns it in milliseconds.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1676520" y="2362320"/>
            <a:ext cx="88264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expire key &amp; persist key</a:t>
            </a:r>
            <a:endParaRPr b="0" lang="en-IN" sz="5400" spc="-1" strike="noStrike">
              <a:latin typeface="Arial"/>
            </a:endParaRPr>
          </a:p>
        </p:txBody>
      </p:sp>
      <p:sp>
        <p:nvSpPr>
          <p:cNvPr id="172" name="CustomShape 2"/>
          <p:cNvSpPr/>
          <p:nvPr/>
        </p:nvSpPr>
        <p:spPr>
          <a:xfrm>
            <a:off x="522360" y="3531600"/>
            <a:ext cx="11063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1676520" y="2362320"/>
            <a:ext cx="88264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a:t>
            </a:r>
            <a:endParaRPr b="0" lang="en-IN" sz="5400" spc="-1" strike="noStrike">
              <a:latin typeface="Arial"/>
            </a:endParaRPr>
          </a:p>
        </p:txBody>
      </p:sp>
      <p:sp>
        <p:nvSpPr>
          <p:cNvPr id="97" name="CustomShape 2"/>
          <p:cNvSpPr/>
          <p:nvPr/>
        </p:nvSpPr>
        <p:spPr>
          <a:xfrm>
            <a:off x="522360" y="3531600"/>
            <a:ext cx="1113552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b="0" lang="en-IN" sz="1800" spc="-1" strike="noStrike">
              <a:latin typeface="Arial"/>
            </a:endParaRPr>
          </a:p>
        </p:txBody>
      </p:sp>
      <p:sp>
        <p:nvSpPr>
          <p:cNvPr id="98" name="CustomShape 3"/>
          <p:cNvSpPr/>
          <p:nvPr/>
        </p:nvSpPr>
        <p:spPr>
          <a:xfrm>
            <a:off x="1666800" y="609480"/>
            <a:ext cx="882648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Line 1"/>
          <p:cNvSpPr/>
          <p:nvPr/>
        </p:nvSpPr>
        <p:spPr>
          <a:xfrm>
            <a:off x="1523880" y="25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4" name="CustomShape 2"/>
          <p:cNvSpPr/>
          <p:nvPr/>
        </p:nvSpPr>
        <p:spPr>
          <a:xfrm>
            <a:off x="1523880" y="0"/>
            <a:ext cx="91314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expire key &amp; persist key</a:t>
            </a:r>
            <a:endParaRPr b="0" lang="en-IN" sz="4000" spc="-1" strike="noStrike">
              <a:latin typeface="Arial"/>
            </a:endParaRPr>
          </a:p>
        </p:txBody>
      </p:sp>
      <p:sp>
        <p:nvSpPr>
          <p:cNvPr id="175" name="CustomShape 3"/>
          <p:cNvSpPr/>
          <p:nvPr/>
        </p:nvSpPr>
        <p:spPr>
          <a:xfrm>
            <a:off x="1600200" y="762120"/>
            <a:ext cx="897912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EXPIRE</a:t>
            </a:r>
            <a:r>
              <a:rPr b="0" lang="en-US" sz="1800" spc="-1" strike="noStrike">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PERSIST</a:t>
            </a:r>
            <a:r>
              <a:rPr b="0" lang="en-US" sz="1800" spc="-1" strike="noStrike">
                <a:solidFill>
                  <a:srgbClr val="000000"/>
                </a:solidFill>
                <a:latin typeface="Arial"/>
                <a:ea typeface="DejaVu Sans"/>
              </a:rPr>
              <a:t> remove the existing timeout on key, turning the key from volatile (a key with an expire set) to persistent (a key that will never expire as no timeout is associated).</a:t>
            </a:r>
            <a:endParaRPr b="0" lang="en-IN" sz="1800" spc="-1" strike="noStrike">
              <a:latin typeface="Arial"/>
            </a:endParaRPr>
          </a:p>
        </p:txBody>
      </p:sp>
      <p:sp>
        <p:nvSpPr>
          <p:cNvPr id="176" name="CustomShape 4"/>
          <p:cNvSpPr/>
          <p:nvPr/>
        </p:nvSpPr>
        <p:spPr>
          <a:xfrm>
            <a:off x="1600200" y="3585600"/>
            <a:ext cx="8877240" cy="255852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user:1 180</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password:1 180</a:t>
            </a:r>
            <a:endParaRPr b="0" lang="en-IN" sz="1800" spc="-1" strike="noStrike">
              <a:latin typeface="Arial"/>
            </a:endParaRPr>
          </a:p>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user:1</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password:1</a:t>
            </a:r>
            <a:endParaRPr b="0" lang="en-IN" sz="1800" spc="-1" strike="noStrike">
              <a:latin typeface="Arial"/>
            </a:endParaRPr>
          </a:p>
        </p:txBody>
      </p:sp>
      <p:sp>
        <p:nvSpPr>
          <p:cNvPr id="177" name="CustomShape 5"/>
          <p:cNvSpPr/>
          <p:nvPr/>
        </p:nvSpPr>
        <p:spPr>
          <a:xfrm>
            <a:off x="152280" y="152280"/>
            <a:ext cx="10940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78" name="CustomShape 6"/>
          <p:cNvSpPr/>
          <p:nvPr/>
        </p:nvSpPr>
        <p:spPr>
          <a:xfrm>
            <a:off x="1601280" y="2761560"/>
            <a:ext cx="89780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EXPIRE key seconds</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PERSIST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1676520" y="2362320"/>
            <a:ext cx="88264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mset key, msetnx key &amp; mget key</a:t>
            </a:r>
            <a:endParaRPr b="0" lang="en-IN" sz="5400" spc="-1" strike="noStrike">
              <a:latin typeface="Arial"/>
            </a:endParaRPr>
          </a:p>
        </p:txBody>
      </p:sp>
      <p:sp>
        <p:nvSpPr>
          <p:cNvPr id="180" name="CustomShape 2"/>
          <p:cNvSpPr/>
          <p:nvPr/>
        </p:nvSpPr>
        <p:spPr>
          <a:xfrm>
            <a:off x="522360" y="3531600"/>
            <a:ext cx="11063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1523880" y="0"/>
            <a:ext cx="91314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mset, msetnx &amp; mget</a:t>
            </a:r>
            <a:endParaRPr b="0" lang="en-IN" sz="4000" spc="-1" strike="noStrike">
              <a:latin typeface="Arial"/>
            </a:endParaRPr>
          </a:p>
        </p:txBody>
      </p:sp>
      <p:sp>
        <p:nvSpPr>
          <p:cNvPr id="182" name="CustomShape 2"/>
          <p:cNvSpPr/>
          <p:nvPr/>
        </p:nvSpPr>
        <p:spPr>
          <a:xfrm>
            <a:off x="1600200" y="762120"/>
            <a:ext cx="897912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MSET</a:t>
            </a:r>
            <a:r>
              <a:rPr b="0" lang="en-US" sz="1800" spc="-1" strike="noStrike">
                <a:solidFill>
                  <a:srgbClr val="000000"/>
                </a:solidFill>
                <a:latin typeface="Arial"/>
                <a:ea typeface="DejaVu Sans"/>
              </a:rPr>
              <a:t> sets the given keys to their respective values. MSET replaces existing values with new values, just as regular SET.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MSETNX</a:t>
            </a:r>
            <a:r>
              <a:rPr b="0" lang="en-US" sz="1800" spc="-1" strike="noStrike">
                <a:solidFill>
                  <a:srgbClr val="000000"/>
                </a:solidFill>
                <a:latin typeface="Arial"/>
                <a:ea typeface="DejaVu Sans"/>
              </a:rPr>
              <a:t> sets the given keys to their respective values. MSETNX will not perform any operation at all even if just a single key already exists.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MGET</a:t>
            </a:r>
            <a:r>
              <a:rPr b="0" lang="en-US" sz="1800" spc="-1" strike="noStrike">
                <a:solidFill>
                  <a:srgbClr val="000000"/>
                </a:solidFill>
                <a:latin typeface="Arial"/>
                <a:ea typeface="DejaVu Sans"/>
              </a:rPr>
              <a:t> returns the values of all specified keys. For every key that does not hold a string value or does not exist, the special value nil is returned.</a:t>
            </a:r>
            <a:endParaRPr b="0" lang="en-IN" sz="1800" spc="-1" strike="noStrike">
              <a:latin typeface="Arial"/>
            </a:endParaRPr>
          </a:p>
        </p:txBody>
      </p:sp>
      <p:sp>
        <p:nvSpPr>
          <p:cNvPr id="183" name="CustomShape 3"/>
          <p:cNvSpPr/>
          <p:nvPr/>
        </p:nvSpPr>
        <p:spPr>
          <a:xfrm>
            <a:off x="152280" y="152280"/>
            <a:ext cx="10940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84" name="CustomShape 4"/>
          <p:cNvSpPr/>
          <p:nvPr/>
        </p:nvSpPr>
        <p:spPr>
          <a:xfrm>
            <a:off x="1601280" y="3157560"/>
            <a:ext cx="89780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MSET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MSETNX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MGET key [key ...]</a:t>
            </a:r>
            <a:endParaRPr b="0" lang="en-IN" sz="2000" spc="-1" strike="noStrike">
              <a:latin typeface="Arial"/>
            </a:endParaRPr>
          </a:p>
        </p:txBody>
      </p:sp>
      <p:sp>
        <p:nvSpPr>
          <p:cNvPr id="185" name="CustomShape 5"/>
          <p:cNvSpPr/>
          <p:nvPr/>
        </p:nvSpPr>
        <p:spPr>
          <a:xfrm>
            <a:off x="864000" y="4197600"/>
            <a:ext cx="11007000" cy="1324080"/>
          </a:xfrm>
          <a:prstGeom prst="rect">
            <a:avLst/>
          </a:prstGeom>
          <a:noFill/>
          <a:ln>
            <a:noFill/>
          </a:ln>
        </p:spPr>
        <p:style>
          <a:lnRef idx="0"/>
          <a:fillRef idx="0"/>
          <a:effectRef idx="0"/>
          <a:fontRef idx="minor"/>
        </p:style>
        <p:txBody>
          <a:bodyPr lIns="90000" rIns="90000" tIns="45000" bIns="45000">
            <a:spAutoFit/>
          </a:bodyPr>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 server:2 linux user:2 administrator password:2 admin</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msetnx server:3 windows2020 host:1 admin</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mget user:1 password:1 user:2 password:2 user:3 password:3</a:t>
            </a:r>
            <a:endParaRPr b="0" lang="en-IN" sz="1800" spc="-1" strike="noStrike">
              <a:latin typeface="Arial"/>
            </a:endParaRPr>
          </a:p>
        </p:txBody>
      </p:sp>
      <p:sp>
        <p:nvSpPr>
          <p:cNvPr id="186" name="Line 6"/>
          <p:cNvSpPr/>
          <p:nvPr/>
        </p:nvSpPr>
        <p:spPr>
          <a:xfrm>
            <a:off x="1523880" y="2953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7" name="CustomShape 7"/>
          <p:cNvSpPr/>
          <p:nvPr/>
        </p:nvSpPr>
        <p:spPr>
          <a:xfrm>
            <a:off x="1584000" y="5610240"/>
            <a:ext cx="8843760" cy="10044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6120">
              <a:lnSpc>
                <a:spcPct val="100000"/>
              </a:lnSpc>
              <a:buClr>
                <a:srgbClr val="666666"/>
              </a:buClr>
              <a:buFont typeface="Arial"/>
              <a:buChar char="•"/>
            </a:pPr>
            <a:r>
              <a:rPr b="1" lang="en-IN" sz="1800" spc="-1" strike="noStrike">
                <a:solidFill>
                  <a:srgbClr val="000000"/>
                </a:solidFill>
                <a:latin typeface="Arial"/>
                <a:ea typeface="Open Sans"/>
              </a:rPr>
              <a:t>returns 0</a:t>
            </a:r>
            <a:r>
              <a:rPr b="0" lang="en-IN" sz="1800" spc="-1" strike="noStrike">
                <a:solidFill>
                  <a:srgbClr val="000000"/>
                </a:solidFill>
                <a:latin typeface="Arial"/>
                <a:ea typeface="Open Sans"/>
              </a:rPr>
              <a:t> if no key was set (at least one key already existed).</a:t>
            </a:r>
            <a:endParaRPr b="0" lang="en-IN" sz="1800" spc="-1" strike="noStrike">
              <a:latin typeface="Arial"/>
            </a:endParaRPr>
          </a:p>
          <a:p>
            <a:pPr marL="285840" indent="-276120">
              <a:lnSpc>
                <a:spcPct val="100000"/>
              </a:lnSpc>
              <a:buClr>
                <a:srgbClr val="666666"/>
              </a:buClr>
              <a:buFont typeface="Arial"/>
              <a:buChar char="•"/>
            </a:pPr>
            <a:r>
              <a:rPr b="1" lang="en-IN" sz="1800" spc="-1" strike="noStrike">
                <a:solidFill>
                  <a:srgbClr val="000000"/>
                </a:solidFill>
                <a:latin typeface="Arial"/>
                <a:ea typeface="Open Sans"/>
              </a:rPr>
              <a:t>returns 1</a:t>
            </a:r>
            <a:r>
              <a:rPr b="0" lang="en-IN" sz="1800" spc="-1" strike="noStrike">
                <a:solidFill>
                  <a:srgbClr val="000000"/>
                </a:solidFill>
                <a:latin typeface="Arial"/>
                <a:ea typeface="Open Sans"/>
              </a:rPr>
              <a:t> if the all the keys were set.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1676520" y="2362320"/>
            <a:ext cx="88264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incr key, incrby key &amp; incrbyfloat key</a:t>
            </a:r>
            <a:endParaRPr b="0" lang="en-IN" sz="5400" spc="-1" strike="noStrike">
              <a:latin typeface="Arial"/>
            </a:endParaRPr>
          </a:p>
        </p:txBody>
      </p:sp>
      <p:sp>
        <p:nvSpPr>
          <p:cNvPr id="189" name="CustomShape 2"/>
          <p:cNvSpPr/>
          <p:nvPr/>
        </p:nvSpPr>
        <p:spPr>
          <a:xfrm>
            <a:off x="522360" y="3531600"/>
            <a:ext cx="11063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90" name="Table 3"/>
          <p:cNvGraphicFramePr/>
          <p:nvPr/>
        </p:nvGraphicFramePr>
        <p:xfrm>
          <a:off x="131040" y="15480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1523880" y="0"/>
            <a:ext cx="91314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Incr, incrby &amp; incrbyfloat</a:t>
            </a:r>
            <a:endParaRPr b="0" lang="en-IN" sz="4000" spc="-1" strike="noStrike">
              <a:latin typeface="Arial"/>
            </a:endParaRPr>
          </a:p>
        </p:txBody>
      </p:sp>
      <p:sp>
        <p:nvSpPr>
          <p:cNvPr id="192" name="CustomShape 2"/>
          <p:cNvSpPr/>
          <p:nvPr/>
        </p:nvSpPr>
        <p:spPr>
          <a:xfrm>
            <a:off x="1600200" y="762120"/>
            <a:ext cx="897912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INCR</a:t>
            </a:r>
            <a:r>
              <a:rPr b="0" lang="en-US" sz="1800" spc="-1" strike="noStrike">
                <a:solidFill>
                  <a:srgbClr val="000000"/>
                </a:solidFill>
                <a:latin typeface="Arial"/>
                <a:ea typeface="DejaVu Sans"/>
              </a:rPr>
              <a:t> increments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a:t>
            </a:r>
            <a:r>
              <a:rPr b="0" lang="en-US" sz="1800" spc="-1" strike="noStrike">
                <a:solidFill>
                  <a:srgbClr val="000000"/>
                </a:solidFill>
                <a:latin typeface="Arial"/>
                <a:ea typeface="DejaVu Sans"/>
              </a:rPr>
              <a:t> increments the number stored at key by increment.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INCRBYFLOAT</a:t>
            </a:r>
            <a:r>
              <a:rPr b="0" lang="en-US" sz="1800" spc="-1" strike="noStrike">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b="0" lang="en-IN" sz="1800" spc="-1" strike="noStrike">
              <a:latin typeface="Arial"/>
            </a:endParaRPr>
          </a:p>
        </p:txBody>
      </p:sp>
      <p:sp>
        <p:nvSpPr>
          <p:cNvPr id="193" name="CustomShape 3"/>
          <p:cNvSpPr/>
          <p:nvPr/>
        </p:nvSpPr>
        <p:spPr>
          <a:xfrm>
            <a:off x="152280" y="152280"/>
            <a:ext cx="10940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94" name="CustomShape 4"/>
          <p:cNvSpPr/>
          <p:nvPr/>
        </p:nvSpPr>
        <p:spPr>
          <a:xfrm>
            <a:off x="1601280" y="3553560"/>
            <a:ext cx="89780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INCR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 key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INCRBYFLOAT key increment</a:t>
            </a:r>
            <a:endParaRPr b="0" lang="en-IN" sz="2000" spc="-1" strike="noStrike">
              <a:latin typeface="Arial"/>
            </a:endParaRPr>
          </a:p>
        </p:txBody>
      </p:sp>
      <p:sp>
        <p:nvSpPr>
          <p:cNvPr id="195" name="CustomShape 5"/>
          <p:cNvSpPr/>
          <p:nvPr/>
        </p:nvSpPr>
        <p:spPr>
          <a:xfrm>
            <a:off x="1600200" y="4593600"/>
            <a:ext cx="8877240" cy="912600"/>
          </a:xfrm>
          <a:prstGeom prst="rect">
            <a:avLst/>
          </a:prstGeom>
          <a:noFill/>
          <a:ln>
            <a:noFill/>
          </a:ln>
        </p:spPr>
        <p:style>
          <a:lnRef idx="0"/>
          <a:fillRef idx="0"/>
          <a:effectRef idx="0"/>
          <a:fontRef idx="minor"/>
        </p:style>
        <p:txBody>
          <a:bodyPr lIns="90000" rIns="90000" tIns="45000" bIns="45000">
            <a:spAutoFit/>
          </a:bodyPr>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 cnt</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incrny cnt 2</a:t>
            </a:r>
            <a:endParaRPr b="0" lang="en-IN" sz="1800" spc="-1" strike="noStrike">
              <a:latin typeface="Arial"/>
            </a:endParaRPr>
          </a:p>
        </p:txBody>
      </p:sp>
      <p:sp>
        <p:nvSpPr>
          <p:cNvPr id="196" name="Line 6"/>
          <p:cNvSpPr/>
          <p:nvPr/>
        </p:nvSpPr>
        <p:spPr>
          <a:xfrm>
            <a:off x="1523880" y="324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7" name="CustomShape 7"/>
          <p:cNvSpPr/>
          <p:nvPr/>
        </p:nvSpPr>
        <p:spPr>
          <a:xfrm>
            <a:off x="1584000" y="5790240"/>
            <a:ext cx="8843760" cy="687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6120">
              <a:lnSpc>
                <a:spcPct val="100000"/>
              </a:lnSpc>
              <a:buClr>
                <a:srgbClr val="666666"/>
              </a:buClr>
              <a:buFont typeface="Arial"/>
              <a:buChar char="•"/>
            </a:pPr>
            <a:r>
              <a:rPr b="0" lang="en-IN" sz="1800" spc="-1" strike="noStrike">
                <a:solidFill>
                  <a:srgbClr val="000000"/>
                </a:solidFill>
                <a:latin typeface="Arial"/>
                <a:ea typeface="Open Sans"/>
              </a:rPr>
              <a:t>This operation is limited to 64 bit signed integers.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1676520" y="2362320"/>
            <a:ext cx="88264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decr key &amp; decrby key</a:t>
            </a:r>
            <a:endParaRPr b="0" lang="en-IN" sz="5400" spc="-1" strike="noStrike">
              <a:latin typeface="Arial"/>
            </a:endParaRPr>
          </a:p>
        </p:txBody>
      </p:sp>
      <p:sp>
        <p:nvSpPr>
          <p:cNvPr id="199" name="CustomShape 2"/>
          <p:cNvSpPr/>
          <p:nvPr/>
        </p:nvSpPr>
        <p:spPr>
          <a:xfrm>
            <a:off x="522360" y="3531600"/>
            <a:ext cx="11063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200" name="Table 3"/>
          <p:cNvGraphicFramePr/>
          <p:nvPr/>
        </p:nvGraphicFramePr>
        <p:xfrm>
          <a:off x="131040" y="15480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1523880" y="0"/>
            <a:ext cx="91314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decr &amp; decrby</a:t>
            </a:r>
            <a:endParaRPr b="0" lang="en-IN" sz="4000" spc="-1" strike="noStrike">
              <a:latin typeface="Arial"/>
            </a:endParaRPr>
          </a:p>
        </p:txBody>
      </p:sp>
      <p:sp>
        <p:nvSpPr>
          <p:cNvPr id="202" name="CustomShape 2"/>
          <p:cNvSpPr/>
          <p:nvPr/>
        </p:nvSpPr>
        <p:spPr>
          <a:xfrm>
            <a:off x="1600200" y="762120"/>
            <a:ext cx="897912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DECR</a:t>
            </a:r>
            <a:r>
              <a:rPr b="0" lang="en-US" sz="1800" spc="-1" strike="noStrike">
                <a:solidFill>
                  <a:srgbClr val="000000"/>
                </a:solidFill>
                <a:latin typeface="Arial"/>
                <a:ea typeface="DejaVu Sans"/>
              </a:rPr>
              <a:t> decrements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DECRBY</a:t>
            </a:r>
            <a:r>
              <a:rPr b="0" lang="en-US" sz="1800" spc="-1" strike="noStrike">
                <a:solidFill>
                  <a:srgbClr val="000000"/>
                </a:solidFill>
                <a:latin typeface="Arial"/>
                <a:ea typeface="DejaVu Sans"/>
              </a:rPr>
              <a:t> decrements the number stored at key by decrement value. If the key does not exist, it is set to 0 before performing the operation.</a:t>
            </a:r>
            <a:endParaRPr b="0" lang="en-IN" sz="1800" spc="-1" strike="noStrike">
              <a:latin typeface="Arial"/>
            </a:endParaRPr>
          </a:p>
        </p:txBody>
      </p:sp>
      <p:sp>
        <p:nvSpPr>
          <p:cNvPr id="203" name="CustomShape 3"/>
          <p:cNvSpPr/>
          <p:nvPr/>
        </p:nvSpPr>
        <p:spPr>
          <a:xfrm>
            <a:off x="152280" y="152280"/>
            <a:ext cx="10940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04" name="CustomShape 4"/>
          <p:cNvSpPr/>
          <p:nvPr/>
        </p:nvSpPr>
        <p:spPr>
          <a:xfrm>
            <a:off x="1601280" y="2689560"/>
            <a:ext cx="89780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DECR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DECRBY key decrement</a:t>
            </a:r>
            <a:endParaRPr b="0" lang="en-IN" sz="2000" spc="-1" strike="noStrike">
              <a:latin typeface="Arial"/>
            </a:endParaRPr>
          </a:p>
        </p:txBody>
      </p:sp>
      <p:sp>
        <p:nvSpPr>
          <p:cNvPr id="205" name="CustomShape 5"/>
          <p:cNvSpPr/>
          <p:nvPr/>
        </p:nvSpPr>
        <p:spPr>
          <a:xfrm>
            <a:off x="1600200" y="3621600"/>
            <a:ext cx="8877240" cy="912600"/>
          </a:xfrm>
          <a:prstGeom prst="rect">
            <a:avLst/>
          </a:prstGeom>
          <a:noFill/>
          <a:ln>
            <a:noFill/>
          </a:ln>
        </p:spPr>
        <p:style>
          <a:lnRef idx="0"/>
          <a:fillRef idx="0"/>
          <a:effectRef idx="0"/>
          <a:fontRef idx="minor"/>
        </p:style>
        <p:txBody>
          <a:bodyPr lIns="90000" rIns="90000" tIns="45000" bIns="45000">
            <a:spAutoFit/>
          </a:bodyPr>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 cnt</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decrby cnt 2</a:t>
            </a:r>
            <a:endParaRPr b="0" lang="en-IN" sz="1800" spc="-1" strike="noStrike">
              <a:latin typeface="Arial"/>
            </a:endParaRPr>
          </a:p>
        </p:txBody>
      </p:sp>
      <p:sp>
        <p:nvSpPr>
          <p:cNvPr id="206"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7" name="CustomShape 7"/>
          <p:cNvSpPr/>
          <p:nvPr/>
        </p:nvSpPr>
        <p:spPr>
          <a:xfrm>
            <a:off x="1584000" y="5106240"/>
            <a:ext cx="8843760" cy="687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6120">
              <a:lnSpc>
                <a:spcPct val="100000"/>
              </a:lnSpc>
              <a:buClr>
                <a:srgbClr val="666666"/>
              </a:buClr>
              <a:buFont typeface="Arial"/>
              <a:buChar char="•"/>
            </a:pPr>
            <a:r>
              <a:rPr b="0" lang="en-IN" sz="1800" spc="-1" strike="noStrike">
                <a:solidFill>
                  <a:srgbClr val="000000"/>
                </a:solidFill>
                <a:latin typeface="Arial"/>
                <a:ea typeface="Open Sans"/>
              </a:rPr>
              <a:t>This operation is limited to 64 bit signed integers.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1676520" y="2362320"/>
            <a:ext cx="88264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append key &amp; strlen key</a:t>
            </a:r>
            <a:endParaRPr b="0" lang="en-IN" sz="5400" spc="-1" strike="noStrike">
              <a:latin typeface="Arial"/>
            </a:endParaRPr>
          </a:p>
        </p:txBody>
      </p:sp>
      <p:sp>
        <p:nvSpPr>
          <p:cNvPr id="209" name="CustomShape 2"/>
          <p:cNvSpPr/>
          <p:nvPr/>
        </p:nvSpPr>
        <p:spPr>
          <a:xfrm>
            <a:off x="522360" y="3531600"/>
            <a:ext cx="11063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1523880" y="0"/>
            <a:ext cx="91314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append &amp; strlen</a:t>
            </a:r>
            <a:endParaRPr b="0" lang="en-IN" sz="4000" spc="-1" strike="noStrike">
              <a:latin typeface="Arial"/>
            </a:endParaRPr>
          </a:p>
        </p:txBody>
      </p:sp>
      <p:sp>
        <p:nvSpPr>
          <p:cNvPr id="211" name="CustomShape 2"/>
          <p:cNvSpPr/>
          <p:nvPr/>
        </p:nvSpPr>
        <p:spPr>
          <a:xfrm>
            <a:off x="1600200" y="762120"/>
            <a:ext cx="897912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APPEND </a:t>
            </a:r>
            <a:r>
              <a:rPr b="0" lang="en-US" sz="1800" spc="-1" strike="noStrike">
                <a:solidFill>
                  <a:srgbClr val="000000"/>
                </a:solidFill>
                <a:latin typeface="Arial"/>
                <a:ea typeface="DejaVu Sans"/>
              </a:rPr>
              <a:t>If key already exists and is a string, this command appends the value at the end of the string. If key does not exist it is created and set the value.</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STRLEN</a:t>
            </a:r>
            <a:r>
              <a:rPr b="0" lang="en-US" sz="1800" spc="-1" strike="noStrike">
                <a:solidFill>
                  <a:srgbClr val="000000"/>
                </a:solidFill>
                <a:latin typeface="Arial"/>
                <a:ea typeface="DejaVu Sans"/>
              </a:rPr>
              <a:t> returns the length of the string value stored at key.</a:t>
            </a:r>
            <a:endParaRPr b="0" lang="en-IN" sz="1800" spc="-1" strike="noStrike">
              <a:latin typeface="Arial"/>
            </a:endParaRPr>
          </a:p>
        </p:txBody>
      </p:sp>
      <p:sp>
        <p:nvSpPr>
          <p:cNvPr id="212" name="CustomShape 3"/>
          <p:cNvSpPr/>
          <p:nvPr/>
        </p:nvSpPr>
        <p:spPr>
          <a:xfrm>
            <a:off x="152280" y="152280"/>
            <a:ext cx="10940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13" name="CustomShape 4"/>
          <p:cNvSpPr/>
          <p:nvPr/>
        </p:nvSpPr>
        <p:spPr>
          <a:xfrm>
            <a:off x="1601280" y="2689560"/>
            <a:ext cx="89780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APPEND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
        <p:nvSpPr>
          <p:cNvPr id="214" name="CustomShape 5"/>
          <p:cNvSpPr/>
          <p:nvPr/>
        </p:nvSpPr>
        <p:spPr>
          <a:xfrm>
            <a:off x="1600200" y="3621600"/>
            <a:ext cx="8877240" cy="912600"/>
          </a:xfrm>
          <a:prstGeom prst="rect">
            <a:avLst/>
          </a:prstGeom>
          <a:noFill/>
          <a:ln>
            <a:noFill/>
          </a:ln>
        </p:spPr>
        <p:style>
          <a:lnRef idx="0"/>
          <a:fillRef idx="0"/>
          <a:effectRef idx="0"/>
          <a:fontRef idx="minor"/>
        </p:style>
        <p:txBody>
          <a:bodyPr lIns="90000" rIns="90000" tIns="45000" bIns="45000">
            <a:spAutoFit/>
          </a:bodyPr>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append server:2 " version1.0"</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strlen longtext</a:t>
            </a:r>
            <a:endParaRPr b="0" lang="en-IN" sz="1800" spc="-1" strike="noStrike">
              <a:latin typeface="Arial"/>
            </a:endParaRPr>
          </a:p>
        </p:txBody>
      </p:sp>
      <p:sp>
        <p:nvSpPr>
          <p:cNvPr id="215"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1676520" y="2362320"/>
            <a:ext cx="88264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copy key, move key, del key &amp; exists key</a:t>
            </a:r>
            <a:endParaRPr b="0" lang="en-IN" sz="5400" spc="-1" strike="noStrike">
              <a:latin typeface="Arial"/>
            </a:endParaRPr>
          </a:p>
        </p:txBody>
      </p:sp>
      <p:sp>
        <p:nvSpPr>
          <p:cNvPr id="217" name="CustomShape 2"/>
          <p:cNvSpPr/>
          <p:nvPr/>
        </p:nvSpPr>
        <p:spPr>
          <a:xfrm>
            <a:off x="522360" y="4467600"/>
            <a:ext cx="11063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Line 1"/>
          <p:cNvSpPr/>
          <p:nvPr/>
        </p:nvSpPr>
        <p:spPr>
          <a:xfrm>
            <a:off x="1523880" y="17524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00" name="CustomShape 2"/>
          <p:cNvSpPr/>
          <p:nvPr/>
        </p:nvSpPr>
        <p:spPr>
          <a:xfrm>
            <a:off x="1676520" y="2563200"/>
            <a:ext cx="8826480" cy="1064520"/>
          </a:xfrm>
          <a:prstGeom prst="rect">
            <a:avLst/>
          </a:prstGeom>
          <a:noFill/>
          <a:ln>
            <a:noFill/>
          </a:ln>
        </p:spPr>
        <p:style>
          <a:lnRef idx="0"/>
          <a:fillRef idx="0"/>
          <a:effectRef idx="0"/>
          <a:fontRef idx="minor"/>
        </p:style>
        <p:txBody>
          <a:bodyPr lIns="90000" rIns="90000" tIns="45000" bIns="45000">
            <a:spAutoFit/>
          </a:bodyPr>
          <a:p>
            <a:pPr marL="343080" indent="-33048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redis-server --protected-mode no   </a:t>
            </a:r>
            <a:r>
              <a:rPr b="0" lang="en-IN" sz="1400" spc="-1" strike="noStrike">
                <a:solidFill>
                  <a:srgbClr val="92d050"/>
                </a:solidFill>
                <a:latin typeface="Consolas"/>
                <a:ea typeface="Tahoma"/>
              </a:rPr>
              <a:t>//start server</a:t>
            </a:r>
            <a:endParaRPr b="0" lang="en-IN" sz="1400" spc="-1" strike="noStrike">
              <a:latin typeface="Arial"/>
            </a:endParaRPr>
          </a:p>
          <a:p>
            <a:pPr>
              <a:lnSpc>
                <a:spcPct val="100000"/>
              </a:lnSpc>
            </a:pPr>
            <a:endParaRPr b="0" lang="en-IN" sz="1400" spc="-1" strike="noStrike">
              <a:latin typeface="Arial"/>
            </a:endParaRPr>
          </a:p>
          <a:p>
            <a:pPr marL="343080" indent="-33048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redis-cli –h 127.0.0.1 –p6379 –n 1 </a:t>
            </a:r>
            <a:r>
              <a:rPr b="0" lang="en-IN" sz="1400" spc="-1" strike="noStrike">
                <a:solidFill>
                  <a:srgbClr val="92d050"/>
                </a:solidFill>
                <a:latin typeface="Consolas"/>
                <a:ea typeface="Tahoma"/>
              </a:rPr>
              <a:t>//</a:t>
            </a:r>
            <a:r>
              <a:rPr b="0" lang="en-IN" sz="1400" spc="-1" strike="noStrike">
                <a:solidFill>
                  <a:srgbClr val="528693"/>
                </a:solidFill>
                <a:latin typeface="Consolas"/>
                <a:ea typeface="Tahoma"/>
              </a:rPr>
              <a:t> </a:t>
            </a:r>
            <a:r>
              <a:rPr b="0" lang="en-IN" sz="1400" spc="-1" strike="noStrike">
                <a:solidFill>
                  <a:srgbClr val="92d050"/>
                </a:solidFill>
                <a:latin typeface="Consolas"/>
                <a:ea typeface="Tahoma"/>
              </a:rPr>
              <a:t>redis-cli is the Redis command line interface</a:t>
            </a:r>
            <a:endParaRPr b="0" lang="en-IN" sz="1400" spc="-1" strike="noStrike">
              <a:latin typeface="Arial"/>
            </a:endParaRPr>
          </a:p>
        </p:txBody>
      </p:sp>
      <p:sp>
        <p:nvSpPr>
          <p:cNvPr id="101" name="CustomShape 3"/>
          <p:cNvSpPr/>
          <p:nvPr/>
        </p:nvSpPr>
        <p:spPr>
          <a:xfrm>
            <a:off x="1402200" y="2016000"/>
            <a:ext cx="6798600" cy="3945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redis-cli -h host -p port –n dbIndexNumber</a:t>
            </a:r>
            <a:endParaRPr b="0" lang="en-IN" sz="2000" spc="-1" strike="noStrike">
              <a:latin typeface="Arial"/>
            </a:endParaRPr>
          </a:p>
        </p:txBody>
      </p:sp>
      <p:sp>
        <p:nvSpPr>
          <p:cNvPr id="102" name="CustomShape 4"/>
          <p:cNvSpPr/>
          <p:nvPr/>
        </p:nvSpPr>
        <p:spPr>
          <a:xfrm>
            <a:off x="1600200" y="762120"/>
            <a:ext cx="8979120" cy="6994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2000" spc="-1" strike="noStrike">
                <a:solidFill>
                  <a:srgbClr val="000000"/>
                </a:solidFill>
                <a:latin typeface="Arial"/>
                <a:ea typeface="DejaVu Sans"/>
              </a:rPr>
              <a:t>To run commands on Redis remote server, you need to connect to the server by the same client </a:t>
            </a:r>
            <a:r>
              <a:rPr b="1" lang="en-US" sz="2000" spc="-1" strike="noStrike">
                <a:solidFill>
                  <a:srgbClr val="000000"/>
                </a:solidFill>
                <a:latin typeface="Arial"/>
                <a:ea typeface="DejaVu Sans"/>
              </a:rPr>
              <a:t>redis-cli</a:t>
            </a:r>
            <a:endParaRPr b="0" lang="en-IN" sz="2000" spc="-1" strike="noStrike">
              <a:latin typeface="Arial"/>
            </a:endParaRPr>
          </a:p>
        </p:txBody>
      </p:sp>
      <p:sp>
        <p:nvSpPr>
          <p:cNvPr id="103" name="CustomShape 5"/>
          <p:cNvSpPr/>
          <p:nvPr/>
        </p:nvSpPr>
        <p:spPr>
          <a:xfrm>
            <a:off x="1523880" y="4239720"/>
            <a:ext cx="9131400" cy="199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r>
              <a:rPr b="0" lang="en-IN" sz="800" spc="-1" strike="noStrike">
                <a:solidFill>
                  <a:srgbClr val="000000"/>
                </a:solidFill>
                <a:latin typeface="Arial"/>
                <a:ea typeface="DejaVu Sans"/>
              </a:rPr>
              <a:t> </a:t>
            </a:r>
            <a:endParaRPr b="0" lang="en-IN" sz="800" spc="-1" strike="noStrike">
              <a:latin typeface="Arial"/>
            </a:endParaRPr>
          </a:p>
          <a:p>
            <a:pPr marL="285840" indent="-273240">
              <a:lnSpc>
                <a:spcPct val="100000"/>
              </a:lnSpc>
              <a:buClr>
                <a:srgbClr val="000000"/>
              </a:buClr>
              <a:buFont typeface="Arial"/>
              <a:buChar char="•"/>
            </a:pPr>
            <a:r>
              <a:rPr b="1" lang="en-IN" sz="1800" spc="-1" strike="noStrike">
                <a:solidFill>
                  <a:srgbClr val="000000"/>
                </a:solidFill>
                <a:latin typeface="Open Sans"/>
                <a:ea typeface="Open Sans"/>
              </a:rPr>
              <a:t>By default </a:t>
            </a:r>
            <a:r>
              <a:rPr b="0" lang="en-IN" sz="1800" spc="-1" strike="noStrike">
                <a:solidFill>
                  <a:srgbClr val="000000"/>
                </a:solidFill>
                <a:latin typeface="Open Sans"/>
                <a:ea typeface="Open Sans"/>
              </a:rPr>
              <a:t>redis-cli connects to the server at 127.0.0.1 port 6379</a:t>
            </a:r>
            <a:endParaRPr b="0" lang="en-IN" sz="1800" spc="-1" strike="noStrike">
              <a:latin typeface="Arial"/>
            </a:endParaRPr>
          </a:p>
          <a:p>
            <a:pPr marL="285840" indent="-273240">
              <a:lnSpc>
                <a:spcPct val="100000"/>
              </a:lnSpc>
              <a:buClr>
                <a:srgbClr val="000000"/>
              </a:buClr>
              <a:buFont typeface="Arial"/>
              <a:buChar char="•"/>
            </a:pPr>
            <a:r>
              <a:rPr b="0" lang="en-IN" sz="1800" spc="-1" strike="noStrike">
                <a:solidFill>
                  <a:srgbClr val="000000"/>
                </a:solidFill>
                <a:latin typeface="Open Sans"/>
                <a:ea typeface="Open Sans"/>
              </a:rPr>
              <a:t>It's possible to run the </a:t>
            </a:r>
            <a:r>
              <a:rPr b="1" lang="en-IN" sz="1800" spc="-1" strike="noStrike">
                <a:solidFill>
                  <a:srgbClr val="000000"/>
                </a:solidFill>
                <a:latin typeface="Open Sans"/>
                <a:ea typeface="Open Sans"/>
              </a:rPr>
              <a:t>same command multiple times</a:t>
            </a:r>
            <a:r>
              <a:rPr b="0" lang="en-IN" sz="1800" spc="-1" strike="noStrike">
                <a:solidFill>
                  <a:srgbClr val="000000"/>
                </a:solidFill>
                <a:latin typeface="Open Sans"/>
                <a:ea typeface="Open Sans"/>
              </a:rPr>
              <a:t> by prefixing the command name by a number.</a:t>
            </a:r>
            <a:endParaRPr b="0" lang="en-IN" sz="1800" spc="-1" strike="noStrike">
              <a:latin typeface="Arial"/>
            </a:endParaRPr>
          </a:p>
          <a:p>
            <a:pPr>
              <a:lnSpc>
                <a:spcPct val="100000"/>
              </a:lnSpc>
            </a:pPr>
            <a:r>
              <a:rPr b="0" lang="en-IN" sz="1600" spc="-1" strike="noStrike">
                <a:solidFill>
                  <a:srgbClr val="e53935"/>
                </a:solidFill>
                <a:latin typeface="Open Sans"/>
                <a:ea typeface="Open Sans"/>
              </a:rPr>
              <a:t>e.g.</a:t>
            </a:r>
            <a:endParaRPr b="0" lang="en-IN" sz="1600" spc="-1" strike="noStrike">
              <a:latin typeface="Arial"/>
            </a:endParaRPr>
          </a:p>
          <a:p>
            <a:pPr marL="285840" indent="-273240">
              <a:lnSpc>
                <a:spcPct val="150000"/>
              </a:lnSpc>
              <a:buClr>
                <a:srgbClr val="00000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5</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a:t>
            </a:r>
            <a:endParaRPr b="0" lang="en-IN" sz="1800" spc="-1" strike="noStrike">
              <a:latin typeface="Arial"/>
            </a:endParaRPr>
          </a:p>
        </p:txBody>
      </p:sp>
      <p:sp>
        <p:nvSpPr>
          <p:cNvPr id="104" name="CustomShape 6"/>
          <p:cNvSpPr/>
          <p:nvPr/>
        </p:nvSpPr>
        <p:spPr>
          <a:xfrm>
            <a:off x="1584000" y="3783960"/>
            <a:ext cx="8699760" cy="343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clear</a:t>
            </a:r>
            <a:endParaRPr b="0" lang="en-IN" sz="1800" spc="-1" strike="noStrike">
              <a:latin typeface="Arial"/>
            </a:endParaRPr>
          </a:p>
        </p:txBody>
      </p:sp>
      <p:sp>
        <p:nvSpPr>
          <p:cNvPr id="105" name="CustomShape 7"/>
          <p:cNvSpPr/>
          <p:nvPr/>
        </p:nvSpPr>
        <p:spPr>
          <a:xfrm>
            <a:off x="1523880" y="0"/>
            <a:ext cx="91335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Getting</a:t>
            </a:r>
            <a:r>
              <a:rPr b="0" lang="en-IN" sz="4000" spc="-1" strike="noStrike">
                <a:solidFill>
                  <a:srgbClr val="f7c120"/>
                </a:solidFill>
                <a:latin typeface="Times New Roman"/>
                <a:ea typeface="DejaVu Sans"/>
              </a:rPr>
              <a:t> </a:t>
            </a:r>
            <a:r>
              <a:rPr b="0" lang="en-IN" sz="4000" spc="-1" strike="noStrike">
                <a:solidFill>
                  <a:srgbClr val="f7c120"/>
                </a:solidFill>
                <a:latin typeface="Open Sans"/>
                <a:ea typeface="DejaVu Sans"/>
              </a:rPr>
              <a:t>Started</a:t>
            </a:r>
            <a:endParaRPr b="0" lang="en-IN" sz="4000" spc="-1" strike="noStrike">
              <a:latin typeface="Arial"/>
            </a:endParaRPr>
          </a:p>
        </p:txBody>
      </p:sp>
      <p:sp>
        <p:nvSpPr>
          <p:cNvPr id="106" name="CustomShape 8"/>
          <p:cNvSpPr/>
          <p:nvPr/>
        </p:nvSpPr>
        <p:spPr>
          <a:xfrm>
            <a:off x="792000" y="6300000"/>
            <a:ext cx="10693080" cy="48780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757575"/>
                </a:solidFill>
                <a:latin typeface="Arial"/>
              </a:rPr>
              <a:t>saleel@saleel-Latitude-E6430:~$ </a:t>
            </a:r>
            <a:r>
              <a:rPr b="0" lang="en-IN" sz="1800" spc="-1" strike="noStrike">
                <a:solidFill>
                  <a:srgbClr val="ff5733"/>
                </a:solidFill>
                <a:latin typeface="Consolas"/>
                <a:ea typeface="SimSun"/>
              </a:rPr>
              <a:t>redis-cli -h 127.0.0.1 -p 6379 -n 5 -r 10 incr cnt</a:t>
            </a:r>
            <a:endParaRPr b="0" lang="en-IN" sz="1800" spc="-1" strike="noStrike">
              <a:latin typeface="Arial"/>
            </a:endParaRPr>
          </a:p>
        </p:txBody>
      </p:sp>
      <p:sp>
        <p:nvSpPr>
          <p:cNvPr id="107" name="CustomShape 9"/>
          <p:cNvSpPr/>
          <p:nvPr/>
        </p:nvSpPr>
        <p:spPr>
          <a:xfrm>
            <a:off x="8640000" y="5688000"/>
            <a:ext cx="3311640" cy="6116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i="1" lang="en-IN" sz="1800" spc="-1" strike="noStrike">
                <a:latin typeface="Arial"/>
              </a:rPr>
              <a:t>-r</a:t>
            </a:r>
            <a:r>
              <a:rPr b="1" lang="en-IN" sz="1800" spc="-1" strike="noStrike">
                <a:latin typeface="Arial"/>
              </a:rPr>
              <a:t> &lt;count&gt;</a:t>
            </a:r>
            <a:r>
              <a:rPr b="0" lang="en-IN" sz="1800" spc="-1" strike="noStrike">
                <a:latin typeface="Arial"/>
              </a:rPr>
              <a:t>, means how many times to run a command.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1523880" y="0"/>
            <a:ext cx="91314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copy, move, del &amp; exists</a:t>
            </a:r>
            <a:endParaRPr b="0" lang="en-IN" sz="4000" spc="-1" strike="noStrike">
              <a:latin typeface="Arial"/>
            </a:endParaRPr>
          </a:p>
        </p:txBody>
      </p:sp>
      <p:sp>
        <p:nvSpPr>
          <p:cNvPr id="219" name="CustomShape 2"/>
          <p:cNvSpPr/>
          <p:nvPr/>
        </p:nvSpPr>
        <p:spPr>
          <a:xfrm>
            <a:off x="1600200" y="762120"/>
            <a:ext cx="897912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COPY</a:t>
            </a:r>
            <a:r>
              <a:rPr b="0" lang="en-US" sz="1800" spc="-1" strike="noStrike">
                <a:solidFill>
                  <a:srgbClr val="000000"/>
                </a:solidFill>
                <a:latin typeface="Arial"/>
                <a:ea typeface="DejaVu Sans"/>
              </a:rPr>
              <a:t> command copies the value stored at the source key to the destination key.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copied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copied.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MOVE</a:t>
            </a:r>
            <a:r>
              <a:rPr b="0" lang="en-US" sz="1800" spc="-1" strike="noStrike">
                <a:solidFill>
                  <a:srgbClr val="000000"/>
                </a:solidFill>
                <a:latin typeface="Arial"/>
                <a:ea typeface="DejaVu Sans"/>
              </a:rPr>
              <a:t> moves the key from the currently selected database to the specified destination database.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moved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moved.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DEL</a:t>
            </a:r>
            <a:r>
              <a:rPr b="0" lang="en-US" sz="1800" spc="-1" strike="noStrike">
                <a:solidFill>
                  <a:srgbClr val="000000"/>
                </a:solidFill>
                <a:latin typeface="Arial"/>
                <a:ea typeface="DejaVu Sans"/>
              </a:rPr>
              <a:t> removes the specified keys. A key is ignored if it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EXISTS</a:t>
            </a:r>
            <a:r>
              <a:rPr b="0" lang="en-US" sz="1800" spc="-1" strike="noStrike">
                <a:solidFill>
                  <a:srgbClr val="000000"/>
                </a:solidFill>
                <a:latin typeface="Arial"/>
                <a:ea typeface="DejaVu Sans"/>
              </a:rPr>
              <a:t> returns if key exists. 1 if key exists and 0 if the key does not exist.</a:t>
            </a:r>
            <a:endParaRPr b="0" lang="en-IN" sz="1800" spc="-1" strike="noStrike">
              <a:latin typeface="Arial"/>
            </a:endParaRPr>
          </a:p>
        </p:txBody>
      </p:sp>
      <p:sp>
        <p:nvSpPr>
          <p:cNvPr id="220" name="CustomShape 3"/>
          <p:cNvSpPr/>
          <p:nvPr/>
        </p:nvSpPr>
        <p:spPr>
          <a:xfrm>
            <a:off x="152280" y="152280"/>
            <a:ext cx="10940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21" name="CustomShape 4"/>
          <p:cNvSpPr/>
          <p:nvPr/>
        </p:nvSpPr>
        <p:spPr>
          <a:xfrm>
            <a:off x="1601280" y="3553560"/>
            <a:ext cx="897804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COPY source destination [DB destination-db] [REPLACE]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MOVE key db</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DEL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EXISTS key [key ...]</a:t>
            </a:r>
            <a:endParaRPr b="0" lang="en-IN" sz="2000" spc="-1" strike="noStrike">
              <a:latin typeface="Arial"/>
            </a:endParaRPr>
          </a:p>
        </p:txBody>
      </p:sp>
      <p:sp>
        <p:nvSpPr>
          <p:cNvPr id="222" name="CustomShape 5"/>
          <p:cNvSpPr/>
          <p:nvPr/>
        </p:nvSpPr>
        <p:spPr>
          <a:xfrm>
            <a:off x="1600200" y="4989600"/>
            <a:ext cx="8877240" cy="1735560"/>
          </a:xfrm>
          <a:prstGeom prst="rect">
            <a:avLst/>
          </a:prstGeom>
          <a:noFill/>
          <a:ln>
            <a:noFill/>
          </a:ln>
        </p:spPr>
        <p:style>
          <a:lnRef idx="0"/>
          <a:fillRef idx="0"/>
          <a:effectRef idx="0"/>
          <a:fontRef idx="minor"/>
        </p:style>
        <p:txBody>
          <a:bodyPr lIns="90000" rIns="90000" tIns="45000" bIns="45000">
            <a:spAutoFit/>
          </a:bodyPr>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copy user:1 user:1 DB 4</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move password:1 4</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[4]</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del user:1 password:1</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exists user:1 password:1</a:t>
            </a:r>
            <a:endParaRPr b="0" lang="en-IN" sz="1800" spc="-1" strike="noStrike">
              <a:latin typeface="Arial"/>
            </a:endParaRPr>
          </a:p>
        </p:txBody>
      </p:sp>
      <p:sp>
        <p:nvSpPr>
          <p:cNvPr id="223" name="Line 6"/>
          <p:cNvSpPr/>
          <p:nvPr/>
        </p:nvSpPr>
        <p:spPr>
          <a:xfrm>
            <a:off x="1523880" y="32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1676520" y="2362320"/>
            <a:ext cx="88264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rename key, renamenx key &amp; randomkey key</a:t>
            </a:r>
            <a:endParaRPr b="0" lang="en-IN" sz="5400" spc="-1" strike="noStrike">
              <a:latin typeface="Arial"/>
            </a:endParaRPr>
          </a:p>
        </p:txBody>
      </p:sp>
      <p:sp>
        <p:nvSpPr>
          <p:cNvPr id="225" name="CustomShape 2"/>
          <p:cNvSpPr/>
          <p:nvPr/>
        </p:nvSpPr>
        <p:spPr>
          <a:xfrm>
            <a:off x="522360" y="4251600"/>
            <a:ext cx="11063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1523880" y="0"/>
            <a:ext cx="91314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rename, renamenx &amp; randomkey</a:t>
            </a:r>
            <a:endParaRPr b="0" lang="en-IN" sz="4000" spc="-1" strike="noStrike">
              <a:latin typeface="Arial"/>
            </a:endParaRPr>
          </a:p>
        </p:txBody>
      </p:sp>
      <p:sp>
        <p:nvSpPr>
          <p:cNvPr id="227" name="CustomShape 2"/>
          <p:cNvSpPr/>
          <p:nvPr/>
        </p:nvSpPr>
        <p:spPr>
          <a:xfrm>
            <a:off x="1600200" y="762120"/>
            <a:ext cx="897912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RENAME</a:t>
            </a:r>
            <a:r>
              <a:rPr b="0" lang="en-US" sz="1800" spc="-1" strike="noStrike">
                <a:solidFill>
                  <a:srgbClr val="000000"/>
                </a:solidFill>
                <a:latin typeface="Arial"/>
                <a:ea typeface="DejaVu Sans"/>
              </a:rPr>
              <a:t> renames key to newkey. It returns an error when key does not exist. If newkey already exists it is overwritten, when this happens RENAME executes an implicit DEL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RENAMENX</a:t>
            </a:r>
            <a:r>
              <a:rPr b="0" lang="en-US" sz="1800" spc="-1" strike="noStrike">
                <a:solidFill>
                  <a:srgbClr val="000000"/>
                </a:solidFill>
                <a:latin typeface="Arial"/>
                <a:ea typeface="DejaVu Sans"/>
              </a:rPr>
              <a:t> renames key to newkey if newkey does not yet exist. It returns an error when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RANDOMKEY</a:t>
            </a:r>
            <a:r>
              <a:rPr b="0" lang="en-US" sz="1800" spc="-1" strike="noStrike">
                <a:solidFill>
                  <a:srgbClr val="000000"/>
                </a:solidFill>
                <a:latin typeface="Arial"/>
                <a:ea typeface="DejaVu Sans"/>
              </a:rPr>
              <a:t> return a random key from the currently selected database.</a:t>
            </a:r>
            <a:endParaRPr b="0" lang="en-IN" sz="1800" spc="-1" strike="noStrike">
              <a:latin typeface="Arial"/>
            </a:endParaRPr>
          </a:p>
        </p:txBody>
      </p:sp>
      <p:sp>
        <p:nvSpPr>
          <p:cNvPr id="228" name="CustomShape 3"/>
          <p:cNvSpPr/>
          <p:nvPr/>
        </p:nvSpPr>
        <p:spPr>
          <a:xfrm>
            <a:off x="152280" y="152280"/>
            <a:ext cx="10940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29" name="CustomShape 4"/>
          <p:cNvSpPr/>
          <p:nvPr/>
        </p:nvSpPr>
        <p:spPr>
          <a:xfrm>
            <a:off x="1601280" y="3337560"/>
            <a:ext cx="89780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RENAME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RENAMENX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RANDOMKEY</a:t>
            </a:r>
            <a:endParaRPr b="0" lang="en-IN" sz="2000" spc="-1" strike="noStrike">
              <a:latin typeface="Arial"/>
            </a:endParaRPr>
          </a:p>
        </p:txBody>
      </p:sp>
      <p:sp>
        <p:nvSpPr>
          <p:cNvPr id="230" name="CustomShape 5"/>
          <p:cNvSpPr/>
          <p:nvPr/>
        </p:nvSpPr>
        <p:spPr>
          <a:xfrm>
            <a:off x="1600200" y="4557600"/>
            <a:ext cx="8877240" cy="1324080"/>
          </a:xfrm>
          <a:prstGeom prst="rect">
            <a:avLst/>
          </a:prstGeom>
          <a:noFill/>
          <a:ln>
            <a:noFill/>
          </a:ln>
        </p:spPr>
        <p:style>
          <a:lnRef idx="0"/>
          <a:fillRef idx="0"/>
          <a:effectRef idx="0"/>
          <a:fontRef idx="minor"/>
        </p:style>
        <p:txBody>
          <a:bodyPr lIns="90000" rIns="90000" tIns="45000" bIns="45000">
            <a:spAutoFit/>
          </a:bodyPr>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 oldKey newKey</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renamenx oldKey newKey</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randomkey</a:t>
            </a:r>
            <a:endParaRPr b="0" lang="en-IN" sz="1800" spc="-1" strike="noStrike">
              <a:latin typeface="Arial"/>
            </a:endParaRPr>
          </a:p>
        </p:txBody>
      </p:sp>
      <p:sp>
        <p:nvSpPr>
          <p:cNvPr id="231" name="Line 6"/>
          <p:cNvSpPr/>
          <p:nvPr/>
        </p:nvSpPr>
        <p:spPr>
          <a:xfrm>
            <a:off x="1523880" y="306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1676520" y="2362320"/>
            <a:ext cx="88264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lists</a:t>
            </a:r>
            <a:endParaRPr b="0" lang="en-IN" sz="5400" spc="-1" strike="noStrike">
              <a:latin typeface="Arial"/>
            </a:endParaRPr>
          </a:p>
        </p:txBody>
      </p:sp>
      <p:sp>
        <p:nvSpPr>
          <p:cNvPr id="233" name="CustomShape 2"/>
          <p:cNvSpPr/>
          <p:nvPr/>
        </p:nvSpPr>
        <p:spPr>
          <a:xfrm>
            <a:off x="1666800" y="609480"/>
            <a:ext cx="882648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34" name="CustomShape 3"/>
          <p:cNvSpPr/>
          <p:nvPr/>
        </p:nvSpPr>
        <p:spPr>
          <a:xfrm>
            <a:off x="522360" y="3531600"/>
            <a:ext cx="1106352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- 1 elements (4294967295, more than 4 billion of elements per list).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1676520" y="2362320"/>
            <a:ext cx="88264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lpush key &amp; rpush key</a:t>
            </a:r>
            <a:endParaRPr b="0" lang="en-IN" sz="5400" spc="-1" strike="noStrike">
              <a:latin typeface="Arial"/>
            </a:endParaRPr>
          </a:p>
        </p:txBody>
      </p:sp>
      <p:sp>
        <p:nvSpPr>
          <p:cNvPr id="236" name="CustomShape 2"/>
          <p:cNvSpPr/>
          <p:nvPr/>
        </p:nvSpPr>
        <p:spPr>
          <a:xfrm>
            <a:off x="522360" y="3531600"/>
            <a:ext cx="11063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1523880" y="0"/>
            <a:ext cx="91314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lpush &amp; rpush</a:t>
            </a:r>
            <a:endParaRPr b="0" lang="en-IN" sz="4000" spc="-1" strike="noStrike">
              <a:latin typeface="Arial"/>
            </a:endParaRPr>
          </a:p>
        </p:txBody>
      </p:sp>
      <p:sp>
        <p:nvSpPr>
          <p:cNvPr id="238" name="CustomShape 2"/>
          <p:cNvSpPr/>
          <p:nvPr/>
        </p:nvSpPr>
        <p:spPr>
          <a:xfrm>
            <a:off x="1600200" y="762120"/>
            <a:ext cx="897912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LPUSH</a:t>
            </a:r>
            <a:r>
              <a:rPr b="0" lang="en-US" sz="1800" spc="-1" strike="noStrike">
                <a:solidFill>
                  <a:srgbClr val="000000"/>
                </a:solidFill>
                <a:latin typeface="Arial"/>
                <a:ea typeface="DejaVu Sans"/>
              </a:rPr>
              <a:t> insert all the specified values at the head of the list stored at key. If key does not exist, it is created as empty list before performing the push operations.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RPUSH</a:t>
            </a:r>
            <a:r>
              <a:rPr b="0" lang="en-US" sz="1800" spc="-1" strike="noStrike">
                <a:solidFill>
                  <a:srgbClr val="000000"/>
                </a:solidFill>
                <a:latin typeface="Arial"/>
                <a:ea typeface="DejaVu Sans"/>
              </a:rPr>
              <a:t> insert all the specified values at the tail of the list stored at key. If key does not exist, it is created as empty list before performing the push operations.</a:t>
            </a:r>
            <a:endParaRPr b="0" lang="en-IN" sz="1800" spc="-1" strike="noStrike">
              <a:latin typeface="Arial"/>
            </a:endParaRPr>
          </a:p>
        </p:txBody>
      </p:sp>
      <p:sp>
        <p:nvSpPr>
          <p:cNvPr id="239" name="CustomShape 3"/>
          <p:cNvSpPr/>
          <p:nvPr/>
        </p:nvSpPr>
        <p:spPr>
          <a:xfrm>
            <a:off x="152280" y="152280"/>
            <a:ext cx="10940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40" name="CustomShape 4"/>
          <p:cNvSpPr/>
          <p:nvPr/>
        </p:nvSpPr>
        <p:spPr>
          <a:xfrm>
            <a:off x="1601280" y="2725560"/>
            <a:ext cx="89780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LPUSH key element [element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RPUSH key element [element ...]</a:t>
            </a:r>
            <a:endParaRPr b="0" lang="en-IN" sz="2000" spc="-1" strike="noStrike">
              <a:latin typeface="Arial"/>
            </a:endParaRPr>
          </a:p>
        </p:txBody>
      </p:sp>
      <p:sp>
        <p:nvSpPr>
          <p:cNvPr id="241" name="CustomShape 5"/>
          <p:cNvSpPr/>
          <p:nvPr/>
        </p:nvSpPr>
        <p:spPr>
          <a:xfrm>
            <a:off x="1600200" y="3585600"/>
            <a:ext cx="8877240" cy="912600"/>
          </a:xfrm>
          <a:prstGeom prst="rect">
            <a:avLst/>
          </a:prstGeom>
          <a:noFill/>
          <a:ln>
            <a:noFill/>
          </a:ln>
        </p:spPr>
        <p:style>
          <a:lnRef idx="0"/>
          <a:fillRef idx="0"/>
          <a:effectRef idx="0"/>
          <a:fontRef idx="minor"/>
        </p:style>
        <p:txBody>
          <a:bodyPr lIns="90000" rIns="90000" tIns="45000" bIns="45000">
            <a:spAutoFit/>
          </a:bodyPr>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lpush fruits apple orange mango</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rpush fruits banana grapes kiwi</a:t>
            </a:r>
            <a:endParaRPr b="0" lang="en-IN" sz="1800" spc="-1" strike="noStrike">
              <a:latin typeface="Arial"/>
            </a:endParaRPr>
          </a:p>
        </p:txBody>
      </p:sp>
      <p:sp>
        <p:nvSpPr>
          <p:cNvPr id="242" name="Line 6"/>
          <p:cNvSpPr/>
          <p:nvPr/>
        </p:nvSpPr>
        <p:spPr>
          <a:xfrm>
            <a:off x="1523880" y="244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3" name="CustomShape 7"/>
          <p:cNvSpPr/>
          <p:nvPr/>
        </p:nvSpPr>
        <p:spPr>
          <a:xfrm>
            <a:off x="5256000" y="5472000"/>
            <a:ext cx="5130360" cy="789120"/>
          </a:xfrm>
          <a:prstGeom prst="rect">
            <a:avLst/>
          </a:prstGeom>
          <a:noFill/>
          <a:ln>
            <a:noFill/>
          </a:ln>
        </p:spPr>
        <p:style>
          <a:lnRef idx="0"/>
          <a:fillRef idx="0"/>
          <a:effectRef idx="0"/>
          <a:fontRef idx="minor"/>
        </p:style>
        <p:txBody>
          <a:bodyPr lIns="0" rIns="0" tIns="0" bIns="0">
            <a:noAutofit/>
          </a:bodyPr>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0 1 2 3 4</a:t>
            </a:r>
            <a:endParaRPr b="0" lang="en-IN" sz="1800" spc="-1" strike="noStrike">
              <a:latin typeface="Arial"/>
            </a:endParaRPr>
          </a:p>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rpush a 5 6 7 8 9</a:t>
            </a:r>
            <a:endParaRPr b="0" lang="en-IN" sz="1800" spc="-1" strike="noStrike">
              <a:latin typeface="Arial"/>
            </a:endParaRPr>
          </a:p>
        </p:txBody>
      </p:sp>
      <p:sp>
        <p:nvSpPr>
          <p:cNvPr id="244" name="CustomShape 8"/>
          <p:cNvSpPr/>
          <p:nvPr/>
        </p:nvSpPr>
        <p:spPr>
          <a:xfrm>
            <a:off x="10514160" y="2592000"/>
            <a:ext cx="1503000" cy="406152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"6"</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"7"</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"8"</a:t>
            </a:r>
            <a:endParaRPr b="0" lang="en-IN" sz="1800" spc="-1" strike="noStrike">
              <a:latin typeface="Arial"/>
            </a:endParaRPr>
          </a:p>
          <a:p>
            <a:pPr>
              <a:lnSpc>
                <a:spcPct val="150000"/>
              </a:lnSpc>
            </a:pPr>
            <a:r>
              <a:rPr b="0" lang="en-IN" sz="1800" spc="-1" strike="noStrike">
                <a:solidFill>
                  <a:srgbClr val="1de9b6"/>
                </a:solidFill>
                <a:latin typeface="Consolas"/>
                <a:ea typeface="SimSun"/>
              </a:rPr>
              <a:t>10) "9"</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1676520" y="2362320"/>
            <a:ext cx="88264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lindex key &amp; lrange key</a:t>
            </a:r>
            <a:endParaRPr b="0" lang="en-IN" sz="5400" spc="-1" strike="noStrike">
              <a:latin typeface="Arial"/>
            </a:endParaRPr>
          </a:p>
        </p:txBody>
      </p:sp>
      <p:sp>
        <p:nvSpPr>
          <p:cNvPr id="246" name="CustomShape 2"/>
          <p:cNvSpPr/>
          <p:nvPr/>
        </p:nvSpPr>
        <p:spPr>
          <a:xfrm>
            <a:off x="522360" y="3531600"/>
            <a:ext cx="11063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1523880" y="0"/>
            <a:ext cx="91314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lindex &amp; lrange</a:t>
            </a:r>
            <a:endParaRPr b="0" lang="en-IN" sz="4000" spc="-1" strike="noStrike">
              <a:latin typeface="Arial"/>
            </a:endParaRPr>
          </a:p>
        </p:txBody>
      </p:sp>
      <p:sp>
        <p:nvSpPr>
          <p:cNvPr id="248" name="CustomShape 2"/>
          <p:cNvSpPr/>
          <p:nvPr/>
        </p:nvSpPr>
        <p:spPr>
          <a:xfrm>
            <a:off x="1600200" y="762120"/>
            <a:ext cx="897912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LINDEX</a:t>
            </a:r>
            <a:r>
              <a:rPr b="0" lang="en-US" sz="1800" spc="-1" strike="noStrike">
                <a:solidFill>
                  <a:srgbClr val="000000"/>
                </a:solidFill>
                <a:latin typeface="Arial"/>
                <a:ea typeface="DejaVu Sans"/>
              </a:rPr>
              <a:t> returns the element at index index in the list stored at key. The index is zero-based, so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means the first element and so on. Negative indices can be used to designate elements of the list. Here,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means the last element and so 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LRANGE</a:t>
            </a:r>
            <a:r>
              <a:rPr b="0" lang="en-US" sz="1800" spc="-1" strike="noStrike">
                <a:solidFill>
                  <a:srgbClr val="000000"/>
                </a:solidFill>
                <a:latin typeface="Arial"/>
                <a:ea typeface="DejaVu Sans"/>
              </a:rPr>
              <a:t> returns the specified elements of the list stored at key. The offsets start and stop are zero-based indexes, with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being the first element of the list and so on. These offsets can also be negative numbers indicating offsets starting at the end of the list. For example,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is the last element of the list and so on.</a:t>
            </a:r>
            <a:endParaRPr b="0" lang="en-IN" sz="1800" spc="-1" strike="noStrike">
              <a:latin typeface="Arial"/>
            </a:endParaRPr>
          </a:p>
        </p:txBody>
      </p:sp>
      <p:sp>
        <p:nvSpPr>
          <p:cNvPr id="249" name="CustomShape 3"/>
          <p:cNvSpPr/>
          <p:nvPr/>
        </p:nvSpPr>
        <p:spPr>
          <a:xfrm>
            <a:off x="72000" y="144000"/>
            <a:ext cx="135360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Get elements for LIST</a:t>
            </a:r>
            <a:endParaRPr b="0" lang="en-IN" sz="2400" spc="-1" strike="noStrike">
              <a:latin typeface="Arial"/>
            </a:endParaRPr>
          </a:p>
        </p:txBody>
      </p:sp>
      <p:sp>
        <p:nvSpPr>
          <p:cNvPr id="250" name="CustomShape 4"/>
          <p:cNvSpPr/>
          <p:nvPr/>
        </p:nvSpPr>
        <p:spPr>
          <a:xfrm>
            <a:off x="1601280" y="3697560"/>
            <a:ext cx="89780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LINDEX key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LRANGE key start stop</a:t>
            </a:r>
            <a:endParaRPr b="0" lang="en-IN" sz="2000" spc="-1" strike="noStrike">
              <a:latin typeface="Arial"/>
            </a:endParaRPr>
          </a:p>
        </p:txBody>
      </p:sp>
      <p:sp>
        <p:nvSpPr>
          <p:cNvPr id="251" name="CustomShape 5"/>
          <p:cNvSpPr/>
          <p:nvPr/>
        </p:nvSpPr>
        <p:spPr>
          <a:xfrm>
            <a:off x="1600200" y="4665600"/>
            <a:ext cx="8877240" cy="912600"/>
          </a:xfrm>
          <a:prstGeom prst="rect">
            <a:avLst/>
          </a:prstGeom>
          <a:noFill/>
          <a:ln>
            <a:noFill/>
          </a:ln>
        </p:spPr>
        <p:style>
          <a:lnRef idx="0"/>
          <a:fillRef idx="0"/>
          <a:effectRef idx="0"/>
          <a:fontRef idx="minor"/>
        </p:style>
        <p:txBody>
          <a:bodyPr lIns="90000" rIns="90000" tIns="45000" bIns="45000">
            <a:spAutoFit/>
          </a:bodyPr>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lindex fruits 4</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lrange fruits 0 -1</a:t>
            </a:r>
            <a:endParaRPr b="0" lang="en-IN" sz="1800" spc="-1" strike="noStrike">
              <a:latin typeface="Arial"/>
            </a:endParaRPr>
          </a:p>
        </p:txBody>
      </p:sp>
      <p:sp>
        <p:nvSpPr>
          <p:cNvPr id="252" name="Line 6"/>
          <p:cNvSpPr/>
          <p:nvPr/>
        </p:nvSpPr>
        <p:spPr>
          <a:xfrm>
            <a:off x="1523880" y="34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1676520" y="2362320"/>
            <a:ext cx="88264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lset key &amp; linsert key</a:t>
            </a:r>
            <a:endParaRPr b="0" lang="en-IN" sz="5400" spc="-1" strike="noStrike">
              <a:latin typeface="Arial"/>
            </a:endParaRPr>
          </a:p>
        </p:txBody>
      </p:sp>
      <p:sp>
        <p:nvSpPr>
          <p:cNvPr id="254" name="CustomShape 2"/>
          <p:cNvSpPr/>
          <p:nvPr/>
        </p:nvSpPr>
        <p:spPr>
          <a:xfrm>
            <a:off x="522360" y="3531600"/>
            <a:ext cx="11063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1523880" y="0"/>
            <a:ext cx="91314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lset &amp; linsert</a:t>
            </a:r>
            <a:endParaRPr b="0" lang="en-IN" sz="4000" spc="-1" strike="noStrike">
              <a:latin typeface="Arial"/>
            </a:endParaRPr>
          </a:p>
        </p:txBody>
      </p:sp>
      <p:sp>
        <p:nvSpPr>
          <p:cNvPr id="256" name="CustomShape 2"/>
          <p:cNvSpPr/>
          <p:nvPr/>
        </p:nvSpPr>
        <p:spPr>
          <a:xfrm>
            <a:off x="1600200" y="762120"/>
            <a:ext cx="897912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LSET</a:t>
            </a:r>
            <a:r>
              <a:rPr b="0" lang="en-US" sz="1800" spc="-1" strike="noStrike">
                <a:solidFill>
                  <a:srgbClr val="000000"/>
                </a:solidFill>
                <a:latin typeface="Arial"/>
                <a:ea typeface="DejaVu Sans"/>
              </a:rPr>
              <a:t> sets the list element at index to element.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LINSERT</a:t>
            </a:r>
            <a:r>
              <a:rPr b="0" lang="en-US" sz="1800" spc="-1" strike="noStrike">
                <a:solidFill>
                  <a:srgbClr val="000000"/>
                </a:solidFill>
                <a:latin typeface="Arial"/>
                <a:ea typeface="DejaVu Sans"/>
              </a:rPr>
              <a:t> inserts element in the list stored at key either before or after the reference value pivot.</a:t>
            </a:r>
            <a:endParaRPr b="0" lang="en-IN" sz="1800" spc="-1" strike="noStrike">
              <a:latin typeface="Arial"/>
            </a:endParaRPr>
          </a:p>
        </p:txBody>
      </p:sp>
      <p:sp>
        <p:nvSpPr>
          <p:cNvPr id="257" name="CustomShape 3"/>
          <p:cNvSpPr/>
          <p:nvPr/>
        </p:nvSpPr>
        <p:spPr>
          <a:xfrm>
            <a:off x="152280" y="152280"/>
            <a:ext cx="10940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58" name="CustomShape 4"/>
          <p:cNvSpPr/>
          <p:nvPr/>
        </p:nvSpPr>
        <p:spPr>
          <a:xfrm>
            <a:off x="1601280" y="2473560"/>
            <a:ext cx="89780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LSET key index element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LINSERT key BEFORE|AFTER pivot element</a:t>
            </a:r>
            <a:endParaRPr b="0" lang="en-IN" sz="2000" spc="-1" strike="noStrike">
              <a:latin typeface="Arial"/>
            </a:endParaRPr>
          </a:p>
        </p:txBody>
      </p:sp>
      <p:sp>
        <p:nvSpPr>
          <p:cNvPr id="259" name="CustomShape 5"/>
          <p:cNvSpPr/>
          <p:nvPr/>
        </p:nvSpPr>
        <p:spPr>
          <a:xfrm>
            <a:off x="1600200" y="3405600"/>
            <a:ext cx="8877240" cy="1324080"/>
          </a:xfrm>
          <a:prstGeom prst="rect">
            <a:avLst/>
          </a:prstGeom>
          <a:noFill/>
          <a:ln>
            <a:noFill/>
          </a:ln>
        </p:spPr>
        <p:style>
          <a:lnRef idx="0"/>
          <a:fillRef idx="0"/>
          <a:effectRef idx="0"/>
          <a:fontRef idx="minor"/>
        </p:style>
        <p:txBody>
          <a:bodyPr lIns="90000" rIns="90000" tIns="45000" bIns="45000">
            <a:spAutoFit/>
          </a:bodyPr>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lset a 0 -1</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before 0 -1</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after 5 6</a:t>
            </a:r>
            <a:endParaRPr b="0" lang="en-IN" sz="1800" spc="-1" strike="noStrike">
              <a:latin typeface="Arial"/>
            </a:endParaRPr>
          </a:p>
        </p:txBody>
      </p:sp>
      <p:sp>
        <p:nvSpPr>
          <p:cNvPr id="260" name="Line 6"/>
          <p:cNvSpPr/>
          <p:nvPr/>
        </p:nvSpPr>
        <p:spPr>
          <a:xfrm>
            <a:off x="1523880" y="219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1" name="CustomShape 7"/>
          <p:cNvSpPr/>
          <p:nvPr/>
        </p:nvSpPr>
        <p:spPr>
          <a:xfrm>
            <a:off x="4601520" y="5832000"/>
            <a:ext cx="5616360" cy="353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5 4 3 2 1 0</a:t>
            </a:r>
            <a:endParaRPr b="0" lang="en-IN" sz="1800" spc="-1" strike="noStrike">
              <a:latin typeface="Arial"/>
            </a:endParaRPr>
          </a:p>
        </p:txBody>
      </p:sp>
      <p:sp>
        <p:nvSpPr>
          <p:cNvPr id="262" name="CustomShape 8"/>
          <p:cNvSpPr/>
          <p:nvPr/>
        </p:nvSpPr>
        <p:spPr>
          <a:xfrm>
            <a:off x="10584000" y="3710160"/>
            <a:ext cx="1402560" cy="254772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1676520" y="2362320"/>
            <a:ext cx="88264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select database</a:t>
            </a:r>
            <a:endParaRPr b="0" lang="en-IN" sz="5400" spc="-1" strike="noStrike">
              <a:latin typeface="Arial"/>
            </a:endParaRPr>
          </a:p>
        </p:txBody>
      </p:sp>
      <p:sp>
        <p:nvSpPr>
          <p:cNvPr id="109" name="CustomShape 2"/>
          <p:cNvSpPr/>
          <p:nvPr/>
        </p:nvSpPr>
        <p:spPr>
          <a:xfrm>
            <a:off x="522360" y="3531600"/>
            <a:ext cx="11063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1676520" y="2362320"/>
            <a:ext cx="88264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lpop key &amp; rpop key</a:t>
            </a:r>
            <a:endParaRPr b="0" lang="en-IN" sz="5400" spc="-1" strike="noStrike">
              <a:latin typeface="Arial"/>
            </a:endParaRPr>
          </a:p>
        </p:txBody>
      </p:sp>
      <p:sp>
        <p:nvSpPr>
          <p:cNvPr id="264" name="CustomShape 2"/>
          <p:cNvSpPr/>
          <p:nvPr/>
        </p:nvSpPr>
        <p:spPr>
          <a:xfrm>
            <a:off x="522360" y="3531600"/>
            <a:ext cx="11063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1523880" y="0"/>
            <a:ext cx="91314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lpop &amp; rpop</a:t>
            </a:r>
            <a:endParaRPr b="0" lang="en-IN" sz="4000" spc="-1" strike="noStrike">
              <a:latin typeface="Arial"/>
            </a:endParaRPr>
          </a:p>
        </p:txBody>
      </p:sp>
      <p:sp>
        <p:nvSpPr>
          <p:cNvPr id="266" name="CustomShape 2"/>
          <p:cNvSpPr/>
          <p:nvPr/>
        </p:nvSpPr>
        <p:spPr>
          <a:xfrm>
            <a:off x="1600200" y="762120"/>
            <a:ext cx="897912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LPOP</a:t>
            </a:r>
            <a:r>
              <a:rPr b="0" lang="en-US" sz="1800" spc="-1" strike="noStrike">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RPOP</a:t>
            </a:r>
            <a:r>
              <a:rPr b="0" lang="en-US" sz="1800" spc="-1" strike="noStrike">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b="0" lang="en-IN" sz="1800" spc="-1" strike="noStrike">
              <a:latin typeface="Arial"/>
            </a:endParaRPr>
          </a:p>
        </p:txBody>
      </p:sp>
      <p:sp>
        <p:nvSpPr>
          <p:cNvPr id="267" name="CustomShape 3"/>
          <p:cNvSpPr/>
          <p:nvPr/>
        </p:nvSpPr>
        <p:spPr>
          <a:xfrm>
            <a:off x="152280" y="152280"/>
            <a:ext cx="10940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68" name="CustomShape 4"/>
          <p:cNvSpPr/>
          <p:nvPr/>
        </p:nvSpPr>
        <p:spPr>
          <a:xfrm>
            <a:off x="1601280" y="3697560"/>
            <a:ext cx="89780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LPOP key [count]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RPOP key [count]</a:t>
            </a:r>
            <a:endParaRPr b="0" lang="en-IN" sz="2000" spc="-1" strike="noStrike">
              <a:latin typeface="Arial"/>
            </a:endParaRPr>
          </a:p>
        </p:txBody>
      </p:sp>
      <p:sp>
        <p:nvSpPr>
          <p:cNvPr id="269" name="CustomShape 5"/>
          <p:cNvSpPr/>
          <p:nvPr/>
        </p:nvSpPr>
        <p:spPr>
          <a:xfrm>
            <a:off x="1600200" y="4629600"/>
            <a:ext cx="8877240" cy="912600"/>
          </a:xfrm>
          <a:prstGeom prst="rect">
            <a:avLst/>
          </a:prstGeom>
          <a:noFill/>
          <a:ln>
            <a:noFill/>
          </a:ln>
        </p:spPr>
        <p:style>
          <a:lnRef idx="0"/>
          <a:fillRef idx="0"/>
          <a:effectRef idx="0"/>
          <a:fontRef idx="minor"/>
        </p:style>
        <p:txBody>
          <a:bodyPr lIns="90000" rIns="90000" tIns="45000" bIns="45000">
            <a:spAutoFit/>
          </a:bodyPr>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lpop fruits 2</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rpop fruits 2</a:t>
            </a:r>
            <a:endParaRPr b="0" lang="en-IN" sz="1800" spc="-1" strike="noStrike">
              <a:latin typeface="Arial"/>
            </a:endParaRPr>
          </a:p>
        </p:txBody>
      </p:sp>
      <p:sp>
        <p:nvSpPr>
          <p:cNvPr id="270" name="Line 6"/>
          <p:cNvSpPr/>
          <p:nvPr/>
        </p:nvSpPr>
        <p:spPr>
          <a:xfrm>
            <a:off x="1523880" y="34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a:off x="1676520" y="2362320"/>
            <a:ext cx="88264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llen key &amp; lrem key</a:t>
            </a:r>
            <a:endParaRPr b="0" lang="en-IN" sz="5400" spc="-1" strike="noStrike">
              <a:latin typeface="Arial"/>
            </a:endParaRPr>
          </a:p>
        </p:txBody>
      </p:sp>
      <p:sp>
        <p:nvSpPr>
          <p:cNvPr id="272" name="CustomShape 2"/>
          <p:cNvSpPr/>
          <p:nvPr/>
        </p:nvSpPr>
        <p:spPr>
          <a:xfrm>
            <a:off x="522360" y="3531600"/>
            <a:ext cx="11063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1523880" y="0"/>
            <a:ext cx="91314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llen &amp; lrem</a:t>
            </a:r>
            <a:endParaRPr b="0" lang="en-IN" sz="4000" spc="-1" strike="noStrike">
              <a:latin typeface="Arial"/>
            </a:endParaRPr>
          </a:p>
        </p:txBody>
      </p:sp>
      <p:sp>
        <p:nvSpPr>
          <p:cNvPr id="274" name="CustomShape 2"/>
          <p:cNvSpPr/>
          <p:nvPr/>
        </p:nvSpPr>
        <p:spPr>
          <a:xfrm>
            <a:off x="1600200" y="762120"/>
            <a:ext cx="897912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LLEN</a:t>
            </a:r>
            <a:r>
              <a:rPr b="0" lang="en-US" sz="1800" spc="-1" strike="noStrike">
                <a:solidFill>
                  <a:srgbClr val="000000"/>
                </a:solidFill>
                <a:latin typeface="Arial"/>
                <a:ea typeface="DejaVu Sans"/>
              </a:rPr>
              <a:t> returns the length of the list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LREM</a:t>
            </a:r>
            <a:r>
              <a:rPr b="0" lang="en-US" sz="1800" spc="-1" strike="noStrike">
                <a:solidFill>
                  <a:srgbClr val="000000"/>
                </a:solidFill>
                <a:latin typeface="Arial"/>
                <a:ea typeface="DejaVu Sans"/>
              </a:rPr>
              <a:t> removes the first count occurrences of elements equal to element from the list stored at key. The count argument influences the operation in the following ways: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&gt; 0:</a:t>
            </a:r>
            <a:r>
              <a:rPr b="0" lang="en-US" sz="1800" spc="-1" strike="noStrike">
                <a:solidFill>
                  <a:srgbClr val="000000"/>
                </a:solidFill>
                <a:latin typeface="Arial"/>
                <a:ea typeface="DejaVu Sans"/>
              </a:rPr>
              <a:t> remove elements equal to element moving from head to tail.</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&lt; 0:</a:t>
            </a:r>
            <a:r>
              <a:rPr b="0" lang="en-US" sz="1800" spc="-1" strike="noStrike">
                <a:solidFill>
                  <a:srgbClr val="000000"/>
                </a:solidFill>
                <a:latin typeface="Arial"/>
                <a:ea typeface="DejaVu Sans"/>
              </a:rPr>
              <a:t> remove elements equal to element moving from tail to head.</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 0:</a:t>
            </a:r>
            <a:r>
              <a:rPr b="0" lang="en-US" sz="1800" spc="-1" strike="noStrike">
                <a:solidFill>
                  <a:srgbClr val="000000"/>
                </a:solidFill>
                <a:latin typeface="Arial"/>
                <a:ea typeface="DejaVu Sans"/>
              </a:rPr>
              <a:t> remove all elements equal to element.</a:t>
            </a:r>
            <a:endParaRPr b="0" lang="en-IN" sz="1800" spc="-1" strike="noStrike">
              <a:latin typeface="Arial"/>
            </a:endParaRPr>
          </a:p>
        </p:txBody>
      </p:sp>
      <p:sp>
        <p:nvSpPr>
          <p:cNvPr id="275" name="CustomShape 3"/>
          <p:cNvSpPr/>
          <p:nvPr/>
        </p:nvSpPr>
        <p:spPr>
          <a:xfrm>
            <a:off x="152280" y="152280"/>
            <a:ext cx="10940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76" name="CustomShape 4"/>
          <p:cNvSpPr/>
          <p:nvPr/>
        </p:nvSpPr>
        <p:spPr>
          <a:xfrm>
            <a:off x="1601280" y="3625560"/>
            <a:ext cx="89780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LLEN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LREM key count element</a:t>
            </a:r>
            <a:endParaRPr b="0" lang="en-IN" sz="2000" spc="-1" strike="noStrike">
              <a:latin typeface="Arial"/>
            </a:endParaRPr>
          </a:p>
        </p:txBody>
      </p:sp>
      <p:sp>
        <p:nvSpPr>
          <p:cNvPr id="277" name="CustomShape 5"/>
          <p:cNvSpPr/>
          <p:nvPr/>
        </p:nvSpPr>
        <p:spPr>
          <a:xfrm>
            <a:off x="1600200" y="4521600"/>
            <a:ext cx="8877240" cy="912600"/>
          </a:xfrm>
          <a:prstGeom prst="rect">
            <a:avLst/>
          </a:prstGeom>
          <a:noFill/>
          <a:ln>
            <a:noFill/>
          </a:ln>
        </p:spPr>
        <p:style>
          <a:lnRef idx="0"/>
          <a:fillRef idx="0"/>
          <a:effectRef idx="0"/>
          <a:fontRef idx="minor"/>
        </p:style>
        <p:txBody>
          <a:bodyPr lIns="90000" rIns="90000" tIns="45000" bIns="45000">
            <a:spAutoFit/>
          </a:bodyPr>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llen a</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lrem a 5 -1</a:t>
            </a:r>
            <a:endParaRPr b="0" lang="en-IN" sz="1800" spc="-1" strike="noStrike">
              <a:latin typeface="Arial"/>
            </a:endParaRPr>
          </a:p>
        </p:txBody>
      </p:sp>
      <p:sp>
        <p:nvSpPr>
          <p:cNvPr id="278" name="Line 6"/>
          <p:cNvSpPr/>
          <p:nvPr/>
        </p:nvSpPr>
        <p:spPr>
          <a:xfrm>
            <a:off x="1523880" y="334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9" name="CustomShape 7"/>
          <p:cNvSpPr/>
          <p:nvPr/>
        </p:nvSpPr>
        <p:spPr>
          <a:xfrm>
            <a:off x="1224000" y="5904000"/>
            <a:ext cx="8921880" cy="353880"/>
          </a:xfrm>
          <a:prstGeom prst="rect">
            <a:avLst/>
          </a:prstGeom>
          <a:noFill/>
          <a:ln>
            <a:noFill/>
          </a:ln>
        </p:spPr>
        <p:style>
          <a:lnRef idx="0"/>
          <a:fillRef idx="0"/>
          <a:effectRef idx="0"/>
          <a:fontRef idx="minor"/>
        </p:style>
        <p:txBody>
          <a:bodyPr lIns="90000" rIns="90000" tIns="45000" bIns="45000">
            <a:noAutofit/>
          </a:bodyPr>
          <a:p>
            <a:pPr marL="216000" indent="-20988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80" name="CustomShape 8"/>
          <p:cNvSpPr/>
          <p:nvPr/>
        </p:nvSpPr>
        <p:spPr>
          <a:xfrm>
            <a:off x="10585440" y="1036440"/>
            <a:ext cx="1432440" cy="565344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1676520" y="2362320"/>
            <a:ext cx="88264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lpos key</a:t>
            </a:r>
            <a:endParaRPr b="0" lang="en-IN" sz="5400" spc="-1" strike="noStrike">
              <a:latin typeface="Arial"/>
            </a:endParaRPr>
          </a:p>
        </p:txBody>
      </p:sp>
      <p:sp>
        <p:nvSpPr>
          <p:cNvPr id="282" name="CustomShape 2"/>
          <p:cNvSpPr/>
          <p:nvPr/>
        </p:nvSpPr>
        <p:spPr>
          <a:xfrm>
            <a:off x="522360" y="3531600"/>
            <a:ext cx="11063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CustomShape 1"/>
          <p:cNvSpPr/>
          <p:nvPr/>
        </p:nvSpPr>
        <p:spPr>
          <a:xfrm>
            <a:off x="1523880" y="0"/>
            <a:ext cx="91314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lpos</a:t>
            </a:r>
            <a:endParaRPr b="0" lang="en-IN" sz="4000" spc="-1" strike="noStrike">
              <a:latin typeface="Arial"/>
            </a:endParaRPr>
          </a:p>
        </p:txBody>
      </p:sp>
      <p:sp>
        <p:nvSpPr>
          <p:cNvPr id="284" name="CustomShape 2"/>
          <p:cNvSpPr/>
          <p:nvPr/>
        </p:nvSpPr>
        <p:spPr>
          <a:xfrm>
            <a:off x="1600200" y="762120"/>
            <a:ext cx="897912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LPOS</a:t>
            </a:r>
            <a:r>
              <a:rPr b="0" lang="en-US" sz="1800" spc="-1" strike="noStrike">
                <a:solidFill>
                  <a:srgbClr val="000000"/>
                </a:solidFill>
                <a:latin typeface="Arial"/>
                <a:ea typeface="DejaVu Sans"/>
              </a:rPr>
              <a:t> command returns the index of matching elements inside a Redis list. By default, when no options are given, it will scan the list from head to tail, looking for the first match of "element". If the element is found, its index is returned. A rank of 1 means to return the first match, 2 to return the second match, and so forth. A negative "rank" as the RANK argument tells LPOS to invert the search direction, starting from the tail to the head.</a:t>
            </a:r>
            <a:endParaRPr b="0" lang="en-IN" sz="1800" spc="-1" strike="noStrike">
              <a:latin typeface="Arial"/>
            </a:endParaRPr>
          </a:p>
        </p:txBody>
      </p:sp>
      <p:sp>
        <p:nvSpPr>
          <p:cNvPr id="285" name="CustomShape 3"/>
          <p:cNvSpPr/>
          <p:nvPr/>
        </p:nvSpPr>
        <p:spPr>
          <a:xfrm>
            <a:off x="152280" y="152280"/>
            <a:ext cx="10940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86" name="CustomShape 4"/>
          <p:cNvSpPr/>
          <p:nvPr/>
        </p:nvSpPr>
        <p:spPr>
          <a:xfrm>
            <a:off x="1601280" y="2941560"/>
            <a:ext cx="89780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LPOS key element [RANK rank] [COUNT num-matches] [MAXLEN len]</a:t>
            </a:r>
            <a:endParaRPr b="0" lang="en-IN" sz="2000" spc="-1" strike="noStrike">
              <a:latin typeface="Arial"/>
            </a:endParaRPr>
          </a:p>
        </p:txBody>
      </p:sp>
      <p:sp>
        <p:nvSpPr>
          <p:cNvPr id="287" name="CustomShape 5"/>
          <p:cNvSpPr/>
          <p:nvPr/>
        </p:nvSpPr>
        <p:spPr>
          <a:xfrm>
            <a:off x="1600200" y="3873600"/>
            <a:ext cx="8877240" cy="1735560"/>
          </a:xfrm>
          <a:prstGeom prst="rect">
            <a:avLst/>
          </a:prstGeom>
          <a:noFill/>
          <a:ln>
            <a:noFill/>
          </a:ln>
        </p:spPr>
        <p:style>
          <a:lnRef idx="0"/>
          <a:fillRef idx="0"/>
          <a:effectRef idx="0"/>
          <a:fontRef idx="minor"/>
        </p:style>
        <p:txBody>
          <a:bodyPr lIns="90000" rIns="90000" tIns="45000" bIns="45000">
            <a:spAutoFit/>
          </a:bodyPr>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0</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2</a:t>
            </a:r>
            <a:endParaRPr b="0" lang="en-IN" sz="1800" spc="-1" strike="noStrike">
              <a:latin typeface="Arial"/>
            </a:endParaRPr>
          </a:p>
        </p:txBody>
      </p:sp>
      <p:sp>
        <p:nvSpPr>
          <p:cNvPr id="288" name="Line 6"/>
          <p:cNvSpPr/>
          <p:nvPr/>
        </p:nvSpPr>
        <p:spPr>
          <a:xfrm>
            <a:off x="1523880" y="2773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89" name="CustomShape 7"/>
          <p:cNvSpPr/>
          <p:nvPr/>
        </p:nvSpPr>
        <p:spPr>
          <a:xfrm>
            <a:off x="1224000" y="5904000"/>
            <a:ext cx="8921880" cy="353880"/>
          </a:xfrm>
          <a:prstGeom prst="rect">
            <a:avLst/>
          </a:prstGeom>
          <a:noFill/>
          <a:ln>
            <a:noFill/>
          </a:ln>
        </p:spPr>
        <p:style>
          <a:lnRef idx="0"/>
          <a:fillRef idx="0"/>
          <a:effectRef idx="0"/>
          <a:fontRef idx="minor"/>
        </p:style>
        <p:txBody>
          <a:bodyPr lIns="90000" rIns="90000" tIns="45000" bIns="45000">
            <a:noAutofit/>
          </a:bodyPr>
          <a:p>
            <a:pPr marL="216000" indent="-20988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90" name="CustomShape 8"/>
          <p:cNvSpPr/>
          <p:nvPr/>
        </p:nvSpPr>
        <p:spPr>
          <a:xfrm>
            <a:off x="10585440" y="1036440"/>
            <a:ext cx="1432440" cy="565344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1676520" y="2362320"/>
            <a:ext cx="88264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Hashes</a:t>
            </a:r>
            <a:endParaRPr b="0" lang="en-IN" sz="5400" spc="-1" strike="noStrike">
              <a:latin typeface="Arial"/>
            </a:endParaRPr>
          </a:p>
        </p:txBody>
      </p:sp>
      <p:sp>
        <p:nvSpPr>
          <p:cNvPr id="292" name="CustomShape 2"/>
          <p:cNvSpPr/>
          <p:nvPr/>
        </p:nvSpPr>
        <p:spPr>
          <a:xfrm>
            <a:off x="1666800" y="609480"/>
            <a:ext cx="882648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93" name="CustomShape 3"/>
          <p:cNvSpPr/>
          <p:nvPr/>
        </p:nvSpPr>
        <p:spPr>
          <a:xfrm>
            <a:off x="522360" y="3531600"/>
            <a:ext cx="1106352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b="0" lang="en-IN" sz="1800" spc="-1" strike="noStrike">
              <a:latin typeface="Arial"/>
            </a:endParaRPr>
          </a:p>
          <a:p>
            <a:pPr>
              <a:lnSpc>
                <a:spcPct val="100000"/>
              </a:lnSpc>
            </a:pPr>
            <a:endParaRPr b="0" lang="en-IN" sz="1800" spc="-1" strike="noStrike">
              <a:latin typeface="Arial"/>
            </a:endParaRPr>
          </a:p>
          <a:p>
            <a:pPr marL="216000" indent="-210960">
              <a:lnSpc>
                <a:spcPct val="100000"/>
              </a:lnSpc>
              <a:buClr>
                <a:srgbClr val="bb0643"/>
              </a:buClr>
              <a:buFont typeface="Wingdings" charset="2"/>
              <a:buChar char=""/>
            </a:pPr>
            <a:r>
              <a:rPr b="0" lang="en-US" sz="1800" spc="-1" strike="noStrike">
                <a:solidFill>
                  <a:srgbClr val="f50057"/>
                </a:solidFill>
                <a:latin typeface="Segoe UI"/>
                <a:ea typeface="DejaVu Sans"/>
              </a:rPr>
              <a:t>For example,</a:t>
            </a:r>
            <a:r>
              <a:rPr b="0" lang="en-US" sz="1800" spc="-1" strike="noStrike">
                <a:solidFill>
                  <a:srgbClr val="212121"/>
                </a:solidFill>
                <a:latin typeface="Segoe UI"/>
                <a:ea typeface="DejaVu Sans"/>
              </a:rPr>
              <a:t> a hash might represent a customer, and include fields like name, address, email, or customer_id.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a:off x="1676520" y="2362320"/>
            <a:ext cx="88264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hset key, hsetnx key &amp; hget key</a:t>
            </a:r>
            <a:endParaRPr b="0" lang="en-IN" sz="5400" spc="-1" strike="noStrike">
              <a:latin typeface="Arial"/>
            </a:endParaRPr>
          </a:p>
        </p:txBody>
      </p:sp>
      <p:sp>
        <p:nvSpPr>
          <p:cNvPr id="295" name="CustomShape 2"/>
          <p:cNvSpPr/>
          <p:nvPr/>
        </p:nvSpPr>
        <p:spPr>
          <a:xfrm>
            <a:off x="522360" y="3531600"/>
            <a:ext cx="11063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1523880" y="0"/>
            <a:ext cx="91314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hset, hsetnx &amp; hget</a:t>
            </a:r>
            <a:endParaRPr b="0" lang="en-IN" sz="4000" spc="-1" strike="noStrike">
              <a:latin typeface="Arial"/>
            </a:endParaRPr>
          </a:p>
        </p:txBody>
      </p:sp>
      <p:sp>
        <p:nvSpPr>
          <p:cNvPr id="297" name="CustomShape 2"/>
          <p:cNvSpPr/>
          <p:nvPr/>
        </p:nvSpPr>
        <p:spPr>
          <a:xfrm>
            <a:off x="1600200" y="762120"/>
            <a:ext cx="8979120" cy="23756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HSET</a:t>
            </a:r>
            <a:r>
              <a:rPr b="0" lang="en-US" sz="1800" spc="-1" strike="noStrike">
                <a:solidFill>
                  <a:srgbClr val="000000"/>
                </a:solidFill>
                <a:latin typeface="Arial"/>
                <a:ea typeface="DejaVu Sans"/>
              </a:rPr>
              <a:t> sets field in the hash stored at key to value. If key does not exist, a new key holding a hash is created. If field already exists in the hash,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HSETNX</a:t>
            </a:r>
            <a:r>
              <a:rPr b="0" lang="en-US" sz="1800" spc="-1" strike="noStrike">
                <a:solidFill>
                  <a:srgbClr val="000000"/>
                </a:solidFill>
                <a:latin typeface="Arial"/>
                <a:ea typeface="DejaVu Sans"/>
              </a:rPr>
              <a:t> sets field in the hash stored at key to value. If key does not exist, a new key  is created. If field already exists, this operation has no effect. </a:t>
            </a:r>
            <a:endParaRPr b="0" lang="en-IN" sz="1800" spc="-1" strike="noStrike">
              <a:latin typeface="Arial"/>
            </a:endParaRPr>
          </a:p>
          <a:p>
            <a:pPr algn="just">
              <a:lnSpc>
                <a:spcPct val="100000"/>
              </a:lnSpc>
            </a:pPr>
            <a:endParaRPr b="0" lang="en-IN" sz="1800" spc="-1" strike="noStrike">
              <a:latin typeface="Arial"/>
            </a:endParaRPr>
          </a:p>
          <a:p>
            <a:pPr marL="216000" indent="-213480" algn="just">
              <a:lnSpc>
                <a:spcPct val="100000"/>
              </a:lnSpc>
              <a:buClr>
                <a:srgbClr val="000000"/>
              </a:buClr>
              <a:buFont typeface="Wingdings" charset="2"/>
              <a:buChar char=""/>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field is a new field in the hash and value was set</a:t>
            </a:r>
            <a:endParaRPr b="0" lang="en-IN" sz="1800" spc="-1" strike="noStrike">
              <a:latin typeface="Arial"/>
            </a:endParaRPr>
          </a:p>
          <a:p>
            <a:pPr marL="216000" indent="-213480" algn="just">
              <a:lnSpc>
                <a:spcPct val="100000"/>
              </a:lnSpc>
              <a:buClr>
                <a:srgbClr val="000000"/>
              </a:buClr>
              <a:buFont typeface="Wingdings" charset="2"/>
              <a:buChar char=""/>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field already exists in the hash and no operation was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t>
            </a:r>
            <a:r>
              <a:rPr b="0" lang="en-US" sz="1800" spc="-1" strike="noStrike">
                <a:solidFill>
                  <a:srgbClr val="000000"/>
                </a:solidFill>
                <a:latin typeface="Arial"/>
                <a:ea typeface="DejaVu Sans"/>
              </a:rPr>
              <a:t> returns the value associated with field in the hash stored at key.</a:t>
            </a:r>
            <a:endParaRPr b="0" lang="en-IN" sz="1800" spc="-1" strike="noStrike">
              <a:latin typeface="Arial"/>
            </a:endParaRPr>
          </a:p>
        </p:txBody>
      </p:sp>
      <p:sp>
        <p:nvSpPr>
          <p:cNvPr id="298" name="CustomShape 3"/>
          <p:cNvSpPr/>
          <p:nvPr/>
        </p:nvSpPr>
        <p:spPr>
          <a:xfrm>
            <a:off x="152280" y="152280"/>
            <a:ext cx="10940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99" name="CustomShape 4"/>
          <p:cNvSpPr/>
          <p:nvPr/>
        </p:nvSpPr>
        <p:spPr>
          <a:xfrm>
            <a:off x="1601280" y="3625560"/>
            <a:ext cx="89780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HSET key field value [field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HSETNX key field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 key field</a:t>
            </a:r>
            <a:endParaRPr b="0" lang="en-IN" sz="2000" spc="-1" strike="noStrike">
              <a:latin typeface="Arial"/>
            </a:endParaRPr>
          </a:p>
        </p:txBody>
      </p:sp>
      <p:sp>
        <p:nvSpPr>
          <p:cNvPr id="300" name="CustomShape 5"/>
          <p:cNvSpPr/>
          <p:nvPr/>
        </p:nvSpPr>
        <p:spPr>
          <a:xfrm>
            <a:off x="1600200" y="4629600"/>
            <a:ext cx="8877240" cy="1324080"/>
          </a:xfrm>
          <a:prstGeom prst="rect">
            <a:avLst/>
          </a:prstGeom>
          <a:noFill/>
          <a:ln>
            <a:noFill/>
          </a:ln>
        </p:spPr>
        <p:style>
          <a:lnRef idx="0"/>
          <a:fillRef idx="0"/>
          <a:effectRef idx="0"/>
          <a:fontRef idx="minor"/>
        </p:style>
        <p:txBody>
          <a:bodyPr lIns="90000" rIns="90000" tIns="45000" bIns="45000">
            <a:spAutoFit/>
          </a:bodyPr>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hset customer:1 id 1 name saleel mobile 9850884228 amount 4500</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 customer:1 name</a:t>
            </a:r>
            <a:endParaRPr b="0" lang="en-IN" sz="1800" spc="-1" strike="noStrike">
              <a:latin typeface="Arial"/>
            </a:endParaRPr>
          </a:p>
        </p:txBody>
      </p:sp>
      <p:sp>
        <p:nvSpPr>
          <p:cNvPr id="301" name="Line 6"/>
          <p:cNvSpPr/>
          <p:nvPr/>
        </p:nvSpPr>
        <p:spPr>
          <a:xfrm>
            <a:off x="1523880" y="345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1676520" y="2362320"/>
            <a:ext cx="88264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hmset key &amp; hmget key</a:t>
            </a:r>
            <a:endParaRPr b="0" lang="en-IN" sz="5400" spc="-1" strike="noStrike">
              <a:latin typeface="Arial"/>
            </a:endParaRPr>
          </a:p>
        </p:txBody>
      </p:sp>
      <p:sp>
        <p:nvSpPr>
          <p:cNvPr id="303" name="CustomShape 2"/>
          <p:cNvSpPr/>
          <p:nvPr/>
        </p:nvSpPr>
        <p:spPr>
          <a:xfrm>
            <a:off x="522360" y="3531600"/>
            <a:ext cx="11063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1" name="CustomShape 2"/>
          <p:cNvSpPr/>
          <p:nvPr/>
        </p:nvSpPr>
        <p:spPr>
          <a:xfrm>
            <a:off x="1523880" y="0"/>
            <a:ext cx="91314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select DB</a:t>
            </a:r>
            <a:endParaRPr b="0" lang="en-IN" sz="4000" spc="-1" strike="noStrike">
              <a:latin typeface="Arial"/>
            </a:endParaRPr>
          </a:p>
        </p:txBody>
      </p:sp>
      <p:sp>
        <p:nvSpPr>
          <p:cNvPr id="112" name="CustomShape 3"/>
          <p:cNvSpPr/>
          <p:nvPr/>
        </p:nvSpPr>
        <p:spPr>
          <a:xfrm>
            <a:off x="1600200" y="762120"/>
            <a:ext cx="897912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SELECT </a:t>
            </a:r>
            <a:r>
              <a:rPr b="0" lang="en-US" sz="1800" spc="-1" strike="noStrike">
                <a:solidFill>
                  <a:srgbClr val="000000"/>
                </a:solidFill>
                <a:latin typeface="Arial"/>
                <a:ea typeface="DejaVu Sans"/>
              </a:rPr>
              <a:t>selects the Redis logical database </a:t>
            </a:r>
            <a:r>
              <a:rPr b="1" lang="en-US" sz="1800" spc="-1" strike="noStrike">
                <a:solidFill>
                  <a:srgbClr val="000000"/>
                </a:solidFill>
                <a:latin typeface="Arial"/>
                <a:ea typeface="DejaVu Sans"/>
              </a:rPr>
              <a:t>[from 0-15]</a:t>
            </a:r>
            <a:r>
              <a:rPr b="0" lang="en-US" sz="1800" spc="-1" strike="noStrike">
                <a:solidFill>
                  <a:srgbClr val="000000"/>
                </a:solidFill>
                <a:latin typeface="Arial"/>
                <a:ea typeface="DejaVu Sans"/>
              </a:rPr>
              <a:t> having the specified zero-based numeric index. New connections always use the database 0.</a:t>
            </a:r>
            <a:endParaRPr b="0" lang="en-IN" sz="1800" spc="-1" strike="noStrike">
              <a:latin typeface="Arial"/>
            </a:endParaRPr>
          </a:p>
        </p:txBody>
      </p:sp>
      <p:sp>
        <p:nvSpPr>
          <p:cNvPr id="113" name="CustomShape 4"/>
          <p:cNvSpPr/>
          <p:nvPr/>
        </p:nvSpPr>
        <p:spPr>
          <a:xfrm>
            <a:off x="152280" y="152280"/>
            <a:ext cx="10940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14" name="CustomShape 5"/>
          <p:cNvSpPr/>
          <p:nvPr/>
        </p:nvSpPr>
        <p:spPr>
          <a:xfrm>
            <a:off x="1601280" y="2221560"/>
            <a:ext cx="89780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SELECT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ECHO message</a:t>
            </a:r>
            <a:endParaRPr b="0" lang="en-IN" sz="2000" spc="-1" strike="noStrike">
              <a:latin typeface="Arial"/>
            </a:endParaRPr>
          </a:p>
        </p:txBody>
      </p:sp>
      <p:sp>
        <p:nvSpPr>
          <p:cNvPr id="115" name="CustomShape 6"/>
          <p:cNvSpPr/>
          <p:nvPr/>
        </p:nvSpPr>
        <p:spPr>
          <a:xfrm>
            <a:off x="1523880" y="2940480"/>
            <a:ext cx="9408240" cy="1735560"/>
          </a:xfrm>
          <a:prstGeom prst="rect">
            <a:avLst/>
          </a:prstGeom>
          <a:noFill/>
          <a:ln>
            <a:noFill/>
          </a:ln>
        </p:spPr>
        <p:style>
          <a:lnRef idx="0"/>
          <a:fillRef idx="0"/>
          <a:effectRef idx="0"/>
          <a:fontRef idx="minor"/>
        </p:style>
        <p:txBody>
          <a:bodyPr lIns="90000" rIns="90000" tIns="45000" bIns="45000">
            <a:spAutoFit/>
          </a:bodyPr>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2</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16  </a:t>
            </a:r>
            <a:r>
              <a:rPr b="0" lang="en-IN" sz="1600" spc="-1" strike="noStrike">
                <a:solidFill>
                  <a:srgbClr val="bbe33d"/>
                </a:solidFill>
                <a:latin typeface="Consolas"/>
                <a:ea typeface="SimSun"/>
              </a:rPr>
              <a:t>//(error) ERR DB index is out of range</a:t>
            </a:r>
            <a:endParaRPr b="0" lang="en-IN" sz="16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0</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echo</a:t>
            </a:r>
            <a:r>
              <a:rPr b="0" lang="en-IN" sz="1800" spc="-1" strike="noStrike">
                <a:solidFill>
                  <a:srgbClr val="808080"/>
                </a:solidFill>
                <a:latin typeface="Consolas"/>
                <a:ea typeface="SimSun"/>
              </a:rPr>
              <a:t> </a:t>
            </a:r>
            <a:r>
              <a:rPr b="0" lang="en-IN" sz="1800" spc="-1" strike="noStrike">
                <a:solidFill>
                  <a:srgbClr val="ff5733"/>
                </a:solidFill>
                <a:latin typeface="Consolas"/>
                <a:ea typeface="SimSun"/>
              </a:rPr>
              <a:t>"Hello World!"</a:t>
            </a:r>
            <a:endParaRPr b="0" lang="en-IN" sz="1800" spc="-1" strike="noStrike">
              <a:latin typeface="Arial"/>
            </a:endParaRPr>
          </a:p>
        </p:txBody>
      </p:sp>
      <p:sp>
        <p:nvSpPr>
          <p:cNvPr id="116" name="CustomShape 7"/>
          <p:cNvSpPr/>
          <p:nvPr/>
        </p:nvSpPr>
        <p:spPr>
          <a:xfrm>
            <a:off x="1584000" y="4889520"/>
            <a:ext cx="8843760" cy="10044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03760">
              <a:lnSpc>
                <a:spcPct val="100000"/>
              </a:lnSpc>
              <a:buClr>
                <a:srgbClr val="000000"/>
              </a:buClr>
              <a:buSzPct val="45000"/>
              <a:buFont typeface="Wingdings" charset="2"/>
              <a:buChar char=""/>
            </a:pPr>
            <a:r>
              <a:rPr b="0" lang="en-IN" sz="1800" spc="-1" strike="noStrike">
                <a:solidFill>
                  <a:srgbClr val="000000"/>
                </a:solidFill>
                <a:latin typeface="Open Sans"/>
                <a:ea typeface="Open Sans"/>
              </a:rPr>
              <a:t>Different databases can have keys with the same name, and commands like </a:t>
            </a:r>
            <a:r>
              <a:rPr b="1" lang="en-IN" sz="1800" spc="-1" strike="noStrike">
                <a:solidFill>
                  <a:srgbClr val="000000"/>
                </a:solidFill>
                <a:latin typeface="Open Sans"/>
                <a:ea typeface="Open Sans"/>
              </a:rPr>
              <a:t>FLUSHDB</a:t>
            </a:r>
            <a:r>
              <a:rPr b="0" lang="en-IN" sz="1800" spc="-1" strike="noStrike">
                <a:solidFill>
                  <a:srgbClr val="000000"/>
                </a:solidFill>
                <a:latin typeface="Open Sans"/>
                <a:ea typeface="Open Sans"/>
              </a:rPr>
              <a:t>, </a:t>
            </a:r>
            <a:r>
              <a:rPr b="1" lang="en-IN" sz="1800" spc="-1" strike="noStrike">
                <a:solidFill>
                  <a:srgbClr val="000000"/>
                </a:solidFill>
                <a:latin typeface="Open Sans"/>
                <a:ea typeface="Open Sans"/>
              </a:rPr>
              <a:t>SWAPDB</a:t>
            </a:r>
            <a:r>
              <a:rPr b="0" lang="en-IN" sz="1800" spc="-1" strike="noStrike">
                <a:solidFill>
                  <a:srgbClr val="000000"/>
                </a:solidFill>
                <a:latin typeface="Open Sans"/>
                <a:ea typeface="Open Sans"/>
              </a:rPr>
              <a:t> or </a:t>
            </a:r>
            <a:r>
              <a:rPr b="1" lang="en-IN" sz="1800" spc="-1" strike="noStrike">
                <a:solidFill>
                  <a:srgbClr val="000000"/>
                </a:solidFill>
                <a:latin typeface="Open Sans"/>
                <a:ea typeface="Open Sans"/>
              </a:rPr>
              <a:t>RANDOMKEY</a:t>
            </a:r>
            <a:r>
              <a:rPr b="0" lang="en-IN" sz="1800" spc="-1" strike="noStrike">
                <a:solidFill>
                  <a:srgbClr val="000000"/>
                </a:solidFill>
                <a:latin typeface="Open Sans"/>
                <a:ea typeface="Open Sans"/>
              </a:rPr>
              <a:t> work on specific databases.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CustomShape 1"/>
          <p:cNvSpPr/>
          <p:nvPr/>
        </p:nvSpPr>
        <p:spPr>
          <a:xfrm>
            <a:off x="1523880" y="0"/>
            <a:ext cx="91314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305" name="CustomShape 2"/>
          <p:cNvSpPr/>
          <p:nvPr/>
        </p:nvSpPr>
        <p:spPr>
          <a:xfrm>
            <a:off x="1600200" y="762120"/>
            <a:ext cx="8979120" cy="1857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HMSET</a:t>
            </a:r>
            <a:r>
              <a:rPr b="0" lang="en-US" sz="1800" spc="-1" strike="noStrike">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b="1" lang="en-US" sz="1800" spc="-1" strike="noStrike">
                <a:solidFill>
                  <a:srgbClr val="000000"/>
                </a:solidFill>
                <a:latin typeface="Arial"/>
                <a:ea typeface="DejaVu Sans"/>
              </a:rPr>
              <a:t>As per Redis 4.0.0, HMSET is considered deprecated.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HMGET</a:t>
            </a:r>
            <a:r>
              <a:rPr b="0" lang="en-US" sz="1800" spc="-1" strike="noStrike">
                <a:solidFill>
                  <a:srgbClr val="000000"/>
                </a:solidFill>
                <a:latin typeface="Arial"/>
                <a:ea typeface="DejaVu Sans"/>
              </a:rPr>
              <a:t> returns the values associated with the specified fields in the hash stored at key. For every field that does not exist in the hash, a nil value is returned.</a:t>
            </a:r>
            <a:endParaRPr b="0" lang="en-IN" sz="1800" spc="-1" strike="noStrike">
              <a:latin typeface="Arial"/>
            </a:endParaRPr>
          </a:p>
        </p:txBody>
      </p:sp>
      <p:sp>
        <p:nvSpPr>
          <p:cNvPr id="306" name="CustomShape 3"/>
          <p:cNvSpPr/>
          <p:nvPr/>
        </p:nvSpPr>
        <p:spPr>
          <a:xfrm>
            <a:off x="152280" y="152280"/>
            <a:ext cx="10940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307" name="CustomShape 4"/>
          <p:cNvSpPr/>
          <p:nvPr/>
        </p:nvSpPr>
        <p:spPr>
          <a:xfrm>
            <a:off x="1601280" y="3049560"/>
            <a:ext cx="89780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HMSET key field value [field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HMGET key field [field ...]</a:t>
            </a:r>
            <a:endParaRPr b="0" lang="en-IN" sz="2000" spc="-1" strike="noStrike">
              <a:latin typeface="Arial"/>
            </a:endParaRPr>
          </a:p>
        </p:txBody>
      </p:sp>
      <p:sp>
        <p:nvSpPr>
          <p:cNvPr id="308" name="CustomShape 5"/>
          <p:cNvSpPr/>
          <p:nvPr/>
        </p:nvSpPr>
        <p:spPr>
          <a:xfrm>
            <a:off x="1600200" y="3981600"/>
            <a:ext cx="8877240" cy="1324080"/>
          </a:xfrm>
          <a:prstGeom prst="rect">
            <a:avLst/>
          </a:prstGeom>
          <a:noFill/>
          <a:ln>
            <a:noFill/>
          </a:ln>
        </p:spPr>
        <p:style>
          <a:lnRef idx="0"/>
          <a:fillRef idx="0"/>
          <a:effectRef idx="0"/>
          <a:fontRef idx="minor"/>
        </p:style>
        <p:txBody>
          <a:bodyPr lIns="90000" rIns="90000" tIns="45000" bIns="45000">
            <a:spAutoFit/>
          </a:bodyPr>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hmset customer:2 id 2 name sharmin mobile 9850xxxxxx amount 5000</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hmget customer:2 id name amount</a:t>
            </a:r>
            <a:endParaRPr b="0" lang="en-IN" sz="1800" spc="-1" strike="noStrike">
              <a:latin typeface="Arial"/>
            </a:endParaRPr>
          </a:p>
        </p:txBody>
      </p:sp>
      <p:sp>
        <p:nvSpPr>
          <p:cNvPr id="309" name="Line 6"/>
          <p:cNvSpPr/>
          <p:nvPr/>
        </p:nvSpPr>
        <p:spPr>
          <a:xfrm>
            <a:off x="1523880" y="2773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1676520" y="2362320"/>
            <a:ext cx="88264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hkeys key, hvals key &amp; hgetall key</a:t>
            </a:r>
            <a:endParaRPr b="0" lang="en-IN" sz="5400" spc="-1" strike="noStrike">
              <a:latin typeface="Arial"/>
            </a:endParaRPr>
          </a:p>
        </p:txBody>
      </p:sp>
      <p:sp>
        <p:nvSpPr>
          <p:cNvPr id="311" name="CustomShape 2"/>
          <p:cNvSpPr/>
          <p:nvPr/>
        </p:nvSpPr>
        <p:spPr>
          <a:xfrm>
            <a:off x="522360" y="3531600"/>
            <a:ext cx="11063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1523880" y="0"/>
            <a:ext cx="91314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313" name="CustomShape 2"/>
          <p:cNvSpPr/>
          <p:nvPr/>
        </p:nvSpPr>
        <p:spPr>
          <a:xfrm>
            <a:off x="1600200" y="762120"/>
            <a:ext cx="8979120" cy="14310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HKEYS</a:t>
            </a:r>
            <a:r>
              <a:rPr b="0" lang="en-US" sz="1800" spc="-1" strike="noStrike">
                <a:solidFill>
                  <a:srgbClr val="000000"/>
                </a:solidFill>
                <a:latin typeface="Arial"/>
                <a:ea typeface="DejaVu Sans"/>
              </a:rPr>
              <a:t> returns all field names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HVALS</a:t>
            </a:r>
            <a:r>
              <a:rPr b="0" lang="en-US" sz="1800" spc="-1" strike="noStrike">
                <a:solidFill>
                  <a:srgbClr val="000000"/>
                </a:solidFill>
                <a:latin typeface="Arial"/>
                <a:ea typeface="DejaVu Sans"/>
              </a:rPr>
              <a:t> returns all values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HGETALL</a:t>
            </a:r>
            <a:r>
              <a:rPr b="0" lang="en-US" sz="1800" spc="-1" strike="noStrike">
                <a:solidFill>
                  <a:srgbClr val="000000"/>
                </a:solidFill>
                <a:latin typeface="Arial"/>
                <a:ea typeface="DejaVu Sans"/>
              </a:rPr>
              <a:t> returns all fields and values of the hash stored at key. In the returned value, every field name is followed by its value.</a:t>
            </a:r>
            <a:endParaRPr b="0" lang="en-IN" sz="1800" spc="-1" strike="noStrike">
              <a:latin typeface="Arial"/>
            </a:endParaRPr>
          </a:p>
        </p:txBody>
      </p:sp>
      <p:sp>
        <p:nvSpPr>
          <p:cNvPr id="314" name="CustomShape 3"/>
          <p:cNvSpPr/>
          <p:nvPr/>
        </p:nvSpPr>
        <p:spPr>
          <a:xfrm>
            <a:off x="152280" y="152280"/>
            <a:ext cx="10940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315" name="CustomShape 4"/>
          <p:cNvSpPr/>
          <p:nvPr/>
        </p:nvSpPr>
        <p:spPr>
          <a:xfrm>
            <a:off x="1601280" y="2653560"/>
            <a:ext cx="89780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HKEYS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HVALS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HGETALL key</a:t>
            </a:r>
            <a:endParaRPr b="0" lang="en-IN" sz="2000" spc="-1" strike="noStrike">
              <a:latin typeface="Arial"/>
            </a:endParaRPr>
          </a:p>
        </p:txBody>
      </p:sp>
      <p:sp>
        <p:nvSpPr>
          <p:cNvPr id="316" name="CustomShape 5"/>
          <p:cNvSpPr/>
          <p:nvPr/>
        </p:nvSpPr>
        <p:spPr>
          <a:xfrm>
            <a:off x="1600200" y="3585600"/>
            <a:ext cx="8877240" cy="1324080"/>
          </a:xfrm>
          <a:prstGeom prst="rect">
            <a:avLst/>
          </a:prstGeom>
          <a:noFill/>
          <a:ln>
            <a:noFill/>
          </a:ln>
        </p:spPr>
        <p:style>
          <a:lnRef idx="0"/>
          <a:fillRef idx="0"/>
          <a:effectRef idx="0"/>
          <a:fontRef idx="minor"/>
        </p:style>
        <p:txBody>
          <a:bodyPr lIns="90000" rIns="90000" tIns="45000" bIns="45000">
            <a:spAutoFit/>
          </a:bodyPr>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hkeys customer:1</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hvals customer:1</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hgetall customer:2</a:t>
            </a:r>
            <a:endParaRPr b="0" lang="en-IN" sz="1800" spc="-1" strike="noStrike">
              <a:latin typeface="Arial"/>
            </a:endParaRPr>
          </a:p>
        </p:txBody>
      </p:sp>
      <p:sp>
        <p:nvSpPr>
          <p:cNvPr id="317"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1676520" y="2362320"/>
            <a:ext cx="88264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hincrby key &amp; hincrbyfloat key</a:t>
            </a:r>
            <a:endParaRPr b="0" lang="en-IN" sz="5400" spc="-1" strike="noStrike">
              <a:latin typeface="Arial"/>
            </a:endParaRPr>
          </a:p>
        </p:txBody>
      </p:sp>
      <p:sp>
        <p:nvSpPr>
          <p:cNvPr id="319" name="CustomShape 2"/>
          <p:cNvSpPr/>
          <p:nvPr/>
        </p:nvSpPr>
        <p:spPr>
          <a:xfrm>
            <a:off x="522360" y="3531600"/>
            <a:ext cx="11063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20" name="Table 3"/>
          <p:cNvGraphicFramePr/>
          <p:nvPr/>
        </p:nvGraphicFramePr>
        <p:xfrm>
          <a:off x="130680" y="15444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CustomShape 1"/>
          <p:cNvSpPr/>
          <p:nvPr/>
        </p:nvSpPr>
        <p:spPr>
          <a:xfrm>
            <a:off x="1523880" y="0"/>
            <a:ext cx="91314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hincrby &amp; hincrbyfloat</a:t>
            </a:r>
            <a:endParaRPr b="0" lang="en-IN" sz="4000" spc="-1" strike="noStrike">
              <a:latin typeface="Arial"/>
            </a:endParaRPr>
          </a:p>
        </p:txBody>
      </p:sp>
      <p:sp>
        <p:nvSpPr>
          <p:cNvPr id="322" name="CustomShape 2"/>
          <p:cNvSpPr/>
          <p:nvPr/>
        </p:nvSpPr>
        <p:spPr>
          <a:xfrm>
            <a:off x="1600200" y="762120"/>
            <a:ext cx="897912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HINCRBY</a:t>
            </a:r>
            <a:r>
              <a:rPr b="0" lang="en-US" sz="1800" spc="-1" strike="noStrike">
                <a:solidFill>
                  <a:srgbClr val="000000"/>
                </a:solidFill>
                <a:latin typeface="Arial"/>
                <a:ea typeface="DejaVu Sans"/>
              </a:rPr>
              <a:t> increments the number stored at field in the hash stored at key by increment. If field does not exist the value is set to 0 before the operation is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HINCRBYFLOAT</a:t>
            </a:r>
            <a:r>
              <a:rPr b="0" lang="en-US" sz="1800" spc="-1" strike="noStrike">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b="0" lang="en-IN" sz="1800" spc="-1" strike="noStrike">
              <a:latin typeface="Arial"/>
            </a:endParaRPr>
          </a:p>
        </p:txBody>
      </p:sp>
      <p:sp>
        <p:nvSpPr>
          <p:cNvPr id="323" name="CustomShape 3"/>
          <p:cNvSpPr/>
          <p:nvPr/>
        </p:nvSpPr>
        <p:spPr>
          <a:xfrm>
            <a:off x="152280" y="152280"/>
            <a:ext cx="10940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324" name="CustomShape 4"/>
          <p:cNvSpPr/>
          <p:nvPr/>
        </p:nvSpPr>
        <p:spPr>
          <a:xfrm>
            <a:off x="1601280" y="3337560"/>
            <a:ext cx="89780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HINCRBY key field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HINCRBYFLOAT key field increment</a:t>
            </a:r>
            <a:endParaRPr b="0" lang="en-IN" sz="2000" spc="-1" strike="noStrike">
              <a:latin typeface="Arial"/>
            </a:endParaRPr>
          </a:p>
        </p:txBody>
      </p:sp>
      <p:sp>
        <p:nvSpPr>
          <p:cNvPr id="325" name="CustomShape 5"/>
          <p:cNvSpPr/>
          <p:nvPr/>
        </p:nvSpPr>
        <p:spPr>
          <a:xfrm>
            <a:off x="1600200" y="4269600"/>
            <a:ext cx="8877240" cy="1324080"/>
          </a:xfrm>
          <a:prstGeom prst="rect">
            <a:avLst/>
          </a:prstGeom>
          <a:noFill/>
          <a:ln>
            <a:noFill/>
          </a:ln>
        </p:spPr>
        <p:style>
          <a:lnRef idx="0"/>
          <a:fillRef idx="0"/>
          <a:effectRef idx="0"/>
          <a:fontRef idx="minor"/>
        </p:style>
        <p:txBody>
          <a:bodyPr lIns="90000" rIns="90000" tIns="45000" bIns="45000">
            <a:spAutoFit/>
          </a:bodyPr>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26" name="Line 6"/>
          <p:cNvSpPr/>
          <p:nvPr/>
        </p:nvSpPr>
        <p:spPr>
          <a:xfrm>
            <a:off x="1523880" y="306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1676520" y="2362320"/>
            <a:ext cx="8826480" cy="25585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hdel key, hlen key, hexists key &amp; hrandfield key</a:t>
            </a:r>
            <a:endParaRPr b="0" lang="en-IN" sz="5400" spc="-1" strike="noStrike">
              <a:latin typeface="Arial"/>
            </a:endParaRPr>
          </a:p>
        </p:txBody>
      </p:sp>
      <p:sp>
        <p:nvSpPr>
          <p:cNvPr id="328" name="CustomShape 2"/>
          <p:cNvSpPr/>
          <p:nvPr/>
        </p:nvSpPr>
        <p:spPr>
          <a:xfrm>
            <a:off x="522360" y="3531600"/>
            <a:ext cx="11063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CustomShape 1"/>
          <p:cNvSpPr/>
          <p:nvPr/>
        </p:nvSpPr>
        <p:spPr>
          <a:xfrm>
            <a:off x="1523880" y="0"/>
            <a:ext cx="91314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hdel, hlen, hexists &amp; hrandfield</a:t>
            </a:r>
            <a:endParaRPr b="0" lang="en-IN" sz="4000" spc="-1" strike="noStrike">
              <a:latin typeface="Arial"/>
            </a:endParaRPr>
          </a:p>
        </p:txBody>
      </p:sp>
      <p:sp>
        <p:nvSpPr>
          <p:cNvPr id="330" name="CustomShape 2"/>
          <p:cNvSpPr/>
          <p:nvPr/>
        </p:nvSpPr>
        <p:spPr>
          <a:xfrm>
            <a:off x="1600200" y="762120"/>
            <a:ext cx="8979120" cy="22230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HDEL</a:t>
            </a:r>
            <a:r>
              <a:rPr b="0" lang="en-US" sz="1800" spc="-1" strike="noStrike">
                <a:solidFill>
                  <a:srgbClr val="000000"/>
                </a:solidFill>
                <a:latin typeface="Arial"/>
                <a:ea typeface="DejaVu Sans"/>
              </a:rPr>
              <a:t> removes the specified fields from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HLEN</a:t>
            </a:r>
            <a:r>
              <a:rPr b="0" lang="en-US" sz="1800" spc="-1" strike="noStrike">
                <a:solidFill>
                  <a:srgbClr val="000000"/>
                </a:solidFill>
                <a:latin typeface="Arial"/>
                <a:ea typeface="DejaVu Sans"/>
              </a:rPr>
              <a:t> returns the number of fields contained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HEXISTS</a:t>
            </a:r>
            <a:r>
              <a:rPr b="0" lang="en-US" sz="1800" spc="-1" strike="noStrike">
                <a:solidFill>
                  <a:srgbClr val="000000"/>
                </a:solidFill>
                <a:latin typeface="Arial"/>
                <a:ea typeface="DejaVu Sans"/>
              </a:rPr>
              <a:t> returns if field is an existing field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the hash contains field.</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hash does not contain field, or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HRANDFIELD</a:t>
            </a:r>
            <a:r>
              <a:rPr b="0" lang="en-US" sz="1800" spc="-1" strike="noStrike">
                <a:solidFill>
                  <a:srgbClr val="000000"/>
                </a:solidFill>
                <a:latin typeface="Arial"/>
                <a:ea typeface="DejaVu Sans"/>
              </a:rPr>
              <a:t> return a random field from the hash value stored at key.</a:t>
            </a:r>
            <a:endParaRPr b="0" lang="en-IN" sz="1800" spc="-1" strike="noStrike">
              <a:latin typeface="Arial"/>
            </a:endParaRPr>
          </a:p>
        </p:txBody>
      </p:sp>
      <p:sp>
        <p:nvSpPr>
          <p:cNvPr id="331" name="CustomShape 3"/>
          <p:cNvSpPr/>
          <p:nvPr/>
        </p:nvSpPr>
        <p:spPr>
          <a:xfrm>
            <a:off x="152280" y="152280"/>
            <a:ext cx="10940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332" name="CustomShape 4"/>
          <p:cNvSpPr/>
          <p:nvPr/>
        </p:nvSpPr>
        <p:spPr>
          <a:xfrm>
            <a:off x="1601280" y="3337560"/>
            <a:ext cx="897804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HDEL key field [field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HLEN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HEXISTS key field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HRANDFIELD key [count [WITHVALUES]]</a:t>
            </a:r>
            <a:endParaRPr b="0" lang="en-IN" sz="2000" spc="-1" strike="noStrike">
              <a:latin typeface="Arial"/>
            </a:endParaRPr>
          </a:p>
        </p:txBody>
      </p:sp>
      <p:sp>
        <p:nvSpPr>
          <p:cNvPr id="333" name="CustomShape 5"/>
          <p:cNvSpPr/>
          <p:nvPr/>
        </p:nvSpPr>
        <p:spPr>
          <a:xfrm>
            <a:off x="1600200" y="4881600"/>
            <a:ext cx="8877240" cy="1324080"/>
          </a:xfrm>
          <a:prstGeom prst="rect">
            <a:avLst/>
          </a:prstGeom>
          <a:noFill/>
          <a:ln>
            <a:noFill/>
          </a:ln>
        </p:spPr>
        <p:style>
          <a:lnRef idx="0"/>
          <a:fillRef idx="0"/>
          <a:effectRef idx="0"/>
          <a:fontRef idx="minor"/>
        </p:style>
        <p:txBody>
          <a:bodyPr lIns="90000" rIns="90000" tIns="45000" bIns="45000">
            <a:spAutoFit/>
          </a:bodyPr>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34" name="Line 6"/>
          <p:cNvSpPr/>
          <p:nvPr/>
        </p:nvSpPr>
        <p:spPr>
          <a:xfrm>
            <a:off x="1523880" y="316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CustomShape 1"/>
          <p:cNvSpPr/>
          <p:nvPr/>
        </p:nvSpPr>
        <p:spPr>
          <a:xfrm>
            <a:off x="1676520" y="2362320"/>
            <a:ext cx="88264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Sets</a:t>
            </a:r>
            <a:endParaRPr b="0" lang="en-IN" sz="5400" spc="-1" strike="noStrike">
              <a:latin typeface="Arial"/>
            </a:endParaRPr>
          </a:p>
        </p:txBody>
      </p:sp>
      <p:sp>
        <p:nvSpPr>
          <p:cNvPr id="336" name="CustomShape 2"/>
          <p:cNvSpPr/>
          <p:nvPr/>
        </p:nvSpPr>
        <p:spPr>
          <a:xfrm>
            <a:off x="1666800" y="609480"/>
            <a:ext cx="882648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337" name="CustomShape 3"/>
          <p:cNvSpPr/>
          <p:nvPr/>
        </p:nvSpPr>
        <p:spPr>
          <a:xfrm>
            <a:off x="522360" y="3531600"/>
            <a:ext cx="1106352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Sets are an unordered collection of unique strings. Unique means sets does not allow repetition of data in a key.  The max number of members in a set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CustomShape 1"/>
          <p:cNvSpPr/>
          <p:nvPr/>
        </p:nvSpPr>
        <p:spPr>
          <a:xfrm>
            <a:off x="1676520" y="2362320"/>
            <a:ext cx="88264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EVAL script</a:t>
            </a:r>
            <a:endParaRPr b="0" lang="en-IN" sz="5400" spc="-1" strike="noStrike">
              <a:latin typeface="Arial"/>
            </a:endParaRPr>
          </a:p>
        </p:txBody>
      </p:sp>
      <p:sp>
        <p:nvSpPr>
          <p:cNvPr id="339" name="CustomShape 2"/>
          <p:cNvSpPr/>
          <p:nvPr/>
        </p:nvSpPr>
        <p:spPr>
          <a:xfrm>
            <a:off x="1666800" y="609480"/>
            <a:ext cx="882648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Lua scripting</a:t>
            </a:r>
            <a:endParaRPr b="0" lang="en-IN" sz="2000" spc="-1" strike="noStrike">
              <a:latin typeface="Arial"/>
            </a:endParaRPr>
          </a:p>
        </p:txBody>
      </p:sp>
      <p:sp>
        <p:nvSpPr>
          <p:cNvPr id="340" name="CustomShape 3"/>
          <p:cNvSpPr/>
          <p:nvPr/>
        </p:nvSpPr>
        <p:spPr>
          <a:xfrm>
            <a:off x="522360" y="3531600"/>
            <a:ext cx="110635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
          <p:cNvSpPr/>
          <p:nvPr/>
        </p:nvSpPr>
        <p:spPr>
          <a:xfrm>
            <a:off x="0" y="727200"/>
            <a:ext cx="194220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342" name="CustomShape 2"/>
          <p:cNvSpPr/>
          <p:nvPr/>
        </p:nvSpPr>
        <p:spPr>
          <a:xfrm>
            <a:off x="288000" y="2061720"/>
            <a:ext cx="11662200" cy="405504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1" lang="en-US" sz="2000" spc="-1" strike="noStrike">
                <a:solidFill>
                  <a:srgbClr val="000000"/>
                </a:solidFill>
                <a:latin typeface="Arial"/>
                <a:ea typeface="DejaVu Sans"/>
              </a:rPr>
              <a:t>EVAL</a:t>
            </a:r>
            <a:r>
              <a:rPr b="0" lang="en-IN" sz="2000" spc="-1" strike="noStrike">
                <a:solidFill>
                  <a:srgbClr val="000000"/>
                </a:solidFill>
                <a:latin typeface="Arial"/>
                <a:ea typeface="DejaVu Sans"/>
              </a:rPr>
              <a:t> is used to evaluate scripts using the Lua interpreter built into Redis starting from version 2.6.0.</a:t>
            </a:r>
            <a:endParaRPr b="0" lang="en-IN" sz="2000" spc="-1" strike="noStrike">
              <a:latin typeface="Arial"/>
            </a:endParaRPr>
          </a:p>
          <a:p>
            <a:pPr>
              <a:lnSpc>
                <a:spcPct val="100000"/>
              </a:lnSpc>
            </a:pPr>
            <a:endParaRPr b="0" lang="en-IN" sz="2000" spc="-1" strike="noStrike">
              <a:latin typeface="Arial"/>
            </a:endParaRPr>
          </a:p>
          <a:p>
            <a:pPr marL="216000" indent="-214200">
              <a:lnSpc>
                <a:spcPct val="100000"/>
              </a:lnSpc>
              <a:buClr>
                <a:srgbClr val="000000"/>
              </a:buClr>
              <a:buSzPct val="45000"/>
              <a:buFont typeface="Wingdings" charset="2"/>
              <a:buChar char=""/>
            </a:pPr>
            <a:r>
              <a:rPr b="1" lang="en-IN" sz="2000" spc="-1" strike="noStrike">
                <a:solidFill>
                  <a:srgbClr val="000000"/>
                </a:solidFill>
                <a:latin typeface="Arial"/>
                <a:ea typeface="DejaVu Sans"/>
              </a:rPr>
              <a:t>The first argument of EVAL</a:t>
            </a:r>
            <a:r>
              <a:rPr b="0" lang="en-IN" sz="2000" spc="-1" strike="noStrike">
                <a:solidFill>
                  <a:srgbClr val="000000"/>
                </a:solidFill>
                <a:latin typeface="Arial"/>
                <a:ea typeface="DejaVu Sans"/>
              </a:rPr>
              <a:t> is a Lua 5.1 script. The script does not need to define a Lua function. It is just a Lua program that will run in the context of the Redis server.</a:t>
            </a:r>
            <a:endParaRPr b="0" lang="en-IN" sz="2000" spc="-1" strike="noStrike">
              <a:latin typeface="Arial"/>
            </a:endParaRPr>
          </a:p>
          <a:p>
            <a:pPr>
              <a:lnSpc>
                <a:spcPct val="100000"/>
              </a:lnSpc>
            </a:pPr>
            <a:endParaRPr b="0" lang="en-IN" sz="2000" spc="-1" strike="noStrike">
              <a:latin typeface="Arial"/>
            </a:endParaRPr>
          </a:p>
          <a:p>
            <a:pPr marL="216000" indent="-214200">
              <a:lnSpc>
                <a:spcPct val="100000"/>
              </a:lnSpc>
              <a:buClr>
                <a:srgbClr val="000000"/>
              </a:buClr>
              <a:buSzPct val="45000"/>
              <a:buFont typeface="Wingdings" charset="2"/>
              <a:buChar char=""/>
            </a:pPr>
            <a:r>
              <a:rPr b="1" lang="en-IN" sz="2000" spc="-1" strike="noStrike">
                <a:solidFill>
                  <a:srgbClr val="000000"/>
                </a:solidFill>
                <a:latin typeface="Arial"/>
                <a:ea typeface="DejaVu Sans"/>
              </a:rPr>
              <a:t>The second argument of EVAL</a:t>
            </a:r>
            <a:r>
              <a:rPr b="0" lang="en-IN" sz="2000" spc="-1" strike="noStrike">
                <a:solidFill>
                  <a:srgbClr val="000000"/>
                </a:solidFill>
                <a:latin typeface="Arial"/>
                <a:ea typeface="DejaVu Sans"/>
              </a:rPr>
              <a:t> is the number of arguments that follows the script (starting from the third argument) that represent Redis key names. The arguments can be accessed by Lua using the </a:t>
            </a:r>
            <a:r>
              <a:rPr b="1" lang="en-IN" sz="2000" spc="-1" strike="noStrike">
                <a:solidFill>
                  <a:srgbClr val="000000"/>
                </a:solidFill>
                <a:latin typeface="Arial"/>
                <a:ea typeface="DejaVu Sans"/>
              </a:rPr>
              <a:t>KEYS global variable</a:t>
            </a:r>
            <a:r>
              <a:rPr b="0" lang="en-IN" sz="2000" spc="-1" strike="noStrike">
                <a:solidFill>
                  <a:srgbClr val="000000"/>
                </a:solidFill>
                <a:latin typeface="Arial"/>
                <a:ea typeface="DejaVu Sans"/>
              </a:rPr>
              <a:t> in the form of a one-based array (so </a:t>
            </a:r>
            <a:r>
              <a:rPr b="1" lang="en-IN" sz="2000" spc="-1" strike="noStrike">
                <a:solidFill>
                  <a:srgbClr val="000000"/>
                </a:solidFill>
                <a:latin typeface="Arial"/>
                <a:ea typeface="DejaVu Sans"/>
              </a:rPr>
              <a:t>KEYS[1], KEYS[2], ...</a:t>
            </a:r>
            <a:r>
              <a:rPr b="0" lang="en-IN" sz="2000" spc="-1" strike="noStrike">
                <a:solidFill>
                  <a:srgbClr val="000000"/>
                </a:solidFill>
                <a:latin typeface="Arial"/>
                <a:ea typeface="DejaVu Sans"/>
              </a:rPr>
              <a: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0000"/>
                </a:solidFill>
                <a:latin typeface="Arial"/>
                <a:ea typeface="DejaVu Sans"/>
              </a:rPr>
              <a:t>All the additional arguments should not represent key names and can be accessed by Lua using the </a:t>
            </a:r>
            <a:r>
              <a:rPr b="1" lang="en-IN" sz="2000" spc="-1" strike="noStrike">
                <a:solidFill>
                  <a:srgbClr val="000000"/>
                </a:solidFill>
                <a:latin typeface="Arial"/>
                <a:ea typeface="DejaVu Sans"/>
              </a:rPr>
              <a:t>ARGV global variable</a:t>
            </a:r>
            <a:r>
              <a:rPr b="0" lang="en-IN" sz="2000" spc="-1" strike="noStrike">
                <a:solidFill>
                  <a:srgbClr val="000000"/>
                </a:solidFill>
                <a:latin typeface="Arial"/>
                <a:ea typeface="DejaVu Sans"/>
              </a:rPr>
              <a:t>, very similarly to what happens with keys (so </a:t>
            </a:r>
            <a:r>
              <a:rPr b="1" lang="en-IN" sz="2000" spc="-1" strike="noStrike">
                <a:solidFill>
                  <a:srgbClr val="000000"/>
                </a:solidFill>
                <a:latin typeface="Arial"/>
                <a:ea typeface="DejaVu Sans"/>
              </a:rPr>
              <a:t>ARGV[1], ARGV[2], ...</a:t>
            </a:r>
            <a:r>
              <a:rPr b="0" lang="en-IN" sz="2000" spc="-1" strike="noStrike">
                <a:solidFill>
                  <a:srgbClr val="000000"/>
                </a:solidFill>
                <a:latin typeface="Arial"/>
                <a:ea typeface="DejaVu Sans"/>
              </a:rPr>
              <a:t>).</a:t>
            </a:r>
            <a:endParaRPr b="0" lang="en-IN" sz="2000" spc="-1" strike="noStrike">
              <a:latin typeface="Arial"/>
            </a:endParaRPr>
          </a:p>
        </p:txBody>
      </p:sp>
      <p:sp>
        <p:nvSpPr>
          <p:cNvPr id="343" name="CustomShape 3"/>
          <p:cNvSpPr/>
          <p:nvPr/>
        </p:nvSpPr>
        <p:spPr>
          <a:xfrm>
            <a:off x="1523880" y="0"/>
            <a:ext cx="91314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Introduction to EVAL</a:t>
            </a:r>
            <a:endParaRPr b="0" lang="en-IN" sz="4000" spc="-1" strike="noStrike">
              <a:latin typeface="Arial"/>
            </a:endParaRPr>
          </a:p>
        </p:txBody>
      </p:sp>
      <p:sp>
        <p:nvSpPr>
          <p:cNvPr id="344" name="CustomShape 4"/>
          <p:cNvSpPr/>
          <p:nvPr/>
        </p:nvSpPr>
        <p:spPr>
          <a:xfrm>
            <a:off x="576000" y="1504080"/>
            <a:ext cx="8350200" cy="36612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345" name="CustomShape 5"/>
          <p:cNvSpPr/>
          <p:nvPr/>
        </p:nvSpPr>
        <p:spPr>
          <a:xfrm>
            <a:off x="288000" y="5543280"/>
            <a:ext cx="10834200" cy="10069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1" lang="en-IN" sz="1800" spc="-1" strike="noStrike">
                <a:solidFill>
                  <a:srgbClr val="000000"/>
                </a:solidFill>
                <a:latin typeface="Arial"/>
                <a:ea typeface="Open Sans"/>
              </a:rPr>
              <a:t>KEYS[1], KEYS[2], . . .  </a:t>
            </a:r>
            <a:r>
              <a:rPr b="0" lang="en-IN" sz="1800" spc="-1" strike="noStrike">
                <a:solidFill>
                  <a:srgbClr val="000000"/>
                </a:solidFill>
                <a:latin typeface="Arial"/>
                <a:ea typeface="Open Sans"/>
              </a:rPr>
              <a:t>and</a:t>
            </a:r>
            <a:r>
              <a:rPr b="1" lang="en-IN" sz="1800" spc="-1" strike="noStrike">
                <a:solidFill>
                  <a:srgbClr val="000000"/>
                </a:solidFill>
                <a:latin typeface="Arial"/>
                <a:ea typeface="Open Sans"/>
              </a:rPr>
              <a:t> ARGV[1], ARGV[2]</a:t>
            </a:r>
            <a:r>
              <a:rPr b="0" lang="en-IN" sz="1800" spc="-1" strike="noStrike">
                <a:solidFill>
                  <a:srgbClr val="000000"/>
                </a:solidFill>
                <a:latin typeface="Arial"/>
                <a:ea typeface="Open Sans"/>
              </a:rPr>
              <a:t>.</a:t>
            </a:r>
            <a:r>
              <a:rPr b="1" lang="en-IN" sz="1800" spc="-1" strike="noStrike">
                <a:solidFill>
                  <a:srgbClr val="000000"/>
                </a:solidFill>
                <a:latin typeface="Arial"/>
                <a:ea typeface="Open Sans"/>
              </a:rPr>
              <a:t>, . . . </a:t>
            </a:r>
            <a:r>
              <a:rPr b="0" lang="en-IN" sz="1800" spc="-1" strike="noStrike">
                <a:solidFill>
                  <a:srgbClr val="000000"/>
                </a:solidFill>
                <a:latin typeface="Arial"/>
                <a:ea typeface="Open Sans"/>
              </a:rPr>
              <a:t>must be in upper case.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1676520" y="2362320"/>
            <a:ext cx="88264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strings</a:t>
            </a:r>
            <a:endParaRPr b="0" lang="en-IN" sz="5400" spc="-1" strike="noStrike">
              <a:latin typeface="Arial"/>
            </a:endParaRPr>
          </a:p>
        </p:txBody>
      </p:sp>
      <p:sp>
        <p:nvSpPr>
          <p:cNvPr id="118" name="CustomShape 2"/>
          <p:cNvSpPr/>
          <p:nvPr/>
        </p:nvSpPr>
        <p:spPr>
          <a:xfrm>
            <a:off x="1666800" y="609480"/>
            <a:ext cx="882648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119" name="CustomShape 3"/>
          <p:cNvSpPr/>
          <p:nvPr/>
        </p:nvSpPr>
        <p:spPr>
          <a:xfrm>
            <a:off x="522360" y="3531600"/>
            <a:ext cx="1106352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strings commands are used for managing string values in Redis. A String value can be at max 512 Megabytes in length.</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CustomShape 1"/>
          <p:cNvSpPr/>
          <p:nvPr/>
        </p:nvSpPr>
        <p:spPr>
          <a:xfrm>
            <a:off x="216000" y="216000"/>
            <a:ext cx="194220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347" name="CustomShape 2"/>
          <p:cNvSpPr/>
          <p:nvPr/>
        </p:nvSpPr>
        <p:spPr>
          <a:xfrm>
            <a:off x="432720" y="1224000"/>
            <a:ext cx="8350200" cy="36612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348" name="CustomShape 3"/>
          <p:cNvSpPr/>
          <p:nvPr/>
        </p:nvSpPr>
        <p:spPr>
          <a:xfrm>
            <a:off x="288000" y="1584000"/>
            <a:ext cx="609840" cy="397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ff1744"/>
                </a:solidFill>
                <a:latin typeface="Times New Roman"/>
                <a:ea typeface="DejaVu Sans"/>
              </a:rPr>
              <a:t>e.g.</a:t>
            </a:r>
            <a:endParaRPr b="0" lang="en-IN" sz="2200" spc="-1" strike="noStrike">
              <a:latin typeface="Arial"/>
            </a:endParaRPr>
          </a:p>
        </p:txBody>
      </p:sp>
      <p:sp>
        <p:nvSpPr>
          <p:cNvPr id="349" name="CustomShape 4"/>
          <p:cNvSpPr/>
          <p:nvPr/>
        </p:nvSpPr>
        <p:spPr>
          <a:xfrm>
            <a:off x="648000" y="2073600"/>
            <a:ext cx="10870920" cy="502740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'Hello World!' "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 </a:t>
            </a:r>
            <a:r>
              <a:rPr b="0" lang="en-IN" sz="1800" spc="-1" strike="noStrike">
                <a:solidFill>
                  <a:srgbClr val="ff5733"/>
                </a:solidFill>
                <a:latin typeface="Consolas"/>
                <a:ea typeface="SimSun"/>
              </a:rPr>
              <a:t>eval "local x = 'Hello World!' return x"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redis.call('echo', 'Hello')"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ARGV[1] + ARGV[2] + ARGV[3]" 0 3 3 4</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redis.call('keys', '*')"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"local x=redis.call('keys','*') return x"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"local x=redis.call('mget', KEYS[1], KEYS[2], KEYS[3]) return x" 3 a b c</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redis.call('mget', KEYS[1], KEYS[2], KEYS[3])" 3 a b c</a:t>
            </a:r>
            <a:endParaRPr b="0" lang="en-IN" sz="1800" spc="-1" strike="noStrike">
              <a:latin typeface="Arial"/>
            </a:endParaRPr>
          </a:p>
          <a:p>
            <a:pPr>
              <a:lnSpc>
                <a:spcPct val="150000"/>
              </a:lnSpc>
            </a:pPr>
            <a:endParaRPr b="0" lang="en-IN" sz="1800" spc="-1" strike="noStrike">
              <a:latin typeface="Arial"/>
            </a:endParaRPr>
          </a:p>
          <a:p>
            <a:pPr>
              <a:lnSpc>
                <a:spcPct val="15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CustomShape 1"/>
          <p:cNvSpPr/>
          <p:nvPr/>
        </p:nvSpPr>
        <p:spPr>
          <a:xfrm>
            <a:off x="1365840" y="188640"/>
            <a:ext cx="9670320" cy="2192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f5733"/>
                </a:solidFill>
                <a:latin typeface="Segoe Print"/>
                <a:ea typeface="DejaVu Sans"/>
              </a:rPr>
              <a:t>“</a:t>
            </a:r>
            <a:r>
              <a:rPr b="0" lang="en-US" sz="4000" spc="-1" strike="noStrike">
                <a:solidFill>
                  <a:srgbClr val="ff5733"/>
                </a:solidFill>
                <a:latin typeface="Segoe Print"/>
                <a:ea typeface="DejaVu Sans"/>
              </a:rPr>
              <a:t>Accept your past without regret, handle our present with confidence and face your future without fear.</a:t>
            </a:r>
            <a:r>
              <a:rPr b="0" lang="en-IN" sz="4000" spc="-1" strike="noStrike">
                <a:solidFill>
                  <a:srgbClr val="ff5733"/>
                </a:solidFill>
                <a:latin typeface="Segoe Print"/>
                <a:ea typeface="DejaVu Sans"/>
              </a:rPr>
              <a:t>”</a:t>
            </a:r>
            <a:endParaRPr b="0" lang="en-IN" sz="4000" spc="-1" strike="noStrike">
              <a:latin typeface="Arial"/>
            </a:endParaRPr>
          </a:p>
          <a:p>
            <a:pPr algn="r">
              <a:lnSpc>
                <a:spcPct val="100000"/>
              </a:lnSpc>
            </a:pPr>
            <a:r>
              <a:rPr b="0" lang="en-IN" sz="1800" spc="-1" strike="noStrike">
                <a:solidFill>
                  <a:srgbClr val="111111"/>
                </a:solidFill>
                <a:latin typeface="-apple-system"/>
                <a:ea typeface="DejaVu Sans"/>
              </a:rPr>
              <a:t>~ Dr. APJ. Abdul Kalam</a:t>
            </a:r>
            <a:endParaRPr b="0" lang="en-IN" sz="1800" spc="-1" strike="noStrike">
              <a:latin typeface="Arial"/>
            </a:endParaRPr>
          </a:p>
        </p:txBody>
      </p:sp>
      <p:pic>
        <p:nvPicPr>
          <p:cNvPr id="351" name="Picture 2" descr="http://www.bvctch.vn/vnt_upload/weblink/thks.jpg"/>
          <p:cNvPicPr/>
          <p:nvPr/>
        </p:nvPicPr>
        <p:blipFill>
          <a:blip r:embed="rId1"/>
          <a:stretch/>
        </p:blipFill>
        <p:spPr>
          <a:xfrm>
            <a:off x="4404600" y="2036160"/>
            <a:ext cx="3114000" cy="4650840"/>
          </a:xfrm>
          <a:prstGeom prst="rect">
            <a:avLst/>
          </a:prstGeom>
          <a:ln>
            <a:noFill/>
          </a:ln>
        </p:spPr>
      </p:pic>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CustomShape 1"/>
          <p:cNvSpPr/>
          <p:nvPr/>
        </p:nvSpPr>
        <p:spPr>
          <a:xfrm>
            <a:off x="474480" y="2448000"/>
            <a:ext cx="10395000" cy="2391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The INFO command returns information and statistics about the server in a format that is simple to parse by computers and easy to read by humans. </a:t>
            </a:r>
            <a:endParaRPr b="0" lang="en-IN" sz="1800" spc="-1" strike="noStrike">
              <a:latin typeface="Arial"/>
            </a:endParaRPr>
          </a:p>
          <a:p>
            <a:pPr>
              <a:lnSpc>
                <a:spcPct val="100000"/>
              </a:lnSpc>
            </a:pPr>
            <a:endParaRPr b="0" lang="en-IN" sz="1800" spc="-1" strike="noStrike">
              <a:latin typeface="Arial"/>
            </a:endParaRPr>
          </a:p>
          <a:p>
            <a:pPr marL="216000" indent="-21348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server</a:t>
            </a:r>
            <a:endParaRPr b="0" lang="en-IN" sz="1800" spc="-1" strike="noStrike">
              <a:latin typeface="Arial"/>
            </a:endParaRPr>
          </a:p>
          <a:p>
            <a:pPr marL="216000" indent="-21348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clients</a:t>
            </a:r>
            <a:endParaRPr b="0" lang="en-IN" sz="1800" spc="-1" strike="noStrike">
              <a:latin typeface="Arial"/>
            </a:endParaRPr>
          </a:p>
          <a:p>
            <a:pPr marL="216000" indent="-21348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Keyspace</a:t>
            </a:r>
            <a:endParaRPr b="0" lang="en-IN" sz="1800" spc="-1" strike="noStrike">
              <a:latin typeface="Arial"/>
            </a:endParaRPr>
          </a:p>
          <a:p>
            <a:pPr marL="216000" indent="-21348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modules</a:t>
            </a:r>
            <a:endParaRPr b="0" lang="en-IN" sz="1800" spc="-1" strike="noStrike">
              <a:latin typeface="Arial"/>
            </a:endParaRPr>
          </a:p>
          <a:p>
            <a:pPr marL="216000" indent="-21348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all</a:t>
            </a:r>
            <a:endParaRPr b="0" lang="en-IN" sz="1800" spc="-1" strike="noStrike">
              <a:latin typeface="Arial"/>
            </a:endParaRPr>
          </a:p>
        </p:txBody>
      </p:sp>
      <p:sp>
        <p:nvSpPr>
          <p:cNvPr id="353" name="CustomShape 2"/>
          <p:cNvSpPr/>
          <p:nvPr/>
        </p:nvSpPr>
        <p:spPr>
          <a:xfrm>
            <a:off x="363600" y="193320"/>
            <a:ext cx="4241880" cy="596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SAVE</a:t>
            </a:r>
            <a:endParaRPr b="0" lang="en-IN" sz="1800" spc="-1" strike="noStrike">
              <a:latin typeface="Arial"/>
            </a:endParaRPr>
          </a:p>
          <a:p>
            <a:pPr>
              <a:lnSpc>
                <a:spcPct val="100000"/>
              </a:lnSpc>
            </a:pPr>
            <a:r>
              <a:rPr b="0" lang="en-IN" sz="1800" spc="-1" strike="noStrike">
                <a:solidFill>
                  <a:srgbClr val="000000"/>
                </a:solidFill>
                <a:latin typeface="Arial"/>
                <a:ea typeface="DejaVu Sans"/>
              </a:rPr>
              <a:t>Config get dir  /var/lib/redis</a:t>
            </a:r>
            <a:endParaRPr b="0" lang="en-IN" sz="1800" spc="-1" strike="noStrike">
              <a:latin typeface="Arial"/>
            </a:endParaRPr>
          </a:p>
        </p:txBody>
      </p:sp>
      <p:sp>
        <p:nvSpPr>
          <p:cNvPr id="354" name="CustomShape 3"/>
          <p:cNvSpPr/>
          <p:nvPr/>
        </p:nvSpPr>
        <p:spPr>
          <a:xfrm>
            <a:off x="504000" y="5760000"/>
            <a:ext cx="11157480" cy="59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u="sng">
                <a:solidFill>
                  <a:srgbClr val="b292ca"/>
                </a:solidFill>
                <a:uFillTx/>
                <a:latin typeface="Arial"/>
                <a:ea typeface="DejaVu Sans"/>
                <a:hlinkClick r:id="rId1"/>
              </a:rPr>
              <a:t>saleel@saleel-Latitude-E6430</a:t>
            </a:r>
            <a:r>
              <a:rPr b="0" lang="en-IN" sz="1800" spc="-1" strike="noStrike">
                <a:solidFill>
                  <a:srgbClr val="b292ca"/>
                </a:solidFill>
                <a:latin typeface="Arial"/>
                <a:ea typeface="DejaVu Sans"/>
              </a:rPr>
              <a:t>:~$ redis-cli --csv -h 127.0.0.1 -p 6379 -n 3  hgetall cust:2 &gt;&gt; customer</a:t>
            </a:r>
            <a:endParaRPr b="0" lang="en-IN" sz="1800" spc="-1" strike="noStrike">
              <a:latin typeface="Arial"/>
            </a:endParaRPr>
          </a:p>
        </p:txBody>
      </p:sp>
      <p:sp>
        <p:nvSpPr>
          <p:cNvPr id="355" name="CustomShape 4"/>
          <p:cNvSpPr/>
          <p:nvPr/>
        </p:nvSpPr>
        <p:spPr>
          <a:xfrm>
            <a:off x="9648000" y="4014000"/>
            <a:ext cx="2157480" cy="303480"/>
          </a:xfrm>
          <a:prstGeom prst="rect">
            <a:avLst/>
          </a:prstGeom>
          <a:noFill/>
          <a:ln>
            <a:noFill/>
          </a:ln>
        </p:spPr>
        <p:style>
          <a:lnRef idx="0"/>
          <a:fillRef idx="0"/>
          <a:effectRef idx="0"/>
          <a:fontRef idx="minor"/>
        </p:style>
        <p:txBody>
          <a:bodyPr lIns="0" rIns="0" tIns="0" bIns="0">
            <a:noAutofit/>
          </a:bodyPr>
          <a:p>
            <a:pPr>
              <a:lnSpc>
                <a:spcPct val="100000"/>
              </a:lnSpc>
            </a:pPr>
            <a:r>
              <a:rPr b="0" lang="en-IN" sz="1800" spc="-1" strike="noStrike">
                <a:solidFill>
                  <a:srgbClr val="000000"/>
                </a:solidFill>
                <a:latin typeface="Arial"/>
                <a:ea typeface="DejaVu Sans"/>
              </a:rPr>
              <a:t>redis-cli monitor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CustomShape 1"/>
          <p:cNvSpPr/>
          <p:nvPr/>
        </p:nvSpPr>
        <p:spPr>
          <a:xfrm>
            <a:off x="1368000" y="1669320"/>
            <a:ext cx="3670920" cy="2937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redis-cli --eval  app.lua</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7f0055"/>
                </a:solidFill>
                <a:latin typeface="Monospace"/>
                <a:ea typeface="Monospace"/>
              </a:rPr>
              <a:t>local</a:t>
            </a: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function</a:t>
            </a:r>
            <a:r>
              <a:rPr b="0" lang="en-IN" sz="1800" spc="-1" strike="noStrike">
                <a:solidFill>
                  <a:srgbClr val="000000"/>
                </a:solidFill>
                <a:latin typeface="Monospace"/>
                <a:ea typeface="Monospace"/>
              </a:rPr>
              <a:t> </a:t>
            </a:r>
            <a:r>
              <a:rPr b="0" lang="en-IN" sz="1800" spc="-1" strike="noStrike">
                <a:solidFill>
                  <a:srgbClr val="676767"/>
                </a:solidFill>
                <a:latin typeface="Monospace"/>
                <a:ea typeface="Monospace"/>
              </a:rPr>
              <a:t>fn1</a:t>
            </a:r>
            <a:r>
              <a:rPr b="0" lang="en-IN" sz="1800" spc="-1" strike="noStrike">
                <a:solidFill>
                  <a:srgbClr val="000000"/>
                </a:solidFill>
                <a:latin typeface="Monospace"/>
                <a:ea typeface="Monospace"/>
              </a:rPr>
              <a:t>()</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return</a:t>
            </a:r>
            <a:r>
              <a:rPr b="0" lang="en-IN" sz="1800" spc="-1" strike="noStrike">
                <a:solidFill>
                  <a:srgbClr val="000000"/>
                </a:solidFill>
                <a:latin typeface="Monospace"/>
                <a:ea typeface="Monospace"/>
              </a:rPr>
              <a:t> </a:t>
            </a:r>
            <a:r>
              <a:rPr b="0" lang="en-IN" sz="1800" spc="-1" strike="noStrike">
                <a:solidFill>
                  <a:srgbClr val="2a00ff"/>
                </a:solidFill>
                <a:latin typeface="Monospace"/>
                <a:ea typeface="Monospace"/>
              </a:rPr>
              <a:t>"Hello Saleel"</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end</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endParaRPr b="0" lang="en-IN" sz="1800" spc="-1" strike="noStrike">
              <a:latin typeface="Arial"/>
            </a:endParaRPr>
          </a:p>
          <a:p>
            <a:pPr>
              <a:lnSpc>
                <a:spcPct val="100000"/>
              </a:lnSpc>
            </a:pPr>
            <a:r>
              <a:rPr b="1" lang="en-IN" sz="1800" spc="-1" strike="noStrike">
                <a:solidFill>
                  <a:srgbClr val="7f0055"/>
                </a:solidFill>
                <a:latin typeface="Monospace"/>
                <a:ea typeface="Monospace"/>
              </a:rPr>
              <a:t>return</a:t>
            </a:r>
            <a:r>
              <a:rPr b="0" lang="en-IN" sz="1800" spc="-1" strike="noStrike">
                <a:solidFill>
                  <a:srgbClr val="000000"/>
                </a:solidFill>
                <a:latin typeface="Monospace"/>
                <a:ea typeface="Monospace"/>
              </a:rPr>
              <a:t> </a:t>
            </a:r>
            <a:r>
              <a:rPr b="0" lang="en-IN" sz="1800" spc="-1" strike="noStrike">
                <a:solidFill>
                  <a:srgbClr val="676767"/>
                </a:solidFill>
                <a:latin typeface="Monospace"/>
                <a:ea typeface="Monospace"/>
              </a:rPr>
              <a:t>fn1</a:t>
            </a:r>
            <a:r>
              <a:rPr b="0" lang="en-IN" sz="1800" spc="-1" strike="noStrike">
                <a:solidFill>
                  <a:srgbClr val="000000"/>
                </a:solidFill>
                <a:latin typeface="Monospace"/>
                <a:ea typeface="Monospace"/>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7" name="" descr=""/>
          <p:cNvPicPr/>
          <p:nvPr/>
        </p:nvPicPr>
        <p:blipFill>
          <a:blip r:embed="rId1"/>
          <a:stretch/>
        </p:blipFill>
        <p:spPr>
          <a:xfrm>
            <a:off x="483840" y="144000"/>
            <a:ext cx="8587800" cy="644076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1676520" y="2362320"/>
            <a:ext cx="88264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 key</a:t>
            </a:r>
            <a:endParaRPr b="0" lang="en-IN" sz="5400" spc="-1" strike="noStrike">
              <a:latin typeface="Arial"/>
            </a:endParaRPr>
          </a:p>
        </p:txBody>
      </p:sp>
      <p:sp>
        <p:nvSpPr>
          <p:cNvPr id="121" name="CustomShape 2"/>
          <p:cNvSpPr/>
          <p:nvPr/>
        </p:nvSpPr>
        <p:spPr>
          <a:xfrm>
            <a:off x="522360" y="3531600"/>
            <a:ext cx="11063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3" name="CustomShape 2"/>
          <p:cNvSpPr/>
          <p:nvPr/>
        </p:nvSpPr>
        <p:spPr>
          <a:xfrm>
            <a:off x="1523880" y="0"/>
            <a:ext cx="91314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 key</a:t>
            </a:r>
            <a:endParaRPr b="0" lang="en-IN" sz="4000" spc="-1" strike="noStrike">
              <a:latin typeface="Arial"/>
            </a:endParaRPr>
          </a:p>
        </p:txBody>
      </p:sp>
      <p:sp>
        <p:nvSpPr>
          <p:cNvPr id="124" name="CustomShape 3"/>
          <p:cNvSpPr/>
          <p:nvPr/>
        </p:nvSpPr>
        <p:spPr>
          <a:xfrm>
            <a:off x="1600200" y="762120"/>
            <a:ext cx="897912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a:t>
            </a:r>
            <a:r>
              <a:rPr b="0" lang="en-IN" sz="1800" spc="-1" strike="noStrike">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b="0" lang="en-IN" sz="1800" spc="-1" strike="noStrike">
              <a:latin typeface="Arial"/>
            </a:endParaRPr>
          </a:p>
        </p:txBody>
      </p:sp>
      <p:sp>
        <p:nvSpPr>
          <p:cNvPr id="125" name="CustomShape 4"/>
          <p:cNvSpPr/>
          <p:nvPr/>
        </p:nvSpPr>
        <p:spPr>
          <a:xfrm>
            <a:off x="1523880" y="4272480"/>
            <a:ext cx="8877240" cy="2558520"/>
          </a:xfrm>
          <a:prstGeom prst="rect">
            <a:avLst/>
          </a:prstGeom>
          <a:noFill/>
          <a:ln>
            <a:noFill/>
          </a:ln>
        </p:spPr>
        <p:style>
          <a:lnRef idx="0"/>
          <a:fillRef idx="0"/>
          <a:effectRef idx="0"/>
          <a:fontRef idx="minor"/>
        </p:style>
        <p:txBody>
          <a:bodyPr lIns="90000" rIns="90000" tIns="45000" bIns="45000">
            <a:spAutoFit/>
          </a:bodyPr>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server:1 redis</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otp:1 455676 ex 100</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otp:2 236767 px 100</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"host name" stp5 nx</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set user:1 "saleel" xx</a:t>
            </a:r>
            <a:endParaRPr b="0" lang="en-IN" sz="1800" spc="-1" strike="noStrike">
              <a:latin typeface="Arial"/>
            </a:endParaRPr>
          </a:p>
          <a:p>
            <a:pPr marL="285840" indent="-273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password:1 sony</a:t>
            </a:r>
            <a:endParaRPr b="0" lang="en-IN" sz="1800" spc="-1" strike="noStrike">
              <a:latin typeface="Arial"/>
            </a:endParaRPr>
          </a:p>
        </p:txBody>
      </p:sp>
      <p:graphicFrame>
        <p:nvGraphicFramePr>
          <p:cNvPr id="126" name="Table 5"/>
          <p:cNvGraphicFramePr/>
          <p:nvPr/>
        </p:nvGraphicFramePr>
        <p:xfrm>
          <a:off x="1523880" y="2793240"/>
          <a:ext cx="9067320" cy="1482840"/>
        </p:xfrm>
        <a:graphic>
          <a:graphicData uri="http://schemas.openxmlformats.org/drawingml/2006/table">
            <a:tbl>
              <a:tblPr/>
              <a:tblGrid>
                <a:gridCol w="2565720"/>
                <a:gridCol w="6501960"/>
              </a:tblGrid>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EX 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PX milliseconds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milliseconds.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NX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does not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XX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27" name="CustomShape 6"/>
          <p:cNvSpPr/>
          <p:nvPr/>
        </p:nvSpPr>
        <p:spPr>
          <a:xfrm>
            <a:off x="1601280" y="2221560"/>
            <a:ext cx="897804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SET key value [EX seconds] [PX milliseconds] [NX|XX]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1676520" y="2362320"/>
            <a:ext cx="88264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setex key &amp; setnx key</a:t>
            </a:r>
            <a:endParaRPr b="0" lang="en-IN" sz="5400" spc="-1" strike="noStrike">
              <a:latin typeface="Arial"/>
            </a:endParaRPr>
          </a:p>
        </p:txBody>
      </p:sp>
      <p:sp>
        <p:nvSpPr>
          <p:cNvPr id="129" name="CustomShape 2"/>
          <p:cNvSpPr/>
          <p:nvPr/>
        </p:nvSpPr>
        <p:spPr>
          <a:xfrm>
            <a:off x="522360" y="3531600"/>
            <a:ext cx="11063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12477</TotalTime>
  <Application>LibreOffice/6.4.7.2$Linux_X86_64 LibreOffice_project/40$Build-2</Application>
  <Words>1227</Words>
  <Paragraphs>148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2001-07-06T15:43:27Z</dcterms:created>
  <dc:creator>Zahid Aslam</dc:creator>
  <dc:description/>
  <cp:keywords>HTTP programming tags</cp:keywords>
  <dc:language>en-IN</dc:language>
  <cp:lastModifiedBy/>
  <cp:lastPrinted>1601-01-01T00:00:00Z</cp:lastPrinted>
  <dcterms:modified xsi:type="dcterms:W3CDTF">2021-05-02T10:26:39Z</dcterms:modified>
  <cp:revision>2166</cp:revision>
  <dc:subject>HTML Programming</dc:subject>
  <dc:title>HTML [Hyper Text Markup Language]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23</vt:i4>
  </property>
  <property fmtid="{D5CDD505-2E9C-101B-9397-08002B2CF9AE}" pid="12" name="category">
    <vt:lpwstr>HTML Programming</vt:lpwstr>
  </property>
</Properties>
</file>