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86"/>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1007" r:id="rId65"/>
    <p:sldId id="1008" r:id="rId66"/>
    <p:sldId id="1009" r:id="rId67"/>
    <p:sldId id="1010" r:id="rId68"/>
    <p:sldId id="590" r:id="rId69"/>
    <p:sldId id="490" r:id="rId70"/>
    <p:sldId id="602" r:id="rId71"/>
    <p:sldId id="540" r:id="rId72"/>
    <p:sldId id="491" r:id="rId73"/>
    <p:sldId id="492" r:id="rId74"/>
    <p:sldId id="493" r:id="rId75"/>
    <p:sldId id="495" r:id="rId76"/>
    <p:sldId id="958" r:id="rId77"/>
    <p:sldId id="959" r:id="rId78"/>
    <p:sldId id="960" r:id="rId79"/>
    <p:sldId id="971" r:id="rId80"/>
    <p:sldId id="961" r:id="rId81"/>
    <p:sldId id="962" r:id="rId82"/>
    <p:sldId id="966" r:id="rId83"/>
    <p:sldId id="967" r:id="rId84"/>
    <p:sldId id="963" r:id="rId85"/>
    <p:sldId id="970" r:id="rId86"/>
    <p:sldId id="972" r:id="rId87"/>
    <p:sldId id="973" r:id="rId88"/>
    <p:sldId id="974" r:id="rId89"/>
    <p:sldId id="999" r:id="rId90"/>
    <p:sldId id="1000" r:id="rId91"/>
    <p:sldId id="1001" r:id="rId92"/>
    <p:sldId id="1002" r:id="rId93"/>
    <p:sldId id="1004" r:id="rId94"/>
    <p:sldId id="1005" r:id="rId95"/>
    <p:sldId id="1017" r:id="rId96"/>
    <p:sldId id="1018" r:id="rId97"/>
    <p:sldId id="1019" r:id="rId98"/>
    <p:sldId id="595" r:id="rId99"/>
    <p:sldId id="539" r:id="rId100"/>
    <p:sldId id="580" r:id="rId101"/>
    <p:sldId id="620" r:id="rId102"/>
    <p:sldId id="621" r:id="rId103"/>
    <p:sldId id="796" r:id="rId104"/>
    <p:sldId id="931" r:id="rId105"/>
    <p:sldId id="985" r:id="rId106"/>
    <p:sldId id="849" r:id="rId107"/>
    <p:sldId id="800" r:id="rId108"/>
    <p:sldId id="615" r:id="rId109"/>
    <p:sldId id="506" r:id="rId110"/>
    <p:sldId id="803" r:id="rId111"/>
    <p:sldId id="804" r:id="rId112"/>
    <p:sldId id="791" r:id="rId113"/>
    <p:sldId id="793" r:id="rId114"/>
    <p:sldId id="794" r:id="rId115"/>
    <p:sldId id="795" r:id="rId116"/>
    <p:sldId id="616" r:id="rId117"/>
    <p:sldId id="505" r:id="rId118"/>
    <p:sldId id="513" r:id="rId119"/>
    <p:sldId id="618" r:id="rId120"/>
    <p:sldId id="619" r:id="rId121"/>
    <p:sldId id="617" r:id="rId122"/>
    <p:sldId id="502" r:id="rId123"/>
    <p:sldId id="503" r:id="rId124"/>
    <p:sldId id="699" r:id="rId125"/>
    <p:sldId id="504" r:id="rId126"/>
    <p:sldId id="700" r:id="rId127"/>
    <p:sldId id="679" r:id="rId128"/>
    <p:sldId id="940" r:id="rId129"/>
    <p:sldId id="942" r:id="rId130"/>
    <p:sldId id="941" r:id="rId131"/>
    <p:sldId id="677" r:id="rId132"/>
    <p:sldId id="678" r:id="rId133"/>
    <p:sldId id="680" r:id="rId134"/>
    <p:sldId id="507" r:id="rId135"/>
    <p:sldId id="591" r:id="rId136"/>
    <p:sldId id="509" r:id="rId137"/>
    <p:sldId id="510" r:id="rId138"/>
    <p:sldId id="511" r:id="rId139"/>
    <p:sldId id="512" r:id="rId140"/>
    <p:sldId id="527" r:id="rId141"/>
    <p:sldId id="529" r:id="rId142"/>
    <p:sldId id="701" r:id="rId143"/>
    <p:sldId id="853" r:id="rId144"/>
    <p:sldId id="530" r:id="rId145"/>
    <p:sldId id="899" r:id="rId146"/>
    <p:sldId id="702" r:id="rId147"/>
    <p:sldId id="531" r:id="rId148"/>
    <p:sldId id="947" r:id="rId149"/>
    <p:sldId id="948" r:id="rId150"/>
    <p:sldId id="949" r:id="rId151"/>
    <p:sldId id="950" r:id="rId152"/>
    <p:sldId id="644" r:id="rId153"/>
    <p:sldId id="854" r:id="rId154"/>
    <p:sldId id="645" r:id="rId155"/>
    <p:sldId id="855" r:id="rId156"/>
    <p:sldId id="816" r:id="rId157"/>
    <p:sldId id="817" r:id="rId158"/>
    <p:sldId id="545" r:id="rId159"/>
    <p:sldId id="533" r:id="rId160"/>
    <p:sldId id="534" r:id="rId161"/>
    <p:sldId id="542" r:id="rId162"/>
    <p:sldId id="543" r:id="rId163"/>
    <p:sldId id="544" r:id="rId164"/>
    <p:sldId id="546" r:id="rId165"/>
    <p:sldId id="522" r:id="rId166"/>
    <p:sldId id="523" r:id="rId167"/>
    <p:sldId id="809" r:id="rId168"/>
    <p:sldId id="526" r:id="rId169"/>
    <p:sldId id="524" r:id="rId170"/>
    <p:sldId id="525" r:id="rId171"/>
    <p:sldId id="548" r:id="rId172"/>
    <p:sldId id="646" r:id="rId173"/>
    <p:sldId id="647" r:id="rId174"/>
    <p:sldId id="773" r:id="rId175"/>
    <p:sldId id="772" r:id="rId176"/>
    <p:sldId id="789" r:id="rId177"/>
    <p:sldId id="790" r:id="rId178"/>
    <p:sldId id="549" r:id="rId179"/>
    <p:sldId id="550" r:id="rId180"/>
    <p:sldId id="547" r:id="rId181"/>
    <p:sldId id="515" r:id="rId182"/>
    <p:sldId id="516" r:id="rId183"/>
    <p:sldId id="517" r:id="rId184"/>
    <p:sldId id="551" r:id="rId185"/>
    <p:sldId id="554" r:id="rId186"/>
    <p:sldId id="555" r:id="rId187"/>
    <p:sldId id="556" r:id="rId188"/>
    <p:sldId id="557" r:id="rId189"/>
    <p:sldId id="558" r:id="rId190"/>
    <p:sldId id="562" r:id="rId191"/>
    <p:sldId id="563" r:id="rId192"/>
    <p:sldId id="661" r:id="rId193"/>
    <p:sldId id="625" r:id="rId194"/>
    <p:sldId id="559" r:id="rId195"/>
    <p:sldId id="936" r:id="rId196"/>
    <p:sldId id="304" r:id="rId197"/>
    <p:sldId id="560" r:id="rId198"/>
    <p:sldId id="903" r:id="rId199"/>
    <p:sldId id="561" r:id="rId200"/>
    <p:sldId id="564" r:id="rId201"/>
    <p:sldId id="826" r:id="rId202"/>
    <p:sldId id="566" r:id="rId203"/>
    <p:sldId id="567" r:id="rId204"/>
    <p:sldId id="832" r:id="rId205"/>
    <p:sldId id="568" r:id="rId206"/>
    <p:sldId id="820" r:id="rId207"/>
    <p:sldId id="821" r:id="rId208"/>
    <p:sldId id="798" r:id="rId209"/>
    <p:sldId id="799" r:id="rId210"/>
    <p:sldId id="666" r:id="rId211"/>
    <p:sldId id="665" r:id="rId212"/>
    <p:sldId id="569" r:id="rId213"/>
    <p:sldId id="944" r:id="rId214"/>
    <p:sldId id="823" r:id="rId215"/>
    <p:sldId id="570" r:id="rId216"/>
    <p:sldId id="864" r:id="rId217"/>
    <p:sldId id="945" r:id="rId218"/>
    <p:sldId id="863" r:id="rId219"/>
    <p:sldId id="806" r:id="rId220"/>
    <p:sldId id="828" r:id="rId221"/>
    <p:sldId id="808" r:id="rId222"/>
    <p:sldId id="807" r:id="rId223"/>
    <p:sldId id="572" r:id="rId224"/>
    <p:sldId id="586" r:id="rId225"/>
    <p:sldId id="827" r:id="rId226"/>
    <p:sldId id="836" r:id="rId227"/>
    <p:sldId id="837" r:id="rId228"/>
    <p:sldId id="573" r:id="rId229"/>
    <p:sldId id="574" r:id="rId230"/>
    <p:sldId id="838" r:id="rId231"/>
    <p:sldId id="839" r:id="rId232"/>
    <p:sldId id="582" r:id="rId233"/>
    <p:sldId id="581" r:id="rId234"/>
    <p:sldId id="859" r:id="rId235"/>
    <p:sldId id="576" r:id="rId236"/>
    <p:sldId id="824" r:id="rId237"/>
    <p:sldId id="577" r:id="rId238"/>
    <p:sldId id="935" r:id="rId239"/>
    <p:sldId id="371" r:id="rId240"/>
    <p:sldId id="575" r:id="rId241"/>
    <p:sldId id="733" r:id="rId242"/>
    <p:sldId id="583" r:id="rId243"/>
    <p:sldId id="584" r:id="rId244"/>
    <p:sldId id="585" r:id="rId245"/>
    <p:sldId id="609" r:id="rId246"/>
    <p:sldId id="610" r:id="rId247"/>
    <p:sldId id="703" r:id="rId248"/>
    <p:sldId id="611" r:id="rId249"/>
    <p:sldId id="612" r:id="rId250"/>
    <p:sldId id="704" r:id="rId251"/>
    <p:sldId id="613" r:id="rId252"/>
    <p:sldId id="705" r:id="rId253"/>
    <p:sldId id="614" r:id="rId254"/>
    <p:sldId id="311" r:id="rId255"/>
    <p:sldId id="934" r:id="rId256"/>
    <p:sldId id="937" r:id="rId257"/>
    <p:sldId id="894" r:id="rId258"/>
    <p:sldId id="312" r:id="rId259"/>
    <p:sldId id="892" r:id="rId260"/>
    <p:sldId id="911" r:id="rId261"/>
    <p:sldId id="912" r:id="rId262"/>
    <p:sldId id="587" r:id="rId263"/>
    <p:sldId id="675" r:id="rId264"/>
    <p:sldId id="588" r:id="rId265"/>
    <p:sldId id="997" r:id="rId266"/>
    <p:sldId id="706" r:id="rId267"/>
    <p:sldId id="589" r:id="rId268"/>
    <p:sldId id="998" r:id="rId269"/>
    <p:sldId id="856" r:id="rId270"/>
    <p:sldId id="857" r:id="rId271"/>
    <p:sldId id="707" r:id="rId272"/>
    <p:sldId id="815" r:id="rId273"/>
    <p:sldId id="979" r:id="rId274"/>
    <p:sldId id="982" r:id="rId275"/>
    <p:sldId id="983" r:id="rId276"/>
    <p:sldId id="975" r:id="rId277"/>
    <p:sldId id="708" r:id="rId278"/>
    <p:sldId id="593" r:id="rId279"/>
    <p:sldId id="709" r:id="rId280"/>
    <p:sldId id="594" r:id="rId281"/>
    <p:sldId id="710" r:id="rId282"/>
    <p:sldId id="607" r:id="rId283"/>
    <p:sldId id="336" r:id="rId284"/>
    <p:sldId id="337" r:id="rId285"/>
    <p:sldId id="748" r:id="rId286"/>
    <p:sldId id="622" r:id="rId287"/>
    <p:sldId id="1015" r:id="rId288"/>
    <p:sldId id="1014" r:id="rId289"/>
    <p:sldId id="1016" r:id="rId290"/>
    <p:sldId id="990" r:id="rId291"/>
    <p:sldId id="991" r:id="rId292"/>
    <p:sldId id="858" r:id="rId293"/>
    <p:sldId id="627" r:id="rId294"/>
    <p:sldId id="628" r:id="rId295"/>
    <p:sldId id="626" r:id="rId296"/>
    <p:sldId id="992" r:id="rId297"/>
    <p:sldId id="629" r:id="rId298"/>
    <p:sldId id="630" r:id="rId299"/>
    <p:sldId id="818" r:id="rId300"/>
    <p:sldId id="631" r:id="rId301"/>
    <p:sldId id="993" r:id="rId302"/>
    <p:sldId id="913" r:id="rId303"/>
    <p:sldId id="632" r:id="rId304"/>
    <p:sldId id="994" r:id="rId305"/>
    <p:sldId id="751" r:id="rId306"/>
    <p:sldId id="352" r:id="rId307"/>
    <p:sldId id="633" r:id="rId308"/>
    <p:sldId id="995" r:id="rId309"/>
    <p:sldId id="996" r:id="rId310"/>
    <p:sldId id="634" r:id="rId311"/>
    <p:sldId id="635" r:id="rId312"/>
    <p:sldId id="368" r:id="rId313"/>
    <p:sldId id="636" r:id="rId314"/>
    <p:sldId id="663" r:id="rId315"/>
    <p:sldId id="664" r:id="rId316"/>
    <p:sldId id="637" r:id="rId317"/>
    <p:sldId id="638" r:id="rId318"/>
    <p:sldId id="712" r:id="rId319"/>
    <p:sldId id="713" r:id="rId320"/>
    <p:sldId id="714" r:id="rId321"/>
    <p:sldId id="904" r:id="rId322"/>
    <p:sldId id="906" r:id="rId323"/>
    <p:sldId id="910" r:id="rId324"/>
    <p:sldId id="379" r:id="rId325"/>
    <p:sldId id="953" r:id="rId326"/>
    <p:sldId id="643" r:id="rId327"/>
    <p:sldId id="642" r:id="rId328"/>
    <p:sldId id="847" r:id="rId329"/>
    <p:sldId id="848" r:id="rId330"/>
    <p:sldId id="640" r:id="rId331"/>
    <p:sldId id="641" r:id="rId332"/>
    <p:sldId id="648" r:id="rId333"/>
    <p:sldId id="649" r:id="rId334"/>
    <p:sldId id="650" r:id="rId335"/>
    <p:sldId id="651" r:id="rId336"/>
    <p:sldId id="652" r:id="rId337"/>
    <p:sldId id="653" r:id="rId338"/>
    <p:sldId id="386" r:id="rId339"/>
    <p:sldId id="654" r:id="rId340"/>
    <p:sldId id="655" r:id="rId341"/>
    <p:sldId id="656" r:id="rId342"/>
    <p:sldId id="397" r:id="rId343"/>
    <p:sldId id="657" r:id="rId344"/>
    <p:sldId id="658" r:id="rId345"/>
    <p:sldId id="659" r:id="rId346"/>
    <p:sldId id="399" r:id="rId347"/>
    <p:sldId id="660" r:id="rId348"/>
    <p:sldId id="829" r:id="rId349"/>
    <p:sldId id="830" r:id="rId350"/>
    <p:sldId id="669" r:id="rId351"/>
    <p:sldId id="670" r:id="rId352"/>
    <p:sldId id="831" r:id="rId353"/>
    <p:sldId id="683" r:id="rId354"/>
    <p:sldId id="684" r:id="rId355"/>
    <p:sldId id="682" r:id="rId356"/>
    <p:sldId id="860" r:id="rId357"/>
    <p:sldId id="671" r:id="rId358"/>
    <p:sldId id="672" r:id="rId359"/>
    <p:sldId id="673" r:id="rId360"/>
    <p:sldId id="674" r:id="rId361"/>
    <p:sldId id="801" r:id="rId362"/>
    <p:sldId id="802" r:id="rId363"/>
    <p:sldId id="914" r:id="rId364"/>
    <p:sldId id="852" r:id="rId365"/>
    <p:sldId id="895" r:id="rId366"/>
    <p:sldId id="896" r:id="rId367"/>
    <p:sldId id="978" r:id="rId368"/>
    <p:sldId id="741" r:id="rId369"/>
    <p:sldId id="742" r:id="rId370"/>
    <p:sldId id="743" r:id="rId371"/>
    <p:sldId id="744" r:id="rId372"/>
    <p:sldId id="746" r:id="rId373"/>
    <p:sldId id="745" r:id="rId374"/>
    <p:sldId id="747" r:id="rId375"/>
    <p:sldId id="835" r:id="rId376"/>
    <p:sldId id="686" r:id="rId377"/>
    <p:sldId id="685" r:id="rId378"/>
    <p:sldId id="957" r:id="rId379"/>
    <p:sldId id="719" r:id="rId380"/>
    <p:sldId id="720" r:id="rId381"/>
    <p:sldId id="715" r:id="rId382"/>
    <p:sldId id="716" r:id="rId383"/>
    <p:sldId id="717" r:id="rId384"/>
    <p:sldId id="872" r:id="rId385"/>
    <p:sldId id="721" r:id="rId386"/>
    <p:sldId id="722" r:id="rId387"/>
    <p:sldId id="718" r:id="rId388"/>
    <p:sldId id="723" r:id="rId389"/>
    <p:sldId id="724" r:id="rId390"/>
    <p:sldId id="749" r:id="rId391"/>
    <p:sldId id="915" r:id="rId392"/>
    <p:sldId id="750" r:id="rId393"/>
    <p:sldId id="810" r:id="rId394"/>
    <p:sldId id="811" r:id="rId395"/>
    <p:sldId id="812" r:id="rId396"/>
    <p:sldId id="725" r:id="rId397"/>
    <p:sldId id="726" r:id="rId398"/>
    <p:sldId id="727" r:id="rId399"/>
    <p:sldId id="728" r:id="rId400"/>
    <p:sldId id="781" r:id="rId401"/>
    <p:sldId id="730" r:id="rId402"/>
    <p:sldId id="775" r:id="rId403"/>
    <p:sldId id="734" r:id="rId404"/>
    <p:sldId id="735" r:id="rId405"/>
    <p:sldId id="738" r:id="rId406"/>
    <p:sldId id="774" r:id="rId407"/>
    <p:sldId id="737" r:id="rId408"/>
    <p:sldId id="740" r:id="rId409"/>
    <p:sldId id="968" r:id="rId410"/>
    <p:sldId id="969" r:id="rId411"/>
    <p:sldId id="986" r:id="rId412"/>
    <p:sldId id="427" r:id="rId413"/>
    <p:sldId id="688" r:id="rId414"/>
    <p:sldId id="689" r:id="rId415"/>
    <p:sldId id="731" r:id="rId416"/>
    <p:sldId id="732" r:id="rId417"/>
    <p:sldId id="758" r:id="rId418"/>
    <p:sldId id="759" r:id="rId419"/>
    <p:sldId id="916" r:id="rId420"/>
    <p:sldId id="917" r:id="rId421"/>
    <p:sldId id="840" r:id="rId422"/>
    <p:sldId id="841" r:id="rId423"/>
    <p:sldId id="939" r:id="rId424"/>
    <p:sldId id="766" r:id="rId425"/>
    <p:sldId id="767" r:id="rId426"/>
    <p:sldId id="776" r:id="rId427"/>
    <p:sldId id="752" r:id="rId428"/>
    <p:sldId id="753" r:id="rId429"/>
    <p:sldId id="764" r:id="rId430"/>
    <p:sldId id="765" r:id="rId431"/>
    <p:sldId id="874" r:id="rId432"/>
    <p:sldId id="946" r:id="rId433"/>
    <p:sldId id="777" r:id="rId434"/>
    <p:sldId id="762" r:id="rId435"/>
    <p:sldId id="763" r:id="rId436"/>
    <p:sldId id="769" r:id="rId437"/>
    <p:sldId id="770" r:id="rId438"/>
    <p:sldId id="873" r:id="rId439"/>
    <p:sldId id="875" r:id="rId440"/>
    <p:sldId id="943" r:id="rId441"/>
    <p:sldId id="755" r:id="rId442"/>
    <p:sldId id="754" r:id="rId443"/>
    <p:sldId id="760" r:id="rId444"/>
    <p:sldId id="952" r:id="rId445"/>
    <p:sldId id="768" r:id="rId446"/>
    <p:sldId id="761" r:id="rId447"/>
    <p:sldId id="861" r:id="rId448"/>
    <p:sldId id="862" r:id="rId449"/>
    <p:sldId id="756" r:id="rId450"/>
    <p:sldId id="771" r:id="rId451"/>
    <p:sldId id="876" r:id="rId452"/>
    <p:sldId id="877" r:id="rId453"/>
    <p:sldId id="778" r:id="rId454"/>
    <p:sldId id="779" r:id="rId455"/>
    <p:sldId id="834" r:id="rId456"/>
    <p:sldId id="780" r:id="rId457"/>
    <p:sldId id="833" r:id="rId458"/>
    <p:sldId id="783" r:id="rId459"/>
    <p:sldId id="880" r:id="rId460"/>
    <p:sldId id="881" r:id="rId461"/>
    <p:sldId id="879" r:id="rId462"/>
    <p:sldId id="866" r:id="rId463"/>
    <p:sldId id="878" r:id="rId464"/>
    <p:sldId id="867" r:id="rId465"/>
    <p:sldId id="868" r:id="rId466"/>
    <p:sldId id="870" r:id="rId467"/>
    <p:sldId id="871" r:id="rId468"/>
    <p:sldId id="869" r:id="rId469"/>
    <p:sldId id="918" r:id="rId470"/>
    <p:sldId id="919" r:id="rId471"/>
    <p:sldId id="920" r:id="rId472"/>
    <p:sldId id="921" r:id="rId473"/>
    <p:sldId id="922" r:id="rId474"/>
    <p:sldId id="923" r:id="rId475"/>
    <p:sldId id="924" r:id="rId476"/>
    <p:sldId id="925" r:id="rId477"/>
    <p:sldId id="926" r:id="rId478"/>
    <p:sldId id="927" r:id="rId479"/>
    <p:sldId id="885" r:id="rId480"/>
    <p:sldId id="976" r:id="rId481"/>
    <p:sldId id="933" r:id="rId482"/>
    <p:sldId id="954" r:id="rId483"/>
    <p:sldId id="788" r:id="rId484"/>
    <p:sldId id="988" r:id="rId4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a:srgbClr val="C41A1A"/>
    <a:srgbClr val="FE1212"/>
    <a:srgbClr val="C74C49"/>
    <a:srgbClr val="D9DD21"/>
    <a:srgbClr val="E01E1E"/>
    <a:srgbClr val="2658E6"/>
    <a:srgbClr val="7EEEE3"/>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notesMaster" Target="notesMasters/notesMaster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presProps" Target="presProps.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theme" Target="theme/theme1.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commentAuthors" Target="commentAuthor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89" Type="http://schemas.openxmlformats.org/officeDocument/2006/relationships/viewProps" Target="viewProps.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tableStyles" Target="tableStyles.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28-01-2019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78</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151</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282</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294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295</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296</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358</a:t>
            </a:fld>
            <a:endParaRPr lang="en-IN"/>
          </a:p>
        </p:txBody>
      </p:sp>
    </p:spTree>
    <p:extLst>
      <p:ext uri="{BB962C8B-B14F-4D97-AF65-F5344CB8AC3E}">
        <p14:creationId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379</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461</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1/28/2019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1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9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9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9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6.xml"/><Relationship Id="rId3" Type="http://schemas.openxmlformats.org/officeDocument/2006/relationships/slide" Target="slide50.xml"/><Relationship Id="rId7" Type="http://schemas.openxmlformats.org/officeDocument/2006/relationships/slide" Target="slide108.xml"/><Relationship Id="rId12" Type="http://schemas.openxmlformats.org/officeDocument/2006/relationships/slide" Target="slide12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101.xml"/><Relationship Id="rId11" Type="http://schemas.openxmlformats.org/officeDocument/2006/relationships/slide" Target="slide124.xml"/><Relationship Id="rId5" Type="http://schemas.openxmlformats.org/officeDocument/2006/relationships/slide" Target="slide98.xml"/><Relationship Id="rId10" Type="http://schemas.openxmlformats.org/officeDocument/2006/relationships/slide" Target="slide121.xml"/><Relationship Id="rId4" Type="http://schemas.openxmlformats.org/officeDocument/2006/relationships/slide" Target="slide68.xml"/><Relationship Id="rId9" Type="http://schemas.openxmlformats.org/officeDocument/2006/relationships/slide" Target="slide1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139.gif"/><Relationship Id="rId2" Type="http://schemas.openxmlformats.org/officeDocument/2006/relationships/image" Target="../media/image138.gif"/><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64.xml"/><Relationship Id="rId13" Type="http://schemas.openxmlformats.org/officeDocument/2006/relationships/slide" Target="slide196.xml"/><Relationship Id="rId3" Type="http://schemas.openxmlformats.org/officeDocument/2006/relationships/slide" Target="slide134.xml"/><Relationship Id="rId7" Type="http://schemas.openxmlformats.org/officeDocument/2006/relationships/slide" Target="slide158.xml"/><Relationship Id="rId12" Type="http://schemas.openxmlformats.org/officeDocument/2006/relationships/slide" Target="slide193.xml"/><Relationship Id="rId2" Type="http://schemas.openxmlformats.org/officeDocument/2006/relationships/slide" Target="slide131.xml"/><Relationship Id="rId1" Type="http://schemas.openxmlformats.org/officeDocument/2006/relationships/slideLayout" Target="../slideLayouts/slideLayout7.xml"/><Relationship Id="rId6" Type="http://schemas.openxmlformats.org/officeDocument/2006/relationships/slide" Target="slide152.xml"/><Relationship Id="rId11" Type="http://schemas.openxmlformats.org/officeDocument/2006/relationships/slide" Target="slide190.xml"/><Relationship Id="rId5" Type="http://schemas.openxmlformats.org/officeDocument/2006/relationships/slide" Target="slide146.xml"/><Relationship Id="rId10" Type="http://schemas.openxmlformats.org/officeDocument/2006/relationships/slide" Target="slide184.xml"/><Relationship Id="rId4" Type="http://schemas.openxmlformats.org/officeDocument/2006/relationships/slide" Target="slide142.xml"/><Relationship Id="rId9" Type="http://schemas.openxmlformats.org/officeDocument/2006/relationships/slide" Target="slide180.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2.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83.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39.xml"/><Relationship Id="rId13" Type="http://schemas.openxmlformats.org/officeDocument/2006/relationships/slide" Target="slide252.xml"/><Relationship Id="rId3" Type="http://schemas.openxmlformats.org/officeDocument/2006/relationships/slide" Target="slide210.xml"/><Relationship Id="rId7" Type="http://schemas.openxmlformats.org/officeDocument/2006/relationships/slide" Target="slide235.xml"/><Relationship Id="rId12" Type="http://schemas.openxmlformats.org/officeDocument/2006/relationships/slide" Target="slide250.xml"/><Relationship Id="rId2" Type="http://schemas.openxmlformats.org/officeDocument/2006/relationships/slide" Target="slide199.xml"/><Relationship Id="rId1" Type="http://schemas.openxmlformats.org/officeDocument/2006/relationships/slideLayout" Target="../slideLayouts/slideLayout7.xml"/><Relationship Id="rId6" Type="http://schemas.openxmlformats.org/officeDocument/2006/relationships/slide" Target="slide232.xml"/><Relationship Id="rId11" Type="http://schemas.openxmlformats.org/officeDocument/2006/relationships/slide" Target="slide247.xml"/><Relationship Id="rId5" Type="http://schemas.openxmlformats.org/officeDocument/2006/relationships/slide" Target="slide228.xml"/><Relationship Id="rId10" Type="http://schemas.openxmlformats.org/officeDocument/2006/relationships/slide" Target="slide245.xml"/><Relationship Id="rId4" Type="http://schemas.openxmlformats.org/officeDocument/2006/relationships/slide" Target="slide212.xml"/><Relationship Id="rId9" Type="http://schemas.openxmlformats.org/officeDocument/2006/relationships/slide" Target="slide2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6.xml"/><Relationship Id="rId13" Type="http://schemas.openxmlformats.org/officeDocument/2006/relationships/slide" Target="slide332.xml"/><Relationship Id="rId3" Type="http://schemas.openxmlformats.org/officeDocument/2006/relationships/slide" Target="slide283.xml"/><Relationship Id="rId7" Type="http://schemas.openxmlformats.org/officeDocument/2006/relationships/slide" Target="slide314.xml"/><Relationship Id="rId12" Type="http://schemas.openxmlformats.org/officeDocument/2006/relationships/slide" Target="slide330.xml"/><Relationship Id="rId2" Type="http://schemas.openxmlformats.org/officeDocument/2006/relationships/slide" Target="slide254.xml"/><Relationship Id="rId1" Type="http://schemas.openxmlformats.org/officeDocument/2006/relationships/slideLayout" Target="../slideLayouts/slideLayout7.xml"/><Relationship Id="rId6" Type="http://schemas.openxmlformats.org/officeDocument/2006/relationships/slide" Target="slide312.xml"/><Relationship Id="rId11" Type="http://schemas.openxmlformats.org/officeDocument/2006/relationships/slide" Target="slide326.xml"/><Relationship Id="rId5" Type="http://schemas.openxmlformats.org/officeDocument/2006/relationships/slide" Target="slide306.xml"/><Relationship Id="rId10" Type="http://schemas.openxmlformats.org/officeDocument/2006/relationships/slide" Target="slide324.xml"/><Relationship Id="rId4" Type="http://schemas.openxmlformats.org/officeDocument/2006/relationships/slide" Target="slide293.xml"/><Relationship Id="rId9" Type="http://schemas.openxmlformats.org/officeDocument/2006/relationships/slide" Target="slide318.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45.xml"/><Relationship Id="rId3" Type="http://schemas.openxmlformats.org/officeDocument/2006/relationships/slide" Target="slide335.xml"/><Relationship Id="rId7" Type="http://schemas.openxmlformats.org/officeDocument/2006/relationships/slide" Target="slide343.xml"/><Relationship Id="rId12" Type="http://schemas.openxmlformats.org/officeDocument/2006/relationships/slide" Target="slide379.xml"/><Relationship Id="rId2" Type="http://schemas.openxmlformats.org/officeDocument/2006/relationships/slide" Target="slide333.xml"/><Relationship Id="rId1" Type="http://schemas.openxmlformats.org/officeDocument/2006/relationships/slideLayout" Target="../slideLayouts/slideLayout7.xml"/><Relationship Id="rId6" Type="http://schemas.openxmlformats.org/officeDocument/2006/relationships/slide" Target="slide341.xml"/><Relationship Id="rId11" Type="http://schemas.openxmlformats.org/officeDocument/2006/relationships/slide" Target="slide360.xml"/><Relationship Id="rId5" Type="http://schemas.openxmlformats.org/officeDocument/2006/relationships/slide" Target="slide339.xml"/><Relationship Id="rId10" Type="http://schemas.openxmlformats.org/officeDocument/2006/relationships/slide" Target="slide358.xml"/><Relationship Id="rId4" Type="http://schemas.openxmlformats.org/officeDocument/2006/relationships/slide" Target="slide337.xml"/><Relationship Id="rId9" Type="http://schemas.openxmlformats.org/officeDocument/2006/relationships/slide" Target="slide35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52399" y="5663102"/>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133600"/>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5" name="Rectangle 4"/>
          <p:cNvSpPr/>
          <p:nvPr/>
        </p:nvSpPr>
        <p:spPr>
          <a:xfrm>
            <a:off x="304800" y="3581400"/>
            <a:ext cx="8534400" cy="2554545"/>
          </a:xfrm>
          <a:prstGeom prst="rect">
            <a:avLst/>
          </a:prstGeom>
        </p:spPr>
        <p:txBody>
          <a:bodyPr wrap="square">
            <a:spAutoFit/>
          </a:bodyPr>
          <a:lstStyle/>
          <a:p>
            <a:r>
              <a:rPr lang="en-US" sz="2000" b="1" dirty="0" smtClean="0">
                <a:solidFill>
                  <a:srgbClr val="006C86"/>
                </a:solidFill>
                <a:latin typeface="Segoe UI Light" panose="020B0502040204020203" pitchFamily="34" charset="0"/>
                <a:cs typeface="Segoe UI Light" panose="020B0502040204020203" pitchFamily="34" charset="0"/>
              </a:rPr>
              <a:t>Tablespace</a:t>
            </a:r>
            <a:r>
              <a:rPr lang="en-US" sz="2000" dirty="0" smtClean="0">
                <a:solidFill>
                  <a:srgbClr val="006C86"/>
                </a:solidFill>
                <a:latin typeface="Segoe UI Light" panose="020B0502040204020203" pitchFamily="34" charset="0"/>
                <a:cs typeface="Segoe UI Light" panose="020B0502040204020203" pitchFamily="34" charset="0"/>
              </a:rPr>
              <a:t>: A </a:t>
            </a:r>
            <a:r>
              <a:rPr lang="en-US" sz="2000" dirty="0">
                <a:solidFill>
                  <a:srgbClr val="006C86"/>
                </a:solidFill>
                <a:latin typeface="Segoe UI Light" panose="020B0502040204020203" pitchFamily="34" charset="0"/>
                <a:cs typeface="Segoe UI Light" panose="020B0502040204020203" pitchFamily="34" charset="0"/>
              </a:rPr>
              <a:t>data file that can hold data for one or more InnoDB tables and associated indexes</a:t>
            </a:r>
            <a:r>
              <a:rPr lang="en-US" sz="2000" dirty="0" smtClean="0">
                <a:solidFill>
                  <a:srgbClr val="006C86"/>
                </a:solidFill>
                <a:latin typeface="Segoe UI Light" panose="020B0502040204020203" pitchFamily="34" charset="0"/>
                <a:cs typeface="Segoe UI Light" panose="020B0502040204020203" pitchFamily="34" charset="0"/>
              </a:rPr>
              <a:t>. </a:t>
            </a: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System </a:t>
            </a:r>
            <a:r>
              <a:rPr lang="en-US" sz="2000" b="1" dirty="0">
                <a:solidFill>
                  <a:srgbClr val="006C86"/>
                </a:solidFill>
                <a:latin typeface="Segoe UI Light" panose="020B0502040204020203" pitchFamily="34" charset="0"/>
                <a:cs typeface="Segoe UI Light" panose="020B0502040204020203" pitchFamily="34" charset="0"/>
              </a:rPr>
              <a:t>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File </a:t>
            </a:r>
            <a:r>
              <a:rPr lang="en-US" sz="2000" b="1" dirty="0">
                <a:solidFill>
                  <a:srgbClr val="006C86"/>
                </a:solidFill>
                <a:latin typeface="Segoe UI Light" panose="020B0502040204020203" pitchFamily="34" charset="0"/>
                <a:cs typeface="Segoe UI Light" panose="020B0502040204020203" pitchFamily="34" charset="0"/>
              </a:rPr>
              <a:t>per 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smtClean="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smtClean="0">
                <a:solidFill>
                  <a:srgbClr val="006C86"/>
                </a:solidFill>
                <a:latin typeface="Segoe UI Light" panose="020B0502040204020203" pitchFamily="34" charset="0"/>
                <a:cs typeface="Segoe UI Light" panose="020B0502040204020203" pitchFamily="34" charset="0"/>
              </a:rPr>
              <a:t> </a:t>
            </a:r>
            <a:r>
              <a:rPr lang="en-US" sz="2000" dirty="0">
                <a:solidFill>
                  <a:srgbClr val="006C86"/>
                </a:solidFill>
                <a:latin typeface="Segoe UI Light" panose="020B0502040204020203" pitchFamily="34" charset="0"/>
                <a:cs typeface="Segoe UI Light" panose="020B0502040204020203" pitchFamily="34" charset="0"/>
              </a:rPr>
              <a:t>whose identifier is 0</a:t>
            </a: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cs typeface="Arial" panose="020B0604020202020204" pitchFamily="34" charset="0"/>
              </a:rPr>
              <a:t>USE </a:t>
            </a:r>
            <a:r>
              <a:rPr lang="en-IN" dirty="0" smtClean="0">
                <a:solidFill>
                  <a:srgbClr val="669900"/>
                </a:solidFill>
                <a:latin typeface="Arial" panose="020B0604020202020204" pitchFamily="34" charset="0"/>
                <a:cs typeface="Arial" panose="020B0604020202020204" pitchFamily="34" charset="0"/>
              </a:rPr>
              <a:t>db1</a:t>
            </a:r>
          </a:p>
          <a:p>
            <a:pPr>
              <a:lnSpc>
                <a:spcPct val="150000"/>
              </a:lnSpc>
            </a:pPr>
            <a:r>
              <a:rPr lang="en-IN" dirty="0" smtClean="0">
                <a:solidFill>
                  <a:srgbClr val="0077AA"/>
                </a:solidFill>
                <a:latin typeface="Arial" panose="020B0604020202020204" pitchFamily="34" charset="0"/>
                <a:cs typeface="Arial" panose="020B0604020202020204" pitchFamily="34" charset="0"/>
              </a:rPr>
              <a:t>\U </a:t>
            </a:r>
            <a:r>
              <a:rPr lang="en-IN" dirty="0" smtClean="0">
                <a:solidFill>
                  <a:srgbClr val="669900"/>
                </a:solidFill>
                <a:latin typeface="Arial" panose="020B0604020202020204" pitchFamily="34" charset="0"/>
                <a:cs typeface="Arial" panose="020B0604020202020204" pitchFamily="34" charset="0"/>
              </a:rPr>
              <a:t>db1</a:t>
            </a:r>
            <a:endParaRPr lang="en-IN" dirty="0">
              <a:solidFill>
                <a:srgbClr val="669900"/>
              </a:solidFill>
              <a:latin typeface="Arial" panose="020B0604020202020204" pitchFamily="34" charset="0"/>
              <a:cs typeface="Arial" panose="020B0604020202020204" pitchFamily="34" charset="0"/>
            </a:endParaRP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smtClean="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A67F59"/>
                </a:solidFill>
                <a:latin typeface="Liberation Mono"/>
              </a:rPr>
              <a:t>IF</a:t>
            </a:r>
            <a:r>
              <a:rPr lang="en-IN" dirty="0" smtClean="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3716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599692" cy="2424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chemeClr val="accent3">
                    <a:lumMod val="50000"/>
                  </a:schemeClr>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914400" y="3276600"/>
            <a:ext cx="1219200" cy="2975429"/>
          </a:xfrm>
          <a:prstGeom prst="rect">
            <a:avLst/>
          </a:prstGeom>
        </p:spPr>
      </p:pic>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p>
          <a:p>
            <a:endParaRPr lang="en-IN" sz="800" dirty="0" smtClean="0">
              <a:solidFill>
                <a:srgbClr val="A67F59"/>
              </a:solidFill>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9" name="Group 8"/>
          <p:cNvGrpSpPr/>
          <p:nvPr/>
        </p:nvGrpSpPr>
        <p:grpSpPr>
          <a:xfrm>
            <a:off x="130629" y="2971800"/>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0"/>
            <a:ext cx="6134628" cy="1200329"/>
          </a:xfrm>
          <a:prstGeom prst="rect">
            <a:avLst/>
          </a:prstGeom>
        </p:spPr>
        <p:txBody>
          <a:bodyPr wrap="none">
            <a:spAutoFit/>
          </a:bodyPr>
          <a:lstStyle/>
          <a:p>
            <a:pPr>
              <a:lnSpc>
                <a:spcPct val="150000"/>
              </a:lnSpc>
            </a:pPr>
            <a:r>
              <a:rPr lang="en-US" sz="2400" dirty="0" smtClean="0">
                <a:solidFill>
                  <a:srgbClr val="D9DD21"/>
                </a:solidFill>
              </a:rPr>
              <a:t>If not working then do changes in </a:t>
            </a:r>
            <a:r>
              <a:rPr lang="en-US" sz="2400" i="1" dirty="0" smtClean="0">
                <a:solidFill>
                  <a:srgbClr val="D9DD21"/>
                </a:solidFill>
              </a:rPr>
              <a:t>my.ini</a:t>
            </a:r>
            <a:r>
              <a:rPr lang="en-US" sz="2400" dirty="0" smtClean="0">
                <a:solidFill>
                  <a:srgbClr val="D9DD21"/>
                </a:solidFill>
              </a:rPr>
              <a:t> file.</a:t>
            </a:r>
          </a:p>
          <a:p>
            <a:pPr>
              <a:lnSpc>
                <a:spcPct val="150000"/>
              </a:lnSpc>
            </a:pPr>
            <a:r>
              <a:rPr lang="en-US" sz="2400" dirty="0" smtClean="0">
                <a:solidFill>
                  <a:srgbClr val="298AE5"/>
                </a:solidFill>
                <a:latin typeface="Gill Sans MT (Body)"/>
                <a:cs typeface="Arial" panose="020B0604020202020204" pitchFamily="34" charset="0"/>
              </a:rPr>
              <a:t>secure_file_priv = ""</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0" y="2895600"/>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a:t>
            </a:r>
            <a:r>
              <a:rPr lang="en-US" dirty="0" smtClean="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HAVING</a:t>
            </a:r>
            <a:r>
              <a:rPr lang="en-US" dirty="0" smtClean="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ACTORID)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2400" y="4284069"/>
            <a:ext cx="3785733" cy="1659531"/>
          </a:xfrm>
          <a:prstGeom prst="rect">
            <a:avLst/>
          </a:prstGeom>
        </p:spPr>
      </p:pic>
      <p:grpSp>
        <p:nvGrpSpPr>
          <p:cNvPr id="16" name="Group 15"/>
          <p:cNvGrpSpPr/>
          <p:nvPr/>
        </p:nvGrpSpPr>
        <p:grpSpPr>
          <a:xfrm>
            <a:off x="5410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7315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6267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42804" y="732655"/>
            <a:ext cx="4562410" cy="877163"/>
          </a:xfrm>
          <a:prstGeom prst="rect">
            <a:avLst/>
          </a:prstGeom>
          <a:noFill/>
        </p:spPr>
        <p:txBody>
          <a:bodyPr wrap="square" rtlCol="0">
            <a:spAutoFit/>
          </a:bodyPr>
          <a:lstStyle/>
          <a:p>
            <a:r>
              <a:rPr lang="en-US" sz="1700" dirty="0" smtClean="0"/>
              <a:t>movie           : (movieid, name, release_date)</a:t>
            </a:r>
          </a:p>
          <a:p>
            <a:r>
              <a:rPr lang="en-US" sz="1700" dirty="0" smtClean="0"/>
              <a:t>actor            : (actorid, name)</a:t>
            </a:r>
          </a:p>
          <a:p>
            <a:r>
              <a:rPr lang="en-US" sz="1700" dirty="0" smtClean="0"/>
              <a:t>actor_movie : (</a:t>
            </a:r>
            <a:r>
              <a:rPr lang="en-US" sz="1700" dirty="0"/>
              <a:t>actorid</a:t>
            </a:r>
            <a:r>
              <a:rPr lang="en-US" sz="1700" dirty="0" smtClean="0"/>
              <a:t>, </a:t>
            </a:r>
            <a:r>
              <a:rPr lang="en-US" sz="1700" dirty="0"/>
              <a:t>movieid</a:t>
            </a:r>
            <a:r>
              <a:rPr lang="en-US" sz="1700" dirty="0" smtClean="0"/>
              <a:t>)</a:t>
            </a:r>
            <a:endParaRPr lang="en-US" sz="1700" dirty="0"/>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362200"/>
            <a:ext cx="8991600" cy="2954655"/>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a:t>
            </a:r>
            <a:r>
              <a:rPr lang="en-IN" dirty="0" smtClean="0">
                <a:solidFill>
                  <a:srgbClr val="DD4A68"/>
                </a:solidFill>
                <a:latin typeface="Arial" panose="020B0604020202020204" pitchFamily="34" charset="0"/>
                <a:ea typeface="Times New Roman" panose="02020603050405020304" pitchFamily="18" charset="0"/>
              </a:rPr>
              <a:t>:=0</a:t>
            </a:r>
            <a:r>
              <a:rPr lang="en-IN" dirty="0">
                <a:solidFill>
                  <a:srgbClr val="DD4A68"/>
                </a:solidFill>
                <a:latin typeface="Arial" panose="020B0604020202020204" pitchFamily="34" charset="0"/>
                <a:ea typeface="Times New Roman" panose="02020603050405020304" pitchFamily="18" charset="0"/>
              </a:rPr>
              <a:t>)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 = 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1676400"/>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381000" y="5353110"/>
            <a:ext cx="2003744" cy="895290"/>
          </a:xfrm>
          <a:prstGeom prst="rect">
            <a:avLst/>
          </a:prstGeom>
        </p:spPr>
      </p:pic>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0886" y="2586964"/>
            <a:ext cx="9133114" cy="19800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a:t> MENUCARD M, SOFTDRINK S;</a:t>
            </a:r>
          </a:p>
        </p:txBody>
      </p:sp>
      <p:pic>
        <p:nvPicPr>
          <p:cNvPr id="13" name="Picture 12"/>
          <p:cNvPicPr>
            <a:picLocks noChangeAspect="1"/>
          </p:cNvPicPr>
          <p:nvPr/>
        </p:nvPicPr>
        <p:blipFill>
          <a:blip r:embed="rId2"/>
          <a:stretch>
            <a:fillRect/>
          </a:stretch>
        </p:blipFill>
        <p:spPr>
          <a:xfrm>
            <a:off x="35625" y="3071749"/>
            <a:ext cx="4562075" cy="3607801"/>
          </a:xfrm>
          <a:prstGeom prst="rect">
            <a:avLst/>
          </a:prstGeom>
        </p:spPr>
      </p:pic>
      <p:pic>
        <p:nvPicPr>
          <p:cNvPr id="2" name="Picture 1"/>
          <p:cNvPicPr>
            <a:picLocks noChangeAspect="1"/>
          </p:cNvPicPr>
          <p:nvPr/>
        </p:nvPicPr>
        <p:blipFill>
          <a:blip r:embed="rId3"/>
          <a:stretch>
            <a:fillRect/>
          </a:stretch>
        </p:blipFill>
        <p:spPr>
          <a:xfrm>
            <a:off x="4638925" y="3071749"/>
            <a:ext cx="4449271" cy="3607801"/>
          </a:xfrm>
          <a:prstGeom prst="rect">
            <a:avLst/>
          </a:prstGeom>
        </p:spPr>
      </p:pic>
    </p:spTree>
    <p:extLst>
      <p:ext uri="{BB962C8B-B14F-4D97-AF65-F5344CB8AC3E}">
        <p14:creationId xmlns:p14="http://schemas.microsoft.com/office/powerpoint/2010/main" val="80268497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a:t> N2EMPLOYEE, SOFTDRINK GROUP BY NAME;</a:t>
            </a:r>
          </a:p>
        </p:txBody>
      </p:sp>
      <p:pic>
        <p:nvPicPr>
          <p:cNvPr id="11" name="Picture 10"/>
          <p:cNvPicPr>
            <a:picLocks noChangeAspect="1"/>
          </p:cNvPicPr>
          <p:nvPr/>
        </p:nvPicPr>
        <p:blipFill>
          <a:blip r:embed="rId3"/>
          <a:stretch>
            <a:fillRect/>
          </a:stretch>
        </p:blipFill>
        <p:spPr>
          <a:xfrm>
            <a:off x="209683" y="1600200"/>
            <a:ext cx="6867855" cy="1825404"/>
          </a:xfrm>
          <a:prstGeom prst="rect">
            <a:avLst/>
          </a:prstGeom>
        </p:spPr>
      </p:pic>
      <p:sp>
        <p:nvSpPr>
          <p:cNvPr id="2" name="Rectangle 1"/>
          <p:cNvSpPr/>
          <p:nvPr/>
        </p:nvSpPr>
        <p:spPr>
          <a:xfrm>
            <a:off x="209684" y="3593068"/>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a:t> BOOK, AVAILABLEIN;</a:t>
            </a:r>
          </a:p>
        </p:txBody>
      </p:sp>
      <p:pic>
        <p:nvPicPr>
          <p:cNvPr id="5" name="Picture 4"/>
          <p:cNvPicPr>
            <a:picLocks noChangeAspect="1"/>
          </p:cNvPicPr>
          <p:nvPr/>
        </p:nvPicPr>
        <p:blipFill>
          <a:blip r:embed="rId4"/>
          <a:stretch>
            <a:fillRect/>
          </a:stretch>
        </p:blipFill>
        <p:spPr>
          <a:xfrm>
            <a:off x="224527" y="4030329"/>
            <a:ext cx="3548101" cy="2827671"/>
          </a:xfrm>
          <a:prstGeom prst="rect">
            <a:avLst/>
          </a:prstGeom>
        </p:spPr>
      </p:pic>
    </p:spTree>
    <p:extLst>
      <p:ext uri="{BB962C8B-B14F-4D97-AF65-F5344CB8AC3E}">
        <p14:creationId xmlns:p14="http://schemas.microsoft.com/office/powerpoint/2010/main" val="355736806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050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10" name="Rectangle 9"/>
          <p:cNvSpPr/>
          <p:nvPr/>
        </p:nvSpPr>
        <p:spPr>
          <a:xfrm>
            <a:off x="162296" y="2655077"/>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BOOK</a:t>
            </a:r>
            <a:r>
              <a:rPr lang="en-IN" dirty="0">
                <a:solidFill>
                  <a:srgbClr val="E0D612"/>
                </a:solidFill>
                <a:latin typeface="Arial" panose="020B0604020202020204" pitchFamily="34" charset="0"/>
                <a:cs typeface="Arial" panose="020B0604020202020204" pitchFamily="34" charset="0"/>
              </a:rPr>
              <a:t> CROSS</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t> AVAILABLEIN;</a:t>
            </a:r>
          </a:p>
        </p:txBody>
      </p:sp>
      <p:pic>
        <p:nvPicPr>
          <p:cNvPr id="2" name="Picture 1"/>
          <p:cNvPicPr>
            <a:picLocks noChangeAspect="1"/>
          </p:cNvPicPr>
          <p:nvPr/>
        </p:nvPicPr>
        <p:blipFill>
          <a:blip r:embed="rId2"/>
          <a:stretch>
            <a:fillRect/>
          </a:stretch>
        </p:blipFill>
        <p:spPr>
          <a:xfrm>
            <a:off x="76200" y="3078522"/>
            <a:ext cx="3649606" cy="3703277"/>
          </a:xfrm>
          <a:prstGeom prst="rect">
            <a:avLst/>
          </a:prstGeom>
        </p:spPr>
      </p:pic>
    </p:spTree>
    <p:extLst>
      <p:ext uri="{BB962C8B-B14F-4D97-AF65-F5344CB8AC3E}">
        <p14:creationId xmlns:p14="http://schemas.microsoft.com/office/powerpoint/2010/main" val="21694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0" y="3581400"/>
            <a:ext cx="9144000" cy="1981200"/>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6868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32657" y="5038725"/>
            <a:ext cx="9111343" cy="1819275"/>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4384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1" y="3142833"/>
            <a:ext cx="9144000" cy="2114967"/>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9580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2766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1986677"/>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52400" y="4572000"/>
            <a:ext cx="7795260" cy="1868044"/>
          </a:xfrm>
          <a:prstGeom prst="rect">
            <a:avLst/>
          </a:prstGeom>
        </p:spPr>
      </p:pic>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number jobwise</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533400"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1524000" y="533400"/>
            <a:ext cx="5936240" cy="369332"/>
          </a:xfrm>
          <a:prstGeom prst="rect">
            <a:avLst/>
          </a:prstGeom>
          <a:noFill/>
        </p:spPr>
        <p:txBody>
          <a:bodyPr wrap="none" rtlCol="0">
            <a:spAutoFit/>
          </a:bodyPr>
          <a:lstStyle/>
          <a:p>
            <a:r>
              <a:rPr lang="en-US" dirty="0" smtClean="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77500" lnSpcReduction="20000"/>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The three levels of database architecture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3369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5574" y="990600"/>
            <a:ext cx="8836025" cy="246221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Physical </a:t>
            </a:r>
            <a:r>
              <a:rPr lang="en-US" sz="2000" b="1" dirty="0" smtClean="0">
                <a:solidFill>
                  <a:srgbClr val="C00000"/>
                </a:solidFill>
                <a:latin typeface="Arial" panose="020B0604020202020204" pitchFamily="34" charset="0"/>
                <a:cs typeface="Arial" panose="020B0604020202020204" pitchFamily="34" charset="0"/>
              </a:rPr>
              <a:t>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the lowest level in the three level architecture. It is also known as the </a:t>
            </a:r>
            <a:r>
              <a:rPr lang="en-US" sz="2000" b="1" i="1" dirty="0">
                <a:latin typeface="Arial" panose="020B0604020202020204" pitchFamily="34" charset="0"/>
                <a:cs typeface="Arial" panose="020B0604020202020204" pitchFamily="34" charset="0"/>
              </a:rPr>
              <a:t>internal level</a:t>
            </a:r>
            <a:r>
              <a:rPr lang="en-US" sz="2000" dirty="0">
                <a:latin typeface="Arial" panose="020B0604020202020204" pitchFamily="34" charset="0"/>
                <a:cs typeface="Arial" panose="020B0604020202020204" pitchFamily="34" charset="0"/>
              </a:rPr>
              <a:t>. The physical level describes how data is actually stored in the database. In the lowest level, this data is stored in the external hard drives in the form of bits and at a little high level, it can be said that the data is stored in files and folders. The physical level also discusses compression and encryption techniques.</a:t>
            </a:r>
            <a:endParaRPr lang="en-US" sz="2000" dirty="0" smtClean="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Level</a:t>
            </a:r>
          </a:p>
        </p:txBody>
      </p:sp>
    </p:spTree>
    <p:extLst>
      <p:ext uri="{BB962C8B-B14F-4D97-AF65-F5344CB8AC3E}">
        <p14:creationId xmlns:p14="http://schemas.microsoft.com/office/powerpoint/2010/main" val="4045160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a:t>
            </a:r>
            <a:r>
              <a:rPr lang="en-US" sz="4000" b="1" i="1" dirty="0" smtClean="0">
                <a:solidFill>
                  <a:srgbClr val="FFFF00"/>
                </a:solidFill>
                <a:latin typeface="Arial" pitchFamily="34" charset="0"/>
                <a:cs typeface="Arial" pitchFamily="34" charset="0"/>
              </a:rPr>
              <a:t>Level</a:t>
            </a:r>
            <a:endParaRPr lang="en-US" sz="4000" b="1" i="1" dirty="0">
              <a:solidFill>
                <a:srgbClr val="FFFF00"/>
              </a:solidFill>
              <a:latin typeface="Arial" pitchFamily="34" charset="0"/>
              <a:cs typeface="Arial" pitchFamily="34" charset="0"/>
            </a:endParaRPr>
          </a:p>
        </p:txBody>
      </p:sp>
      <p:sp>
        <p:nvSpPr>
          <p:cNvPr id="6" name="Rectangle 1"/>
          <p:cNvSpPr>
            <a:spLocks noChangeArrowheads="1"/>
          </p:cNvSpPr>
          <p:nvPr/>
        </p:nvSpPr>
        <p:spPr bwMode="auto">
          <a:xfrm>
            <a:off x="155574" y="990600"/>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smtClean="0">
                <a:solidFill>
                  <a:srgbClr val="C00000"/>
                </a:solidFill>
                <a:latin typeface="Arial" panose="020B0604020202020204" pitchFamily="34" charset="0"/>
                <a:cs typeface="Arial" panose="020B0604020202020204" pitchFamily="34" charset="0"/>
              </a:rPr>
              <a:t>Conceptual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The conceptual level is at a higher level than the physical level. It is also known as the </a:t>
            </a:r>
            <a:r>
              <a:rPr lang="en-US" sz="2000" b="1" i="1" dirty="0"/>
              <a:t>logical level</a:t>
            </a:r>
            <a:r>
              <a:rPr lang="en-US" sz="2000" dirty="0"/>
              <a:t>. It describes how the database appears to the users conceptually and the relationships between various data tables. The conceptual level does not care for how the data in the database is actually stored.</a:t>
            </a:r>
            <a:endParaRPr lang="en-US" sz="20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88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External Level</a:t>
            </a:r>
          </a:p>
        </p:txBody>
      </p:sp>
      <p:sp>
        <p:nvSpPr>
          <p:cNvPr id="9" name="Rectangle 1"/>
          <p:cNvSpPr>
            <a:spLocks noChangeArrowheads="1"/>
          </p:cNvSpPr>
          <p:nvPr/>
        </p:nvSpPr>
        <p:spPr bwMode="auto">
          <a:xfrm>
            <a:off x="155574" y="969764"/>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smtClean="0">
                <a:solidFill>
                  <a:srgbClr val="C00000"/>
                </a:solidFill>
                <a:latin typeface="Arial" panose="020B0604020202020204" pitchFamily="34" charset="0"/>
                <a:cs typeface="Arial" panose="020B0604020202020204" pitchFamily="34" charset="0"/>
              </a:rPr>
              <a:t>External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This is the highest level in the three level architecture and closest to the user. It is also known as the </a:t>
            </a:r>
            <a:r>
              <a:rPr lang="en-US" sz="2000" b="1" i="1" dirty="0"/>
              <a:t>view level</a:t>
            </a:r>
            <a:r>
              <a:rPr lang="en-US" sz="2000" dirty="0"/>
              <a:t>. The external level only shows the relevant database content to the users in the form of views and hides the rest of the data. So different users can see the database as a different view as per their individual requirements.</a:t>
            </a:r>
            <a:endParaRPr lang="en-US" sz="20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656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Normalization </a:t>
            </a:r>
            <a:r>
              <a:rPr lang="en-US" sz="4800" dirty="0">
                <a:solidFill>
                  <a:srgbClr val="DC525C"/>
                </a:solidFill>
                <a:latin typeface="Segoe UI Light" panose="020B0502040204020203" pitchFamily="34" charset="0"/>
                <a:cs typeface="Segoe UI Light" panose="020B0502040204020203" pitchFamily="34" charset="0"/>
              </a:rPr>
              <a:t>in </a:t>
            </a:r>
            <a:r>
              <a:rPr lang="en-US" sz="4800" dirty="0" smtClean="0">
                <a:solidFill>
                  <a:srgbClr val="DC525C"/>
                </a:solidFill>
                <a:latin typeface="Segoe UI Light" panose="020B0502040204020203" pitchFamily="34" charset="0"/>
                <a:cs typeface="Segoe UI Light" panose="020B0502040204020203" pitchFamily="34" charset="0"/>
              </a:rPr>
              <a:t>DBMS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28600" y="3276600"/>
            <a:ext cx="8686800" cy="1785104"/>
          </a:xfrm>
          <a:prstGeom prst="rect">
            <a:avLst/>
          </a:prstGeom>
        </p:spPr>
        <p:txBody>
          <a:bodyPr wrap="square">
            <a:spAutoFit/>
          </a:bodyPr>
          <a:lstStyle/>
          <a:p>
            <a:pPr algn="just"/>
            <a:r>
              <a:rPr lang="en-US" sz="2200" dirty="0">
                <a:solidFill>
                  <a:schemeClr val="accent4">
                    <a:lumMod val="50000"/>
                  </a:schemeClr>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p14="http://schemas.microsoft.com/office/powerpoint/2010/main" val="25029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Problem</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400" b="1" dirty="0">
                <a:latin typeface="Segoe UI Light" panose="020B0502040204020203" pitchFamily="34" charset="0"/>
                <a:cs typeface="Segoe UI Light" panose="020B0502040204020203" pitchFamily="34" charset="0"/>
              </a:rPr>
              <a:t>courses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instructors</a:t>
            </a:r>
            <a:r>
              <a:rPr lang="en-US" sz="2400" dirty="0">
                <a:latin typeface="Segoe UI Light" panose="020B0502040204020203" pitchFamily="34" charset="0"/>
                <a:cs typeface="Segoe UI Light" panose="020B0502040204020203" pitchFamily="34" charset="0"/>
              </a:rPr>
              <a:t>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71432737"/>
              </p:ext>
            </p:extLst>
          </p:nvPr>
        </p:nvGraphicFramePr>
        <p:xfrm>
          <a:off x="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52400" y="27439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152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a:t>
            </a:r>
            <a:r>
              <a:rPr lang="en-US" sz="2000" dirty="0">
                <a:solidFill>
                  <a:srgbClr val="C41A1A"/>
                </a:solidFill>
                <a:latin typeface="Open sans"/>
              </a:rPr>
              <a:t>if Prof. George changed his mobile number. In such a situation, we will have to make edits in 2 places</a:t>
            </a:r>
            <a:r>
              <a:rPr lang="en-US" sz="2000" b="1" dirty="0">
                <a:solidFill>
                  <a:srgbClr val="333333"/>
                </a:solidFill>
                <a:latin typeface="Open sans"/>
              </a:rPr>
              <a:t>. </a:t>
            </a:r>
            <a:r>
              <a:rPr lang="en-US" sz="2000" dirty="0">
                <a:solidFill>
                  <a:srgbClr val="333333"/>
                </a:solidFill>
                <a:latin typeface="Open sans"/>
              </a:rPr>
              <a:t>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p14="http://schemas.microsoft.com/office/powerpoint/2010/main" val="28673320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Solution</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887171470"/>
              </p:ext>
            </p:extLst>
          </p:nvPr>
        </p:nvGraphicFramePr>
        <p:xfrm>
          <a:off x="12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55756385"/>
              </p:ext>
            </p:extLst>
          </p:nvPr>
        </p:nvGraphicFramePr>
        <p:xfrm>
          <a:off x="5938" y="4389120"/>
          <a:ext cx="9144000" cy="1706880"/>
        </p:xfrm>
        <a:graphic>
          <a:graphicData uri="http://schemas.openxmlformats.org/drawingml/2006/table">
            <a:tbl>
              <a:tblPr/>
              <a:tblGrid>
                <a:gridCol w="3048000"/>
                <a:gridCol w="3048000"/>
                <a:gridCol w="3048000"/>
              </a:tblGrid>
              <a:tr h="19812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p14="http://schemas.microsoft.com/office/powerpoint/2010/main" val="17491371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First </a:t>
            </a:r>
            <a:r>
              <a:rPr lang="en-US" sz="4000" b="1" i="1" dirty="0">
                <a:solidFill>
                  <a:srgbClr val="FFFF00"/>
                </a:solidFill>
                <a:latin typeface="Arial" pitchFamily="34" charset="0"/>
                <a:cs typeface="Arial" pitchFamily="34" charset="0"/>
              </a:rPr>
              <a:t>Normal 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solidFill>
                  <a:srgbClr val="0070C0"/>
                </a:solidFill>
                <a:latin typeface="Segoe UI Light" panose="020B0502040204020203" pitchFamily="34" charset="0"/>
                <a:cs typeface="Segoe UI Light" panose="020B0502040204020203" pitchFamily="34" charset="0"/>
              </a:rPr>
              <a:t>The </a:t>
            </a:r>
            <a:r>
              <a:rPr lang="en-US" sz="2400" dirty="0">
                <a:solidFill>
                  <a:srgbClr val="0070C0"/>
                </a:solidFill>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solidFill>
                  <a:srgbClr val="0070C0"/>
                </a:solidFill>
                <a:latin typeface="Segoe UI Light" panose="020B0502040204020203" pitchFamily="34" charset="0"/>
                <a:cs typeface="Segoe UI Light" panose="020B0502040204020203" pitchFamily="34" charset="0"/>
              </a:rPr>
              <a:t>.</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49854271"/>
              </p:ext>
            </p:extLst>
          </p:nvPr>
        </p:nvGraphicFramePr>
        <p:xfrm>
          <a:off x="0" y="17526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52400" y="3276600"/>
            <a:ext cx="8839200" cy="1455783"/>
          </a:xfrm>
          <a:prstGeom prst="rect">
            <a:avLst/>
          </a:prstGeom>
        </p:spPr>
        <p:txBody>
          <a:bodyPr wrap="square">
            <a:spAutoFit/>
          </a:bodyPr>
          <a:lstStyle/>
          <a:p>
            <a:pPr algn="just"/>
            <a:r>
              <a:rPr lang="en-US" sz="2000" dirty="0" smtClean="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smtClean="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smtClean="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p14="http://schemas.microsoft.com/office/powerpoint/2010/main" val="1297513087"/>
              </p:ext>
            </p:extLst>
          </p:nvPr>
        </p:nvGraphicFramePr>
        <p:xfrm>
          <a:off x="0" y="4922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57101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569660"/>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400" dirty="0" smtClean="0">
                <a:solidFill>
                  <a:srgbClr val="0070C0"/>
                </a:solidFill>
                <a:latin typeface="Segoe UI Light" panose="020B0502040204020203" pitchFamily="34" charset="0"/>
                <a:cs typeface="Segoe UI Light" panose="020B0502040204020203" pitchFamily="34" charset="0"/>
              </a:rPr>
              <a:t>.</a:t>
            </a:r>
            <a:endParaRPr lang="en-US" sz="2400" dirty="0">
              <a:solidFill>
                <a:srgbClr val="0070C0"/>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2590800"/>
            <a:ext cx="8839200" cy="1323439"/>
          </a:xfrm>
          <a:prstGeom prst="rect">
            <a:avLst/>
          </a:prstGeom>
        </p:spPr>
        <p:txBody>
          <a:bodyPr wrap="square">
            <a:spAutoFit/>
          </a:bodyPr>
          <a:lstStyle/>
          <a:p>
            <a:pPr algn="just"/>
            <a:r>
              <a:rPr lang="en-US" sz="2000" dirty="0">
                <a:solidFill>
                  <a:srgbClr val="333333"/>
                </a:solidFill>
                <a:latin typeface="Open sans"/>
              </a:rPr>
              <a:t>Let us take another example of storing student enrollment in various courses. Each student may enroll in multiple courses. Similarly, each course may have multiple enrollments</a:t>
            </a:r>
            <a:r>
              <a:rPr lang="en-US" sz="2000" dirty="0" smtClean="0">
                <a:solidFill>
                  <a:srgbClr val="333333"/>
                </a:solidFill>
                <a:latin typeface="Open sans"/>
              </a:rPr>
              <a:t>.</a:t>
            </a:r>
          </a:p>
          <a:p>
            <a:pPr algn="just"/>
            <a:r>
              <a:rPr lang="en-US" sz="2000" dirty="0"/>
              <a:t>A sample table may look like this (</a:t>
            </a:r>
            <a:r>
              <a:rPr lang="en-US" sz="2000" b="1" dirty="0">
                <a:solidFill>
                  <a:srgbClr val="006C86"/>
                </a:solidFill>
              </a:rPr>
              <a:t>student name and course code</a:t>
            </a:r>
            <a:r>
              <a:rPr lang="en-US" sz="2000" dirty="0"/>
              <a:t>)</a:t>
            </a:r>
            <a:endParaRPr lang="en-US" sz="2000"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p14="http://schemas.microsoft.com/office/powerpoint/2010/main" val="1031253679"/>
              </p:ext>
            </p:extLst>
          </p:nvPr>
        </p:nvGraphicFramePr>
        <p:xfrm>
          <a:off x="43539" y="4191000"/>
          <a:ext cx="9100460" cy="2133600"/>
        </p:xfrm>
        <a:graphic>
          <a:graphicData uri="http://schemas.openxmlformats.org/drawingml/2006/table">
            <a:tbl>
              <a:tblPr/>
              <a:tblGrid>
                <a:gridCol w="4550230"/>
                <a:gridCol w="455023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Rajat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837210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latin typeface="Segoe UI Light" panose="020B0502040204020203" pitchFamily="34" charset="0"/>
                <a:cs typeface="Segoe UI Light" panose="020B0502040204020203" pitchFamily="34" charset="0"/>
              </a:rPr>
              <a:t>.</a:t>
            </a:r>
            <a:endParaRPr lang="en-IN" sz="2400" dirty="0">
              <a:latin typeface="Segoe UI Light" panose="020B0502040204020203" pitchFamily="34" charset="0"/>
              <a:cs typeface="Segoe UI Light" panose="020B0502040204020203" pitchFamily="34" charset="0"/>
            </a:endParaRPr>
          </a:p>
        </p:txBody>
      </p:sp>
      <p:sp>
        <p:nvSpPr>
          <p:cNvPr id="10" name="Rectangle 9"/>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17612665"/>
              </p:ext>
            </p:extLst>
          </p:nvPr>
        </p:nvGraphicFramePr>
        <p:xfrm>
          <a:off x="0" y="2255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Rahul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Rajat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1" name="Rectangle 10"/>
          <p:cNvSpPr/>
          <p:nvPr/>
        </p:nvSpPr>
        <p:spPr>
          <a:xfrm>
            <a:off x="0" y="1752600"/>
            <a:ext cx="2039854" cy="369332"/>
          </a:xfrm>
          <a:prstGeom prst="rect">
            <a:avLst/>
          </a:prstGeom>
        </p:spPr>
        <p:txBody>
          <a:bodyPr wrap="none">
            <a:spAutoFit/>
          </a:bodyPr>
          <a:lstStyle/>
          <a:p>
            <a:r>
              <a:rPr lang="en-US" b="1" dirty="0">
                <a:solidFill>
                  <a:srgbClr val="006C86"/>
                </a:solidFill>
                <a:latin typeface="Open sans"/>
              </a:rPr>
              <a:t>Table 1 </a:t>
            </a:r>
            <a:r>
              <a:rPr lang="en-US" b="1" dirty="0" smtClean="0">
                <a:solidFill>
                  <a:srgbClr val="006C86"/>
                </a:solidFill>
                <a:latin typeface="Open sans"/>
              </a:rPr>
              <a:t>(Student)</a:t>
            </a:r>
            <a:endParaRPr lang="en-US" dirty="0">
              <a:solidFill>
                <a:srgbClr val="006C86"/>
              </a:solidFill>
            </a:endParaRPr>
          </a:p>
        </p:txBody>
      </p:sp>
      <p:sp>
        <p:nvSpPr>
          <p:cNvPr id="12" name="Rectangle 11"/>
          <p:cNvSpPr/>
          <p:nvPr/>
        </p:nvSpPr>
        <p:spPr>
          <a:xfrm>
            <a:off x="0" y="4126468"/>
            <a:ext cx="2103974" cy="369332"/>
          </a:xfrm>
          <a:prstGeom prst="rect">
            <a:avLst/>
          </a:prstGeom>
        </p:spPr>
        <p:txBody>
          <a:bodyPr wrap="none">
            <a:spAutoFit/>
          </a:bodyPr>
          <a:lstStyle/>
          <a:p>
            <a:r>
              <a:rPr lang="en-US" b="1" dirty="0">
                <a:solidFill>
                  <a:srgbClr val="006C86"/>
                </a:solidFill>
                <a:latin typeface="Open sans"/>
              </a:rPr>
              <a:t>Table 2 (</a:t>
            </a:r>
            <a:r>
              <a:rPr lang="en-US" b="1" dirty="0" smtClean="0">
                <a:solidFill>
                  <a:srgbClr val="006C86"/>
                </a:solidFill>
                <a:latin typeface="Open sans"/>
              </a:rPr>
              <a:t>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93486030"/>
              </p:ext>
            </p:extLst>
          </p:nvPr>
        </p:nvGraphicFramePr>
        <p:xfrm>
          <a:off x="21769" y="4572000"/>
          <a:ext cx="9122230" cy="2133600"/>
        </p:xfrm>
        <a:graphic>
          <a:graphicData uri="http://schemas.openxmlformats.org/drawingml/2006/table">
            <a:tbl>
              <a:tblPr/>
              <a:tblGrid>
                <a:gridCol w="4561115"/>
                <a:gridCol w="4561115"/>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42091795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8" name="Rectangle 7"/>
          <p:cNvSpPr/>
          <p:nvPr/>
        </p:nvSpPr>
        <p:spPr>
          <a:xfrm>
            <a:off x="152400" y="838200"/>
            <a:ext cx="8839200" cy="1938992"/>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Column A is said to be functionally dependent on column B if changing the value of A may require a change in the value of B.</a:t>
            </a:r>
          </a:p>
          <a:p>
            <a:pPr algn="just"/>
            <a:r>
              <a:rPr lang="en-US" sz="2400" dirty="0">
                <a:latin typeface="Segoe UI Light" panose="020B0502040204020203" pitchFamily="34" charset="0"/>
                <a:cs typeface="Segoe UI Light" panose="020B0502040204020203" pitchFamily="34" charset="0"/>
              </a:rPr>
              <a:t>Here, the department column is dependent on the professor name column. This is because if in a particular row, we change the name of the professor, we will also have to change the department value.</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nvPr>
        </p:nvGraphicFramePr>
        <p:xfrm>
          <a:off x="0" y="3291840"/>
          <a:ext cx="9144000" cy="1706880"/>
        </p:xfrm>
        <a:graphic>
          <a:graphicData uri="http://schemas.openxmlformats.org/drawingml/2006/table">
            <a:tbl>
              <a:tblPr/>
              <a:tblGrid>
                <a:gridCol w="1828800"/>
                <a:gridCol w="2133600"/>
                <a:gridCol w="21336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MA214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Auditorium building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John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val="4841962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4" name="Rectangle 3"/>
          <p:cNvSpPr/>
          <p:nvPr/>
        </p:nvSpPr>
        <p:spPr>
          <a:xfrm>
            <a:off x="65314" y="873323"/>
            <a:ext cx="9002486" cy="1323439"/>
          </a:xfrm>
          <a:prstGeom prst="rect">
            <a:avLst/>
          </a:prstGeom>
        </p:spPr>
        <p:txBody>
          <a:bodyPr wrap="square">
            <a:spAutoFit/>
          </a:bodyPr>
          <a:lstStyle/>
          <a:p>
            <a:r>
              <a:rPr lang="en-US" sz="2000" dirty="0">
                <a:latin typeface="Open sans"/>
              </a:rPr>
              <a:t>Here, when we changed the name of the professor, we also had to change the department column. This is not desirable since someone who is updating the database may remember to change the name of the professor, but may forget updating the department value. This can cause inconsistency in the database.</a:t>
            </a:r>
          </a:p>
        </p:txBody>
      </p:sp>
      <p:sp>
        <p:nvSpPr>
          <p:cNvPr id="9" name="Rectangle 8"/>
          <p:cNvSpPr/>
          <p:nvPr/>
        </p:nvSpPr>
        <p:spPr>
          <a:xfrm>
            <a:off x="141514" y="2343090"/>
            <a:ext cx="8850086" cy="400110"/>
          </a:xfrm>
          <a:prstGeom prst="rect">
            <a:avLst/>
          </a:prstGeom>
        </p:spPr>
        <p:txBody>
          <a:bodyPr wrap="square">
            <a:spAutoFit/>
          </a:bodyPr>
          <a:lstStyle/>
          <a:p>
            <a:r>
              <a:rPr lang="en-US" sz="2000" dirty="0">
                <a:solidFill>
                  <a:srgbClr val="C41A1A"/>
                </a:solidFill>
                <a:latin typeface="Helvetica" panose="020B0604020202020204" pitchFamily="34" charset="0"/>
              </a:rPr>
              <a:t>Third normal form avoids this by breaking this into separate tables</a:t>
            </a:r>
            <a:endParaRPr lang="en-US" sz="2000" dirty="0">
              <a:solidFill>
                <a:srgbClr val="C41A1A"/>
              </a:solidFill>
            </a:endParaRPr>
          </a:p>
        </p:txBody>
      </p:sp>
      <p:graphicFrame>
        <p:nvGraphicFramePr>
          <p:cNvPr id="12" name="Table 11"/>
          <p:cNvGraphicFramePr>
            <a:graphicFrameLocks noGrp="1"/>
          </p:cNvGraphicFramePr>
          <p:nvPr>
            <p:extLst/>
          </p:nvPr>
        </p:nvGraphicFramePr>
        <p:xfrm>
          <a:off x="0" y="2834640"/>
          <a:ext cx="9144000" cy="1706880"/>
        </p:xfrm>
        <a:graphic>
          <a:graphicData uri="http://schemas.openxmlformats.org/drawingml/2006/table">
            <a:tbl>
              <a:tblPr/>
              <a:tblGrid>
                <a:gridCol w="3048000"/>
                <a:gridCol w="30480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MA214</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Auditorium building</a:t>
                      </a:r>
                      <a:r>
                        <a:rPr lang="en-US" dirty="0" smtClean="0">
                          <a:solidFill>
                            <a:srgbClr val="222222"/>
                          </a:solidFill>
                          <a:effectLst/>
                        </a:rPr>
                        <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52400" y="4800600"/>
            <a:ext cx="8839200" cy="400110"/>
          </a:xfrm>
          <a:prstGeom prst="rect">
            <a:avLst/>
          </a:prstGeom>
        </p:spPr>
        <p:txBody>
          <a:bodyPr wrap="square">
            <a:spAutoFit/>
          </a:bodyPr>
          <a:lstStyle/>
          <a:p>
            <a:r>
              <a:rPr lang="en-US" sz="2000" dirty="0">
                <a:solidFill>
                  <a:srgbClr val="C41A1A"/>
                </a:solidFill>
                <a:latin typeface="Helvetica" panose="020B0604020202020204" pitchFamily="34" charset="0"/>
              </a:rPr>
              <a:t>Here, the third column is the ID of the professor who’s taking the course.</a:t>
            </a:r>
          </a:p>
        </p:txBody>
      </p:sp>
      <p:graphicFrame>
        <p:nvGraphicFramePr>
          <p:cNvPr id="14" name="Table 13"/>
          <p:cNvGraphicFramePr>
            <a:graphicFrameLocks noGrp="1"/>
          </p:cNvGraphicFramePr>
          <p:nvPr>
            <p:extLst/>
          </p:nvPr>
        </p:nvGraphicFramePr>
        <p:xfrm>
          <a:off x="0" y="5425440"/>
          <a:ext cx="9067800" cy="1280160"/>
        </p:xfrm>
        <a:graphic>
          <a:graphicData uri="http://schemas.openxmlformats.org/drawingml/2006/table">
            <a:tbl>
              <a:tblPr/>
              <a:tblGrid>
                <a:gridCol w="3022600"/>
                <a:gridCol w="3022600"/>
                <a:gridCol w="3022600"/>
              </a:tblGrid>
              <a:tr h="0">
                <a:tc>
                  <a:txBody>
                    <a:bodyPr/>
                    <a:lstStyle/>
                    <a:p>
                      <a:pPr algn="l" fontAlgn="ctr"/>
                      <a:r>
                        <a:rPr lang="en-US" b="1" dirty="0">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Ronald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
                      </a:r>
                      <a:r>
                        <a:rPr lang="en-US" dirty="0" smtClean="0">
                          <a:solidFill>
                            <a:srgbClr val="222222"/>
                          </a:solidFill>
                          <a:effectLst/>
                        </a:rPr>
                        <a:t>John</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230051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3" name="Rectangle 2"/>
          <p:cNvSpPr/>
          <p:nvPr/>
        </p:nvSpPr>
        <p:spPr>
          <a:xfrm>
            <a:off x="141514" y="1065074"/>
            <a:ext cx="9002486" cy="1631216"/>
          </a:xfrm>
          <a:prstGeom prst="rect">
            <a:avLst/>
          </a:prstGeom>
        </p:spPr>
        <p:txBody>
          <a:bodyPr wrap="square">
            <a:spAutoFit/>
          </a:bodyPr>
          <a:lstStyle/>
          <a:p>
            <a:r>
              <a:rPr lang="en-US" sz="2000" dirty="0">
                <a:latin typeface="Helvetica" panose="020B0604020202020204" pitchFamily="34" charset="0"/>
              </a:rPr>
              <a:t>Therefore, in the third normal form, the following conditions are required</a:t>
            </a:r>
            <a:r>
              <a:rPr lang="en-US" sz="2000" dirty="0" smtClean="0">
                <a:latin typeface="Helvetica" panose="020B0604020202020204" pitchFamily="34" charset="0"/>
              </a:rPr>
              <a:t>:</a:t>
            </a:r>
          </a:p>
          <a:p>
            <a:endParaRPr lang="en-US" sz="2000" dirty="0">
              <a:latin typeface="Helvetica" panose="020B0604020202020204" pitchFamily="34" charset="0"/>
            </a:endParaRPr>
          </a:p>
          <a:p>
            <a:pPr>
              <a:lnSpc>
                <a:spcPct val="150000"/>
              </a:lnSpc>
              <a:buFont typeface="Arial" panose="020B0604020202020204" pitchFamily="34" charset="0"/>
              <a:buChar char="•"/>
            </a:pPr>
            <a:r>
              <a:rPr lang="en-US" sz="2000" dirty="0">
                <a:latin typeface="Helvetica" panose="020B0604020202020204" pitchFamily="34" charset="0"/>
              </a:rPr>
              <a:t>The table should be in the second normal form.</a:t>
            </a:r>
          </a:p>
          <a:p>
            <a:pPr>
              <a:lnSpc>
                <a:spcPct val="150000"/>
              </a:lnSpc>
              <a:buFont typeface="Arial" panose="020B0604020202020204" pitchFamily="34" charset="0"/>
              <a:buChar char="•"/>
            </a:pPr>
            <a:r>
              <a:rPr lang="en-US" sz="2000" dirty="0">
                <a:latin typeface="Helvetica" panose="020B0604020202020204" pitchFamily="34" charset="0"/>
              </a:rPr>
              <a:t>There should not be any functional dependency.</a:t>
            </a:r>
            <a:endParaRPr lang="en-US" sz="2000" b="0" i="0" dirty="0">
              <a:effectLst/>
              <a:latin typeface="Helvetica" panose="020B0604020202020204" pitchFamily="34" charset="0"/>
            </a:endParaRPr>
          </a:p>
        </p:txBody>
      </p:sp>
    </p:spTree>
    <p:extLst>
      <p:ext uri="{BB962C8B-B14F-4D97-AF65-F5344CB8AC3E}">
        <p14:creationId xmlns:p14="http://schemas.microsoft.com/office/powerpoint/2010/main" val="10512654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21982</TotalTime>
  <Words>32160</Words>
  <Application>Microsoft Office PowerPoint</Application>
  <PresentationFormat>On-screen Show (4:3)</PresentationFormat>
  <Paragraphs>4457</Paragraphs>
  <Slides>484</Slides>
  <Notes>9</Notes>
  <HiddenSlides>83</HiddenSlides>
  <MMClips>0</MMClips>
  <ScaleCrop>false</ScaleCrop>
  <HeadingPairs>
    <vt:vector size="6" baseType="variant">
      <vt:variant>
        <vt:lpstr>Fonts Used</vt:lpstr>
      </vt:variant>
      <vt:variant>
        <vt:i4>36</vt:i4>
      </vt:variant>
      <vt:variant>
        <vt:lpstr>Theme</vt:lpstr>
      </vt:variant>
      <vt:variant>
        <vt:i4>1</vt:i4>
      </vt:variant>
      <vt:variant>
        <vt:lpstr>Slide Titles</vt:lpstr>
      </vt:variant>
      <vt:variant>
        <vt:i4>484</vt:i4>
      </vt:variant>
    </vt:vector>
  </HeadingPairs>
  <TitlesOfParts>
    <vt:vector size="521"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4270</cp:revision>
  <dcterms:created xsi:type="dcterms:W3CDTF">2015-10-09T06:09:34Z</dcterms:created>
  <dcterms:modified xsi:type="dcterms:W3CDTF">2019-01-28T02:42:21Z</dcterms:modified>
</cp:coreProperties>
</file>