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48"/>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624" r:id="rId26"/>
    <p:sldId id="1130" r:id="rId27"/>
    <p:sldId id="1131" r:id="rId28"/>
    <p:sldId id="1134" r:id="rId29"/>
    <p:sldId id="1132" r:id="rId30"/>
    <p:sldId id="1133" r:id="rId31"/>
    <p:sldId id="1135" r:id="rId32"/>
    <p:sldId id="1280" r:id="rId33"/>
    <p:sldId id="1281" r:id="rId34"/>
    <p:sldId id="1136" r:id="rId35"/>
    <p:sldId id="1137" r:id="rId36"/>
    <p:sldId id="1138" r:id="rId37"/>
    <p:sldId id="1139" r:id="rId38"/>
    <p:sldId id="1404" r:id="rId39"/>
    <p:sldId id="1405" r:id="rId40"/>
    <p:sldId id="1159" r:id="rId41"/>
    <p:sldId id="1160" r:id="rId42"/>
    <p:sldId id="1344" r:id="rId43"/>
    <p:sldId id="1345" r:id="rId44"/>
    <p:sldId id="1632" r:id="rId45"/>
    <p:sldId id="1165" r:id="rId46"/>
    <p:sldId id="1166" r:id="rId47"/>
    <p:sldId id="1198" r:id="rId48"/>
    <p:sldId id="1199" r:id="rId49"/>
    <p:sldId id="1140" r:id="rId50"/>
    <p:sldId id="1141" r:id="rId51"/>
    <p:sldId id="1163" r:id="rId52"/>
    <p:sldId id="1164" r:id="rId53"/>
    <p:sldId id="1584" r:id="rId54"/>
    <p:sldId id="1585" r:id="rId55"/>
    <p:sldId id="1284" r:id="rId56"/>
    <p:sldId id="1285" r:id="rId57"/>
    <p:sldId id="1334" r:id="rId58"/>
    <p:sldId id="1351" r:id="rId59"/>
    <p:sldId id="1335" r:id="rId60"/>
    <p:sldId id="1282" r:id="rId61"/>
    <p:sldId id="1283" r:id="rId62"/>
    <p:sldId id="1228" r:id="rId63"/>
    <p:sldId id="1229" r:id="rId64"/>
    <p:sldId id="1171" r:id="rId65"/>
    <p:sldId id="1172" r:id="rId66"/>
    <p:sldId id="1167" r:id="rId67"/>
    <p:sldId id="1168" r:id="rId68"/>
    <p:sldId id="1142" r:id="rId69"/>
    <p:sldId id="1143" r:id="rId70"/>
    <p:sldId id="1144" r:id="rId71"/>
    <p:sldId id="1350" r:id="rId72"/>
    <p:sldId id="1603" r:id="rId73"/>
    <p:sldId id="1606" r:id="rId74"/>
    <p:sldId id="1407" r:id="rId75"/>
    <p:sldId id="1340" r:id="rId76"/>
    <p:sldId id="1156" r:id="rId77"/>
    <p:sldId id="1145" r:id="rId78"/>
    <p:sldId id="1146" r:id="rId79"/>
    <p:sldId id="1147" r:id="rId80"/>
    <p:sldId id="1148" r:id="rId81"/>
    <p:sldId id="1149" r:id="rId82"/>
    <p:sldId id="1150" r:id="rId83"/>
    <p:sldId id="1151" r:id="rId84"/>
    <p:sldId id="1152" r:id="rId85"/>
    <p:sldId id="1153" r:id="rId86"/>
    <p:sldId id="1226" r:id="rId87"/>
    <p:sldId id="1227" r:id="rId88"/>
    <p:sldId id="1161" r:id="rId89"/>
    <p:sldId id="1162" r:id="rId90"/>
    <p:sldId id="1154" r:id="rId91"/>
    <p:sldId id="1155" r:id="rId92"/>
    <p:sldId id="1191" r:id="rId93"/>
    <p:sldId id="1192" r:id="rId94"/>
    <p:sldId id="1179" r:id="rId95"/>
    <p:sldId id="1180" r:id="rId96"/>
    <p:sldId id="1183" r:id="rId97"/>
    <p:sldId id="1618" r:id="rId98"/>
    <p:sldId id="1184" r:id="rId99"/>
    <p:sldId id="1413" r:id="rId100"/>
    <p:sldId id="1414" r:id="rId101"/>
    <p:sldId id="1415" r:id="rId102"/>
    <p:sldId id="1416" r:id="rId103"/>
    <p:sldId id="1417" r:id="rId104"/>
    <p:sldId id="1420" r:id="rId105"/>
    <p:sldId id="1421" r:id="rId106"/>
    <p:sldId id="1332" r:id="rId107"/>
    <p:sldId id="1333" r:id="rId108"/>
    <p:sldId id="1193" r:id="rId109"/>
    <p:sldId id="1194" r:id="rId110"/>
    <p:sldId id="1223" r:id="rId111"/>
    <p:sldId id="1224" r:id="rId112"/>
    <p:sldId id="1277" r:id="rId113"/>
    <p:sldId id="1330" r:id="rId114"/>
    <p:sldId id="1328" r:id="rId115"/>
    <p:sldId id="1331" r:id="rId116"/>
    <p:sldId id="1329" r:id="rId117"/>
    <p:sldId id="1410" r:id="rId118"/>
    <p:sldId id="1412" r:id="rId119"/>
    <p:sldId id="1607" r:id="rId120"/>
    <p:sldId id="1608" r:id="rId121"/>
    <p:sldId id="1609" r:id="rId122"/>
    <p:sldId id="1610" r:id="rId123"/>
    <p:sldId id="1611" r:id="rId124"/>
    <p:sldId id="1612" r:id="rId125"/>
    <p:sldId id="1613" r:id="rId126"/>
    <p:sldId id="1614" r:id="rId127"/>
    <p:sldId id="1185" r:id="rId128"/>
    <p:sldId id="1186" r:id="rId129"/>
    <p:sldId id="1187" r:id="rId130"/>
    <p:sldId id="1188" r:id="rId131"/>
    <p:sldId id="1641" r:id="rId132"/>
    <p:sldId id="1644" r:id="rId133"/>
    <p:sldId id="1643" r:id="rId134"/>
    <p:sldId id="1639" r:id="rId135"/>
    <p:sldId id="1640" r:id="rId136"/>
    <p:sldId id="1234" r:id="rId137"/>
    <p:sldId id="1235" r:id="rId138"/>
    <p:sldId id="1637" r:id="rId139"/>
    <p:sldId id="1638" r:id="rId140"/>
    <p:sldId id="1275" r:id="rId141"/>
    <p:sldId id="1276" r:id="rId142"/>
    <p:sldId id="1336" r:id="rId143"/>
    <p:sldId id="1337" r:id="rId144"/>
    <p:sldId id="1418" r:id="rId145"/>
    <p:sldId id="1642" r:id="rId146"/>
    <p:sldId id="1419" r:id="rId147"/>
    <p:sldId id="1310" r:id="rId148"/>
    <p:sldId id="1311" r:id="rId149"/>
    <p:sldId id="1273" r:id="rId150"/>
    <p:sldId id="1274" r:id="rId151"/>
    <p:sldId id="1173" r:id="rId152"/>
    <p:sldId id="1174" r:id="rId153"/>
    <p:sldId id="1308" r:id="rId154"/>
    <p:sldId id="1309" r:id="rId155"/>
    <p:sldId id="1200" r:id="rId156"/>
    <p:sldId id="1099" r:id="rId157"/>
    <p:sldId id="1594" r:id="rId158"/>
    <p:sldId id="1595" r:id="rId159"/>
    <p:sldId id="1256" r:id="rId160"/>
    <p:sldId id="1257" r:id="rId161"/>
    <p:sldId id="1258" r:id="rId162"/>
    <p:sldId id="1259" r:id="rId163"/>
    <p:sldId id="1348" r:id="rId164"/>
    <p:sldId id="1349" r:id="rId165"/>
    <p:sldId id="1326" r:id="rId166"/>
    <p:sldId id="1327" r:id="rId167"/>
    <p:sldId id="1322" r:id="rId168"/>
    <p:sldId id="1323" r:id="rId169"/>
    <p:sldId id="1533" r:id="rId170"/>
    <p:sldId id="1534" r:id="rId171"/>
    <p:sldId id="1324" r:id="rId172"/>
    <p:sldId id="1325" r:id="rId173"/>
    <p:sldId id="1267" r:id="rId174"/>
    <p:sldId id="1268" r:id="rId175"/>
    <p:sldId id="1260" r:id="rId176"/>
    <p:sldId id="1261" r:id="rId177"/>
    <p:sldId id="1262" r:id="rId178"/>
    <p:sldId id="1263" r:id="rId179"/>
    <p:sldId id="1264" r:id="rId180"/>
    <p:sldId id="1406" r:id="rId181"/>
    <p:sldId id="1411" r:id="rId182"/>
    <p:sldId id="1341" r:id="rId183"/>
    <p:sldId id="1342" r:id="rId184"/>
    <p:sldId id="1645" r:id="rId185"/>
    <p:sldId id="1265" r:id="rId186"/>
    <p:sldId id="1266" r:id="rId187"/>
    <p:sldId id="1216" r:id="rId188"/>
    <p:sldId id="1092" r:id="rId189"/>
    <p:sldId id="1251" r:id="rId190"/>
    <p:sldId id="1252" r:id="rId191"/>
    <p:sldId id="1269" r:id="rId192"/>
    <p:sldId id="1270" r:id="rId193"/>
    <p:sldId id="1596" r:id="rId194"/>
    <p:sldId id="1597" r:id="rId195"/>
    <p:sldId id="1271" r:id="rId196"/>
    <p:sldId id="1272" r:id="rId197"/>
    <p:sldId id="1219" r:id="rId198"/>
    <p:sldId id="1204" r:id="rId199"/>
    <p:sldId id="1338" r:id="rId200"/>
    <p:sldId id="1339" r:id="rId201"/>
    <p:sldId id="1346" r:id="rId202"/>
    <p:sldId id="1347" r:id="rId203"/>
    <p:sldId id="1528" r:id="rId204"/>
    <p:sldId id="1529" r:id="rId205"/>
    <p:sldId id="1530" r:id="rId206"/>
    <p:sldId id="1531" r:id="rId207"/>
    <p:sldId id="1590" r:id="rId208"/>
    <p:sldId id="1591" r:id="rId209"/>
    <p:sldId id="1592" r:id="rId210"/>
    <p:sldId id="1593" r:id="rId211"/>
    <p:sldId id="1408" r:id="rId212"/>
    <p:sldId id="1409" r:id="rId213"/>
    <p:sldId id="1605" r:id="rId214"/>
    <p:sldId id="1315" r:id="rId215"/>
    <p:sldId id="1535" r:id="rId216"/>
    <p:sldId id="1532" r:id="rId217"/>
    <p:sldId id="1316" r:id="rId218"/>
    <p:sldId id="1318" r:id="rId219"/>
    <p:sldId id="1292" r:id="rId220"/>
    <p:sldId id="1301" r:id="rId221"/>
    <p:sldId id="1302" r:id="rId222"/>
    <p:sldId id="1294" r:id="rId223"/>
    <p:sldId id="1293" r:id="rId224"/>
    <p:sldId id="1295" r:id="rId225"/>
    <p:sldId id="1296" r:id="rId226"/>
    <p:sldId id="1297" r:id="rId227"/>
    <p:sldId id="1303" r:id="rId228"/>
    <p:sldId id="1304" r:id="rId229"/>
    <p:sldId id="954" r:id="rId230"/>
    <p:sldId id="1307" r:id="rId231"/>
    <p:sldId id="1359" r:id="rId232"/>
    <p:sldId id="1360" r:id="rId233"/>
    <p:sldId id="1364" r:id="rId234"/>
    <p:sldId id="1363" r:id="rId235"/>
    <p:sldId id="788" r:id="rId236"/>
    <p:sldId id="1499" r:id="rId237"/>
    <p:sldId id="1422" r:id="rId238"/>
    <p:sldId id="1514" r:id="rId239"/>
    <p:sldId id="1516" r:id="rId240"/>
    <p:sldId id="1519" r:id="rId241"/>
    <p:sldId id="1515" r:id="rId242"/>
    <p:sldId id="1518" r:id="rId243"/>
    <p:sldId id="1423" r:id="rId244"/>
    <p:sldId id="1436" r:id="rId245"/>
    <p:sldId id="1437" r:id="rId246"/>
    <p:sldId id="1424" r:id="rId247"/>
    <p:sldId id="1441" r:id="rId248"/>
    <p:sldId id="1442" r:id="rId249"/>
    <p:sldId id="1520" r:id="rId250"/>
    <p:sldId id="1443" r:id="rId251"/>
    <p:sldId id="1444" r:id="rId252"/>
    <p:sldId id="1445" r:id="rId253"/>
    <p:sldId id="1446" r:id="rId254"/>
    <p:sldId id="1447" r:id="rId255"/>
    <p:sldId id="1521" r:id="rId256"/>
    <p:sldId id="1426" r:id="rId257"/>
    <p:sldId id="1438" r:id="rId258"/>
    <p:sldId id="1439" r:id="rId259"/>
    <p:sldId id="1448" r:id="rId260"/>
    <p:sldId id="1449" r:id="rId261"/>
    <p:sldId id="1450" r:id="rId262"/>
    <p:sldId id="1522" r:id="rId263"/>
    <p:sldId id="1440" r:id="rId264"/>
    <p:sldId id="1455" r:id="rId265"/>
    <p:sldId id="1456" r:id="rId266"/>
    <p:sldId id="1523" r:id="rId267"/>
    <p:sldId id="1524" r:id="rId268"/>
    <p:sldId id="1525" r:id="rId269"/>
    <p:sldId id="1526" r:id="rId270"/>
    <p:sldId id="1527" r:id="rId271"/>
    <p:sldId id="1500" r:id="rId272"/>
    <p:sldId id="1620" r:id="rId273"/>
    <p:sldId id="1457" r:id="rId274"/>
    <p:sldId id="1498" r:id="rId275"/>
    <p:sldId id="1474" r:id="rId276"/>
    <p:sldId id="1475" r:id="rId277"/>
    <p:sldId id="1476" r:id="rId278"/>
    <p:sldId id="1477" r:id="rId279"/>
    <p:sldId id="1478" r:id="rId280"/>
    <p:sldId id="1479" r:id="rId281"/>
    <p:sldId id="1626" r:id="rId282"/>
    <p:sldId id="1627" r:id="rId283"/>
    <p:sldId id="1628" r:id="rId284"/>
    <p:sldId id="1631" r:id="rId285"/>
    <p:sldId id="1630" r:id="rId286"/>
    <p:sldId id="1629" r:id="rId287"/>
    <p:sldId id="1501" r:id="rId288"/>
    <p:sldId id="1513" r:id="rId289"/>
    <p:sldId id="1623" r:id="rId290"/>
    <p:sldId id="1621" r:id="rId291"/>
    <p:sldId id="1622" r:id="rId292"/>
    <p:sldId id="1502" r:id="rId293"/>
    <p:sldId id="1539" r:id="rId294"/>
    <p:sldId id="1503" r:id="rId295"/>
    <p:sldId id="1568" r:id="rId296"/>
    <p:sldId id="1600" r:id="rId297"/>
    <p:sldId id="1601" r:id="rId298"/>
    <p:sldId id="1602" r:id="rId299"/>
    <p:sldId id="1586" r:id="rId300"/>
    <p:sldId id="1587" r:id="rId301"/>
    <p:sldId id="1588" r:id="rId302"/>
    <p:sldId id="1505" r:id="rId303"/>
    <p:sldId id="1617" r:id="rId304"/>
    <p:sldId id="1616" r:id="rId305"/>
    <p:sldId id="1537" r:id="rId306"/>
    <p:sldId id="1550" r:id="rId307"/>
    <p:sldId id="1538" r:id="rId308"/>
    <p:sldId id="1506" r:id="rId309"/>
    <p:sldId id="1583" r:id="rId310"/>
    <p:sldId id="1579" r:id="rId311"/>
    <p:sldId id="1615" r:id="rId312"/>
    <p:sldId id="1598" r:id="rId313"/>
    <p:sldId id="1589" r:id="rId314"/>
    <p:sldId id="1536" r:id="rId315"/>
    <p:sldId id="1604" r:id="rId316"/>
    <p:sldId id="1508" r:id="rId317"/>
    <p:sldId id="1581" r:id="rId318"/>
    <p:sldId id="1582" r:id="rId319"/>
    <p:sldId id="1577" r:id="rId320"/>
    <p:sldId id="1580" r:id="rId321"/>
    <p:sldId id="1564" r:id="rId322"/>
    <p:sldId id="1563" r:id="rId323"/>
    <p:sldId id="1540" r:id="rId324"/>
    <p:sldId id="1567" r:id="rId325"/>
    <p:sldId id="1541" r:id="rId326"/>
    <p:sldId id="1619" r:id="rId327"/>
    <p:sldId id="1562" r:id="rId328"/>
    <p:sldId id="1565" r:id="rId329"/>
    <p:sldId id="1569" r:id="rId330"/>
    <p:sldId id="1575" r:id="rId331"/>
    <p:sldId id="1576" r:id="rId332"/>
    <p:sldId id="1566" r:id="rId333"/>
    <p:sldId id="1552" r:id="rId334"/>
    <p:sldId id="1553" r:id="rId335"/>
    <p:sldId id="1578" r:id="rId336"/>
    <p:sldId id="1570" r:id="rId337"/>
    <p:sldId id="1599" r:id="rId338"/>
    <p:sldId id="1571" r:id="rId339"/>
    <p:sldId id="1572" r:id="rId340"/>
    <p:sldId id="1573" r:id="rId341"/>
    <p:sldId id="1574" r:id="rId342"/>
    <p:sldId id="1087" r:id="rId343"/>
    <p:sldId id="1633" r:id="rId344"/>
    <p:sldId id="1634" r:id="rId345"/>
    <p:sldId id="1635" r:id="rId346"/>
    <p:sldId id="1636" r:id="rId3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619428"/>
    <a:srgbClr val="D80E95"/>
    <a:srgbClr val="0A039B"/>
    <a:srgbClr val="BAAE18"/>
    <a:srgbClr val="8C8312"/>
    <a:srgbClr val="D2CD03"/>
    <a:srgbClr val="610F51"/>
    <a:srgbClr val="B7AC1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notesMaster" Target="notesMasters/notesMaster1.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commentAuthors" Target="commentAuthor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presProps" Target="presProps.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viewProps" Target="viewProps.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theme" Target="theme/theme1.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tableStyles" Target="tableStyle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173" Type="http://schemas.openxmlformats.org/officeDocument/2006/relationships/slide" Target="slides/slide172.xml"/><Relationship Id="rId229" Type="http://schemas.openxmlformats.org/officeDocument/2006/relationships/slide" Target="slides/slide228.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03-10-2025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24</a:t>
            </a:fld>
            <a:endParaRPr lang="en-IN"/>
          </a:p>
        </p:txBody>
      </p:sp>
    </p:spTree>
    <p:extLst>
      <p:ext uri="{BB962C8B-B14F-4D97-AF65-F5344CB8AC3E}">
        <p14:creationId xmlns:p14="http://schemas.microsoft.com/office/powerpoint/2010/main" val="3018157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331</a:t>
            </a:fld>
            <a:endParaRPr lang="en-IN"/>
          </a:p>
        </p:txBody>
      </p:sp>
    </p:spTree>
    <p:extLst>
      <p:ext uri="{BB962C8B-B14F-4D97-AF65-F5344CB8AC3E}">
        <p14:creationId xmlns:p14="http://schemas.microsoft.com/office/powerpoint/2010/main" val="805376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54</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70</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178</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288</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296</a:t>
            </a:fld>
            <a:endParaRPr lang="en-IN"/>
          </a:p>
        </p:txBody>
      </p:sp>
    </p:spTree>
    <p:extLst>
      <p:ext uri="{BB962C8B-B14F-4D97-AF65-F5344CB8AC3E}">
        <p14:creationId xmlns:p14="http://schemas.microsoft.com/office/powerpoint/2010/main" val="3380757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306</a:t>
            </a:fld>
            <a:endParaRPr lang="en-IN"/>
          </a:p>
        </p:txBody>
      </p:sp>
    </p:spTree>
    <p:extLst>
      <p:ext uri="{BB962C8B-B14F-4D97-AF65-F5344CB8AC3E}">
        <p14:creationId xmlns:p14="http://schemas.microsoft.com/office/powerpoint/2010/main" val="716614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10/3/2025</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10/3/2025</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10/3/2025</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10/3/2025</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2" Type="http://schemas.openxmlformats.org/officeDocument/2006/relationships/hyperlink" Target="https://www.geeksforgeeks.org/javascript-for-of-loop/" TargetMode="External"/><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ea typeface="Source Code Pro" panose="020B0509030403020204" pitchFamily="49" charset="0"/>
              </a:rPr>
              <a:t>.movie.</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.abc.</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.books.</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rPr>
              <a:t>variable</a:t>
            </a:r>
            <a:r>
              <a:rPr lang="en-IN" dirty="0">
                <a:latin typeface="Source Code Pro" panose="020B0509030403020204" pitchFamily="49" charset="0"/>
                <a:ea typeface="Source Code Pro" panose="020B0509030403020204" pitchFamily="49" charset="0"/>
              </a:rPr>
              <a:t> === null)</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Null Test</a:t>
            </a:r>
          </a:p>
        </p:txBody>
      </p:sp>
    </p:spTree>
    <p:extLst>
      <p:ext uri="{BB962C8B-B14F-4D97-AF65-F5344CB8AC3E}">
        <p14:creationId xmlns:p14="http://schemas.microsoft.com/office/powerpoint/2010/main" val="2822577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Empty String Test</a:t>
            </a:r>
          </a:p>
        </p:txBody>
      </p:sp>
    </p:spTree>
    <p:extLst>
      <p:ext uri="{BB962C8B-B14F-4D97-AF65-F5344CB8AC3E}">
        <p14:creationId xmlns:p14="http://schemas.microsoft.com/office/powerpoint/2010/main" val="271116349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Undefined Test</a:t>
            </a:r>
          </a:p>
        </p:txBody>
      </p:sp>
    </p:spTree>
    <p:extLst>
      <p:ext uri="{BB962C8B-B14F-4D97-AF65-F5344CB8AC3E}">
        <p14:creationId xmlns:p14="http://schemas.microsoft.com/office/powerpoint/2010/main" val="288093609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false)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False Test</a:t>
            </a:r>
          </a:p>
        </p:txBody>
      </p:sp>
    </p:spTree>
    <p:extLst>
      <p:ext uri="{BB962C8B-B14F-4D97-AF65-F5344CB8AC3E}">
        <p14:creationId xmlns:p14="http://schemas.microsoft.com/office/powerpoint/2010/main" val="357341889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Zero Test</a:t>
            </a:r>
          </a:p>
        </p:txBody>
      </p:sp>
    </p:spTree>
    <p:extLst>
      <p:ext uri="{BB962C8B-B14F-4D97-AF65-F5344CB8AC3E}">
        <p14:creationId xmlns:p14="http://schemas.microsoft.com/office/powerpoint/2010/main" val="249301198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335360" y="1412776"/>
            <a:ext cx="11377264"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'number' &amp;&amp; !parseFloat(variable) &amp;&amp;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(isNaN(variable))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NaN Test</a:t>
            </a:r>
          </a:p>
        </p:txBody>
      </p:sp>
    </p:spTree>
    <p:extLst>
      <p:ext uri="{BB962C8B-B14F-4D97-AF65-F5344CB8AC3E}">
        <p14:creationId xmlns:p14="http://schemas.microsoft.com/office/powerpoint/2010/main" val="318899055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nter image description here">
            <a:extLst>
              <a:ext uri="{FF2B5EF4-FFF2-40B4-BE49-F238E27FC236}">
                <a16:creationId xmlns:a16="http://schemas.microsoft.com/office/drawing/2014/main" id="{66406769-5960-20A9-A325-EF248F1CF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B2490E-E6FF-F071-4A66-1D98564E8CA9}"/>
              </a:ext>
            </a:extLst>
          </p:cNvPr>
          <p:cNvSpPr txBox="1"/>
          <p:nvPr/>
        </p:nvSpPr>
        <p:spPr>
          <a:xfrm>
            <a:off x="119336" y="0"/>
            <a:ext cx="1140056"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56506630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ter image description here">
            <a:extLst>
              <a:ext uri="{FF2B5EF4-FFF2-40B4-BE49-F238E27FC236}">
                <a16:creationId xmlns:a16="http://schemas.microsoft.com/office/drawing/2014/main" id="{C720F348-7052-673F-3DC0-E55D8179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34E2D-1940-2303-C761-83CA6785894D}"/>
              </a:ext>
            </a:extLst>
          </p:cNvPr>
          <p:cNvSpPr txBox="1"/>
          <p:nvPr/>
        </p:nvSpPr>
        <p:spPr>
          <a:xfrm>
            <a:off x="119336" y="0"/>
            <a:ext cx="1350050"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15008851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29266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1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 / .updateMany() </a:t>
            </a:r>
          </a:p>
        </p:txBody>
      </p:sp>
      <p:sp>
        <p:nvSpPr>
          <p:cNvPr id="7" name="Rectangle 6"/>
          <p:cNvSpPr/>
          <p:nvPr/>
        </p:nvSpPr>
        <p:spPr>
          <a:xfrm>
            <a:off x="263352" y="762000"/>
            <a:ext cx="11737304" cy="1600438"/>
          </a:xfrm>
          <a:prstGeom prst="rect">
            <a:avLst/>
          </a:prstGeom>
        </p:spPr>
        <p:txBody>
          <a:bodyPr wrap="square">
            <a:spAutoFit/>
          </a:bodyPr>
          <a:lstStyle/>
          <a:p>
            <a:pPr marL="285750" indent="-285750">
              <a:buFont typeface="Arial" panose="020B0604020202020204" pitchFamily="34" charset="0"/>
              <a:buChar char="•"/>
            </a:pPr>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pPr marL="285750" indent="-285750">
              <a:buFont typeface="Arial" panose="020B0604020202020204" pitchFamily="34" charset="0"/>
              <a:buChar char="•"/>
            </a:pPr>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grpSp>
        <p:nvGrpSpPr>
          <p:cNvPr id="3" name="Group 2">
            <a:extLst>
              <a:ext uri="{FF2B5EF4-FFF2-40B4-BE49-F238E27FC236}">
                <a16:creationId xmlns:a16="http://schemas.microsoft.com/office/drawing/2014/main" id="{5FBE6416-DC96-A578-3A40-2152D140486C}"/>
              </a:ext>
            </a:extLst>
          </p:cNvPr>
          <p:cNvGrpSpPr/>
          <p:nvPr/>
        </p:nvGrpSpPr>
        <p:grpSpPr>
          <a:xfrm>
            <a:off x="967734" y="2479312"/>
            <a:ext cx="9740906" cy="1593468"/>
            <a:chOff x="1524000" y="2555612"/>
            <a:chExt cx="9740906" cy="1593468"/>
          </a:xfrm>
        </p:grpSpPr>
        <p:sp>
          <p:nvSpPr>
            <p:cNvPr id="8" name="Rectangle 7"/>
            <p:cNvSpPr/>
            <p:nvPr/>
          </p:nvSpPr>
          <p:spPr>
            <a:xfrm>
              <a:off x="1524000" y="255561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77974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312238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grpSp>
    </p:spTree>
    <p:extLst>
      <p:ext uri="{BB962C8B-B14F-4D97-AF65-F5344CB8AC3E}">
        <p14:creationId xmlns:p14="http://schemas.microsoft.com/office/powerpoint/2010/main" val="391652235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0C4DC-77DF-8B26-DD6F-CC76EA86391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3849788-2D9A-1697-48D8-0E28B3DE2AA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 operators </a:t>
            </a:r>
          </a:p>
        </p:txBody>
      </p:sp>
      <p:graphicFrame>
        <p:nvGraphicFramePr>
          <p:cNvPr id="5" name="Table 4">
            <a:extLst>
              <a:ext uri="{FF2B5EF4-FFF2-40B4-BE49-F238E27FC236}">
                <a16:creationId xmlns:a16="http://schemas.microsoft.com/office/drawing/2014/main" id="{A40290E4-6784-1E91-1A03-1B85B62A679C}"/>
              </a:ext>
            </a:extLst>
          </p:cNvPr>
          <p:cNvGraphicFramePr>
            <a:graphicFrameLocks noGrp="1"/>
          </p:cNvGraphicFramePr>
          <p:nvPr>
            <p:extLst>
              <p:ext uri="{D42A27DB-BD31-4B8C-83A1-F6EECF244321}">
                <p14:modId xmlns:p14="http://schemas.microsoft.com/office/powerpoint/2010/main" val="958803878"/>
              </p:ext>
            </p:extLst>
          </p:nvPr>
        </p:nvGraphicFramePr>
        <p:xfrm>
          <a:off x="191342" y="2420888"/>
          <a:ext cx="11737306" cy="4062267"/>
        </p:xfrm>
        <a:graphic>
          <a:graphicData uri="http://schemas.openxmlformats.org/drawingml/2006/table">
            <a:tbl>
              <a:tblPr firstRow="1" bandRow="1">
                <a:tableStyleId>{5940675A-B579-460E-94D1-54222C63F5DA}</a:tableStyleId>
              </a:tblPr>
              <a:tblGrid>
                <a:gridCol w="1728194">
                  <a:extLst>
                    <a:ext uri="{9D8B030D-6E8A-4147-A177-3AD203B41FA5}">
                      <a16:colId xmlns:a16="http://schemas.microsoft.com/office/drawing/2014/main" val="2913218954"/>
                    </a:ext>
                  </a:extLst>
                </a:gridCol>
                <a:gridCol w="10009112">
                  <a:extLst>
                    <a:ext uri="{9D8B030D-6E8A-4147-A177-3AD203B41FA5}">
                      <a16:colId xmlns:a16="http://schemas.microsoft.com/office/drawing/2014/main" val="4262722594"/>
                    </a:ext>
                  </a:extLst>
                </a:gridCol>
              </a:tblGrid>
              <a:tr h="451363">
                <a:tc gridSpan="2">
                  <a:txBody>
                    <a:bodyPr/>
                    <a:lstStyle/>
                    <a:p>
                      <a:pPr algn="ctr" fontAlgn="t">
                        <a:lnSpc>
                          <a:spcPts val="1500"/>
                        </a:lnSpc>
                        <a:buNone/>
                      </a:pPr>
                      <a:r>
                        <a:rPr kumimoji="0" lang="en-US" sz="2400" b="0" i="1" u="sng" kern="1200" dirty="0">
                          <a:solidFill>
                            <a:schemeClr val="tx1"/>
                          </a:solidFill>
                          <a:effectLst/>
                          <a:latin typeface="Source Code Pro" panose="020B0509030403020204" pitchFamily="49" charset="0"/>
                          <a:ea typeface="Source Code Pro" panose="020B0509030403020204" pitchFamily="49" charset="0"/>
                          <a:cs typeface="+mn-cs"/>
                        </a:rPr>
                        <a:t>fields</a:t>
                      </a:r>
                      <a:endParaRPr kumimoji="0" lang="en-IN" sz="2400" b="0" i="1" u="sng" kern="1200" dirty="0">
                        <a:solidFill>
                          <a:schemeClr val="tx1"/>
                        </a:solidFill>
                        <a:effectLst/>
                        <a:latin typeface="Source Code Pro" panose="020B0509030403020204" pitchFamily="49" charset="0"/>
                        <a:ea typeface="Source Code Pro" panose="020B0509030403020204" pitchFamily="49" charset="0"/>
                        <a:cs typeface="+mn-cs"/>
                      </a:endParaRPr>
                    </a:p>
                  </a:txBody>
                  <a:tcPr marL="60960" marR="60960" marT="76200" marB="76200" anchor="ctr"/>
                </a:tc>
                <a:tc hMerge="1">
                  <a:txBody>
                    <a:bodyPr/>
                    <a:lstStyle/>
                    <a:p>
                      <a:pPr algn="l" fontAlgn="t">
                        <a:lnSpc>
                          <a:spcPts val="1500"/>
                        </a:lnSpc>
                        <a:buNone/>
                      </a:pPr>
                      <a:endParaRPr lang="en-US" sz="2000" b="0" dirty="0">
                        <a:solidFill>
                          <a:srgbClr val="FF0066"/>
                        </a:solidFill>
                        <a:effectLst/>
                        <a:latin typeface="Source Code Pro" panose="020B0509030403020204" pitchFamily="49" charset="0"/>
                        <a:ea typeface="Source Code Pro" panose="020B0509030403020204" pitchFamily="49" charset="0"/>
                      </a:endParaRPr>
                    </a:p>
                  </a:txBody>
                  <a:tcPr marL="60960" marR="182880" marT="76200" marB="76200"/>
                </a:tc>
                <a:extLst>
                  <a:ext uri="{0D108BD9-81ED-4DB2-BD59-A6C34878D82A}">
                    <a16:rowId xmlns:a16="http://schemas.microsoft.com/office/drawing/2014/main" val="2086457453"/>
                  </a:ext>
                </a:extLst>
              </a:tr>
              <a:tr h="451363">
                <a:tc>
                  <a:txBody>
                    <a:bodyPr/>
                    <a:lstStyle/>
                    <a:p>
                      <a:pPr lvl="0" algn="l" fontAlgn="t">
                        <a:lnSpc>
                          <a:spcPts val="1500"/>
                        </a:lnSpc>
                        <a:buNone/>
                      </a:pPr>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$set</a:t>
                      </a:r>
                    </a:p>
                  </a:txBody>
                  <a:tcPr marL="60960" marR="60960" marT="76200" marB="76200" anchor="ctr"/>
                </a:tc>
                <a:tc>
                  <a:txBody>
                    <a:bodyPr/>
                    <a:lstStyle/>
                    <a:p>
                      <a:pPr algn="ctr"/>
                      <a:r>
                        <a:rPr lang="en-US" sz="1800" dirty="0">
                          <a:solidFill>
                            <a:schemeClr val="tx1"/>
                          </a:solidFill>
                          <a:latin typeface="Source Code Pro" panose="020B0509030403020204" pitchFamily="49" charset="0"/>
                          <a:ea typeface="Source Code Pro" panose="020B0509030403020204" pitchFamily="49" charset="0"/>
                        </a:rPr>
                        <a:t>TODO</a:t>
                      </a:r>
                      <a:endParaRPr lang="en-IN" sz="1800" dirty="0">
                        <a:solidFill>
                          <a:schemeClr val="tx1"/>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247975249"/>
                  </a:ext>
                </a:extLst>
              </a:tr>
              <a:tr h="4513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$unset</a:t>
                      </a: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4094491301"/>
                  </a:ext>
                </a:extLst>
              </a:tr>
              <a:tr h="4513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dirty="0">
                          <a:solidFill>
                            <a:srgbClr val="FF0066"/>
                          </a:solidFill>
                          <a:effectLst/>
                          <a:latin typeface="Source Code Pro" panose="020B0509030403020204" pitchFamily="49" charset="0"/>
                          <a:ea typeface="Source Code Pro" panose="020B0509030403020204" pitchFamily="49" charset="0"/>
                        </a:rPr>
                        <a:t>$inc</a:t>
                      </a: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034828415"/>
                  </a:ext>
                </a:extLst>
              </a:tr>
              <a:tr h="451363">
                <a:tc>
                  <a:txBody>
                    <a:bodyPr/>
                    <a:lstStyle/>
                    <a:p>
                      <a:pPr lvl="0"/>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$rename</a:t>
                      </a:r>
                      <a:endParaRPr kumimoji="0" lang="en-IN" sz="1800" b="0" kern="1200" dirty="0">
                        <a:solidFill>
                          <a:srgbClr val="FF0066"/>
                        </a:solidFill>
                        <a:effectLst/>
                        <a:latin typeface="Source Code Pro" panose="020B0509030403020204" pitchFamily="49" charset="0"/>
                        <a:ea typeface="Source Code Pro" panose="020B0509030403020204" pitchFamily="49" charset="0"/>
                        <a:cs typeface="+mn-cs"/>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2200261022"/>
                  </a:ext>
                </a:extLst>
              </a:tr>
              <a:tr h="451363">
                <a:tc>
                  <a:txBody>
                    <a:bodyPr/>
                    <a:lstStyle/>
                    <a:p>
                      <a:pPr lvl="0"/>
                      <a:r>
                        <a:rPr lang="en-US" sz="1800" dirty="0">
                          <a:solidFill>
                            <a:srgbClr val="FF0066"/>
                          </a:solidFill>
                          <a:latin typeface="Source Code Pro" panose="020B0509030403020204" pitchFamily="49" charset="0"/>
                          <a:ea typeface="Source Code Pro" panose="020B0509030403020204" pitchFamily="49" charset="0"/>
                        </a:rPr>
                        <a:t>$min</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2548044259"/>
                  </a:ext>
                </a:extLst>
              </a:tr>
              <a:tr h="451363">
                <a:tc>
                  <a:txBody>
                    <a:bodyPr/>
                    <a:lstStyle/>
                    <a:p>
                      <a:pPr lvl="0"/>
                      <a:r>
                        <a:rPr lang="en-US" sz="1800" dirty="0">
                          <a:solidFill>
                            <a:srgbClr val="FF0066"/>
                          </a:solidFill>
                          <a:latin typeface="Source Code Pro" panose="020B0509030403020204" pitchFamily="49" charset="0"/>
                          <a:ea typeface="Source Code Pro" panose="020B0509030403020204" pitchFamily="49" charset="0"/>
                        </a:rPr>
                        <a:t>$max</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134325534"/>
                  </a:ext>
                </a:extLst>
              </a:tr>
              <a:tr h="451363">
                <a:tc>
                  <a:txBody>
                    <a:bodyPr/>
                    <a:lstStyle/>
                    <a:p>
                      <a:pPr lvl="0"/>
                      <a:r>
                        <a:rPr lang="en-US" sz="1800" dirty="0">
                          <a:solidFill>
                            <a:srgbClr val="FF0066"/>
                          </a:solidFill>
                          <a:latin typeface="Source Code Pro" panose="020B0509030403020204" pitchFamily="49" charset="0"/>
                          <a:ea typeface="Source Code Pro" panose="020B0509030403020204" pitchFamily="49" charset="0"/>
                        </a:rPr>
                        <a:t>$mul</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94112930"/>
                  </a:ext>
                </a:extLst>
              </a:tr>
              <a:tr h="451363">
                <a:tc>
                  <a:txBody>
                    <a:bodyPr/>
                    <a:lstStyle/>
                    <a:p>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96368875"/>
                  </a:ext>
                </a:extLst>
              </a:tr>
            </a:tbl>
          </a:graphicData>
        </a:graphic>
      </p:graphicFrame>
      <p:sp>
        <p:nvSpPr>
          <p:cNvPr id="3" name="TextBox 2">
            <a:extLst>
              <a:ext uri="{FF2B5EF4-FFF2-40B4-BE49-F238E27FC236}">
                <a16:creationId xmlns:a16="http://schemas.microsoft.com/office/drawing/2014/main" id="{0DBDA107-B0D2-4763-4EE9-EFA7A00D47CD}"/>
              </a:ext>
            </a:extLst>
          </p:cNvPr>
          <p:cNvSpPr txBox="1"/>
          <p:nvPr/>
        </p:nvSpPr>
        <p:spPr>
          <a:xfrm>
            <a:off x="1524000" y="692696"/>
            <a:ext cx="9144000" cy="1477328"/>
          </a:xfrm>
          <a:prstGeom prst="rect">
            <a:avLst/>
          </a:prstGeom>
        </p:spPr>
        <p:txBody>
          <a:bodyPr wrap="square">
            <a:spAutoFit/>
          </a:bodyPr>
          <a:lstStyle>
            <a:defPPr>
              <a:defRPr lang="en-US"/>
            </a:defPPr>
            <a:lvl1pPr>
              <a:spcBef>
                <a:spcPct val="0"/>
              </a:spcBef>
              <a:defRPr>
                <a:solidFill>
                  <a:schemeClr val="tx1">
                    <a:lumMod val="85000"/>
                    <a:lumOff val="15000"/>
                  </a:schemeClr>
                </a:solidFill>
                <a:latin typeface="Source Code Pro" panose="020B0509030403020204" pitchFamily="49" charset="0"/>
                <a:ea typeface="Source Code Pro" panose="020B0509030403020204" pitchFamily="49" charset="0"/>
              </a:defRPr>
            </a:lvl1pPr>
          </a:lstStyle>
          <a:p>
            <a:r>
              <a:rPr lang="en-IN" dirty="0"/>
              <a:t>{</a:t>
            </a:r>
          </a:p>
          <a:p>
            <a:r>
              <a:rPr lang="en-IN" dirty="0"/>
              <a:t>   &lt;</a:t>
            </a:r>
            <a:r>
              <a:rPr lang="en-IN" dirty="0">
                <a:solidFill>
                  <a:srgbClr val="D83713"/>
                </a:solidFill>
                <a:ea typeface="+mn-ea"/>
              </a:rPr>
              <a:t>operator1</a:t>
            </a:r>
            <a:r>
              <a:rPr lang="en-IN" dirty="0"/>
              <a:t>&gt;: { &lt;</a:t>
            </a:r>
            <a:r>
              <a:rPr lang="en-IN" dirty="0">
                <a:solidFill>
                  <a:srgbClr val="12824D"/>
                </a:solidFill>
                <a:highlight>
                  <a:srgbClr val="F9FBFA"/>
                </a:highlight>
                <a:ea typeface="+mn-ea"/>
              </a:rPr>
              <a:t>field1</a:t>
            </a:r>
            <a:r>
              <a:rPr lang="en-IN" dirty="0"/>
              <a:t>&gt;: &lt;</a:t>
            </a:r>
            <a:r>
              <a:rPr lang="en-IN" dirty="0">
                <a:solidFill>
                  <a:srgbClr val="4D0AF4"/>
                </a:solidFill>
              </a:rPr>
              <a:t>value1</a:t>
            </a:r>
            <a:r>
              <a:rPr lang="en-IN" dirty="0"/>
              <a:t>&gt;, ... },</a:t>
            </a:r>
          </a:p>
          <a:p>
            <a:r>
              <a:rPr lang="en-IN" dirty="0"/>
              <a:t>   &lt;</a:t>
            </a:r>
            <a:r>
              <a:rPr lang="en-IN" dirty="0">
                <a:solidFill>
                  <a:srgbClr val="D83713"/>
                </a:solidFill>
                <a:ea typeface="+mn-ea"/>
              </a:rPr>
              <a:t>operator2</a:t>
            </a:r>
            <a:r>
              <a:rPr lang="en-IN" dirty="0"/>
              <a:t>&gt;: { &lt;</a:t>
            </a:r>
            <a:r>
              <a:rPr lang="en-IN" dirty="0">
                <a:solidFill>
                  <a:srgbClr val="12824D"/>
                </a:solidFill>
                <a:highlight>
                  <a:srgbClr val="F9FBFA"/>
                </a:highlight>
                <a:ea typeface="+mn-ea"/>
              </a:rPr>
              <a:t>field2</a:t>
            </a:r>
            <a:r>
              <a:rPr lang="en-IN" dirty="0"/>
              <a:t>&gt;: &lt;</a:t>
            </a:r>
            <a:r>
              <a:rPr lang="en-IN" dirty="0">
                <a:solidFill>
                  <a:srgbClr val="4D0AF4"/>
                </a:solidFill>
              </a:rPr>
              <a:t>value2</a:t>
            </a:r>
            <a:r>
              <a:rPr lang="en-IN" dirty="0"/>
              <a:t>&gt;, ... },</a:t>
            </a:r>
          </a:p>
          <a:p>
            <a:r>
              <a:rPr lang="en-IN" dirty="0"/>
              <a:t>   ...</a:t>
            </a:r>
          </a:p>
          <a:p>
            <a:r>
              <a:rPr lang="en-IN" dirty="0"/>
              <a:t>}</a:t>
            </a:r>
          </a:p>
        </p:txBody>
      </p:sp>
    </p:spTree>
    <p:extLst>
      <p:ext uri="{BB962C8B-B14F-4D97-AF65-F5344CB8AC3E}">
        <p14:creationId xmlns:p14="http://schemas.microsoft.com/office/powerpoint/2010/main" val="75717885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43948-3D00-131C-BA60-FDFC90864289}"/>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FAD2EE4-33E5-3F08-5923-46625A7943D2}"/>
              </a:ext>
            </a:extLst>
          </p:cNvPr>
          <p:cNvGraphicFramePr>
            <a:graphicFrameLocks noGrp="1"/>
          </p:cNvGraphicFramePr>
          <p:nvPr>
            <p:extLst>
              <p:ext uri="{D42A27DB-BD31-4B8C-83A1-F6EECF244321}">
                <p14:modId xmlns:p14="http://schemas.microsoft.com/office/powerpoint/2010/main" val="4284724625"/>
              </p:ext>
            </p:extLst>
          </p:nvPr>
        </p:nvGraphicFramePr>
        <p:xfrm>
          <a:off x="191342" y="679095"/>
          <a:ext cx="11809314" cy="6062273"/>
        </p:xfrm>
        <a:graphic>
          <a:graphicData uri="http://schemas.openxmlformats.org/drawingml/2006/table">
            <a:tbl>
              <a:tblPr firstRow="1" bandRow="1">
                <a:tableStyleId>{5940675A-B579-460E-94D1-54222C63F5DA}</a:tableStyleId>
              </a:tblPr>
              <a:tblGrid>
                <a:gridCol w="2232250">
                  <a:extLst>
                    <a:ext uri="{9D8B030D-6E8A-4147-A177-3AD203B41FA5}">
                      <a16:colId xmlns:a16="http://schemas.microsoft.com/office/drawing/2014/main" val="915960406"/>
                    </a:ext>
                  </a:extLst>
                </a:gridCol>
                <a:gridCol w="9577064">
                  <a:extLst>
                    <a:ext uri="{9D8B030D-6E8A-4147-A177-3AD203B41FA5}">
                      <a16:colId xmlns:a16="http://schemas.microsoft.com/office/drawing/2014/main" val="469668721"/>
                    </a:ext>
                  </a:extLst>
                </a:gridCol>
              </a:tblGrid>
              <a:tr h="451363">
                <a:tc gridSpan="2">
                  <a:txBody>
                    <a:bodyPr/>
                    <a:lstStyle/>
                    <a:p>
                      <a:pPr algn="ctr"/>
                      <a:r>
                        <a:rPr kumimoji="0" lang="en-US" sz="2400" b="0" i="1" u="sng" kern="1200" dirty="0">
                          <a:solidFill>
                            <a:schemeClr val="tx1"/>
                          </a:solidFill>
                          <a:effectLst/>
                          <a:latin typeface="Source Code Pro" panose="020B0509030403020204" pitchFamily="49" charset="0"/>
                          <a:ea typeface="Source Code Pro" panose="020B0509030403020204" pitchFamily="49" charset="0"/>
                          <a:cs typeface="+mn-cs"/>
                        </a:rPr>
                        <a:t>array</a:t>
                      </a:r>
                      <a:endParaRPr kumimoji="0" lang="en-IN" sz="2400" b="0" i="1" u="sng"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tc hMerge="1">
                  <a:txBody>
                    <a:bodyPr/>
                    <a:lstStyle/>
                    <a:p>
                      <a:endParaRPr lang="en-IN" sz="2000" dirty="0">
                        <a:solidFill>
                          <a:srgbClr val="FF0066"/>
                        </a:solidFill>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86457453"/>
                  </a:ext>
                </a:extLst>
              </a:tr>
              <a:tr h="451363">
                <a:tc>
                  <a:txBody>
                    <a:bodyPr/>
                    <a:lstStyle/>
                    <a:p>
                      <a:r>
                        <a:rPr lang="en-US" sz="1800" dirty="0">
                          <a:solidFill>
                            <a:srgbClr val="FF0066"/>
                          </a:solidFill>
                          <a:latin typeface="Source Code Pro" panose="020B0509030403020204" pitchFamily="49" charset="0"/>
                          <a:ea typeface="Source Code Pro" panose="020B0509030403020204" pitchFamily="49" charset="0"/>
                        </a:rPr>
                        <a:t>$</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update the first element that matches the query condition.</a:t>
                      </a:r>
                      <a:endParaRPr lang="en-IN" sz="1800" b="0" dirty="0">
                        <a:solidFill>
                          <a:schemeClr val="tx1"/>
                        </a:solidFill>
                        <a:latin typeface="Palatino Linotype" panose="02040502050505030304" pitchFamily="18" charset="0"/>
                        <a:ea typeface="SimSun" panose="02010600030101010101" pitchFamily="2" charset="-122"/>
                      </a:endParaRPr>
                    </a:p>
                  </a:txBody>
                  <a:tcPr anchor="ctr"/>
                </a:tc>
                <a:extLst>
                  <a:ext uri="{0D108BD9-81ED-4DB2-BD59-A6C34878D82A}">
                    <a16:rowId xmlns:a16="http://schemas.microsoft.com/office/drawing/2014/main" val="3247975249"/>
                  </a:ext>
                </a:extLst>
              </a:tr>
              <a:tr h="451363">
                <a:tc>
                  <a:txBody>
                    <a:bodyPr/>
                    <a:lstStyle/>
                    <a:p>
                      <a:r>
                        <a:rPr lang="en-US" sz="1800" dirty="0">
                          <a:solidFill>
                            <a:srgbClr val="FF0066"/>
                          </a:solidFill>
                          <a:latin typeface="Source Code Pro" panose="020B0509030403020204" pitchFamily="49" charset="0"/>
                          <a:ea typeface="Source Code Pro" panose="020B0509030403020204" pitchFamily="49" charset="0"/>
                        </a:rPr>
                        <a:t>$[]</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marL="0" algn="l" rtl="0" eaLnBrk="1" latinLnBrk="0" hangingPunct="1"/>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update all elements in an array for the documents that match the query condition.</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4094491301"/>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$[].field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access the fields in the embedded documents. </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3034828415"/>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$[&lt;identifier&gt;]</a:t>
                      </a:r>
                    </a:p>
                  </a:txBody>
                  <a:tcPr anchor="ctr"/>
                </a:tc>
                <a:tc>
                  <a:txBody>
                    <a:bodyPr/>
                    <a:lstStyle/>
                    <a:p>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update all elements that match the arrayFilters condition for the documents that match the query condition.</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76811177"/>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$addToSet</a:t>
                      </a:r>
                    </a:p>
                  </a:txBody>
                  <a:tcPr anchor="ctr"/>
                </a:tc>
                <a:tc>
                  <a:txBody>
                    <a:bodyPr/>
                    <a:lstStyle/>
                    <a:p>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Adds elements to an array only if they do not already exist in the set. </a:t>
                      </a:r>
                      <a:r>
                        <a:rPr lang="en-IN" sz="1800" dirty="0">
                          <a:solidFill>
                            <a:srgbClr val="FF0000"/>
                          </a:solidFill>
                          <a:highlight>
                            <a:srgbClr val="F9FBFA"/>
                          </a:highlight>
                          <a:latin typeface="Source Code Pro" panose="020B0509030403020204" pitchFamily="49" charset="0"/>
                        </a:rPr>
                        <a:t>// use the $each</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2200261022"/>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$pop</a:t>
                      </a:r>
                    </a:p>
                  </a:txBody>
                  <a:tcPr anchor="ctr"/>
                </a:tc>
                <a:tc>
                  <a:txBody>
                    <a:bodyPr/>
                    <a:lstStyle/>
                    <a:p>
                      <a:r>
                        <a:rPr kumimoji="0" lang="en-US" sz="1800" b="0" i="0" kern="1200" dirty="0">
                          <a:solidFill>
                            <a:schemeClr val="tx1"/>
                          </a:solidFill>
                          <a:effectLst/>
                          <a:latin typeface="+mn-lt"/>
                          <a:ea typeface="+mn-ea"/>
                          <a:cs typeface="+mn-cs"/>
                        </a:rPr>
                        <a:t>Removes the first or last item of an array.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2548044259"/>
                  </a:ext>
                </a:extLst>
              </a:tr>
              <a:tr h="451363">
                <a:tc>
                  <a:txBody>
                    <a:bodyPr/>
                    <a:lstStyle/>
                    <a:p>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$pull</a:t>
                      </a:r>
                      <a:endParaRPr kumimoji="0" lang="en-IN" sz="1800" b="0" kern="1200" dirty="0">
                        <a:solidFill>
                          <a:srgbClr val="FF0066"/>
                        </a:solidFill>
                        <a:effectLst/>
                        <a:latin typeface="Source Code Pro" panose="020B0509030403020204" pitchFamily="49" charset="0"/>
                        <a:ea typeface="Source Code Pro" panose="020B0509030403020204" pitchFamily="49" charset="0"/>
                        <a:cs typeface="+mn-cs"/>
                      </a:endParaRPr>
                    </a:p>
                  </a:txBody>
                  <a:tcPr anchor="ctr"/>
                </a:tc>
                <a:tc>
                  <a:txBody>
                    <a:bodyPr/>
                    <a:lstStyle/>
                    <a:p>
                      <a:r>
                        <a:rPr kumimoji="0" lang="en-US" sz="1800" b="0" i="0" kern="1200" dirty="0">
                          <a:solidFill>
                            <a:schemeClr val="tx1"/>
                          </a:solidFill>
                          <a:effectLst/>
                          <a:latin typeface="+mn-lt"/>
                          <a:ea typeface="+mn-ea"/>
                          <a:cs typeface="+mn-cs"/>
                        </a:rPr>
                        <a:t>Removes all array elements that match a specified query.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3134325534"/>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$push</a:t>
                      </a:r>
                    </a:p>
                  </a:txBody>
                  <a:tcPr anchor="ctr"/>
                </a:tc>
                <a:tc>
                  <a:txBody>
                    <a:bodyPr/>
                    <a:lstStyle/>
                    <a:p>
                      <a:r>
                        <a:rPr kumimoji="0" lang="en-US" sz="1800" b="0" i="0" kern="1200" dirty="0">
                          <a:solidFill>
                            <a:schemeClr val="tx1"/>
                          </a:solidFill>
                          <a:effectLst/>
                          <a:latin typeface="+mn-lt"/>
                          <a:ea typeface="+mn-ea"/>
                          <a:cs typeface="+mn-cs"/>
                        </a:rPr>
                        <a:t>Adds an item to an array.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394112930"/>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$pullAll</a:t>
                      </a:r>
                    </a:p>
                  </a:txBody>
                  <a:tcPr anchor="ctr"/>
                </a:tc>
                <a:tc>
                  <a:txBody>
                    <a:bodyPr/>
                    <a:lstStyle/>
                    <a:p>
                      <a:r>
                        <a:rPr kumimoji="0" lang="en-US" sz="1800" b="0" i="0" kern="1200" dirty="0">
                          <a:solidFill>
                            <a:schemeClr val="tx1"/>
                          </a:solidFill>
                          <a:effectLst/>
                          <a:latin typeface="+mn-lt"/>
                          <a:ea typeface="+mn-ea"/>
                          <a:cs typeface="+mn-cs"/>
                        </a:rPr>
                        <a:t>Removes all matching values from an array.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96368875"/>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$each</a:t>
                      </a:r>
                    </a:p>
                  </a:txBody>
                  <a:tcPr anchor="ctr"/>
                </a:tc>
                <a:tc>
                  <a:txBody>
                    <a:bodyPr/>
                    <a:lstStyle/>
                    <a:p>
                      <a:r>
                        <a:rPr kumimoji="0" lang="en-US" sz="1800" b="0" i="0" kern="1200" dirty="0">
                          <a:solidFill>
                            <a:schemeClr val="tx1"/>
                          </a:solidFill>
                          <a:effectLst/>
                          <a:latin typeface="+mn-lt"/>
                          <a:ea typeface="+mn-ea"/>
                          <a:cs typeface="+mn-cs"/>
                        </a:rPr>
                        <a:t>Modifies the </a:t>
                      </a:r>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$push </a:t>
                      </a:r>
                      <a:r>
                        <a:rPr kumimoji="0" lang="en-US" sz="1800" b="0" i="0" kern="1200" dirty="0">
                          <a:solidFill>
                            <a:schemeClr val="tx1"/>
                          </a:solidFill>
                          <a:effectLst/>
                          <a:latin typeface="+mn-lt"/>
                          <a:ea typeface="+mn-ea"/>
                          <a:cs typeface="+mn-cs"/>
                        </a:rPr>
                        <a:t>and </a:t>
                      </a:r>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$addToSet</a:t>
                      </a:r>
                      <a:r>
                        <a:rPr kumimoji="0" lang="en-US" sz="1800" b="0" i="0" kern="1200" dirty="0">
                          <a:solidFill>
                            <a:schemeClr val="tx1"/>
                          </a:solidFill>
                          <a:effectLst/>
                          <a:latin typeface="+mn-lt"/>
                          <a:ea typeface="+mn-ea"/>
                          <a:cs typeface="+mn-cs"/>
                        </a:rPr>
                        <a:t> operators to append multiple items for array updates.</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2821835199"/>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$position</a:t>
                      </a:r>
                    </a:p>
                  </a:txBody>
                  <a:tcPr anchor="ctr"/>
                </a:tc>
                <a:tc>
                  <a:txBody>
                    <a:bodyPr/>
                    <a:lstStyle/>
                    <a:p>
                      <a:r>
                        <a:rPr kumimoji="0" lang="en-US" sz="1800" b="0" i="0" kern="1200" dirty="0">
                          <a:solidFill>
                            <a:schemeClr val="tx1"/>
                          </a:solidFill>
                          <a:effectLst/>
                          <a:latin typeface="+mn-lt"/>
                          <a:ea typeface="+mn-ea"/>
                          <a:cs typeface="+mn-cs"/>
                        </a:rPr>
                        <a:t>Modifies the </a:t>
                      </a:r>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$push </a:t>
                      </a:r>
                      <a:r>
                        <a:rPr kumimoji="0" lang="en-US" sz="1800" b="0" i="0" kern="1200" dirty="0">
                          <a:solidFill>
                            <a:schemeClr val="tx1"/>
                          </a:solidFill>
                          <a:effectLst/>
                          <a:latin typeface="+mn-lt"/>
                          <a:ea typeface="+mn-ea"/>
                          <a:cs typeface="+mn-cs"/>
                        </a:rPr>
                        <a:t>operator to specify the position in the array to add elements.</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1196227220"/>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$slice / $sort</a:t>
                      </a:r>
                    </a:p>
                  </a:txBody>
                  <a:tcPr anchor="ctr"/>
                </a:tc>
                <a:tc>
                  <a:txBody>
                    <a:bodyPr/>
                    <a:lstStyle/>
                    <a:p>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457975032"/>
                  </a:ext>
                </a:extLst>
              </a:tr>
            </a:tbl>
          </a:graphicData>
        </a:graphic>
      </p:graphicFrame>
      <p:sp>
        <p:nvSpPr>
          <p:cNvPr id="3" name="Rectangle 2">
            <a:extLst>
              <a:ext uri="{FF2B5EF4-FFF2-40B4-BE49-F238E27FC236}">
                <a16:creationId xmlns:a16="http://schemas.microsoft.com/office/drawing/2014/main" id="{0E3176BA-618A-388F-574B-285CB8BAD8A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 operators </a:t>
            </a:r>
          </a:p>
        </p:txBody>
      </p:sp>
    </p:spTree>
    <p:extLst>
      <p:ext uri="{BB962C8B-B14F-4D97-AF65-F5344CB8AC3E}">
        <p14:creationId xmlns:p14="http://schemas.microsoft.com/office/powerpoint/2010/main" val="15970358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90E8B-8659-3715-C0E1-368805DFF66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222A5D9-CD90-552A-24D8-80767BEBA6E0}"/>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 operators </a:t>
            </a:r>
          </a:p>
        </p:txBody>
      </p:sp>
      <p:sp>
        <p:nvSpPr>
          <p:cNvPr id="9" name="TextBox 8">
            <a:extLst>
              <a:ext uri="{FF2B5EF4-FFF2-40B4-BE49-F238E27FC236}">
                <a16:creationId xmlns:a16="http://schemas.microsoft.com/office/drawing/2014/main" id="{0420EF8A-4269-DABD-0606-7519DE8A19B5}"/>
              </a:ext>
            </a:extLst>
          </p:cNvPr>
          <p:cNvSpPr txBox="1"/>
          <p:nvPr/>
        </p:nvSpPr>
        <p:spPr>
          <a:xfrm>
            <a:off x="263352" y="2422043"/>
            <a:ext cx="11665296" cy="4154984"/>
          </a:xfrm>
          <a:prstGeom prst="rect">
            <a:avLst/>
          </a:prstGeom>
          <a:noFill/>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D83713"/>
                </a:solidFill>
                <a:latin typeface="Source Code Pro" panose="020B0509030403020204" pitchFamily="49" charset="0"/>
              </a:rPr>
              <a:t>	$set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a:t>
            </a:r>
          </a:p>
          <a:p>
            <a:r>
              <a:rPr lang="en-US" sz="600" dirty="0">
                <a:solidFill>
                  <a:srgbClr val="D83713"/>
                </a:solidFill>
                <a:latin typeface="Source Code Pro" panose="020B0509030403020204" pitchFamily="49" charset="0"/>
                <a:ea typeface="Source Code Pro" panose="020B0509030403020204" pitchFamily="49" charset="0"/>
              </a:rPr>
              <a:t>	</a:t>
            </a:r>
          </a:p>
          <a:p>
            <a:r>
              <a:rPr lang="en-US" dirty="0">
                <a:solidFill>
                  <a:srgbClr val="D83713"/>
                </a:solidFill>
                <a:latin typeface="Source Code Pro" panose="020B0509030403020204" pitchFamily="49" charset="0"/>
                <a:ea typeface="Source Code Pro" panose="020B0509030403020204" pitchFamily="49" charset="0"/>
              </a:rPr>
              <a:t>	$inc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$min</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$max</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$mul</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true,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D83713"/>
                </a:solidFill>
                <a:effectLst/>
                <a:latin typeface="Source Code Pro" panose="020B0509030403020204" pitchFamily="49" charset="0"/>
              </a:rPr>
              <a:t>	$push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endParaRPr lang="en-IN" sz="600" b="0" i="0" dirty="0">
              <a:solidFill>
                <a:srgbClr val="061621"/>
              </a:solidFill>
              <a:effectLst/>
              <a:latin typeface="Source Code Pro" panose="020B0509030403020204" pitchFamily="49" charset="0"/>
            </a:endParaRPr>
          </a:p>
          <a:p>
            <a:r>
              <a:rPr lang="en-IN" b="0" i="0" dirty="0">
                <a:solidFill>
                  <a:srgbClr val="D83713"/>
                </a:solidFill>
                <a:effectLst/>
                <a:latin typeface="Source Code Pro" panose="020B0509030403020204" pitchFamily="49" charset="0"/>
              </a:rPr>
              <a:t>	$pop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r>
              <a:rPr lang="en-US" b="0" i="0" dirty="0">
                <a:solidFill>
                  <a:srgbClr val="061621"/>
                </a:solidFill>
                <a:effectLst/>
                <a:latin typeface="Source Code Pro" panose="020B0509030403020204" pitchFamily="49" charset="0"/>
              </a:rPr>
              <a:t>,</a:t>
            </a:r>
          </a:p>
          <a:p>
            <a:r>
              <a:rPr lang="en-US" dirty="0">
                <a:solidFill>
                  <a:srgbClr val="061621"/>
                </a:solidFill>
                <a:latin typeface="Source Code Pro" panose="020B0509030403020204" pitchFamily="49" charset="0"/>
              </a:rPr>
              <a:t>	</a:t>
            </a:r>
            <a:r>
              <a:rPr lang="en-US" b="1" dirty="0">
                <a:solidFill>
                  <a:srgbClr val="061621"/>
                </a:solidFill>
                <a:latin typeface="Source Code Pro" panose="020B0509030403020204" pitchFamily="49" charset="0"/>
              </a:rPr>
              <a:t>...</a:t>
            </a:r>
          </a:p>
          <a:p>
            <a:r>
              <a:rPr lang="en-US" dirty="0">
                <a:solidFill>
                  <a:srgbClr val="061621"/>
                </a:solidFill>
                <a:latin typeface="Source Code Pro" panose="020B0509030403020204" pitchFamily="49" charset="0"/>
              </a:rPr>
              <a:t>}</a:t>
            </a:r>
            <a:endParaRPr lang="en-IN" dirty="0"/>
          </a:p>
        </p:txBody>
      </p:sp>
      <p:sp>
        <p:nvSpPr>
          <p:cNvPr id="3" name="TextBox 2">
            <a:extLst>
              <a:ext uri="{FF2B5EF4-FFF2-40B4-BE49-F238E27FC236}">
                <a16:creationId xmlns:a16="http://schemas.microsoft.com/office/drawing/2014/main" id="{E3CF2FAD-5DA1-DECF-B02E-7C1E2FD6FBF0}"/>
              </a:ext>
            </a:extLst>
          </p:cNvPr>
          <p:cNvSpPr txBox="1"/>
          <p:nvPr/>
        </p:nvSpPr>
        <p:spPr>
          <a:xfrm>
            <a:off x="1524000" y="692696"/>
            <a:ext cx="9144000" cy="1477328"/>
          </a:xfrm>
          <a:prstGeom prst="rect">
            <a:avLst/>
          </a:prstGeom>
        </p:spPr>
        <p:txBody>
          <a:bodyPr wrap="square">
            <a:spAutoFit/>
          </a:bodyPr>
          <a:lstStyle>
            <a:defPPr>
              <a:defRPr lang="en-US"/>
            </a:defPPr>
            <a:lvl1pPr>
              <a:spcBef>
                <a:spcPct val="0"/>
              </a:spcBef>
              <a:defRPr>
                <a:solidFill>
                  <a:schemeClr val="tx1">
                    <a:lumMod val="85000"/>
                    <a:lumOff val="15000"/>
                  </a:schemeClr>
                </a:solidFill>
                <a:latin typeface="Source Code Pro" panose="020B0509030403020204" pitchFamily="49" charset="0"/>
                <a:ea typeface="Source Code Pro" panose="020B0509030403020204" pitchFamily="49" charset="0"/>
              </a:defRPr>
            </a:lvl1pPr>
          </a:lstStyle>
          <a:p>
            <a:r>
              <a:rPr lang="en-IN" dirty="0"/>
              <a:t>{</a:t>
            </a:r>
          </a:p>
          <a:p>
            <a:r>
              <a:rPr lang="en-IN" dirty="0"/>
              <a:t>   &lt;</a:t>
            </a:r>
            <a:r>
              <a:rPr lang="en-IN" dirty="0">
                <a:solidFill>
                  <a:srgbClr val="D83713"/>
                </a:solidFill>
                <a:ea typeface="+mn-ea"/>
              </a:rPr>
              <a:t>operator1</a:t>
            </a:r>
            <a:r>
              <a:rPr lang="en-IN" dirty="0"/>
              <a:t>&gt;: { &lt;</a:t>
            </a:r>
            <a:r>
              <a:rPr lang="en-IN" dirty="0">
                <a:solidFill>
                  <a:srgbClr val="12824D"/>
                </a:solidFill>
                <a:highlight>
                  <a:srgbClr val="F9FBFA"/>
                </a:highlight>
                <a:ea typeface="+mn-ea"/>
              </a:rPr>
              <a:t>field1</a:t>
            </a:r>
            <a:r>
              <a:rPr lang="en-IN" dirty="0"/>
              <a:t>&gt;: &lt;</a:t>
            </a:r>
            <a:r>
              <a:rPr lang="en-IN" dirty="0">
                <a:solidFill>
                  <a:srgbClr val="4D0AF4"/>
                </a:solidFill>
              </a:rPr>
              <a:t>value1</a:t>
            </a:r>
            <a:r>
              <a:rPr lang="en-IN" dirty="0"/>
              <a:t>&gt;, ... },</a:t>
            </a:r>
          </a:p>
          <a:p>
            <a:r>
              <a:rPr lang="en-IN" dirty="0"/>
              <a:t>   &lt;</a:t>
            </a:r>
            <a:r>
              <a:rPr lang="en-IN" dirty="0">
                <a:solidFill>
                  <a:srgbClr val="D83713"/>
                </a:solidFill>
                <a:ea typeface="+mn-ea"/>
              </a:rPr>
              <a:t>operator2</a:t>
            </a:r>
            <a:r>
              <a:rPr lang="en-IN" dirty="0"/>
              <a:t>&gt;: { &lt;</a:t>
            </a:r>
            <a:r>
              <a:rPr lang="en-IN" dirty="0">
                <a:solidFill>
                  <a:srgbClr val="12824D"/>
                </a:solidFill>
                <a:highlight>
                  <a:srgbClr val="F9FBFA"/>
                </a:highlight>
                <a:ea typeface="+mn-ea"/>
              </a:rPr>
              <a:t>field2</a:t>
            </a:r>
            <a:r>
              <a:rPr lang="en-IN" dirty="0"/>
              <a:t>&gt;: &lt;</a:t>
            </a:r>
            <a:r>
              <a:rPr lang="en-IN" dirty="0">
                <a:solidFill>
                  <a:srgbClr val="4D0AF4"/>
                </a:solidFill>
              </a:rPr>
              <a:t>value2</a:t>
            </a:r>
            <a:r>
              <a:rPr lang="en-IN" dirty="0"/>
              <a:t>&gt;, ... },</a:t>
            </a:r>
          </a:p>
          <a:p>
            <a:r>
              <a:rPr lang="en-IN" dirty="0"/>
              <a:t>   ...</a:t>
            </a:r>
          </a:p>
          <a:p>
            <a:r>
              <a:rPr lang="en-IN" dirty="0"/>
              <a:t>}</a:t>
            </a:r>
          </a:p>
        </p:txBody>
      </p:sp>
    </p:spTree>
    <p:extLst>
      <p:ext uri="{BB962C8B-B14F-4D97-AF65-F5344CB8AC3E}">
        <p14:creationId xmlns:p14="http://schemas.microsoft.com/office/powerpoint/2010/main" val="39463470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85EC7-4195-11BD-FF2A-F081C22E101E}"/>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4C6CB14E-6122-FC10-549A-62AE30C4AFD5}"/>
              </a:ext>
            </a:extLst>
          </p:cNvPr>
          <p:cNvSpPr/>
          <p:nvPr/>
        </p:nvSpPr>
        <p:spPr>
          <a:xfrm>
            <a:off x="1787302" y="2861953"/>
            <a:ext cx="861739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$set operator replaces the value of a field with the specified value.</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a:extLst>
              <a:ext uri="{FF2B5EF4-FFF2-40B4-BE49-F238E27FC236}">
                <a16:creationId xmlns:a16="http://schemas.microsoft.com/office/drawing/2014/main" id="{EE4BB224-E0E4-306D-0951-64054574669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a:t>
            </a:r>
            <a:endParaRPr lang="en-US" dirty="0"/>
          </a:p>
        </p:txBody>
      </p:sp>
    </p:spTree>
    <p:extLst>
      <p:ext uri="{BB962C8B-B14F-4D97-AF65-F5344CB8AC3E}">
        <p14:creationId xmlns:p14="http://schemas.microsoft.com/office/powerpoint/2010/main" val="5966132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58676-7126-3879-E7B0-9DE581035A0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D91188E-38AB-2B72-0040-D6092D47476E}"/>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a:t>
            </a:r>
          </a:p>
        </p:txBody>
      </p:sp>
      <p:sp>
        <p:nvSpPr>
          <p:cNvPr id="7" name="Rectangle 6">
            <a:extLst>
              <a:ext uri="{FF2B5EF4-FFF2-40B4-BE49-F238E27FC236}">
                <a16:creationId xmlns:a16="http://schemas.microsoft.com/office/drawing/2014/main" id="{9CADCF28-261C-A905-1673-741E92DA5590}"/>
              </a:ext>
            </a:extLst>
          </p:cNvPr>
          <p:cNvSpPr/>
          <p:nvPr/>
        </p:nvSpPr>
        <p:spPr>
          <a:xfrm>
            <a:off x="1673188" y="762000"/>
            <a:ext cx="8845624" cy="369332"/>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$set </a:t>
            </a:r>
            <a:r>
              <a:rPr lang="en-US" dirty="0">
                <a:latin typeface="Palatino Linotype" panose="02040502050505030304" pitchFamily="18" charset="0"/>
              </a:rPr>
              <a:t>operator replaces the value of a field with the specified value.</a:t>
            </a:r>
            <a:endParaRPr lang="en-IN" dirty="0">
              <a:latin typeface="Palatino Linotype" panose="02040502050505030304" pitchFamily="18" charset="0"/>
            </a:endParaRPr>
          </a:p>
        </p:txBody>
      </p:sp>
      <p:sp>
        <p:nvSpPr>
          <p:cNvPr id="8" name="Rectangle 7">
            <a:extLst>
              <a:ext uri="{FF2B5EF4-FFF2-40B4-BE49-F238E27FC236}">
                <a16:creationId xmlns:a16="http://schemas.microsoft.com/office/drawing/2014/main" id="{C9EDE3E9-35DE-1B0B-223B-6160DA6BA4D5}"/>
              </a:ext>
            </a:extLst>
          </p:cNvPr>
          <p:cNvSpPr/>
          <p:nvPr/>
        </p:nvSpPr>
        <p:spPr>
          <a:xfrm>
            <a:off x="1524000" y="1611868"/>
            <a:ext cx="9144000" cy="73866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 ]</a:t>
            </a:r>
          </a:p>
        </p:txBody>
      </p:sp>
      <p:sp>
        <p:nvSpPr>
          <p:cNvPr id="5" name="TextBox 4">
            <a:extLst>
              <a:ext uri="{FF2B5EF4-FFF2-40B4-BE49-F238E27FC236}">
                <a16:creationId xmlns:a16="http://schemas.microsoft.com/office/drawing/2014/main" id="{BDC6C6B3-DE03-B7C8-5C0D-C60FDE6D4CBE}"/>
              </a:ext>
            </a:extLst>
          </p:cNvPr>
          <p:cNvSpPr txBox="1"/>
          <p:nvPr/>
        </p:nvSpPr>
        <p:spPr>
          <a:xfrm>
            <a:off x="335360" y="2915652"/>
            <a:ext cx="11377264" cy="738664"/>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rPr>
              <a:t>100</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rPr>
              <a:t>200</a:t>
            </a:r>
            <a:r>
              <a:rPr lang="en-US" dirty="0">
                <a:latin typeface="Source Code Pro" panose="020B0509030403020204" pitchFamily="49" charset="0"/>
                <a:ea typeface="Source Code Pro" panose="020B0509030403020204" pitchFamily="49" charset="0"/>
                <a:cs typeface="Calibri" panose="020F0502020204030204" pitchFamily="34" charset="0"/>
              </a:rPr>
              <a:t>, c: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rPr>
              <a:t>100</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rPr>
              <a:t>200</a:t>
            </a:r>
            <a:r>
              <a:rPr lang="en-US" dirty="0">
                <a:latin typeface="Source Code Pro" panose="020B0509030403020204" pitchFamily="49" charset="0"/>
                <a:ea typeface="Source Code Pro" panose="020B0509030403020204" pitchFamily="49" charset="0"/>
                <a:cs typeface="Calibri" panose="020F0502020204030204" pitchFamily="34" charset="0"/>
              </a:rPr>
              <a:t>, c: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 } ] );</a:t>
            </a:r>
          </a:p>
        </p:txBody>
      </p:sp>
      <p:grpSp>
        <p:nvGrpSpPr>
          <p:cNvPr id="9" name="Group 8">
            <a:extLst>
              <a:ext uri="{FF2B5EF4-FFF2-40B4-BE49-F238E27FC236}">
                <a16:creationId xmlns:a16="http://schemas.microsoft.com/office/drawing/2014/main" id="{0079EEFC-871B-9556-62A4-328A4FE33925}"/>
              </a:ext>
            </a:extLst>
          </p:cNvPr>
          <p:cNvGrpSpPr/>
          <p:nvPr/>
        </p:nvGrpSpPr>
        <p:grpSpPr>
          <a:xfrm>
            <a:off x="304984" y="4147428"/>
            <a:ext cx="11623664" cy="1945868"/>
            <a:chOff x="304984" y="4077072"/>
            <a:chExt cx="11623664" cy="1945868"/>
          </a:xfrm>
        </p:grpSpPr>
        <p:sp>
          <p:nvSpPr>
            <p:cNvPr id="3" name="TextBox 2">
              <a:extLst>
                <a:ext uri="{FF2B5EF4-FFF2-40B4-BE49-F238E27FC236}">
                  <a16:creationId xmlns:a16="http://schemas.microsoft.com/office/drawing/2014/main" id="{6E8AE68F-D24F-00D6-E140-415E461A65E8}"/>
                </a:ext>
              </a:extLst>
            </p:cNvPr>
            <p:cNvSpPr txBox="1"/>
            <p:nvPr/>
          </p:nvSpPr>
          <p:spPr>
            <a:xfrm>
              <a:off x="304984" y="4637945"/>
              <a:ext cx="11623664" cy="138499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 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"lime yellow"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 _</a:t>
              </a:r>
              <a:r>
                <a:rPr lang="en-IN" dirty="0">
                  <a:latin typeface="Source Code Pro" panose="020B0509030403020204" pitchFamily="49" charset="0"/>
                  <a:ea typeface="Source Code Pro" panose="020B0509030403020204" pitchFamily="49" charset="0"/>
                </a:rPr>
                <a:t>id: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"pink"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"pink"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4" name="TextBox 3">
              <a:extLst>
                <a:ext uri="{FF2B5EF4-FFF2-40B4-BE49-F238E27FC236}">
                  <a16:creationId xmlns:a16="http://schemas.microsoft.com/office/drawing/2014/main" id="{882C606F-5C38-FB29-C6AD-52AF27D15B41}"/>
                </a:ext>
              </a:extLst>
            </p:cNvPr>
            <p:cNvSpPr txBox="1"/>
            <p:nvPr/>
          </p:nvSpPr>
          <p:spPr>
            <a:xfrm>
              <a:off x="407368" y="4077072"/>
              <a:ext cx="1694695" cy="400110"/>
            </a:xfrm>
            <a:prstGeom prst="rect">
              <a:avLst/>
            </a:prstGeom>
            <a:noFill/>
          </p:spPr>
          <p:txBody>
            <a:bodyPr wrap="none" rtlCol="0">
              <a:spAutoFit/>
            </a:bodyPr>
            <a:lstStyle/>
            <a:p>
              <a:r>
                <a:rPr lang="en-IN" sz="2000" dirty="0">
                  <a:solidFill>
                    <a:srgbClr val="D80E95"/>
                  </a:solidFill>
                  <a:latin typeface="Arial" panose="020B0604020202020204" pitchFamily="34" charset="0"/>
                  <a:cs typeface="Arial" panose="020B0604020202020204" pitchFamily="34" charset="0"/>
                </a:rPr>
                <a:t>Array Update</a:t>
              </a:r>
            </a:p>
          </p:txBody>
        </p:sp>
      </p:grpSp>
    </p:spTree>
    <p:extLst>
      <p:ext uri="{BB962C8B-B14F-4D97-AF65-F5344CB8AC3E}">
        <p14:creationId xmlns:p14="http://schemas.microsoft.com/office/powerpoint/2010/main" val="130348262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sal: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1200329"/>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a:p>
            <a:endParaRPr lang="en-IN" dirty="0"/>
          </a:p>
        </p:txBody>
      </p:sp>
      <p:sp>
        <p:nvSpPr>
          <p:cNvPr id="4" name="TextBox 3">
            <a:extLst>
              <a:ext uri="{FF2B5EF4-FFF2-40B4-BE49-F238E27FC236}">
                <a16:creationId xmlns:a16="http://schemas.microsoft.com/office/drawing/2014/main" id="{2B1CA49B-B0AF-B904-330B-80EDEB4A729A}"/>
              </a:ext>
            </a:extLst>
          </p:cNvPr>
          <p:cNvSpPr txBox="1"/>
          <p:nvPr/>
        </p:nvSpPr>
        <p:spPr>
          <a:xfrm>
            <a:off x="263352" y="4881934"/>
            <a:ext cx="11665296"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salary: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619428"/>
                </a:solidFill>
                <a:latin typeface="Source Code Pro" panose="020B0509030403020204" pitchFamily="49" charset="0"/>
                <a:ea typeface="Source Code Pro" panose="020B0509030403020204" pitchFamily="49" charset="0"/>
              </a:rPr>
              <a:t>// $set and $inc in single statement.</a:t>
            </a:r>
          </a:p>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salary: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numbers: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619428"/>
                </a:solidFill>
                <a:latin typeface="Source Code Pro" panose="020B0509030403020204" pitchFamily="49" charset="0"/>
                <a:ea typeface="Source Code Pro" panose="020B0509030403020204" pitchFamily="49" charset="0"/>
              </a:rPr>
              <a:t>// $set, $inc, and $unsset</a:t>
            </a:r>
          </a:p>
        </p:txBody>
      </p:sp>
    </p:spTree>
    <p:extLst>
      <p:ext uri="{BB962C8B-B14F-4D97-AF65-F5344CB8AC3E}">
        <p14:creationId xmlns:p14="http://schemas.microsoft.com/office/powerpoint/2010/main" val="218024606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22E58-4413-6DCB-B1F1-C267ED7E18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FE4D4F-518E-061E-114B-0C819271E643}"/>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$min / $max / $mul</a:t>
            </a:r>
            <a:endParaRPr lang="en-US" dirty="0"/>
          </a:p>
        </p:txBody>
      </p:sp>
      <p:sp>
        <p:nvSpPr>
          <p:cNvPr id="3" name="Rectangle 2">
            <a:extLst>
              <a:ext uri="{FF2B5EF4-FFF2-40B4-BE49-F238E27FC236}">
                <a16:creationId xmlns:a16="http://schemas.microsoft.com/office/drawing/2014/main" id="{6BED4E6C-7E2C-2F76-C0CB-9DE12B8742B3}"/>
              </a:ext>
            </a:extLst>
          </p:cNvPr>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314372904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BE9C04C1-3FD3-FDBA-DD2D-97F3B3A42E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A146E0B-9B1D-7CA0-FB9B-68AA583285E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$min / $max / $mul</a:t>
            </a:r>
          </a:p>
        </p:txBody>
      </p:sp>
      <p:sp>
        <p:nvSpPr>
          <p:cNvPr id="7" name="Rectangle 6">
            <a:extLst>
              <a:ext uri="{FF2B5EF4-FFF2-40B4-BE49-F238E27FC236}">
                <a16:creationId xmlns:a16="http://schemas.microsoft.com/office/drawing/2014/main" id="{A4364417-49F0-8EF4-E628-0918BF45AAFF}"/>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a:extLst>
              <a:ext uri="{FF2B5EF4-FFF2-40B4-BE49-F238E27FC236}">
                <a16:creationId xmlns:a16="http://schemas.microsoft.com/office/drawing/2014/main" id="{E24846CE-3BB8-9CA7-43B4-7202885FD1DB}"/>
              </a:ext>
            </a:extLst>
          </p:cNvPr>
          <p:cNvSpPr/>
          <p:nvPr/>
        </p:nvSpPr>
        <p:spPr>
          <a:xfrm>
            <a:off x="1524000" y="1611868"/>
            <a:ext cx="9144000" cy="116955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$min</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$max</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$mul</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2" name="TextBox 11">
            <a:extLst>
              <a:ext uri="{FF2B5EF4-FFF2-40B4-BE49-F238E27FC236}">
                <a16:creationId xmlns:a16="http://schemas.microsoft.com/office/drawing/2014/main" id="{13ED241A-B5ED-A678-257C-7FF466B74ED8}"/>
              </a:ext>
            </a:extLst>
          </p:cNvPr>
          <p:cNvSpPr txBox="1"/>
          <p:nvPr/>
        </p:nvSpPr>
        <p:spPr>
          <a:xfrm>
            <a:off x="623392" y="4381361"/>
            <a:ext cx="11161240" cy="2215991"/>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exists, the </a:t>
            </a:r>
            <a:r>
              <a:rPr lang="en-US" dirty="0">
                <a:solidFill>
                  <a:srgbClr val="D83713"/>
                </a:solidFill>
                <a:latin typeface="Palatino Linotype" panose="02040502050505030304" pitchFamily="18" charset="0"/>
                <a:ea typeface="Source Code Pro" panose="020B0509030403020204" pitchFamily="49" charset="0"/>
              </a:rPr>
              <a:t>$min </a:t>
            </a:r>
            <a:r>
              <a:rPr lang="en-US" dirty="0">
                <a:latin typeface="Palatino Linotype" panose="02040502050505030304" pitchFamily="18" charset="0"/>
              </a:rPr>
              <a:t>operator sets the field to the specified value.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exists, the </a:t>
            </a:r>
            <a:r>
              <a:rPr lang="en-US" dirty="0">
                <a:solidFill>
                  <a:srgbClr val="D83713"/>
                </a:solidFill>
                <a:latin typeface="Palatino Linotype" panose="02040502050505030304" pitchFamily="18" charset="0"/>
                <a:ea typeface="Source Code Pro" panose="020B0509030403020204" pitchFamily="49" charset="0"/>
              </a:rPr>
              <a:t>$max </a:t>
            </a:r>
            <a:r>
              <a:rPr lang="en-US" dirty="0">
                <a:latin typeface="Palatino Linotype" panose="02040502050505030304" pitchFamily="18" charset="0"/>
              </a:rPr>
              <a:t>operator sets the field to the specified value.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in a document, </a:t>
            </a:r>
            <a:r>
              <a:rPr lang="en-US" dirty="0">
                <a:solidFill>
                  <a:srgbClr val="D83713"/>
                </a:solidFill>
                <a:latin typeface="Palatino Linotype" panose="02040502050505030304" pitchFamily="18" charset="0"/>
                <a:ea typeface="Source Code Pro" panose="020B0509030403020204" pitchFamily="49" charset="0"/>
              </a:rPr>
              <a:t>$mul </a:t>
            </a:r>
            <a:r>
              <a:rPr lang="en-US" dirty="0">
                <a:latin typeface="Palatino Linotype" panose="02040502050505030304" pitchFamily="18" charset="0"/>
              </a:rPr>
              <a:t>creates the field and sets the value to zero of the same numeric type as the multiplier.</a:t>
            </a:r>
          </a:p>
        </p:txBody>
      </p:sp>
      <p:sp>
        <p:nvSpPr>
          <p:cNvPr id="2" name="Rectangle 1">
            <a:extLst>
              <a:ext uri="{FF2B5EF4-FFF2-40B4-BE49-F238E27FC236}">
                <a16:creationId xmlns:a16="http://schemas.microsoft.com/office/drawing/2014/main" id="{BDB06DC4-9517-2058-9075-153F5AEE477E}"/>
              </a:ext>
            </a:extLst>
          </p:cNvPr>
          <p:cNvSpPr/>
          <p:nvPr/>
        </p:nvSpPr>
        <p:spPr>
          <a:xfrm>
            <a:off x="1524000" y="3068960"/>
            <a:ext cx="8994812"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$min</a:t>
            </a:r>
            <a:r>
              <a:rPr lang="en-US" dirty="0">
                <a:latin typeface="Source Code Pro" panose="020B0509030403020204" pitchFamily="49" charset="0"/>
                <a:ea typeface="Source Code Pro" panose="020B0509030403020204" pitchFamily="49" charset="0"/>
                <a:cs typeface="Calibri" panose="020F0502020204030204" pitchFamily="34" charset="0"/>
              </a:rPr>
              <a:t>: {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35</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45</a:t>
            </a:r>
            <a:r>
              <a:rPr lang="en-US" dirty="0">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35</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45</a:t>
            </a:r>
            <a:r>
              <a:rPr lang="en-US" dirty="0">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a:t>
            </a:r>
            <a:r>
              <a:rPr lang="en-US" dirty="0">
                <a:latin typeface="Source Code Pro" panose="020B0509030403020204" pitchFamily="49" charset="0"/>
                <a:ea typeface="Source Code Pro" panose="020B0509030403020204" pitchFamily="49" charset="0"/>
                <a:cs typeface="Calibri" panose="020F0502020204030204" pitchFamily="34" charset="0"/>
              </a:rPr>
              <a:t>: {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5</a:t>
            </a:r>
            <a:r>
              <a:rPr lang="en-US" dirty="0">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840345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 or multiple fields using [  { </a:t>
            </a:r>
            <a:r>
              <a:rPr lang="en-US" dirty="0">
                <a:solidFill>
                  <a:srgbClr val="D83713"/>
                </a:solidFill>
                <a:latin typeface="Source Code Pro" panose="020B0509030403020204" pitchFamily="49" charset="0"/>
                <a:ea typeface="Source Code Pro" panose="020B0509030403020204" pitchFamily="49" charset="0"/>
              </a:rPr>
              <a:t>$unset </a:t>
            </a:r>
            <a:r>
              <a:rPr lang="en-US" dirty="0"/>
              <a:t>} ].</a:t>
            </a:r>
            <a:endParaRPr lang="en-IN" dirty="0"/>
          </a:p>
        </p:txBody>
      </p:sp>
      <p:sp>
        <p:nvSpPr>
          <p:cNvPr id="8" name="Rectangle 7"/>
          <p:cNvSpPr/>
          <p:nvPr/>
        </p:nvSpPr>
        <p:spPr>
          <a:xfrm>
            <a:off x="1524000" y="1484784"/>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9" name="Rectangle 8"/>
          <p:cNvSpPr/>
          <p:nvPr/>
        </p:nvSpPr>
        <p:spPr>
          <a:xfrm>
            <a:off x="1217712" y="2384792"/>
            <a:ext cx="975657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1365847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 </a:t>
            </a:r>
            <a:r>
              <a:rPr lang="en-IN" dirty="0">
                <a:solidFill>
                  <a:srgbClr val="FF0000"/>
                </a:solidFill>
                <a:highlight>
                  <a:srgbClr val="F9FBFA"/>
                </a:highlight>
                <a:latin typeface="Source Code Pro" panose="020B0509030403020204" pitchFamily="49" charset="0"/>
              </a:rPr>
              <a:t>// use the $each</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0B5CA-3558-652A-044D-BC75D7892F84}"/>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3F0DA5BB-1B55-8648-AB09-F586A76402B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5" name="Rectangle 4">
            <a:extLst>
              <a:ext uri="{FF2B5EF4-FFF2-40B4-BE49-F238E27FC236}">
                <a16:creationId xmlns:a16="http://schemas.microsoft.com/office/drawing/2014/main" id="{8767C661-38DB-6D7D-CDC8-D37A4DDB8957}"/>
              </a:ext>
            </a:extLst>
          </p:cNvPr>
          <p:cNvSpPr/>
          <p:nvPr/>
        </p:nvSpPr>
        <p:spPr>
          <a:xfrm>
            <a:off x="263357" y="900584"/>
            <a:ext cx="11665286" cy="541686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 </a:t>
            </a:r>
            <a:r>
              <a:rPr lang="en-IN" dirty="0">
                <a:solidFill>
                  <a:srgbClr val="FF0000"/>
                </a:solidFill>
                <a:highlight>
                  <a:srgbClr val="F9FBFA"/>
                </a:highlight>
                <a:latin typeface="Source Code Pro" panose="020B0509030403020204" pitchFamily="49" charset="0"/>
              </a:rPr>
              <a:t>// use the $each</a:t>
            </a:r>
          </a:p>
          <a:p>
            <a:pPr marL="342900" indent="-342900">
              <a:buFont typeface="Arial" panose="020B0604020202020204" pitchFamily="34" charset="0"/>
              <a:buChar char="•"/>
            </a:pPr>
            <a:endParaRPr lang="en-IN" sz="1000" dirty="0">
              <a:solidFill>
                <a:srgbClr val="FF0000"/>
              </a:solidFill>
              <a:highlight>
                <a:srgbClr val="F9FBFA"/>
              </a:highlight>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$slice: </a:t>
            </a:r>
            <a:r>
              <a:rPr lang="en-US" dirty="0">
                <a:solidFill>
                  <a:srgbClr val="061621"/>
                </a:solidFill>
                <a:latin typeface="Source Code Pro" panose="020B0509030403020204" pitchFamily="49" charset="0"/>
              </a:rPr>
              <a:t>&lt;num&gt; }</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 </a:t>
            </a:r>
            <a:r>
              <a:rPr lang="en-US" dirty="0">
                <a:solidFill>
                  <a:srgbClr val="FF0000"/>
                </a:solidFill>
                <a:highlight>
                  <a:srgbClr val="F9FBFA"/>
                </a:highlight>
                <a:latin typeface="Source Code Pro" panose="020B0509030403020204" pitchFamily="49" charset="0"/>
              </a:rPr>
              <a:t>// To access the fields in the embedded documents</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IN" i="1" dirty="0">
                <a:solidFill>
                  <a:srgbClr val="D80E95"/>
                </a:solidFill>
                <a:highlight>
                  <a:srgbClr val="F9FBFA"/>
                </a:highlight>
                <a:latin typeface="Source Code Pro" panose="020B0509030403020204" pitchFamily="49" charset="0"/>
              </a:rPr>
              <a:t>identifier</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 { </a:t>
            </a:r>
            <a:r>
              <a:rPr lang="en-US" i="1" dirty="0">
                <a:solidFill>
                  <a:srgbClr val="D83713"/>
                </a:solidFill>
                <a:latin typeface="Source Code Pro" panose="020B0509030403020204" pitchFamily="49" charset="0"/>
              </a:rPr>
              <a:t>arrayFilters</a:t>
            </a:r>
            <a:r>
              <a:rPr lang="en-US" dirty="0">
                <a:solidFill>
                  <a:srgbClr val="061621"/>
                </a:solidFill>
                <a:latin typeface="Source Code Pro" panose="020B0509030403020204" pitchFamily="49" charset="0"/>
              </a:rPr>
              <a:t>: [ { condition } ] }  </a:t>
            </a:r>
          </a:p>
        </p:txBody>
      </p:sp>
      <p:grpSp>
        <p:nvGrpSpPr>
          <p:cNvPr id="11" name="Group 10">
            <a:extLst>
              <a:ext uri="{FF2B5EF4-FFF2-40B4-BE49-F238E27FC236}">
                <a16:creationId xmlns:a16="http://schemas.microsoft.com/office/drawing/2014/main" id="{0D90BC27-44E4-F19D-61EC-392B648B6B97}"/>
              </a:ext>
            </a:extLst>
          </p:cNvPr>
          <p:cNvGrpSpPr/>
          <p:nvPr/>
        </p:nvGrpSpPr>
        <p:grpSpPr>
          <a:xfrm>
            <a:off x="3359696" y="5787840"/>
            <a:ext cx="2016224" cy="890812"/>
            <a:chOff x="3431704" y="5877272"/>
            <a:chExt cx="2016224" cy="890812"/>
          </a:xfrm>
        </p:grpSpPr>
        <p:sp>
          <p:nvSpPr>
            <p:cNvPr id="4" name="TextBox 3">
              <a:extLst>
                <a:ext uri="{FF2B5EF4-FFF2-40B4-BE49-F238E27FC236}">
                  <a16:creationId xmlns:a16="http://schemas.microsoft.com/office/drawing/2014/main" id="{0CCE2900-69AF-2C71-F073-9619E0121579}"/>
                </a:ext>
              </a:extLst>
            </p:cNvPr>
            <p:cNvSpPr txBox="1"/>
            <p:nvPr/>
          </p:nvSpPr>
          <p:spPr>
            <a:xfrm>
              <a:off x="3431704" y="6398752"/>
              <a:ext cx="1728192"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placeholder</a:t>
              </a:r>
            </a:p>
          </p:txBody>
        </p:sp>
        <p:cxnSp>
          <p:nvCxnSpPr>
            <p:cNvPr id="7" name="Connector: Elbow 6">
              <a:extLst>
                <a:ext uri="{FF2B5EF4-FFF2-40B4-BE49-F238E27FC236}">
                  <a16:creationId xmlns:a16="http://schemas.microsoft.com/office/drawing/2014/main" id="{C48207BA-C91C-FBD6-1DD8-9487EFAAD3B9}"/>
                </a:ext>
              </a:extLst>
            </p:cNvPr>
            <p:cNvCxnSpPr>
              <a:cxnSpLocks/>
            </p:cNvCxnSpPr>
            <p:nvPr/>
          </p:nvCxnSpPr>
          <p:spPr>
            <a:xfrm flipV="1">
              <a:off x="4079776" y="5877272"/>
              <a:ext cx="1368152" cy="360040"/>
            </a:xfrm>
            <a:prstGeom prst="bentConnector3">
              <a:avLst>
                <a:gd name="adj1" fmla="val 100497"/>
              </a:avLst>
            </a:prstGeom>
            <a:ln w="38100">
              <a:solidFill>
                <a:srgbClr val="FF006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0C265D6-8D0B-6A61-8B93-7AD0606AF9A8}"/>
                </a:ext>
              </a:extLst>
            </p:cNvPr>
            <p:cNvCxnSpPr/>
            <p:nvPr/>
          </p:nvCxnSpPr>
          <p:spPr>
            <a:xfrm>
              <a:off x="4079776" y="6215463"/>
              <a:ext cx="0" cy="237626"/>
            </a:xfrm>
            <a:prstGeom prst="straightConnector1">
              <a:avLst/>
            </a:prstGeom>
            <a:ln w="38100">
              <a:solidFill>
                <a:srgbClr val="FF006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9D1311E4-965B-F5A2-1138-C8ECD0457489}"/>
              </a:ext>
            </a:extLst>
          </p:cNvPr>
          <p:cNvGrpSpPr/>
          <p:nvPr/>
        </p:nvGrpSpPr>
        <p:grpSpPr>
          <a:xfrm>
            <a:off x="5663952" y="5804800"/>
            <a:ext cx="1440160" cy="864560"/>
            <a:chOff x="5663952" y="5804800"/>
            <a:chExt cx="1440160" cy="864560"/>
          </a:xfrm>
        </p:grpSpPr>
        <p:cxnSp>
          <p:nvCxnSpPr>
            <p:cNvPr id="21" name="Connector: Elbow 20">
              <a:extLst>
                <a:ext uri="{FF2B5EF4-FFF2-40B4-BE49-F238E27FC236}">
                  <a16:creationId xmlns:a16="http://schemas.microsoft.com/office/drawing/2014/main" id="{02A804B9-889E-A02F-73C3-371C4E77B6A2}"/>
                </a:ext>
              </a:extLst>
            </p:cNvPr>
            <p:cNvCxnSpPr>
              <a:cxnSpLocks/>
            </p:cNvCxnSpPr>
            <p:nvPr/>
          </p:nvCxnSpPr>
          <p:spPr>
            <a:xfrm rot="16200000" flipV="1">
              <a:off x="5888581" y="5868206"/>
              <a:ext cx="558857" cy="432045"/>
            </a:xfrm>
            <a:prstGeom prst="bentConnector3">
              <a:avLst/>
            </a:prstGeom>
            <a:ln w="38100">
              <a:solidFill>
                <a:srgbClr val="FF0066"/>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DB728FC-6677-3054-1724-6A6D6955C216}"/>
                </a:ext>
              </a:extLst>
            </p:cNvPr>
            <p:cNvSpPr txBox="1"/>
            <p:nvPr/>
          </p:nvSpPr>
          <p:spPr>
            <a:xfrm>
              <a:off x="5663952" y="6300028"/>
              <a:ext cx="1440160" cy="369332"/>
            </a:xfrm>
            <a:prstGeom prst="rect">
              <a:avLst/>
            </a:prstGeom>
            <a:noFill/>
          </p:spPr>
          <p:txBody>
            <a:bodyPr wrap="square">
              <a:spAutoFit/>
            </a:bodyPr>
            <a:lstStyle/>
            <a:p>
              <a:r>
                <a:rPr lang="en-IN" dirty="0">
                  <a:solidFill>
                    <a:srgbClr val="4D0AF4"/>
                  </a:solidFill>
                  <a:latin typeface="Source Code Pro" panose="020B0509030403020204" pitchFamily="49" charset="0"/>
                  <a:ea typeface="Source Code Pro" panose="020B0509030403020204" pitchFamily="49" charset="0"/>
                </a:rPr>
                <a:t>new value</a:t>
              </a:r>
            </a:p>
          </p:txBody>
        </p:sp>
      </p:grpSp>
      <p:grpSp>
        <p:nvGrpSpPr>
          <p:cNvPr id="26" name="Group 25">
            <a:extLst>
              <a:ext uri="{FF2B5EF4-FFF2-40B4-BE49-F238E27FC236}">
                <a16:creationId xmlns:a16="http://schemas.microsoft.com/office/drawing/2014/main" id="{1AA4C033-81A5-29D0-A9FF-595D4BAC7BE3}"/>
              </a:ext>
            </a:extLst>
          </p:cNvPr>
          <p:cNvGrpSpPr/>
          <p:nvPr/>
        </p:nvGrpSpPr>
        <p:grpSpPr>
          <a:xfrm>
            <a:off x="551385" y="6085300"/>
            <a:ext cx="2232247" cy="1016108"/>
            <a:chOff x="5663952" y="6013292"/>
            <a:chExt cx="1440160" cy="1016108"/>
          </a:xfrm>
        </p:grpSpPr>
        <p:cxnSp>
          <p:nvCxnSpPr>
            <p:cNvPr id="27" name="Connector: Elbow 26">
              <a:extLst>
                <a:ext uri="{FF2B5EF4-FFF2-40B4-BE49-F238E27FC236}">
                  <a16:creationId xmlns:a16="http://schemas.microsoft.com/office/drawing/2014/main" id="{FE3322F5-55F2-EE82-8C6C-0330D5D89D0B}"/>
                </a:ext>
              </a:extLst>
            </p:cNvPr>
            <p:cNvCxnSpPr>
              <a:cxnSpLocks/>
            </p:cNvCxnSpPr>
            <p:nvPr/>
          </p:nvCxnSpPr>
          <p:spPr>
            <a:xfrm rot="16200000" flipV="1">
              <a:off x="6019992" y="6089299"/>
              <a:ext cx="368036" cy="216021"/>
            </a:xfrm>
            <a:prstGeom prst="bentConnector3">
              <a:avLst/>
            </a:prstGeom>
            <a:ln w="38100">
              <a:solidFill>
                <a:srgbClr val="FF0066"/>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599C1E6-5FBD-80DC-E1BB-0616DB5FEC14}"/>
                </a:ext>
              </a:extLst>
            </p:cNvPr>
            <p:cNvSpPr txBox="1"/>
            <p:nvPr/>
          </p:nvSpPr>
          <p:spPr>
            <a:xfrm>
              <a:off x="5663952" y="6383069"/>
              <a:ext cx="1440160" cy="646331"/>
            </a:xfrm>
            <a:prstGeom prst="rect">
              <a:avLst/>
            </a:prstGeom>
            <a:noFill/>
          </p:spPr>
          <p:txBody>
            <a:bodyPr wrap="square">
              <a:spAutoFit/>
            </a:bodyPr>
            <a:lstStyle/>
            <a:p>
              <a:r>
                <a:rPr lang="en-IN" dirty="0">
                  <a:solidFill>
                    <a:srgbClr val="4D0AF4"/>
                  </a:solidFill>
                  <a:latin typeface="Source Code Pro" panose="020B0509030403020204" pitchFamily="49" charset="0"/>
                  <a:ea typeface="Source Code Pro" panose="020B0509030403020204" pitchFamily="49" charset="0"/>
                </a:rPr>
                <a:t>condition value</a:t>
              </a:r>
            </a:p>
          </p:txBody>
        </p:sp>
      </p:grpSp>
    </p:spTree>
    <p:extLst>
      <p:ext uri="{BB962C8B-B14F-4D97-AF65-F5344CB8AC3E}">
        <p14:creationId xmlns:p14="http://schemas.microsoft.com/office/powerpoint/2010/main" val="126411931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1341"/>
            <a:ext cx="12144672" cy="6617196"/>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 website: {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 } }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 email: {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ea typeface="Source Code Pro" panose="020B0509030403020204" pitchFamily="49" charset="0"/>
              </a:rPr>
              <a:t>$addToSet</a:t>
            </a:r>
            <a:r>
              <a:rPr lang="en-IN" dirty="0">
                <a:latin typeface="Source Code Pro" panose="020B0509030403020204" pitchFamily="49" charset="0"/>
                <a:ea typeface="Source Code Pro" panose="020B0509030403020204" pitchFamily="49" charset="0"/>
              </a:rPr>
              <a:t>: { email: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 </a:t>
            </a:r>
            <a:r>
              <a:rPr lang="en-IN" dirty="0">
                <a:latin typeface="Source Code Pro" panose="020B0509030403020204" pitchFamily="49" charset="0"/>
                <a:ea typeface="Source Code Pro" panose="020B0509030403020204" pitchFamily="49" charset="0"/>
              </a:rPr>
              <a:t>}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number: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a:t>
            </a:r>
            <a:r>
              <a:rPr lang="en-IN" dirty="0">
                <a:solidFill>
                  <a:srgbClr val="D83713"/>
                </a:solidFill>
                <a:latin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latin typeface="Source Code Pro" panose="020B0509030403020204" pitchFamily="49" charset="0"/>
                <a:ea typeface="Source Code Pro" panose="020B0509030403020204" pitchFamily="49" charset="0"/>
              </a:rPr>
              <a:t>({ numbers: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68</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"numbers.</a:t>
            </a:r>
            <a:r>
              <a:rPr lang="en-IN" dirty="0">
                <a:solidFill>
                  <a:srgbClr val="D83713"/>
                </a:solidFill>
                <a:latin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({colors: "lemon"}, { </a:t>
            </a:r>
            <a:r>
              <a:rPr lang="en-IN" dirty="0">
                <a:solidFill>
                  <a:srgbClr val="D83713"/>
                </a:solidFill>
                <a:latin typeface="Source Code Pro" panose="020B0509030403020204" pitchFamily="49" charset="0"/>
                <a:ea typeface="Source Code Pro" panose="020B0509030403020204" pitchFamily="49" charset="0"/>
              </a:rPr>
              <a:t>$set</a:t>
            </a:r>
            <a:r>
              <a:rPr lang="en-IN" dirty="0">
                <a:latin typeface="Source Code Pro" panose="020B0509030403020204" pitchFamily="49" charset="0"/>
                <a:ea typeface="Source Code Pro" panose="020B0509030403020204" pitchFamily="49" charset="0"/>
              </a:rPr>
              <a:t>: { "colors.$":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ea typeface="Source Code Pro" panose="020B0509030403020204" pitchFamily="49" charset="0"/>
              </a:rPr>
              <a:t>$set</a:t>
            </a:r>
            <a:r>
              <a:rPr lang="en-IN" dirty="0">
                <a:latin typeface="Source Code Pro" panose="020B0509030403020204" pitchFamily="49" charset="0"/>
                <a:ea typeface="Source Code Pro" panose="020B0509030403020204" pitchFamily="49" charset="0"/>
              </a:rPr>
              <a:t>: { "color.$[</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"white"</a:t>
            </a:r>
            <a:r>
              <a:rPr lang="en-IN" dirty="0">
                <a:latin typeface="Source Code Pro" panose="020B0509030403020204" pitchFamily="49" charset="0"/>
                <a:ea typeface="Source Code Pro" panose="020B0509030403020204" pitchFamily="49" charset="0"/>
              </a:rPr>
              <a:t> } }, { </a:t>
            </a:r>
            <a:r>
              <a:rPr lang="en-IN" i="1" dirty="0">
                <a:solidFill>
                  <a:srgbClr val="D80E95"/>
                </a:solidFill>
                <a:highlight>
                  <a:srgbClr val="F9FBFA"/>
                </a:highlight>
                <a:latin typeface="Source Code Pro" panose="020B0509030403020204" pitchFamily="49" charset="0"/>
              </a:rPr>
              <a:t>arrayFilters</a:t>
            </a:r>
            <a:r>
              <a:rPr lang="en-IN" dirty="0">
                <a:latin typeface="Source Code Pro" panose="020B0509030403020204" pitchFamily="49" charset="0"/>
                <a:ea typeface="Source Code Pro" panose="020B0509030403020204" pitchFamily="49" charset="0"/>
              </a:rPr>
              <a:t>: [ { </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IN" dirty="0">
                <a:latin typeface="Source Code Pro" panose="020B0509030403020204" pitchFamily="49" charset="0"/>
                <a:ea typeface="Source Code Pro" panose="020B0509030403020204" pitchFamily="49" charset="0"/>
              </a:rPr>
              <a:t> } ]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"numbers.</a:t>
            </a:r>
            <a:r>
              <a:rPr lang="en-IN" dirty="0">
                <a:solidFill>
                  <a:srgbClr val="D83713"/>
                </a:solidFill>
                <a:latin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rPr>
              <a:t>} }, { </a:t>
            </a:r>
            <a:r>
              <a:rPr lang="en-IN" i="1" dirty="0">
                <a:solidFill>
                  <a:srgbClr val="D80E95"/>
                </a:solidFill>
                <a:highlight>
                  <a:srgbClr val="F9FBFA"/>
                </a:highlight>
                <a:latin typeface="Source Code Pro" panose="020B0509030403020204" pitchFamily="49" charset="0"/>
              </a:rPr>
              <a:t>arrayFilters</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45 </a:t>
            </a:r>
            <a:r>
              <a:rPr lang="en-IN" dirty="0">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199703569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err="1">
                <a:latin typeface="Source Code Pro" panose="020B0509030403020204" pitchFamily="49" charset="0"/>
                <a:ea typeface="Source Code Pro" panose="020B0509030403020204" pitchFamily="49" charset="0"/>
                <a:cs typeface="Calibri" panose="020F0502020204030204" pitchFamily="34" charset="0"/>
              </a:rPr>
              <a:t>.emp.</a:t>
            </a:r>
            <a:r>
              <a:rPr lang="en-US"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rgbClr val="061621"/>
                </a:solidFill>
                <a:latin typeface="Source Code Pro" panose="020B0509030403020204" pitchFamily="49" charset="0"/>
                <a:ea typeface="Source Code Pro" panose="020B0509030403020204" pitchFamily="49"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84206873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4" name="Rectangle 3"/>
          <p:cNvSpPr/>
          <p:nvPr/>
        </p:nvSpPr>
        <p:spPr>
          <a:xfrm>
            <a:off x="1524000" y="928874"/>
            <a:ext cx="9144000"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263352" y="3429000"/>
            <a:ext cx="11665296" cy="203132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"Gross Salary":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y: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z: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latin typeface="Source Code Pro" panose="020B0509030403020204" pitchFamily="49" charset="0"/>
                <a:ea typeface="Source Code Pro" panose="020B0509030403020204" pitchFamily="49" charset="0"/>
                <a:cs typeface="Calibri" panose="020F0502020204030204" pitchFamily="34" charset="0"/>
              </a:rPr>
              <a:t>] } } }]);</a:t>
            </a:r>
          </a:p>
        </p:txBody>
      </p:sp>
      <p:graphicFrame>
        <p:nvGraphicFramePr>
          <p:cNvPr id="3" name="Table 2">
            <a:extLst>
              <a:ext uri="{FF2B5EF4-FFF2-40B4-BE49-F238E27FC236}">
                <a16:creationId xmlns:a16="http://schemas.microsoft.com/office/drawing/2014/main" id="{EA87433E-F572-11F8-9F30-101F4ECBE329}"/>
              </a:ext>
            </a:extLst>
          </p:cNvPr>
          <p:cNvGraphicFramePr>
            <a:graphicFrameLocks noGrp="1"/>
          </p:cNvGraphicFramePr>
          <p:nvPr>
            <p:extLst>
              <p:ext uri="{D42A27DB-BD31-4B8C-83A1-F6EECF244321}">
                <p14:modId xmlns:p14="http://schemas.microsoft.com/office/powerpoint/2010/main" val="3223344193"/>
              </p:ext>
            </p:extLst>
          </p:nvPr>
        </p:nvGraphicFramePr>
        <p:xfrm>
          <a:off x="593557" y="2132856"/>
          <a:ext cx="11004885" cy="731520"/>
        </p:xfrm>
        <a:graphic>
          <a:graphicData uri="http://schemas.openxmlformats.org/drawingml/2006/table">
            <a:tbl>
              <a:tblPr firstRow="1" bandRow="1">
                <a:tableStyleId>{5940675A-B579-460E-94D1-54222C63F5DA}</a:tableStyleId>
              </a:tblPr>
              <a:tblGrid>
                <a:gridCol w="3516051">
                  <a:extLst>
                    <a:ext uri="{9D8B030D-6E8A-4147-A177-3AD203B41FA5}">
                      <a16:colId xmlns:a16="http://schemas.microsoft.com/office/drawing/2014/main" val="3781642009"/>
                    </a:ext>
                  </a:extLst>
                </a:gridCol>
                <a:gridCol w="3678006">
                  <a:extLst>
                    <a:ext uri="{9D8B030D-6E8A-4147-A177-3AD203B41FA5}">
                      <a16:colId xmlns:a16="http://schemas.microsoft.com/office/drawing/2014/main" val="3960261557"/>
                    </a:ext>
                  </a:extLst>
                </a:gridCol>
                <a:gridCol w="3810828">
                  <a:extLst>
                    <a:ext uri="{9D8B030D-6E8A-4147-A177-3AD203B41FA5}">
                      <a16:colId xmlns:a16="http://schemas.microsoft.com/office/drawing/2014/main" val="215156997"/>
                    </a:ext>
                  </a:extLst>
                </a:gridCol>
              </a:tblGrid>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&lt;array&gt;' }</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&lt;array&gt;'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&lt;array&gt;' }</a:t>
                      </a:r>
                    </a:p>
                  </a:txBody>
                  <a:tcPr anchor="ctr"/>
                </a:tc>
                <a:extLst>
                  <a:ext uri="{0D108BD9-81ED-4DB2-BD59-A6C34878D82A}">
                    <a16:rowId xmlns:a16="http://schemas.microsoft.com/office/drawing/2014/main" val="4273910695"/>
                  </a:ext>
                </a:extLst>
              </a:tr>
              <a:tr h="127000">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&lt;array&gt;' }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&lt;array&gt;' }</a:t>
                      </a:r>
                    </a:p>
                  </a:txBody>
                  <a:tcPr anchor="ctr"/>
                </a:tc>
                <a:tc>
                  <a:txBody>
                    <a:bodyPr/>
                    <a:lstStyle/>
                    <a:p>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69956396"/>
                  </a:ext>
                </a:extLst>
              </a:tr>
            </a:tbl>
          </a:graphicData>
        </a:graphic>
      </p:graphicFrame>
    </p:spTree>
    <p:extLst>
      <p:ext uri="{BB962C8B-B14F-4D97-AF65-F5344CB8AC3E}">
        <p14:creationId xmlns:p14="http://schemas.microsoft.com/office/powerpoint/2010/main" val="95593075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886843871"/>
              </p:ext>
            </p:extLst>
          </p:nvPr>
        </p:nvGraphicFramePr>
        <p:xfrm>
          <a:off x="263352" y="126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2935632231"/>
              </p:ext>
            </p:extLst>
          </p:nvPr>
        </p:nvGraphicFramePr>
        <p:xfrm>
          <a:off x="263352" y="126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437112"/>
            <a:ext cx="11737304"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_id: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_</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FF4A22-CCDD-51EF-80A2-F8BB7B4B7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t>
            </a:r>
            <a:r>
              <a:rPr lang="en-IN" sz="3200" b="1" i="1" dirty="0" err="1">
                <a:solidFill>
                  <a:srgbClr val="FFFF00"/>
                </a:solidFill>
                <a:latin typeface="Arial" pitchFamily="34" charset="0"/>
                <a:cs typeface="Arial" pitchFamily="34" charset="0"/>
              </a:rPr>
              <a:t>cond</a:t>
            </a:r>
            <a:r>
              <a:rPr lang="en-IN" sz="3200" b="1" i="1" dirty="0">
                <a:solidFill>
                  <a:srgbClr val="FFFF00"/>
                </a:solidFill>
                <a:latin typeface="Arial" pitchFamily="34" charset="0"/>
                <a:cs typeface="Arial" pitchFamily="34" charset="0"/>
              </a:rPr>
              <a:t>()</a:t>
            </a:r>
          </a:p>
        </p:txBody>
      </p:sp>
    </p:spTree>
    <p:extLst>
      <p:ext uri="{BB962C8B-B14F-4D97-AF65-F5344CB8AC3E}">
        <p14:creationId xmlns:p14="http://schemas.microsoft.com/office/powerpoint/2010/main" val="263127399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5" name="TextBox 4">
            <a:extLst>
              <a:ext uri="{FF2B5EF4-FFF2-40B4-BE49-F238E27FC236}">
                <a16:creationId xmlns:a16="http://schemas.microsoft.com/office/drawing/2014/main" id="{75E9073E-214B-122D-C497-BD14BD0BDCD7}"/>
              </a:ext>
            </a:extLst>
          </p:cNvPr>
          <p:cNvSpPr txBox="1"/>
          <p:nvPr/>
        </p:nvSpPr>
        <p:spPr>
          <a:xfrm>
            <a:off x="839416" y="6096000"/>
            <a:ext cx="6804248" cy="369332"/>
          </a:xfrm>
          <a:prstGeom prst="rect">
            <a:avLst/>
          </a:prstGeom>
          <a:noFill/>
        </p:spPr>
        <p:txBody>
          <a:bodyPr wrap="square">
            <a:spAutoFit/>
          </a:bodyPr>
          <a:lstStyle/>
          <a:p>
            <a:r>
              <a:rPr lang="en-IN" dirty="0">
                <a:solidFill>
                  <a:srgbClr val="00B0F0"/>
                </a:solidFill>
              </a:rPr>
              <a:t>const</a:t>
            </a:r>
            <a:r>
              <a:rPr lang="en-IN" dirty="0"/>
              <a:t> x = [ </a:t>
            </a:r>
            <a:r>
              <a:rPr lang="en-IN" dirty="0">
                <a:solidFill>
                  <a:srgbClr val="00B050"/>
                </a:solidFill>
              </a:rPr>
              <a:t>'January'</a:t>
            </a:r>
            <a:r>
              <a:rPr lang="en-IN" dirty="0"/>
              <a:t>,</a:t>
            </a:r>
            <a:r>
              <a:rPr lang="en-IN" dirty="0">
                <a:solidFill>
                  <a:srgbClr val="00B050"/>
                </a:solidFill>
              </a:rPr>
              <a:t> 'February'</a:t>
            </a:r>
            <a:r>
              <a:rPr lang="en-IN" dirty="0"/>
              <a:t>,</a:t>
            </a:r>
            <a:r>
              <a:rPr lang="en-IN" dirty="0">
                <a:solidFill>
                  <a:srgbClr val="00B050"/>
                </a:solidFill>
              </a:rPr>
              <a:t>  'March'</a:t>
            </a:r>
            <a:r>
              <a:rPr lang="en-IN" dirty="0"/>
              <a:t>,</a:t>
            </a:r>
            <a:r>
              <a:rPr lang="en-IN" dirty="0">
                <a:solidFill>
                  <a:srgbClr val="00B050"/>
                </a:solidFill>
              </a:rPr>
              <a:t>  'April'</a:t>
            </a:r>
            <a:r>
              <a:rPr lang="en-IN" dirty="0"/>
              <a:t>,</a:t>
            </a:r>
            <a:r>
              <a:rPr lang="en-IN" dirty="0">
                <a:solidFill>
                  <a:srgbClr val="00B050"/>
                </a:solidFill>
              </a:rPr>
              <a:t>  'May'</a:t>
            </a:r>
            <a:r>
              <a:rPr lang="en-IN" dirty="0"/>
              <a:t>,</a:t>
            </a:r>
            <a:r>
              <a:rPr lang="en-IN" dirty="0">
                <a:solidFill>
                  <a:srgbClr val="00B050"/>
                </a:solidFill>
              </a:rPr>
              <a:t> 'June'</a:t>
            </a:r>
            <a:r>
              <a:rPr lang="en-IN" dirty="0"/>
              <a:t>,</a:t>
            </a:r>
            <a:r>
              <a:rPr lang="en-IN" dirty="0">
                <a:solidFill>
                  <a:srgbClr val="00B050"/>
                </a:solidFill>
              </a:rPr>
              <a:t> 'July'</a:t>
            </a:r>
            <a:r>
              <a:rPr lang="en-IN" dirty="0"/>
              <a:t>, </a:t>
            </a:r>
            <a:r>
              <a:rPr lang="en-IN" dirty="0">
                <a:solidFill>
                  <a:schemeClr val="bg1">
                    <a:lumMod val="50000"/>
                  </a:schemeClr>
                </a:solidFill>
              </a:rPr>
              <a:t>. . . </a:t>
            </a:r>
            <a:r>
              <a:rPr lang="en-IN" dirty="0"/>
              <a:t>]</a:t>
            </a:r>
          </a:p>
        </p:txBody>
      </p:sp>
    </p:spTree>
    <p:extLst>
      <p:ext uri="{BB962C8B-B14F-4D97-AF65-F5344CB8AC3E}">
        <p14:creationId xmlns:p14="http://schemas.microsoft.com/office/powerpoint/2010/main" val="404300748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191344" y="3645024"/>
            <a:ext cx="11737303"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x: </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$denseRank</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$rank</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 }</a:t>
            </a:r>
          </a:p>
          <a:p>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3271333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63525"/>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63525"/>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263525"/>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2464419"/>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5" name="Rectangle 4"/>
          <p:cNvSpPr/>
          <p:nvPr/>
        </p:nvSpPr>
        <p:spPr>
          <a:xfrm>
            <a:off x="407368" y="1219979"/>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2" name="Rectangle 1"/>
          <p:cNvSpPr/>
          <p:nvPr/>
        </p:nvSpPr>
        <p:spPr>
          <a:xfrm>
            <a:off x="407368" y="2492896"/>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13" name="Group 12">
            <a:extLst>
              <a:ext uri="{FF2B5EF4-FFF2-40B4-BE49-F238E27FC236}">
                <a16:creationId xmlns:a16="http://schemas.microsoft.com/office/drawing/2014/main" id="{670EF64F-1BFB-30AD-DCF5-689C1EB48A87}"/>
              </a:ext>
            </a:extLst>
          </p:cNvPr>
          <p:cNvGrpSpPr/>
          <p:nvPr/>
        </p:nvGrpSpPr>
        <p:grpSpPr>
          <a:xfrm>
            <a:off x="263352" y="3150260"/>
            <a:ext cx="11809312" cy="3375085"/>
            <a:chOff x="263352" y="2492896"/>
            <a:chExt cx="11809312" cy="3375085"/>
          </a:xfrm>
        </p:grpSpPr>
        <p:sp>
          <p:nvSpPr>
            <p:cNvPr id="4" name="Rectangle 3"/>
            <p:cNvSpPr/>
            <p:nvPr/>
          </p:nvSpPr>
          <p:spPr>
            <a:xfrm>
              <a:off x="263352" y="2492896"/>
              <a:ext cx="11809312" cy="2893100"/>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994646"/>
                </a:solidFill>
                <a:latin typeface="Source Code Pro" panose="020B0509030403020204" pitchFamily="49" charset="0"/>
                <a:ea typeface="Source Code Pro" panose="020B0509030403020204" pitchFamily="49"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044856" y="5076457"/>
              <a:ext cx="3803670" cy="791524"/>
              <a:chOff x="6495150" y="4920454"/>
              <a:chExt cx="3410749" cy="1075056"/>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495150" y="4920454"/>
                <a:ext cx="1238975" cy="682990"/>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759599" y="5287623"/>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grpSp>
      <p:sp>
        <p:nvSpPr>
          <p:cNvPr id="15" name="TextBox 14">
            <a:extLst>
              <a:ext uri="{FF2B5EF4-FFF2-40B4-BE49-F238E27FC236}">
                <a16:creationId xmlns:a16="http://schemas.microsoft.com/office/drawing/2014/main" id="{4F1ACD7F-B079-C211-B25D-921534A55C76}"/>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C8834-02DA-7B6B-F8EF-6F816EA8C6F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CF7FBDF-E336-AAE0-DF94-8018B74A2BB4}"/>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8" name="Rectangle 7">
            <a:extLst>
              <a:ext uri="{FF2B5EF4-FFF2-40B4-BE49-F238E27FC236}">
                <a16:creationId xmlns:a16="http://schemas.microsoft.com/office/drawing/2014/main" id="{447A0F03-CF5F-7AE0-2EAD-D7003FACF85E}"/>
              </a:ext>
            </a:extLst>
          </p:cNvPr>
          <p:cNvSpPr/>
          <p:nvPr/>
        </p:nvSpPr>
        <p:spPr>
          <a:xfrm>
            <a:off x="352866" y="765865"/>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sp>
        <p:nvSpPr>
          <p:cNvPr id="11" name="Rectangle 10">
            <a:extLst>
              <a:ext uri="{FF2B5EF4-FFF2-40B4-BE49-F238E27FC236}">
                <a16:creationId xmlns:a16="http://schemas.microsoft.com/office/drawing/2014/main" id="{9D696BD9-3712-6054-52E0-ACA3B482D4A0}"/>
              </a:ext>
            </a:extLst>
          </p:cNvPr>
          <p:cNvSpPr/>
          <p:nvPr/>
        </p:nvSpPr>
        <p:spPr>
          <a:xfrm>
            <a:off x="352866" y="1628800"/>
            <a:ext cx="11665296" cy="2215991"/>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12" name="TextBox 11">
            <a:extLst>
              <a:ext uri="{FF2B5EF4-FFF2-40B4-BE49-F238E27FC236}">
                <a16:creationId xmlns:a16="http://schemas.microsoft.com/office/drawing/2014/main" id="{25114103-2FD0-D5DB-46DA-E5FE56731EA6}"/>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sp>
        <p:nvSpPr>
          <p:cNvPr id="13" name="TextBox 12">
            <a:extLst>
              <a:ext uri="{FF2B5EF4-FFF2-40B4-BE49-F238E27FC236}">
                <a16:creationId xmlns:a16="http://schemas.microsoft.com/office/drawing/2014/main" id="{C452D227-3B74-76F7-DD26-519449F76420}"/>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1777287278"/>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err="1">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err="1">
                          <a:latin typeface="Source Code Pro" panose="020B0509030403020204" pitchFamily="49" charset="0"/>
                          <a:ea typeface="Source Code Pro" panose="020B0509030403020204" pitchFamily="49" charset="0"/>
                        </a:rPr>
                        <a:t>.DenseRank</a:t>
                      </a:r>
                      <a:r>
                        <a:rPr lang="en-IN" sz="1800" dirty="0">
                          <a:latin typeface="Source Code Pro" panose="020B0509030403020204" pitchFamily="49" charset="0"/>
                          <a:ea typeface="Source Code Pro" panose="020B0509030403020204" pitchFamily="49" charset="0"/>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err="1">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err="1">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C582314-E039-9887-21A6-C9AE8875C8AB}"/>
              </a:ext>
            </a:extLst>
          </p:cNvPr>
          <p:cNvGrpSpPr/>
          <p:nvPr/>
        </p:nvGrpSpPr>
        <p:grpSpPr>
          <a:xfrm>
            <a:off x="119336" y="672039"/>
            <a:ext cx="11809312" cy="2229098"/>
            <a:chOff x="119336" y="116632"/>
            <a:chExt cx="11809312" cy="2229098"/>
          </a:xfrm>
        </p:grpSpPr>
        <p:sp>
          <p:nvSpPr>
            <p:cNvPr id="5" name="TextBox 4">
              <a:extLst>
                <a:ext uri="{FF2B5EF4-FFF2-40B4-BE49-F238E27FC236}">
                  <a16:creationId xmlns:a16="http://schemas.microsoft.com/office/drawing/2014/main" id="{3EBABBEF-4F7D-F94C-99B0-ABE0A10CD661}"/>
                </a:ext>
              </a:extLst>
            </p:cNvPr>
            <p:cNvSpPr txBox="1"/>
            <p:nvPr/>
          </p:nvSpPr>
          <p:spPr>
            <a:xfrm>
              <a:off x="119336" y="116632"/>
              <a:ext cx="11377264" cy="923330"/>
            </a:xfrm>
            <a:prstGeom prst="rect">
              <a:avLst/>
            </a:prstGeom>
            <a:noFill/>
          </p:spPr>
          <p:txBody>
            <a:bodyPr wrap="square">
              <a:spAutoFit/>
            </a:bodyPr>
            <a:lstStyle/>
            <a:p>
              <a:pPr algn="l" fontAlgn="base"/>
              <a:r>
                <a:rPr lang="en-US" sz="2400" b="1" u="sng" dirty="0">
                  <a:solidFill>
                    <a:srgbClr val="00B050"/>
                  </a:solidFill>
                  <a:effectLst/>
                  <a:latin typeface="Nunito" pitchFamily="2" charset="0"/>
                </a:rPr>
                <a:t>for (..in) loop</a:t>
              </a:r>
            </a:p>
            <a:p>
              <a:pPr algn="l" fontAlgn="base"/>
              <a:endParaRPr lang="en-US" sz="800" b="1" i="0" dirty="0">
                <a:solidFill>
                  <a:srgbClr val="273239"/>
                </a:solidFill>
                <a:effectLst/>
                <a:latin typeface="Nunito" pitchFamily="2" charset="0"/>
              </a:endParaRPr>
            </a:p>
            <a:p>
              <a:pPr algn="l" rtl="0" fontAlgn="base">
                <a:spcAft>
                  <a:spcPts val="750"/>
                </a:spcAft>
              </a:pPr>
              <a:r>
                <a:rPr lang="en-US" sz="2000" b="0" i="0" dirty="0">
                  <a:solidFill>
                    <a:srgbClr val="273239"/>
                  </a:solidFill>
                  <a:effectLst/>
                  <a:latin typeface="Arial" panose="020B0604020202020204" pitchFamily="34" charset="0"/>
                  <a:cs typeface="Arial" panose="020B0604020202020204" pitchFamily="34" charset="0"/>
                </a:rPr>
                <a:t>The JavaScript for (..in) statement loops through the enumerable properties of an object. </a:t>
              </a:r>
            </a:p>
          </p:txBody>
        </p:sp>
        <p:sp>
          <p:nvSpPr>
            <p:cNvPr id="3" name="TextBox 2">
              <a:extLst>
                <a:ext uri="{FF2B5EF4-FFF2-40B4-BE49-F238E27FC236}">
                  <a16:creationId xmlns:a16="http://schemas.microsoft.com/office/drawing/2014/main" id="{B3A52F9E-6509-F2B4-44A4-9AF60253C205}"/>
                </a:ext>
              </a:extLst>
            </p:cNvPr>
            <p:cNvSpPr txBox="1"/>
            <p:nvPr/>
          </p:nvSpPr>
          <p:spPr>
            <a:xfrm>
              <a:off x="191344" y="1145401"/>
              <a:ext cx="11737304" cy="1200329"/>
            </a:xfrm>
            <a:prstGeom prst="rect">
              <a:avLst/>
            </a:prstGeom>
            <a:noFill/>
          </p:spPr>
          <p:txBody>
            <a:bodyPr wrap="square">
              <a:spAutoFit/>
            </a:bodyPr>
            <a:lstStyle/>
            <a:p>
              <a:pPr fontAlgn="base"/>
              <a:r>
                <a:rPr lang="en-US" sz="2400" b="1" u="sng" dirty="0">
                  <a:solidFill>
                    <a:srgbClr val="00B050"/>
                  </a:solidFill>
                  <a:latin typeface="Nunito" pitchFamily="2" charset="0"/>
                  <a:hlinkClick r:id="rId2">
                    <a:extLst>
                      <a:ext uri="{A12FA001-AC4F-418D-AE19-62706E023703}">
                        <ahyp:hlinkClr xmlns:ahyp="http://schemas.microsoft.com/office/drawing/2018/hyperlinkcolor" val="tx"/>
                      </a:ext>
                    </a:extLst>
                  </a:hlinkClick>
                </a:rPr>
                <a:t>for (..of) loop</a:t>
              </a:r>
              <a:endParaRPr lang="en-US" sz="2400" b="1" u="sng" dirty="0">
                <a:solidFill>
                  <a:srgbClr val="00B050"/>
                </a:solidFill>
                <a:latin typeface="Nunito" pitchFamily="2" charset="0"/>
              </a:endParaRPr>
            </a:p>
            <a:p>
              <a:pPr fontAlgn="base"/>
              <a:endParaRPr lang="en-US" sz="800" b="1" u="sng" dirty="0">
                <a:solidFill>
                  <a:srgbClr val="00B050"/>
                </a:solidFill>
                <a:latin typeface="Nunito" pitchFamily="2" charset="0"/>
              </a:endParaRPr>
            </a:p>
            <a:p>
              <a:pPr algn="l" rtl="0" fontAlgn="base">
                <a:spcAft>
                  <a:spcPts val="750"/>
                </a:spcAft>
              </a:pPr>
              <a:r>
                <a:rPr lang="en-US" sz="2000" dirty="0">
                  <a:solidFill>
                    <a:srgbClr val="273239"/>
                  </a:solidFill>
                  <a:latin typeface="Arial" panose="020B0604020202020204" pitchFamily="34" charset="0"/>
                  <a:cs typeface="Arial" panose="020B0604020202020204" pitchFamily="34" charset="0"/>
                </a:rPr>
                <a:t>This for (..of) statement lets you loop over the data structures that are inerrable such as Arrays, Strings, Maps, Node Lists,</a:t>
              </a:r>
            </a:p>
          </p:txBody>
        </p:sp>
      </p:grpSp>
      <p:sp>
        <p:nvSpPr>
          <p:cNvPr id="16" name="Rectangle 15">
            <a:extLst>
              <a:ext uri="{FF2B5EF4-FFF2-40B4-BE49-F238E27FC236}">
                <a16:creationId xmlns:a16="http://schemas.microsoft.com/office/drawing/2014/main" id="{9A9A2CDF-67B8-6769-0C30-A656F97F35A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loop in </a:t>
            </a:r>
            <a:r>
              <a:rPr lang="en-IN" sz="3200" b="1" i="1" dirty="0" err="1">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grpSp>
        <p:nvGrpSpPr>
          <p:cNvPr id="6" name="Group 5">
            <a:extLst>
              <a:ext uri="{FF2B5EF4-FFF2-40B4-BE49-F238E27FC236}">
                <a16:creationId xmlns:a16="http://schemas.microsoft.com/office/drawing/2014/main" id="{CCAC9AD4-3AC0-DE96-A426-EC44F6068C78}"/>
              </a:ext>
            </a:extLst>
          </p:cNvPr>
          <p:cNvGrpSpPr/>
          <p:nvPr/>
        </p:nvGrpSpPr>
        <p:grpSpPr>
          <a:xfrm>
            <a:off x="697672" y="3090486"/>
            <a:ext cx="10801200" cy="3506866"/>
            <a:chOff x="697672" y="3429000"/>
            <a:chExt cx="10801200" cy="3506866"/>
          </a:xfrm>
        </p:grpSpPr>
        <p:grpSp>
          <p:nvGrpSpPr>
            <p:cNvPr id="13" name="Group 12">
              <a:extLst>
                <a:ext uri="{FF2B5EF4-FFF2-40B4-BE49-F238E27FC236}">
                  <a16:creationId xmlns:a16="http://schemas.microsoft.com/office/drawing/2014/main" id="{C380FF45-F3C8-CEF6-5E77-51D4518E5120}"/>
                </a:ext>
              </a:extLst>
            </p:cNvPr>
            <p:cNvGrpSpPr/>
            <p:nvPr/>
          </p:nvGrpSpPr>
          <p:grpSpPr>
            <a:xfrm>
              <a:off x="697672" y="3429000"/>
              <a:ext cx="10801200" cy="2985590"/>
              <a:chOff x="214224" y="2852936"/>
              <a:chExt cx="11777472" cy="2985590"/>
            </a:xfrm>
          </p:grpSpPr>
          <p:sp>
            <p:nvSpPr>
              <p:cNvPr id="7" name="TextBox 6">
                <a:extLst>
                  <a:ext uri="{FF2B5EF4-FFF2-40B4-BE49-F238E27FC236}">
                    <a16:creationId xmlns:a16="http://schemas.microsoft.com/office/drawing/2014/main" id="{00BC7047-7F96-5F9C-5612-6D2F984CF275}"/>
                  </a:ext>
                </a:extLst>
              </p:cNvPr>
              <p:cNvSpPr txBox="1"/>
              <p:nvPr/>
            </p:nvSpPr>
            <p:spPr>
              <a:xfrm>
                <a:off x="222008" y="3400936"/>
                <a:ext cx="5184576" cy="2437590"/>
              </a:xfrm>
              <a:prstGeom prst="rect">
                <a:avLst/>
              </a:prstGeom>
              <a:noFill/>
            </p:spPr>
            <p:txBody>
              <a:bodyPr wrap="square">
                <a:spAutoFit/>
              </a:bodyPr>
              <a:lstStyle/>
              <a:p>
                <a:pPr>
                  <a:lnSpc>
                    <a:spcPts val="2250"/>
                  </a:lnSpc>
                </a:pP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firstName: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"Bagde"</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rank:</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43</a:t>
                </a:r>
                <a:endParaRPr lang="en-IN" b="0" dirty="0">
                  <a:solidFill>
                    <a:srgbClr val="000000"/>
                  </a:solidFill>
                  <a:effectLst/>
                  <a:latin typeface="Consolas" panose="020B0609020204030204" pitchFamily="49" charset="0"/>
                </a:endParaRPr>
              </a:p>
              <a:p>
                <a:pPr>
                  <a:lnSpc>
                    <a:spcPts val="2250"/>
                  </a:lnSpc>
                </a:pPr>
                <a:r>
                  <a:rPr lang="en-IN" b="0" dirty="0">
                    <a:solidFill>
                      <a:srgbClr val="000000"/>
                    </a:solidFill>
                    <a:effectLst/>
                    <a:latin typeface="Consolas" panose="020B0609020204030204" pitchFamily="49" charset="0"/>
                  </a:rPr>
                  <a:t>};</a:t>
                </a:r>
              </a:p>
              <a:p>
                <a:pPr>
                  <a:lnSpc>
                    <a:spcPts val="2250"/>
                  </a:lnSpc>
                </a:pP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(const </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4C45CAF-D49E-1074-2CCA-ACA5350C2C95}"/>
                  </a:ext>
                </a:extLst>
              </p:cNvPr>
              <p:cNvSpPr txBox="1"/>
              <p:nvPr/>
            </p:nvSpPr>
            <p:spPr>
              <a:xfrm>
                <a:off x="214224"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(..in) loop</a:t>
                </a:r>
              </a:p>
            </p:txBody>
          </p:sp>
          <p:sp>
            <p:nvSpPr>
              <p:cNvPr id="11" name="TextBox 10">
                <a:extLst>
                  <a:ext uri="{FF2B5EF4-FFF2-40B4-BE49-F238E27FC236}">
                    <a16:creationId xmlns:a16="http://schemas.microsoft.com/office/drawing/2014/main" id="{252A75C4-5B41-4250-15A7-965B37F88D6F}"/>
                  </a:ext>
                </a:extLst>
              </p:cNvPr>
              <p:cNvSpPr txBox="1"/>
              <p:nvPr/>
            </p:nvSpPr>
            <p:spPr>
              <a:xfrm>
                <a:off x="5895696" y="3414896"/>
                <a:ext cx="6096000" cy="1257780"/>
              </a:xfrm>
              <a:prstGeom prst="rect">
                <a:avLst/>
              </a:prstGeom>
              <a:noFill/>
            </p:spPr>
            <p:txBody>
              <a:bodyPr wrap="square">
                <a:spAutoFit/>
              </a:bodyPr>
              <a:lstStyle/>
              <a:p>
                <a:pPr>
                  <a:lnSpc>
                    <a:spcPts val="2250"/>
                  </a:lnSpc>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250"/>
                  </a:lnSpc>
                </a:pP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of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p>
              <a:p>
                <a:pPr>
                  <a:lnSpc>
                    <a:spcPts val="2250"/>
                  </a:lnSpc>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a:t>
                </a:r>
              </a:p>
              <a:p>
                <a:pPr>
                  <a:lnSpc>
                    <a:spcPts val="2250"/>
                  </a:lnSpc>
                </a:pP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134D22E-CD33-6B66-2EA5-371F40CF4A82}"/>
                  </a:ext>
                </a:extLst>
              </p:cNvPr>
              <p:cNvSpPr txBox="1"/>
              <p:nvPr/>
            </p:nvSpPr>
            <p:spPr>
              <a:xfrm>
                <a:off x="5900712"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(..of) loop</a:t>
                </a:r>
              </a:p>
            </p:txBody>
          </p:sp>
          <p:sp>
            <p:nvSpPr>
              <p:cNvPr id="2" name="TextBox 1">
                <a:extLst>
                  <a:ext uri="{FF2B5EF4-FFF2-40B4-BE49-F238E27FC236}">
                    <a16:creationId xmlns:a16="http://schemas.microsoft.com/office/drawing/2014/main" id="{7FD2B757-B85F-CCDF-2A89-1D32CFB4C031}"/>
                  </a:ext>
                </a:extLst>
              </p:cNvPr>
              <p:cNvSpPr txBox="1"/>
              <p:nvPr/>
            </p:nvSpPr>
            <p:spPr>
              <a:xfrm>
                <a:off x="5900711" y="4735556"/>
                <a:ext cx="3026365"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array.forEach loop</a:t>
                </a:r>
              </a:p>
            </p:txBody>
          </p:sp>
        </p:grpSp>
        <p:sp>
          <p:nvSpPr>
            <p:cNvPr id="4" name="TextBox 3">
              <a:extLst>
                <a:ext uri="{FF2B5EF4-FFF2-40B4-BE49-F238E27FC236}">
                  <a16:creationId xmlns:a16="http://schemas.microsoft.com/office/drawing/2014/main" id="{74CB3074-93B2-0554-EA22-A1901FD4DC3E}"/>
                </a:ext>
              </a:extLst>
            </p:cNvPr>
            <p:cNvSpPr txBox="1"/>
            <p:nvPr/>
          </p:nvSpPr>
          <p:spPr>
            <a:xfrm>
              <a:off x="5883781" y="5817611"/>
              <a:ext cx="5579000" cy="1118255"/>
            </a:xfrm>
            <a:prstGeom prst="rect">
              <a:avLst/>
            </a:prstGeom>
            <a:noFill/>
          </p:spPr>
          <p:txBody>
            <a:bodyPr wrap="square">
              <a:spAutoFit/>
            </a:bodyPr>
            <a:lstStyle/>
            <a:p>
              <a:pPr>
                <a:lnSpc>
                  <a:spcPts val="2025"/>
                </a:lnSpc>
                <a:buNone/>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025"/>
                </a:lnSpc>
                <a:buNone/>
              </a:pP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forEach</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elem</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index</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lnSpc>
                  <a:spcPts val="2025"/>
                </a:lnSpc>
                <a:buNone/>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index</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elem</a:t>
              </a:r>
              <a:r>
                <a:rPr lang="en-US" b="0" dirty="0">
                  <a:solidFill>
                    <a:srgbClr val="000000"/>
                  </a:solidFill>
                  <a:effectLst/>
                  <a:latin typeface="Consolas" panose="020B0609020204030204" pitchFamily="49" charset="0"/>
                </a:rPr>
                <a:t>);</a:t>
              </a:r>
            </a:p>
            <a:p>
              <a:pPr>
                <a:lnSpc>
                  <a:spcPts val="2025"/>
                </a:lnSpc>
              </a:pPr>
              <a:r>
                <a:rPr lang="en-US" b="0" dirty="0">
                  <a:solidFill>
                    <a:srgbClr val="000000"/>
                  </a:solidFill>
                  <a:effectLst/>
                  <a:latin typeface="Consolas" panose="020B0609020204030204" pitchFamily="49" charset="0"/>
                </a:rPr>
                <a:t>})</a:t>
              </a:r>
            </a:p>
          </p:txBody>
        </p:sp>
      </p:grpSp>
    </p:spTree>
    <p:extLst>
      <p:ext uri="{BB962C8B-B14F-4D97-AF65-F5344CB8AC3E}">
        <p14:creationId xmlns:p14="http://schemas.microsoft.com/office/powerpoint/2010/main" val="375376111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43143-4BEA-C706-E35C-10F19A0840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A1ED4-D804-E3F0-3384-D47422EDB971}"/>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Mongodb - Replication</a:t>
            </a:r>
            <a:endParaRPr lang="en-US" dirty="0"/>
          </a:p>
        </p:txBody>
      </p:sp>
    </p:spTree>
    <p:extLst>
      <p:ext uri="{BB962C8B-B14F-4D97-AF65-F5344CB8AC3E}">
        <p14:creationId xmlns:p14="http://schemas.microsoft.com/office/powerpoint/2010/main" val="2311097174"/>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12C3E-EC8E-C808-3C69-41FCE4974D5E}"/>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DE68D1A-F318-B025-6699-399502CA3B4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3" name="TextBox 2">
            <a:extLst>
              <a:ext uri="{FF2B5EF4-FFF2-40B4-BE49-F238E27FC236}">
                <a16:creationId xmlns:a16="http://schemas.microsoft.com/office/drawing/2014/main" id="{FBE72AC5-53D7-CCB2-02F7-B5233C66A023}"/>
              </a:ext>
            </a:extLst>
          </p:cNvPr>
          <p:cNvSpPr txBox="1"/>
          <p:nvPr/>
        </p:nvSpPr>
        <p:spPr>
          <a:xfrm>
            <a:off x="262800" y="882586"/>
            <a:ext cx="11664000" cy="4031873"/>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Replication is a core feature of MongoDB that provides fault tolerance by creating multiple copies of the same data across different servers, known as a replica set.</a:t>
            </a:r>
          </a:p>
          <a:p>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Primary Node:</a:t>
            </a:r>
            <a:r>
              <a:rPr lang="en-IN" dirty="0">
                <a:latin typeface="Arial" panose="020B0604020202020204" pitchFamily="34" charset="0"/>
                <a:cs typeface="Arial" panose="020B0604020202020204" pitchFamily="34" charset="0"/>
              </a:rPr>
              <a:t> The main server that handles all write operations and, by default, read operations.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Secondary</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Nodes</a:t>
            </a:r>
            <a:r>
              <a:rPr lang="en-IN" dirty="0">
                <a:latin typeface="Arial" panose="020B0604020202020204" pitchFamily="34" charset="0"/>
                <a:cs typeface="Arial" panose="020B0604020202020204" pitchFamily="34" charset="0"/>
              </a:rPr>
              <a:t>: Servers that maintain copies of the primary's data. These nodes can take over as the primary in case of failure.</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Automatic</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Failover</a:t>
            </a:r>
            <a:r>
              <a:rPr lang="en-IN" dirty="0">
                <a:latin typeface="Arial" panose="020B0604020202020204" pitchFamily="34" charset="0"/>
                <a:cs typeface="Arial" panose="020B0604020202020204" pitchFamily="34" charset="0"/>
              </a:rPr>
              <a:t>: If the primary node fails, one of the secondary nodes is automatically elected as the new primary.</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Data</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Redundancy</a:t>
            </a:r>
            <a:r>
              <a:rPr lang="en-IN" dirty="0">
                <a:latin typeface="Arial" panose="020B0604020202020204" pitchFamily="34" charset="0"/>
                <a:cs typeface="Arial" panose="020B0604020202020204" pitchFamily="34" charset="0"/>
              </a:rPr>
              <a:t>: Even if one node fails, the other nodes still have the data, ensuring no data loss.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Voting</a:t>
            </a:r>
            <a:r>
              <a:rPr lang="en-IN" dirty="0">
                <a:latin typeface="Arial" panose="020B0604020202020204" pitchFamily="34" charset="0"/>
                <a:cs typeface="Arial" panose="020B0604020202020204" pitchFamily="34" charset="0"/>
              </a:rPr>
              <a:t>: A replica set can have up to 50 members but only 7 voting members.</a:t>
            </a:r>
          </a:p>
        </p:txBody>
      </p:sp>
    </p:spTree>
    <p:extLst>
      <p:ext uri="{BB962C8B-B14F-4D97-AF65-F5344CB8AC3E}">
        <p14:creationId xmlns:p14="http://schemas.microsoft.com/office/powerpoint/2010/main" val="3935797365"/>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E3550-0AD5-2ABD-6125-FC4AA9B75011}"/>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9AA802B4-EB2B-91BB-817C-CB89CC32442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4" name="TextBox 3">
            <a:extLst>
              <a:ext uri="{FF2B5EF4-FFF2-40B4-BE49-F238E27FC236}">
                <a16:creationId xmlns:a16="http://schemas.microsoft.com/office/drawing/2014/main" id="{5750932F-E9DE-083A-AFE0-510BC803D365}"/>
              </a:ext>
            </a:extLst>
          </p:cNvPr>
          <p:cNvSpPr txBox="1"/>
          <p:nvPr/>
        </p:nvSpPr>
        <p:spPr>
          <a:xfrm>
            <a:off x="189868" y="3358038"/>
            <a:ext cx="11809864" cy="1295098"/>
          </a:xfrm>
          <a:prstGeom prst="rect">
            <a:avLst/>
          </a:prstGeom>
          <a:noFill/>
        </p:spPr>
        <p:txBody>
          <a:bodyPr wrap="square">
            <a:spAutoFit/>
          </a:bodyPr>
          <a:lstStyle/>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/home/saleel/a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994646"/>
                </a:solidFill>
                <a:highlight>
                  <a:srgbClr val="FFFF00"/>
                </a:highlight>
                <a:latin typeface="Source Code Pro" panose="020B0509030403020204" pitchFamily="49" charset="0"/>
                <a:ea typeface="Source Code Pro" panose="020B0509030403020204" pitchFamily="49" charset="0"/>
              </a:rPr>
              <a:t>17017</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/home/saleel/b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994646"/>
                </a:solidFill>
                <a:highlight>
                  <a:srgbClr val="FFFF00"/>
                </a:highlight>
                <a:latin typeface="Source Code Pro" panose="020B0509030403020204" pitchFamily="49" charset="0"/>
                <a:ea typeface="Source Code Pro" panose="020B0509030403020204" pitchFamily="49" charset="0"/>
              </a:rPr>
              <a:t>17018</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/home/saleel/c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994646"/>
                </a:solidFill>
                <a:highlight>
                  <a:srgbClr val="FFFF00"/>
                </a:highlight>
                <a:latin typeface="Source Code Pro" panose="020B0509030403020204" pitchFamily="49" charset="0"/>
                <a:ea typeface="Source Code Pro" panose="020B0509030403020204" pitchFamily="49" charset="0"/>
              </a:rPr>
              <a:t>17019</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p:txBody>
      </p:sp>
      <p:sp>
        <p:nvSpPr>
          <p:cNvPr id="2" name="TextBox 1">
            <a:extLst>
              <a:ext uri="{FF2B5EF4-FFF2-40B4-BE49-F238E27FC236}">
                <a16:creationId xmlns:a16="http://schemas.microsoft.com/office/drawing/2014/main" id="{64480E73-9805-D21A-96EB-1CF3314CE181}"/>
              </a:ext>
            </a:extLst>
          </p:cNvPr>
          <p:cNvSpPr txBox="1"/>
          <p:nvPr/>
        </p:nvSpPr>
        <p:spPr>
          <a:xfrm>
            <a:off x="212540" y="765865"/>
            <a:ext cx="5490606"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1 </a:t>
            </a:r>
            <a:r>
              <a:rPr lang="en-US" sz="2200">
                <a:solidFill>
                  <a:schemeClr val="accent1">
                    <a:lumMod val="75000"/>
                  </a:schemeClr>
                </a:solidFill>
                <a:latin typeface="Arial" panose="020B0604020202020204" pitchFamily="34" charset="0"/>
                <a:cs typeface="Arial" panose="020B0604020202020204" pitchFamily="34" charset="0"/>
              </a:rPr>
              <a:t>Create few </a:t>
            </a:r>
            <a:r>
              <a:rPr lang="en-US" sz="2200" dirty="0">
                <a:solidFill>
                  <a:schemeClr val="accent1">
                    <a:lumMod val="75000"/>
                  </a:schemeClr>
                </a:solidFill>
                <a:latin typeface="Arial" panose="020B0604020202020204" pitchFamily="34" charset="0"/>
                <a:cs typeface="Arial" panose="020B0604020202020204" pitchFamily="34" charset="0"/>
              </a:rPr>
              <a:t>blank folders in Ubuntu</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59243E7-9152-6A50-11F4-60E821AB9D85}"/>
              </a:ext>
            </a:extLst>
          </p:cNvPr>
          <p:cNvSpPr txBox="1"/>
          <p:nvPr/>
        </p:nvSpPr>
        <p:spPr>
          <a:xfrm>
            <a:off x="212540" y="5302369"/>
            <a:ext cx="3810659"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3 Start Mongodb Client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1EEF7608-133A-FFAA-3242-8BBBFAF02583}"/>
              </a:ext>
            </a:extLst>
          </p:cNvPr>
          <p:cNvCxnSpPr/>
          <p:nvPr/>
        </p:nvCxnSpPr>
        <p:spPr>
          <a:xfrm>
            <a:off x="189868" y="50131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BADEAC7-3FF6-40B2-4791-F838E8347E05}"/>
              </a:ext>
            </a:extLst>
          </p:cNvPr>
          <p:cNvSpPr txBox="1"/>
          <p:nvPr/>
        </p:nvSpPr>
        <p:spPr>
          <a:xfrm>
            <a:off x="212540" y="2494057"/>
            <a:ext cx="3921266"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2 Start Mongodb Server</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300960F-8F83-E605-9A2B-01C39C0A0F43}"/>
              </a:ext>
            </a:extLst>
          </p:cNvPr>
          <p:cNvSpPr txBox="1"/>
          <p:nvPr/>
        </p:nvSpPr>
        <p:spPr>
          <a:xfrm>
            <a:off x="189868" y="1538208"/>
            <a:ext cx="11809864"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shell~$ </a:t>
            </a:r>
            <a:r>
              <a:rPr lang="en-IN" dirty="0">
                <a:latin typeface="Source Code Pro" panose="020B0509030403020204" pitchFamily="49" charset="0"/>
                <a:ea typeface="Source Code Pro" panose="020B0509030403020204" pitchFamily="49" charset="0"/>
                <a:cs typeface="Calibri" panose="020F0502020204030204" pitchFamily="34" charset="0"/>
              </a:rPr>
              <a:t>mkdir a b c d</a:t>
            </a:r>
            <a:endParaRPr lang="en-IN" b="1" dirty="0">
              <a:latin typeface="Source Code Pro" panose="020B0509030403020204" pitchFamily="49" charset="0"/>
              <a:ea typeface="Source Code Pro" panose="020B0509030403020204" pitchFamily="49" charset="0"/>
            </a:endParaRPr>
          </a:p>
        </p:txBody>
      </p:sp>
      <p:cxnSp>
        <p:nvCxnSpPr>
          <p:cNvPr id="11" name="Straight Connector 10">
            <a:extLst>
              <a:ext uri="{FF2B5EF4-FFF2-40B4-BE49-F238E27FC236}">
                <a16:creationId xmlns:a16="http://schemas.microsoft.com/office/drawing/2014/main" id="{D0F22F7E-9177-ADFC-95A9-0D07304D3000}"/>
              </a:ext>
            </a:extLst>
          </p:cNvPr>
          <p:cNvCxnSpPr/>
          <p:nvPr/>
        </p:nvCxnSpPr>
        <p:spPr>
          <a:xfrm>
            <a:off x="189868" y="32129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0DC69B-F37F-0560-E2A2-3A49C1DA24E5}"/>
              </a:ext>
            </a:extLst>
          </p:cNvPr>
          <p:cNvCxnSpPr/>
          <p:nvPr/>
        </p:nvCxnSpPr>
        <p:spPr>
          <a:xfrm>
            <a:off x="189868" y="220486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5E75D11-C460-068D-BA7C-844630924E61}"/>
              </a:ext>
            </a:extLst>
          </p:cNvPr>
          <p:cNvSpPr txBox="1"/>
          <p:nvPr/>
        </p:nvSpPr>
        <p:spPr>
          <a:xfrm>
            <a:off x="212540" y="5867980"/>
            <a:ext cx="11787192"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994646"/>
                </a:solidFill>
                <a:highlight>
                  <a:srgbClr val="FFFF00"/>
                </a:highlight>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db1</a:t>
            </a:r>
          </a:p>
        </p:txBody>
      </p:sp>
    </p:spTree>
    <p:extLst>
      <p:ext uri="{BB962C8B-B14F-4D97-AF65-F5344CB8AC3E}">
        <p14:creationId xmlns:p14="http://schemas.microsoft.com/office/powerpoint/2010/main" val="3235106458"/>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928CF-4DF2-D5F5-927E-1F2A02717857}"/>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EE09FE8B-E585-4CD5-D4FD-14E4D43DC2E3}"/>
              </a:ext>
            </a:extLst>
          </p:cNvPr>
          <p:cNvSpPr txBox="1"/>
          <p:nvPr/>
        </p:nvSpPr>
        <p:spPr>
          <a:xfrm>
            <a:off x="262800" y="3068960"/>
            <a:ext cx="11664000"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.initiate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00B050"/>
                </a:solidFill>
                <a:latin typeface="Source Code Pro" panose="020B0509030403020204" pitchFamily="49" charset="0"/>
                <a:ea typeface="Source Code Pro" panose="020B0509030403020204" pitchFamily="49" charset="0"/>
              </a:rPr>
              <a:t>"rs1"</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members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27019</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
        <p:nvSpPr>
          <p:cNvPr id="6" name="Rectangle 5">
            <a:extLst>
              <a:ext uri="{FF2B5EF4-FFF2-40B4-BE49-F238E27FC236}">
                <a16:creationId xmlns:a16="http://schemas.microsoft.com/office/drawing/2014/main" id="{9656E581-97E1-3B09-744F-F708E01A2EF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2" name="TextBox 1">
            <a:extLst>
              <a:ext uri="{FF2B5EF4-FFF2-40B4-BE49-F238E27FC236}">
                <a16:creationId xmlns:a16="http://schemas.microsoft.com/office/drawing/2014/main" id="{16FF0F4B-EC6C-943A-F4BC-C25ABCD09F2D}"/>
              </a:ext>
            </a:extLst>
          </p:cNvPr>
          <p:cNvSpPr txBox="1"/>
          <p:nvPr/>
        </p:nvSpPr>
        <p:spPr>
          <a:xfrm>
            <a:off x="212540" y="765865"/>
            <a:ext cx="517641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4 Check replSet is created or not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6B73F6E6-D527-028A-DFAF-5C420CAD62C2}"/>
              </a:ext>
            </a:extLst>
          </p:cNvPr>
          <p:cNvCxnSpPr/>
          <p:nvPr/>
        </p:nvCxnSpPr>
        <p:spPr>
          <a:xfrm>
            <a:off x="189868" y="5517232"/>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FFAB936-7E94-EBF6-6533-9D4606B552B6}"/>
              </a:ext>
            </a:extLst>
          </p:cNvPr>
          <p:cNvSpPr txBox="1"/>
          <p:nvPr/>
        </p:nvSpPr>
        <p:spPr>
          <a:xfrm>
            <a:off x="212540" y="2206025"/>
            <a:ext cx="55851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5 Create replication initiate document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69E9C74-1D6F-3575-D539-552FAD13DA51}"/>
              </a:ext>
            </a:extLst>
          </p:cNvPr>
          <p:cNvSpPr txBox="1"/>
          <p:nvPr/>
        </p:nvSpPr>
        <p:spPr>
          <a:xfrm>
            <a:off x="189868" y="1340768"/>
            <a:ext cx="1180986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a:rPr>
              <a:t>;</a:t>
            </a:r>
          </a:p>
        </p:txBody>
      </p:sp>
      <p:cxnSp>
        <p:nvCxnSpPr>
          <p:cNvPr id="11" name="Straight Connector 10">
            <a:extLst>
              <a:ext uri="{FF2B5EF4-FFF2-40B4-BE49-F238E27FC236}">
                <a16:creationId xmlns:a16="http://schemas.microsoft.com/office/drawing/2014/main" id="{50B0E60F-1392-DFE1-D55C-09A26C6BE178}"/>
              </a:ext>
            </a:extLst>
          </p:cNvPr>
          <p:cNvCxnSpPr/>
          <p:nvPr/>
        </p:nvCxnSpPr>
        <p:spPr>
          <a:xfrm>
            <a:off x="189868" y="2780928"/>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69AC13C-DE43-FEFC-164D-46D9B4369387}"/>
              </a:ext>
            </a:extLst>
          </p:cNvPr>
          <p:cNvCxnSpPr/>
          <p:nvPr/>
        </p:nvCxnSpPr>
        <p:spPr>
          <a:xfrm>
            <a:off x="189868" y="200742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17311CE-10AF-CAC9-21E7-126B61AA636C}"/>
              </a:ext>
            </a:extLst>
          </p:cNvPr>
          <p:cNvSpPr txBox="1"/>
          <p:nvPr/>
        </p:nvSpPr>
        <p:spPr>
          <a:xfrm>
            <a:off x="212540" y="5651956"/>
            <a:ext cx="41717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6 Add replSet afterwards</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107B4AE-E715-6DD0-BA76-F259202DB305}"/>
              </a:ext>
            </a:extLst>
          </p:cNvPr>
          <p:cNvSpPr txBox="1"/>
          <p:nvPr/>
        </p:nvSpPr>
        <p:spPr>
          <a:xfrm>
            <a:off x="262800" y="6156012"/>
            <a:ext cx="1166400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27020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21510680"/>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2D992-384C-750A-8E03-089F5A69BDD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DCEA0FD0-5DAF-186B-F72F-B99E246E3FD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314012076"/>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F7163-788F-8055-A13E-CBAA7B49C8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C6C5E9B4-19EA-F46A-4486-2F83F38B9DF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974793383"/>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781200"/>
            <a:ext cx="11639716" cy="3216265"/>
          </a:xfrm>
          <a:prstGeom prst="rect">
            <a:avLst/>
          </a:prstGeom>
        </p:spPr>
        <p:txBody>
          <a:bodyPr wrap="square">
            <a:spAutoFit/>
          </a:bodyPr>
          <a:lstStyle/>
          <a:p>
            <a:r>
              <a:rPr lang="en-IN" dirty="0">
                <a:solidFill>
                  <a:srgbClr val="225588"/>
                </a:solidFill>
                <a:latin typeface="Consolas" panose="020B0609020204030204" pitchFamily="49" charset="0"/>
              </a:rPr>
              <a:t>import</a:t>
            </a:r>
            <a:r>
              <a:rPr lang="en-IN" dirty="0">
                <a:solidFill>
                  <a:srgbClr val="6688CC"/>
                </a:solidFill>
                <a:latin typeface="Consolas" panose="020B0609020204030204" pitchFamily="49" charset="0"/>
              </a:rPr>
              <a:t> { exec } </a:t>
            </a:r>
            <a:r>
              <a:rPr lang="en-IN" dirty="0">
                <a:solidFill>
                  <a:srgbClr val="225588"/>
                </a:solidFill>
                <a:latin typeface="Consolas" panose="020B0609020204030204" pitchFamily="49" charset="0"/>
              </a:rPr>
              <a:t>from</a:t>
            </a:r>
            <a:r>
              <a:rPr lang="en-IN" dirty="0">
                <a:solidFill>
                  <a:srgbClr val="6688CC"/>
                </a:solidFill>
                <a:latin typeface="Consolas" panose="020B0609020204030204" pitchFamily="49" charset="0"/>
              </a:rPr>
              <a:t> </a:t>
            </a:r>
            <a:r>
              <a:rPr lang="en-IN" dirty="0">
                <a:solidFill>
                  <a:srgbClr val="22AA44"/>
                </a:solidFill>
                <a:latin typeface="Consolas" panose="020B0609020204030204" pitchFamily="49" charset="0"/>
              </a:rPr>
              <a:t>'</a:t>
            </a:r>
            <a:r>
              <a:rPr lang="en-IN" dirty="0" err="1">
                <a:solidFill>
                  <a:srgbClr val="22AA44"/>
                </a:solidFill>
                <a:latin typeface="Consolas" panose="020B0609020204030204" pitchFamily="49" charset="0"/>
              </a:rPr>
              <a:t>child_process</a:t>
            </a:r>
            <a:r>
              <a:rPr lang="en-IN" dirty="0">
                <a:solidFill>
                  <a:srgbClr val="22AA44"/>
                </a:solidFill>
                <a:latin typeface="Consolas" panose="020B0609020204030204" pitchFamily="49" charset="0"/>
              </a:rPr>
              <a:t>'</a:t>
            </a:r>
            <a:r>
              <a:rPr lang="en-IN"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dirty="0">
                <a:solidFill>
                  <a:srgbClr val="DDBB88"/>
                </a:solidFill>
                <a:latin typeface="Consolas" panose="020B0609020204030204" pitchFamily="49" charset="0"/>
              </a:rPr>
              <a:t>exec</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'mongoimport --host=192.168.100.91 --port=27017 --db="db1" --collection="movies" --type="csv" </a:t>
            </a:r>
          </a:p>
          <a:p>
            <a:r>
              <a:rPr lang="en-IN" dirty="0">
                <a:solidFill>
                  <a:srgbClr val="22AA44"/>
                </a:solidFill>
                <a:latin typeface="Consolas" panose="020B0609020204030204" pitchFamily="49" charset="0"/>
              </a:rPr>
              <a:t>      --file="C:/data/movie.csv" --headerline'</a:t>
            </a:r>
            <a:r>
              <a:rPr lang="en-IN" dirty="0">
                <a:solidFill>
                  <a:srgbClr val="6688CC"/>
                </a:solidFill>
                <a:latin typeface="Consolas" panose="020B0609020204030204" pitchFamily="49" charset="0"/>
              </a:rPr>
              <a:t>, (</a:t>
            </a:r>
            <a:r>
              <a:rPr lang="en-IN" i="1" dirty="0">
                <a:solidFill>
                  <a:srgbClr val="2277FF"/>
                </a:solidFill>
                <a:latin typeface="Consolas" panose="020B0609020204030204" pitchFamily="49" charset="0"/>
              </a:rPr>
              <a:t>err</a:t>
            </a:r>
            <a:r>
              <a:rPr lang="en-IN" dirty="0">
                <a:solidFill>
                  <a:srgbClr val="6688CC"/>
                </a:solidFill>
                <a:latin typeface="Consolas" panose="020B0609020204030204" pitchFamily="49" charset="0"/>
              </a:rPr>
              <a:t>, </a:t>
            </a:r>
            <a:r>
              <a:rPr lang="en-IN" i="1" dirty="0">
                <a:solidFill>
                  <a:srgbClr val="2277FF"/>
                </a:solidFill>
                <a:latin typeface="Consolas" panose="020B0609020204030204" pitchFamily="49" charset="0"/>
              </a:rPr>
              <a:t>res</a:t>
            </a:r>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=&gt;</a:t>
            </a:r>
            <a:r>
              <a:rPr lang="en-IN" dirty="0">
                <a:solidFill>
                  <a:srgbClr val="6688CC"/>
                </a:solidFill>
                <a:latin typeface="Consolas" panose="020B0609020204030204" pitchFamily="49" charset="0"/>
              </a:rPr>
              <a:t> {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if</a:t>
            </a:r>
            <a:r>
              <a:rPr lang="en-IN" dirty="0">
                <a:solidFill>
                  <a:srgbClr val="6688CC"/>
                </a:solidFill>
                <a:latin typeface="Consolas" panose="020B0609020204030204" pitchFamily="49" charset="0"/>
              </a:rPr>
              <a:t> (</a:t>
            </a:r>
            <a:r>
              <a:rPr lang="en-IN" i="1" dirty="0">
                <a:solidFill>
                  <a:srgbClr val="2277FF"/>
                </a:solidFill>
                <a:latin typeface="Consolas" panose="020B0609020204030204" pitchFamily="49" charset="0"/>
              </a:rPr>
              <a:t>err</a:t>
            </a:r>
            <a:r>
              <a:rPr lang="en-IN" dirty="0">
                <a:solidFill>
                  <a:srgbClr val="6688CC"/>
                </a:solidFill>
                <a:latin typeface="Consolas" panose="020B0609020204030204" pitchFamily="49" charset="0"/>
              </a:rPr>
              <a:t>) { </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"Some error occurred"</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else</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"movie documents imported!"</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a:t>
            </a:r>
            <a:endParaRPr lang="en-IN"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C9B2C-4331-A777-1036-30512D1FB22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F28C80-FA02-2BF8-4F80-738A87D1E5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10BD6797-E438-FDA8-598A-025C0F2D61D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list current database</a:t>
            </a:r>
            <a:endParaRPr lang="en-IN" sz="3200" b="1" i="1" dirty="0">
              <a:solidFill>
                <a:srgbClr val="FFFF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F45437D2-8CC7-C293-31C8-571676015618}"/>
              </a:ext>
            </a:extLst>
          </p:cNvPr>
          <p:cNvSpPr txBox="1"/>
          <p:nvPr/>
        </p:nvSpPr>
        <p:spPr>
          <a:xfrm>
            <a:off x="262800" y="781200"/>
            <a:ext cx="11664000" cy="4018151"/>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16917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2496B-11BE-3695-406A-84B2B5A88D7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AAD3B2C-A0AE-57B2-9447-762E5F2A49E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6A35EB9E-91B3-9CAA-E9F8-8F7F7A10EC5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all databases</a:t>
            </a:r>
          </a:p>
        </p:txBody>
      </p:sp>
      <p:sp>
        <p:nvSpPr>
          <p:cNvPr id="7" name="TextBox 6">
            <a:extLst>
              <a:ext uri="{FF2B5EF4-FFF2-40B4-BE49-F238E27FC236}">
                <a16:creationId xmlns:a16="http://schemas.microsoft.com/office/drawing/2014/main" id="{E329E87B-687C-C35F-0753-4DAAD029994E}"/>
              </a:ext>
            </a:extLst>
          </p:cNvPr>
          <p:cNvSpPr txBox="1"/>
          <p:nvPr/>
        </p:nvSpPr>
        <p:spPr>
          <a:xfrm>
            <a:off x="262800" y="781200"/>
            <a:ext cx="11664000" cy="5586145"/>
          </a:xfrm>
          <a:prstGeom prst="rect">
            <a:avLst/>
          </a:prstGeom>
          <a:noFill/>
        </p:spPr>
        <p:txBody>
          <a:bodyPr wrap="square">
            <a:spAutoFit/>
          </a:bodyPr>
          <a:lstStyle/>
          <a:p>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b="0" dirty="0">
              <a:solidFill>
                <a:srgbClr val="0000FF"/>
              </a:solidFill>
              <a:effectLst/>
              <a:latin typeface="Consolas" panose="020B0609020204030204" pitchFamily="49" charset="0"/>
            </a:endParaRP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	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admin</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listDatabases</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databases</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FF"/>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16592318"/>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B5E49-C137-13B7-894B-6A9E8991B49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6F9F0D2-DCBD-AE10-B643-F0A3D417D5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A522CB8C-767C-A04B-2299-4FFEDB48CA4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collections from all databases</a:t>
            </a:r>
          </a:p>
        </p:txBody>
      </p:sp>
      <p:sp>
        <p:nvSpPr>
          <p:cNvPr id="3" name="TextBox 2">
            <a:extLst>
              <a:ext uri="{FF2B5EF4-FFF2-40B4-BE49-F238E27FC236}">
                <a16:creationId xmlns:a16="http://schemas.microsoft.com/office/drawing/2014/main" id="{004C4B83-6997-C4BC-4B88-7ED195436345}"/>
              </a:ext>
            </a:extLst>
          </p:cNvPr>
          <p:cNvSpPr txBox="1"/>
          <p:nvPr/>
        </p:nvSpPr>
        <p:spPr>
          <a:xfrm>
            <a:off x="262800" y="781200"/>
            <a:ext cx="11664000" cy="5863144"/>
          </a:xfrm>
          <a:prstGeom prst="rect">
            <a:avLst/>
          </a:prstGeom>
          <a:noFill/>
        </p:spPr>
        <p:txBody>
          <a:bodyPr wrap="square">
            <a:spAutoFit/>
          </a:bodyPr>
          <a:lstStyle/>
          <a:p>
            <a:pPr>
              <a:lnSpc>
                <a:spcPts val="1800"/>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=&gt;</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admin</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listDatabases</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databases</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dirty="0">
                <a:solidFill>
                  <a:srgbClr val="000000"/>
                </a:solidFill>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 </a:t>
            </a:r>
            <a:r>
              <a:rPr lang="en-IN" sz="1600" b="0" dirty="0">
                <a:solidFill>
                  <a:srgbClr val="A31515"/>
                </a:solidFill>
                <a:effectLst/>
                <a:latin typeface="Consolas" panose="020B0609020204030204" pitchFamily="49" charset="0"/>
              </a:rPr>
              <a:t>" --&gt; "</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'connection closed...'</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a:t>
            </a:r>
          </a:p>
          <a:p>
            <a:pPr>
              <a:lnSpc>
                <a:spcPts val="1800"/>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06440559"/>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7" name="TextBox 6">
            <a:extLst>
              <a:ext uri="{FF2B5EF4-FFF2-40B4-BE49-F238E27FC236}">
                <a16:creationId xmlns:a16="http://schemas.microsoft.com/office/drawing/2014/main" id="{57C766C7-E903-4525-401C-F76D11D6B1A1}"/>
              </a:ext>
            </a:extLst>
          </p:cNvPr>
          <p:cNvSpPr txBox="1"/>
          <p:nvPr/>
        </p:nvSpPr>
        <p:spPr>
          <a:xfrm>
            <a:off x="262800" y="78120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"employee"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86197085"/>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7" name="TextBox 6">
            <a:extLst>
              <a:ext uri="{FF2B5EF4-FFF2-40B4-BE49-F238E27FC236}">
                <a16:creationId xmlns:a16="http://schemas.microsoft.com/office/drawing/2014/main" id="{B69A6CB5-D229-250E-7D2A-6F3AC4D15623}"/>
              </a:ext>
            </a:extLst>
          </p:cNvPr>
          <p:cNvSpPr txBox="1"/>
          <p:nvPr/>
        </p:nvSpPr>
        <p:spPr>
          <a:xfrm>
            <a:off x="262800" y="78120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"doctor"</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capped: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size:</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282217072"/>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7" name="TextBox 6">
            <a:extLst>
              <a:ext uri="{FF2B5EF4-FFF2-40B4-BE49-F238E27FC236}">
                <a16:creationId xmlns:a16="http://schemas.microsoft.com/office/drawing/2014/main" id="{5CDDF35F-327A-F0BF-7941-270534F2F36D}"/>
              </a:ext>
            </a:extLst>
          </p:cNvPr>
          <p:cNvSpPr txBox="1"/>
          <p:nvPr/>
        </p:nvSpPr>
        <p:spPr>
          <a:xfrm>
            <a:off x="262800" y="781200"/>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41730785"/>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3" name="TextBox 2">
            <a:extLst>
              <a:ext uri="{FF2B5EF4-FFF2-40B4-BE49-F238E27FC236}">
                <a16:creationId xmlns:a16="http://schemas.microsoft.com/office/drawing/2014/main" id="{DA0D483F-3551-9C81-CA0A-7D293D5B0819}"/>
              </a:ext>
            </a:extLst>
          </p:cNvPr>
          <p:cNvSpPr txBox="1"/>
          <p:nvPr/>
        </p:nvSpPr>
        <p:spPr>
          <a:xfrm>
            <a:off x="262800" y="781200"/>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94069984"/>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
        <p:nvSpPr>
          <p:cNvPr id="5" name="TextBox 4">
            <a:extLst>
              <a:ext uri="{FF2B5EF4-FFF2-40B4-BE49-F238E27FC236}">
                <a16:creationId xmlns:a16="http://schemas.microsoft.com/office/drawing/2014/main" id="{AA9CB2A5-27FE-6E7D-B1DA-76D00B2F1248}"/>
              </a:ext>
            </a:extLst>
          </p:cNvPr>
          <p:cNvSpPr txBox="1"/>
          <p:nvPr/>
        </p:nvSpPr>
        <p:spPr>
          <a:xfrm>
            <a:off x="262800" y="781200"/>
            <a:ext cx="11664000" cy="598003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0159735"/>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
        <p:nvSpPr>
          <p:cNvPr id="5" name="TextBox 4">
            <a:extLst>
              <a:ext uri="{FF2B5EF4-FFF2-40B4-BE49-F238E27FC236}">
                <a16:creationId xmlns:a16="http://schemas.microsoft.com/office/drawing/2014/main" id="{510F8C59-45B3-5531-D7DA-A84B6BB27CE4}"/>
              </a:ext>
            </a:extLst>
          </p:cNvPr>
          <p:cNvSpPr txBox="1"/>
          <p:nvPr/>
        </p:nvSpPr>
        <p:spPr>
          <a:xfrm>
            <a:off x="262800" y="781200"/>
            <a:ext cx="11664000" cy="6247864"/>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sz="400" b="0" dirty="0">
              <a:solidFill>
                <a:srgbClr val="000000"/>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forEach</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001200161"/>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
        <p:nvSpPr>
          <p:cNvPr id="5" name="TextBox 4">
            <a:extLst>
              <a:ext uri="{FF2B5EF4-FFF2-40B4-BE49-F238E27FC236}">
                <a16:creationId xmlns:a16="http://schemas.microsoft.com/office/drawing/2014/main" id="{51BDECD5-4E8B-1EA9-A39A-C9FBFD47CA26}"/>
              </a:ext>
            </a:extLst>
          </p:cNvPr>
          <p:cNvSpPr txBox="1"/>
          <p:nvPr/>
        </p:nvSpPr>
        <p:spPr>
          <a:xfrm>
            <a:off x="262800" y="781200"/>
            <a:ext cx="11664000" cy="6247864"/>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br>
              <a:rPr lang="en-IN" sz="400"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274991510"/>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5" name="TextBox 4">
            <a:extLst>
              <a:ext uri="{FF2B5EF4-FFF2-40B4-BE49-F238E27FC236}">
                <a16:creationId xmlns:a16="http://schemas.microsoft.com/office/drawing/2014/main" id="{022C4BE1-890F-4CFC-4386-F3C662336890}"/>
              </a:ext>
            </a:extLst>
          </p:cNvPr>
          <p:cNvSpPr txBox="1"/>
          <p:nvPr/>
        </p:nvSpPr>
        <p:spPr>
          <a:xfrm>
            <a:off x="262800" y="781200"/>
            <a:ext cx="11664000" cy="4862870"/>
          </a:xfrm>
          <a:prstGeom prst="rect">
            <a:avLst/>
          </a:prstGeom>
          <a:noFill/>
        </p:spPr>
        <p:txBody>
          <a:bodyPr wrap="square">
            <a:spAutoFit/>
          </a:bodyPr>
          <a:lstStyle/>
          <a:p>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sz="400" b="0" dirty="0">
              <a:solidFill>
                <a:srgbClr val="0000FF"/>
              </a:solidFill>
              <a:effectLst/>
              <a:latin typeface="Consolas" panose="020B0609020204030204" pitchFamily="49" charset="0"/>
            </a:endParaRPr>
          </a:p>
          <a:p>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012322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5" name="TextBox 4">
            <a:extLst>
              <a:ext uri="{FF2B5EF4-FFF2-40B4-BE49-F238E27FC236}">
                <a16:creationId xmlns:a16="http://schemas.microsoft.com/office/drawing/2014/main" id="{4B14D26D-F772-03B2-A30A-7A881B16082B}"/>
              </a:ext>
            </a:extLst>
          </p:cNvPr>
          <p:cNvSpPr txBox="1"/>
          <p:nvPr/>
        </p:nvSpPr>
        <p:spPr>
          <a:xfrm>
            <a:off x="262800" y="781200"/>
            <a:ext cx="11664000" cy="4257576"/>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sz="400"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rename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"newPerson"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79769465"/>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5" name="TextBox 4">
            <a:extLst>
              <a:ext uri="{FF2B5EF4-FFF2-40B4-BE49-F238E27FC236}">
                <a16:creationId xmlns:a16="http://schemas.microsoft.com/office/drawing/2014/main" id="{00DD48BA-7F77-4629-B311-20B4F816A73E}"/>
              </a:ext>
            </a:extLst>
          </p:cNvPr>
          <p:cNvSpPr txBox="1"/>
          <p:nvPr/>
        </p:nvSpPr>
        <p:spPr>
          <a:xfrm>
            <a:off x="262800" y="781200"/>
            <a:ext cx="11664000" cy="4257576"/>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sz="400"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drop</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8964867"/>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 })</a:t>
            </a:r>
          </a:p>
        </p:txBody>
      </p:sp>
      <p:sp>
        <p:nvSpPr>
          <p:cNvPr id="5" name="TextBox 4">
            <a:extLst>
              <a:ext uri="{FF2B5EF4-FFF2-40B4-BE49-F238E27FC236}">
                <a16:creationId xmlns:a16="http://schemas.microsoft.com/office/drawing/2014/main" id="{4B8F7241-7412-161F-3C70-BB7D03065849}"/>
              </a:ext>
            </a:extLst>
          </p:cNvPr>
          <p:cNvSpPr txBox="1"/>
          <p:nvPr/>
        </p:nvSpPr>
        <p:spPr>
          <a:xfrm>
            <a:off x="262800" y="781200"/>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endParaRPr lang="en-IN" dirty="0">
              <a:solidFill>
                <a:srgbClr val="000000"/>
              </a:solidFill>
              <a:latin typeface="Consolas" panose="020B0609020204030204" pitchFamily="49" charset="0"/>
            </a:endParaRPr>
          </a:p>
          <a:p>
            <a:br>
              <a:rPr lang="en-IN" sz="400"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countDocuments({query})</a:t>
            </a:r>
          </a:p>
        </p:txBody>
      </p:sp>
      <p:sp>
        <p:nvSpPr>
          <p:cNvPr id="5" name="TextBox 4">
            <a:extLst>
              <a:ext uri="{FF2B5EF4-FFF2-40B4-BE49-F238E27FC236}">
                <a16:creationId xmlns:a16="http://schemas.microsoft.com/office/drawing/2014/main" id="{E31E0355-CAF9-FBAC-C48F-2D2F438F1FD8}"/>
              </a:ext>
            </a:extLst>
          </p:cNvPr>
          <p:cNvSpPr txBox="1"/>
          <p:nvPr/>
        </p:nvSpPr>
        <p:spPr>
          <a:xfrm>
            <a:off x="262800" y="781200"/>
            <a:ext cx="11664000" cy="465768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br>
              <a:rPr lang="en-IN" b="0" dirty="0">
                <a:solidFill>
                  <a:srgbClr val="000000"/>
                </a:solidFill>
                <a:effectLst/>
                <a:latin typeface="Consolas" panose="020B0609020204030204" pitchFamily="49" charset="0"/>
              </a:rPr>
            </a:br>
            <a:endParaRPr lang="en-IN" sz="400" b="0" dirty="0">
              <a:solidFill>
                <a:srgbClr val="000000"/>
              </a:solidFill>
              <a:effectLst/>
              <a:latin typeface="Consolas" panose="020B0609020204030204" pitchFamily="49" charset="0"/>
            </a:endParaRPr>
          </a:p>
          <a:p>
            <a:endParaRPr lang="en-IN" sz="400" dirty="0">
              <a:solidFill>
                <a:srgbClr val="000000"/>
              </a:solidFill>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915702218"/>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5" name="TextBox 4">
            <a:extLst>
              <a:ext uri="{FF2B5EF4-FFF2-40B4-BE49-F238E27FC236}">
                <a16:creationId xmlns:a16="http://schemas.microsoft.com/office/drawing/2014/main" id="{B93A8C7F-8601-C4E2-C92E-B09715CACCEC}"/>
              </a:ext>
            </a:extLst>
          </p:cNvPr>
          <p:cNvSpPr txBox="1"/>
          <p:nvPr/>
        </p:nvSpPr>
        <p:spPr>
          <a:xfrm>
            <a:off x="262800" y="781200"/>
            <a:ext cx="11664000" cy="4575612"/>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endParaRPr lang="en-IN" sz="400" b="0" dirty="0">
              <a:solidFill>
                <a:srgbClr val="000000"/>
              </a:solidFill>
              <a:effectLst/>
              <a:latin typeface="Consolas" panose="020B0609020204030204" pitchFamily="49" charset="0"/>
            </a:endParaRPr>
          </a:p>
          <a:p>
            <a:endParaRPr lang="en-IN" sz="400" dirty="0">
              <a:solidFill>
                <a:srgbClr val="000000"/>
              </a:solidFill>
              <a:latin typeface="Consolas" panose="020B0609020204030204" pitchFamily="49" charset="0"/>
            </a:endParaRPr>
          </a:p>
          <a:p>
            <a:endParaRPr lang="en-IN" sz="400"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00399109"/>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with arguments </a:t>
            </a:r>
          </a:p>
        </p:txBody>
      </p:sp>
      <p:sp>
        <p:nvSpPr>
          <p:cNvPr id="4" name="TextBox 3">
            <a:extLst>
              <a:ext uri="{FF2B5EF4-FFF2-40B4-BE49-F238E27FC236}">
                <a16:creationId xmlns:a16="http://schemas.microsoft.com/office/drawing/2014/main" id="{F9BC06F1-2246-6C65-C657-07C2BB9C34D0}"/>
              </a:ext>
            </a:extLst>
          </p:cNvPr>
          <p:cNvSpPr txBox="1"/>
          <p:nvPr/>
        </p:nvSpPr>
        <p:spPr>
          <a:xfrm>
            <a:off x="262800" y="781200"/>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br>
              <a:rPr lang="en-IN" sz="400" b="0" dirty="0">
                <a:solidFill>
                  <a:srgbClr val="000000"/>
                </a:solidFill>
                <a:effectLst/>
                <a:latin typeface="Consolas" panose="020B0609020204030204" pitchFamily="49" charset="0"/>
              </a:rPr>
            </a:br>
            <a:endParaRPr lang="en-IN" sz="400"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133811798"/>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US" sz="2000" dirty="0">
                <a:solidFill>
                  <a:srgbClr val="FFFF00"/>
                </a:solidFill>
                <a:latin typeface="Source Code Pro" panose="020B0509030403020204" pitchFamily="49" charset="0"/>
                <a:ea typeface="Source Code Pro" panose="020B0509030403020204" pitchFamily="49" charset="0"/>
              </a:rPr>
              <a:t>Note:- _id must be auto generated max() + 1               </a:t>
            </a:r>
            <a:r>
              <a:rPr lang="en-IN" sz="3200" b="1" i="1" dirty="0">
                <a:solidFill>
                  <a:srgbClr val="FFFF00"/>
                </a:solidFill>
                <a:latin typeface="Arial" pitchFamily="34" charset="0"/>
                <a:cs typeface="Arial" pitchFamily="34" charset="0"/>
              </a:rPr>
              <a:t>insertOne({ })</a:t>
            </a:r>
          </a:p>
        </p:txBody>
      </p:sp>
      <p:sp>
        <p:nvSpPr>
          <p:cNvPr id="4" name="TextBox 3">
            <a:extLst>
              <a:ext uri="{FF2B5EF4-FFF2-40B4-BE49-F238E27FC236}">
                <a16:creationId xmlns:a16="http://schemas.microsoft.com/office/drawing/2014/main" id="{B4F9053D-EB1F-72F8-AD76-C11D36689040}"/>
              </a:ext>
            </a:extLst>
          </p:cNvPr>
          <p:cNvSpPr txBox="1"/>
          <p:nvPr/>
        </p:nvSpPr>
        <p:spPr>
          <a:xfrm>
            <a:off x="262800" y="781200"/>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sz="800"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$group:</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null</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"$_id"</a:t>
            </a:r>
            <a:r>
              <a:rPr lang="en-IN" b="0" dirty="0">
                <a:solidFill>
                  <a:srgbClr val="000000"/>
                </a:solidFill>
                <a:effectLst/>
                <a:latin typeface="Consolas" panose="020B0609020204030204" pitchFamily="49" charset="0"/>
              </a:rPr>
              <a:t> } }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18012095"/>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7" name="TextBox 6">
            <a:extLst>
              <a:ext uri="{FF2B5EF4-FFF2-40B4-BE49-F238E27FC236}">
                <a16:creationId xmlns:a16="http://schemas.microsoft.com/office/drawing/2014/main" id="{13F337F7-5C23-3837-A6B0-A72A68678CFA}"/>
              </a:ext>
            </a:extLst>
          </p:cNvPr>
          <p:cNvSpPr txBox="1"/>
          <p:nvPr/>
        </p:nvSpPr>
        <p:spPr>
          <a:xfrm>
            <a:off x="262800" y="78120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30</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5682509"/>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7" name="TextBox 6">
            <a:extLst>
              <a:ext uri="{FF2B5EF4-FFF2-40B4-BE49-F238E27FC236}">
                <a16:creationId xmlns:a16="http://schemas.microsoft.com/office/drawing/2014/main" id="{E650F6BF-97A6-3CC2-4798-B1D3BC25B060}"/>
              </a:ext>
            </a:extLst>
          </p:cNvPr>
          <p:cNvSpPr txBox="1"/>
          <p:nvPr/>
        </p:nvSpPr>
        <p:spPr>
          <a:xfrm>
            <a:off x="262800" y="78120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"mv"</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insertMany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32</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Trishul</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66529896"/>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5" name="TextBox 4">
            <a:extLst>
              <a:ext uri="{FF2B5EF4-FFF2-40B4-BE49-F238E27FC236}">
                <a16:creationId xmlns:a16="http://schemas.microsoft.com/office/drawing/2014/main" id="{22A49D0B-6FF4-B705-F31E-10B5CBD9FA4D}"/>
              </a:ext>
            </a:extLst>
          </p:cNvPr>
          <p:cNvSpPr txBox="1"/>
          <p:nvPr/>
        </p:nvSpPr>
        <p:spPr>
          <a:xfrm>
            <a:off x="262800" y="781200"/>
            <a:ext cx="11664000" cy="4941481"/>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endParaRPr lang="en-IN" b="0" dirty="0">
              <a:solidFill>
                <a:srgbClr val="0000FF"/>
              </a:solidFill>
              <a:effectLst/>
              <a:latin typeface="Consolas" panose="020B0609020204030204" pitchFamily="49" charset="0"/>
            </a:endParaRPr>
          </a:p>
          <a:p>
            <a:pPr>
              <a:lnSpc>
                <a:spcPts val="1800"/>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077455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7" name="TextBox 6">
            <a:extLst>
              <a:ext uri="{FF2B5EF4-FFF2-40B4-BE49-F238E27FC236}">
                <a16:creationId xmlns:a16="http://schemas.microsoft.com/office/drawing/2014/main" id="{1F762D16-835A-DD4D-34C5-A692A15C358E}"/>
              </a:ext>
            </a:extLst>
          </p:cNvPr>
          <p:cNvSpPr txBox="1"/>
          <p:nvPr/>
        </p:nvSpPr>
        <p:spPr>
          <a:xfrm>
            <a:off x="262800" y="781200"/>
            <a:ext cx="11664000" cy="5403146"/>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61006847"/>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5" name="TextBox 4">
            <a:extLst>
              <a:ext uri="{FF2B5EF4-FFF2-40B4-BE49-F238E27FC236}">
                <a16:creationId xmlns:a16="http://schemas.microsoft.com/office/drawing/2014/main" id="{25DB19EC-52EB-40D8-1DB7-1F4F18609570}"/>
              </a:ext>
            </a:extLst>
          </p:cNvPr>
          <p:cNvSpPr txBox="1"/>
          <p:nvPr/>
        </p:nvSpPr>
        <p:spPr>
          <a:xfrm>
            <a:off x="262800" y="620688"/>
            <a:ext cx="11664000" cy="6326475"/>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250</a:t>
            </a:r>
            <a:r>
              <a:rPr lang="en-IN" b="0" dirty="0">
                <a:solidFill>
                  <a:srgbClr val="000000"/>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 ---&gt; "</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duration</a:t>
            </a:r>
            <a:endParaRPr lang="en-IN" b="0" dirty="0">
              <a:solidFill>
                <a:srgbClr val="000000"/>
              </a:solidFill>
              <a:effectLst/>
              <a:latin typeface="Consolas" panose="020B0609020204030204" pitchFamily="49" charset="0"/>
            </a:endParaRP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061916263"/>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5" name="TextBox 4">
            <a:extLst>
              <a:ext uri="{FF2B5EF4-FFF2-40B4-BE49-F238E27FC236}">
                <a16:creationId xmlns:a16="http://schemas.microsoft.com/office/drawing/2014/main" id="{F13D947D-77EE-8910-6B91-2578B5909E11}"/>
              </a:ext>
            </a:extLst>
          </p:cNvPr>
          <p:cNvSpPr txBox="1"/>
          <p:nvPr/>
        </p:nvSpPr>
        <p:spPr>
          <a:xfrm>
            <a:off x="262800" y="781200"/>
            <a:ext cx="11664000" cy="5633978"/>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endParaRPr lang="en-IN" b="0" dirty="0">
              <a:solidFill>
                <a:srgbClr val="0000FF"/>
              </a:solidFill>
              <a:effectLst/>
              <a:latin typeface="Consolas" panose="020B0609020204030204" pitchFamily="49" charset="0"/>
            </a:endParaRPr>
          </a:p>
          <a:p>
            <a:pPr>
              <a:lnSpc>
                <a:spcPts val="1800"/>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endParaRPr lang="en-IN" b="0" dirty="0">
              <a:solidFill>
                <a:srgbClr val="795E26"/>
              </a:solidFill>
              <a:effectLst/>
              <a:latin typeface="Consolas" panose="020B0609020204030204" pitchFamily="49" charset="0"/>
            </a:endParaRP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569610173"/>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5" name="TextBox 4">
            <a:extLst>
              <a:ext uri="{FF2B5EF4-FFF2-40B4-BE49-F238E27FC236}">
                <a16:creationId xmlns:a16="http://schemas.microsoft.com/office/drawing/2014/main" id="{4BE5A571-4C48-71CA-2AFE-683CBFE7275E}"/>
              </a:ext>
            </a:extLst>
          </p:cNvPr>
          <p:cNvSpPr txBox="1"/>
          <p:nvPr/>
        </p:nvSpPr>
        <p:spPr>
          <a:xfrm>
            <a:off x="262800" y="781200"/>
            <a:ext cx="11664000" cy="5172313"/>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filter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'Hindi'</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project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2144776"/>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781200"/>
            <a:ext cx="11664000" cy="5734903"/>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a:t>
            </a:r>
            <a:r>
              <a:rPr lang="en-IN" b="0" dirty="0">
                <a:solidFill>
                  <a:srgbClr val="3B3B3B"/>
                </a:solidFill>
                <a:effectLst/>
                <a:latin typeface="Consolas" panose="020B0609020204030204" pitchFamily="49" charset="0"/>
              </a:rPr>
              <a:t> }, {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err="1">
                <a:solidFill>
                  <a:srgbClr val="0070C1"/>
                </a:solidFill>
                <a:effectLst/>
                <a:latin typeface="Consolas" panose="020B0609020204030204" pitchFamily="49" charset="0"/>
              </a:rPr>
              <a:t>doc</a:t>
            </a:r>
            <a:r>
              <a:rPr lang="en-IN" b="0" dirty="0" err="1">
                <a:solidFill>
                  <a:srgbClr val="3B3B3B"/>
                </a:solidFill>
                <a:effectLst/>
                <a:latin typeface="Consolas" panose="020B0609020204030204" pitchFamily="49" charset="0"/>
              </a:rPr>
              <a:t>.</a:t>
            </a:r>
            <a:r>
              <a:rPr lang="en-IN" b="0" dirty="0" err="1">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499291662"/>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81200"/>
            <a:ext cx="11664000" cy="5734903"/>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"emp"</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phone:</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$exists: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err="1">
                <a:solidFill>
                  <a:srgbClr val="0070C1"/>
                </a:solidFill>
                <a:effectLst/>
                <a:latin typeface="Consolas" panose="020B0609020204030204" pitchFamily="49" charset="0"/>
              </a:rPr>
              <a:t>doc</a:t>
            </a:r>
            <a:r>
              <a:rPr lang="en-IN" b="0" dirty="0" err="1">
                <a:solidFill>
                  <a:srgbClr val="3B3B3B"/>
                </a:solidFill>
                <a:effectLst/>
                <a:latin typeface="Consolas" panose="020B0609020204030204" pitchFamily="49" charset="0"/>
              </a:rPr>
              <a:t>.</a:t>
            </a:r>
            <a:r>
              <a:rPr lang="en-IN" b="0" dirty="0" err="1">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513183360"/>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81200"/>
            <a:ext cx="11664000" cy="599138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'Eastman'</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"Hindi"</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"Comedy"</a:t>
            </a:r>
            <a:r>
              <a:rPr lang="en-IN" b="0" dirty="0">
                <a:solidFill>
                  <a:srgbClr val="3B3B3B"/>
                </a:solidFill>
                <a:effectLst/>
                <a:latin typeface="Consolas" panose="020B0609020204030204" pitchFamily="49" charset="0"/>
              </a:rPr>
              <a:t> }, </a:t>
            </a:r>
          </a:p>
          <a:p>
            <a:pPr>
              <a:lnSpc>
                <a:spcPts val="2025"/>
              </a:lnSpc>
              <a:buNone/>
            </a:pPr>
            <a:r>
              <a:rPr lang="en-IN" dirty="0">
                <a:solidFill>
                  <a:srgbClr val="3B3B3B"/>
                </a:solidFill>
                <a:latin typeface="Consolas" panose="020B0609020204030204" pitchFamily="49" charset="0"/>
              </a:rPr>
              <a:t>      </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buNone/>
            </a:pPr>
            <a:endParaRPr lang="en-IN" sz="800" b="0" dirty="0">
              <a:solidFill>
                <a:srgbClr val="3B3B3B"/>
              </a:solidFill>
              <a:effectLst/>
              <a:latin typeface="Consolas" panose="020B0609020204030204" pitchFamily="49" charset="0"/>
            </a:endParaRP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781200"/>
            <a:ext cx="11664000" cy="599138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endParaRPr lang="en-IN" b="0" dirty="0">
              <a:solidFill>
                <a:srgbClr val="0000FF"/>
              </a:solidFill>
              <a:effectLst/>
              <a:latin typeface="Consolas" panose="020B0609020204030204" pitchFamily="49" charset="0"/>
            </a:endParaRPr>
          </a:p>
          <a:p>
            <a:pPr>
              <a:lnSpc>
                <a:spcPts val="2025"/>
              </a:lnSpc>
              <a:buNone/>
            </a:pP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country:</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'USA'</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fieldList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dirty="0">
                <a:solidFill>
                  <a:srgbClr val="3B3B3B"/>
                </a:solidFill>
                <a:latin typeface="Consolas" panose="020B0609020204030204" pitchFamily="49" charset="0"/>
              </a:rPr>
              <a:t>	</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fieldList</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432243334"/>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781200"/>
            <a:ext cx="11664000" cy="624786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endParaRPr lang="en-IN" b="0" dirty="0">
              <a:solidFill>
                <a:srgbClr val="0000FF"/>
              </a:solidFill>
              <a:effectLst/>
              <a:latin typeface="Consolas" panose="020B0609020204030204" pitchFamily="49" charset="0"/>
            </a:endParaRPr>
          </a:p>
          <a:p>
            <a:pPr>
              <a:lnSpc>
                <a:spcPts val="2025"/>
              </a:lnSpc>
              <a:buNone/>
            </a:pP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$and:</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country:</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'USA'</a:t>
            </a:r>
            <a:r>
              <a:rPr lang="en-IN" b="0" dirty="0">
                <a:solidFill>
                  <a:srgbClr val="3B3B3B"/>
                </a:solidFill>
                <a:effectLst/>
                <a:latin typeface="Consolas" panose="020B0609020204030204" pitchFamily="49" charset="0"/>
              </a:rPr>
              <a:t> }, {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$ne: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 } }]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fieldList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p>
          <a:p>
            <a:pPr>
              <a:buNone/>
            </a:pPr>
            <a:endParaRPr lang="en-IN" sz="600" b="0" dirty="0">
              <a:solidFill>
                <a:srgbClr val="3B3B3B"/>
              </a:solidFill>
              <a:effectLst/>
              <a:latin typeface="Consolas" panose="020B0609020204030204" pitchFamily="49" charset="0"/>
            </a:endParaRP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fieldList</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544397604"/>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781200"/>
            <a:ext cx="11664000" cy="5734903"/>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endParaRPr lang="en-IN" b="0" dirty="0">
              <a:solidFill>
                <a:srgbClr val="0000FF"/>
              </a:solidFill>
              <a:effectLst/>
              <a:latin typeface="Consolas" panose="020B0609020204030204" pitchFamily="49" charset="0"/>
            </a:endParaRPr>
          </a:p>
          <a:p>
            <a:pPr>
              <a:lnSpc>
                <a:spcPts val="2025"/>
              </a:lnSpc>
              <a:buNone/>
            </a:pP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x</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skip</a:t>
            </a:r>
            <a:r>
              <a:rPr lang="en-IN" b="0" dirty="0">
                <a:solidFill>
                  <a:srgbClr val="3B3B3B"/>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ename</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job</a:t>
            </a:r>
            <a:r>
              <a:rPr lang="en-IN" b="0" dirty="0">
                <a:solidFill>
                  <a:srgbClr val="3B3B3B"/>
                </a:solidFill>
                <a:effectLst/>
                <a:latin typeface="Consolas" panose="020B0609020204030204" pitchFamily="49" charset="0"/>
              </a:rPr>
              <a:t>, </a:t>
            </a:r>
            <a:r>
              <a:rPr lang="en-IN" b="0" dirty="0" err="1">
                <a:solidFill>
                  <a:srgbClr val="0070C1"/>
                </a:solidFill>
                <a:effectLst/>
                <a:latin typeface="Consolas" panose="020B0609020204030204" pitchFamily="49" charset="0"/>
              </a:rPr>
              <a:t>doc</a:t>
            </a:r>
            <a:r>
              <a:rPr lang="en-IN" b="0" dirty="0" err="1">
                <a:solidFill>
                  <a:srgbClr val="3B3B3B"/>
                </a:solidFill>
                <a:effectLst/>
                <a:latin typeface="Consolas" panose="020B0609020204030204" pitchFamily="49" charset="0"/>
              </a:rPr>
              <a:t>.</a:t>
            </a:r>
            <a:r>
              <a:rPr lang="en-IN" b="0" dirty="0" err="1">
                <a:solidFill>
                  <a:srgbClr val="001080"/>
                </a:solidFill>
                <a:effectLst/>
                <a:latin typeface="Consolas" panose="020B0609020204030204" pitchFamily="49" charset="0"/>
              </a:rPr>
              <a:t>sal</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98658"/>
                </a:solidFill>
                <a:effectLst/>
                <a:latin typeface="Consolas" panose="020B0609020204030204" pitchFamily="49" charset="0"/>
              </a:rPr>
              <a:t>4</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42563406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
        <p:nvSpPr>
          <p:cNvPr id="6" name="TextBox 5">
            <a:extLst>
              <a:ext uri="{FF2B5EF4-FFF2-40B4-BE49-F238E27FC236}">
                <a16:creationId xmlns:a16="http://schemas.microsoft.com/office/drawing/2014/main" id="{65C0B4C1-35A2-4E00-98C1-0342B9F06DA6}"/>
              </a:ext>
            </a:extLst>
          </p:cNvPr>
          <p:cNvSpPr txBox="1"/>
          <p:nvPr/>
        </p:nvSpPr>
        <p:spPr>
          <a:xfrm>
            <a:off x="407368" y="152053"/>
            <a:ext cx="11665296" cy="2062103"/>
          </a:xfrm>
          <a:prstGeom prst="rect">
            <a:avLst/>
          </a:prstGeom>
          <a:noFill/>
        </p:spPr>
        <p:txBody>
          <a:bodyPr wrap="square">
            <a:spAutoFit/>
          </a:bodyPr>
          <a:lstStyle/>
          <a:p>
            <a:r>
              <a:rPr lang="en-IN" sz="2200" dirty="0"/>
              <a:t>ObjectId values are 12 bytes in length.</a:t>
            </a:r>
          </a:p>
          <a:p>
            <a:r>
              <a:rPr lang="en-IN" sz="600" dirty="0"/>
              <a:t> </a:t>
            </a:r>
          </a:p>
          <a:p>
            <a:pPr marL="285750" indent="-285750">
              <a:buFont typeface="Arial" panose="020B0604020202020204" pitchFamily="34" charset="0"/>
              <a:buChar char="•"/>
            </a:pPr>
            <a:r>
              <a:rPr lang="en-IN" sz="2200" dirty="0"/>
              <a:t>A 4-byte timestamp, representing the </a:t>
            </a:r>
            <a:r>
              <a:rPr lang="en-IN" sz="2200" dirty="0" err="1"/>
              <a:t>ObjectId's</a:t>
            </a:r>
            <a:r>
              <a:rPr lang="en-IN" sz="2200" dirty="0"/>
              <a:t> creation, measured in seconds.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5-byte random value generated once per process. This random value is unique to the machine and process.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3-byte incrementing counter, initialized to a random value.</a:t>
            </a:r>
          </a:p>
        </p:txBody>
      </p:sp>
    </p:spTree>
    <p:extLst>
      <p:ext uri="{BB962C8B-B14F-4D97-AF65-F5344CB8AC3E}">
        <p14:creationId xmlns:p14="http://schemas.microsoft.com/office/powerpoint/2010/main" val="729981238"/>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781200"/>
            <a:ext cx="11664000" cy="4965462"/>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endParaRPr lang="en-IN" b="0" dirty="0">
              <a:solidFill>
                <a:srgbClr val="0000FF"/>
              </a:solidFill>
              <a:effectLst/>
              <a:latin typeface="Consolas" panose="020B0609020204030204" pitchFamily="49" charset="0"/>
            </a:endParaRPr>
          </a:p>
          <a:p>
            <a:pPr>
              <a:lnSpc>
                <a:spcPts val="2025"/>
              </a:lnSpc>
              <a:buNone/>
            </a:pP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findOne</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691892340"/>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781200"/>
            <a:ext cx="11664000" cy="586314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851653871"/>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627647"/>
            <a:ext cx="11664000" cy="6217087"/>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cursor1</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3B3B3B"/>
                </a:solidFill>
                <a:effectLst/>
                <a:latin typeface="Consolas" panose="020B0609020204030204" pitchFamily="49" charset="0"/>
              </a:rPr>
              <a:t>();</a:t>
            </a:r>
          </a:p>
          <a:p>
            <a:pPr>
              <a:buNone/>
            </a:pPr>
            <a:br>
              <a:rPr lang="en-IN" sz="600"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cursor1</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cursor2</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a:t>
            </a:r>
          </a:p>
          <a:p>
            <a:pPr>
              <a:buNone/>
            </a:pPr>
            <a:br>
              <a:rPr lang="en-IN" sz="600"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cursor2</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781200"/>
            <a:ext cx="11664000" cy="5734903"/>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relese: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3B3B3B"/>
                </a:solidFill>
                <a:effectLst/>
                <a:latin typeface="Consolas" panose="020B0609020204030204" pitchFamily="49" charset="0"/>
              </a:rPr>
              <a:t>, </a:t>
            </a:r>
            <a:r>
              <a:rPr lang="en-IN" b="0" dirty="0" err="1">
                <a:solidFill>
                  <a:srgbClr val="0070C1"/>
                </a:solidFill>
                <a:effectLst/>
                <a:latin typeface="Consolas" panose="020B0609020204030204" pitchFamily="49" charset="0"/>
              </a:rPr>
              <a:t>doc</a:t>
            </a:r>
            <a:r>
              <a:rPr lang="en-IN" b="0" dirty="0" err="1">
                <a:solidFill>
                  <a:srgbClr val="3B3B3B"/>
                </a:solidFill>
                <a:effectLst/>
                <a:latin typeface="Consolas" panose="020B0609020204030204" pitchFamily="49" charset="0"/>
              </a:rPr>
              <a:t>.</a:t>
            </a:r>
            <a:r>
              <a:rPr lang="en-IN" b="0" dirty="0" err="1">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692696"/>
            <a:ext cx="11664000" cy="624786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movieDurationion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$expr:</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$gte: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movieDurationion</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$not: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$eq:</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 } } } },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if</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hasNext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else</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"No documents found..."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98658"/>
                </a:solidFill>
                <a:effectLst/>
                <a:latin typeface="Consolas" panose="020B0609020204030204" pitchFamily="49" charset="0"/>
              </a:rPr>
              <a:t>400</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35605964"/>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781200"/>
            <a:ext cx="11664000" cy="598625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3B3B3B"/>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relese: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cnt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222765506"/>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 </a:t>
            </a:r>
            <a:r>
              <a:rPr lang="en-IN" sz="3200" b="1" i="1">
                <a:solidFill>
                  <a:srgbClr val="FFFF00"/>
                </a:solidFill>
                <a:latin typeface="Arial" pitchFamily="34" charset="0"/>
                <a:cs typeface="Arial" pitchFamily="34" charset="0"/>
              </a:rPr>
              <a:t>using variables</a:t>
            </a:r>
            <a:endParaRPr lang="en-IN" sz="3200" b="1" i="1" dirty="0">
              <a:solidFill>
                <a:srgbClr val="FFFF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4FD420D-119E-9F3B-50E5-D0B55321729D}"/>
              </a:ext>
            </a:extLst>
          </p:cNvPr>
          <p:cNvSpPr txBox="1"/>
          <p:nvPr/>
        </p:nvSpPr>
        <p:spPr>
          <a:xfrm>
            <a:off x="262800" y="781200"/>
            <a:ext cx="11664000" cy="6247864"/>
          </a:xfrm>
          <a:prstGeom prst="rect">
            <a:avLst/>
          </a:prstGeom>
          <a:noFill/>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"mongodb://192.168.150.24:27017"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'Director ['</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 Movie Title ['</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 Genres ['</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111674469"/>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781200"/>
            <a:ext cx="11664000" cy="599138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$regex:</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3B3B3B"/>
                </a:solidFill>
                <a:effectLst/>
                <a:latin typeface="Consolas" panose="020B0609020204030204" pitchFamily="49" charset="0"/>
              </a:rPr>
              <a:t> } } },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474577803"/>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781200"/>
            <a:ext cx="11664000" cy="6063198"/>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$literal:</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300</a:t>
            </a:r>
            <a:r>
              <a:rPr lang="en-IN" b="0" dirty="0">
                <a:solidFill>
                  <a:srgbClr val="3B3B3B"/>
                </a:solidFill>
                <a:effectLst/>
                <a:latin typeface="Consolas" panose="020B0609020204030204" pitchFamily="49" charset="0"/>
              </a:rPr>
              <a:t> } } }, {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$expr:</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$gte: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'$x'</a:t>
            </a:r>
            <a:r>
              <a:rPr lang="en-IN" b="0" dirty="0">
                <a:solidFill>
                  <a:srgbClr val="3B3B3B"/>
                </a:solidFill>
                <a:effectLst/>
                <a:latin typeface="Consolas" panose="020B0609020204030204" pitchFamily="49" charset="0"/>
              </a:rPr>
              <a:t>] }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188644840"/>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612259"/>
            <a:ext cx="11664000" cy="6417141"/>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$ne: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 } } },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 { </a:t>
            </a:r>
            <a:r>
              <a:rPr lang="en-IN" b="0" dirty="0">
                <a:solidFill>
                  <a:srgbClr val="001080"/>
                </a:solidFill>
                <a:effectLst/>
                <a:latin typeface="Consolas" panose="020B0609020204030204" pitchFamily="49" charset="0"/>
              </a:rPr>
              <a:t>$setWindowFields: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sortBy:</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output: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x:</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$documentNumber:</a:t>
            </a:r>
            <a:r>
              <a:rPr lang="en-IN" b="0" dirty="0">
                <a:solidFill>
                  <a:srgbClr val="3B3B3B"/>
                </a:solidFill>
                <a:effectLst/>
                <a:latin typeface="Consolas" panose="020B0609020204030204" pitchFamily="49" charset="0"/>
              </a:rPr>
              <a:t> {} } }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9502688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620688"/>
            <a:ext cx="11664000" cy="6417141"/>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$eq:</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 } } },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 { </a:t>
            </a:r>
            <a:r>
              <a:rPr lang="en-IN" b="0" dirty="0">
                <a:solidFill>
                  <a:srgbClr val="001080"/>
                </a:solidFill>
                <a:effectLst/>
                <a:latin typeface="Consolas" panose="020B0609020204030204" pitchFamily="49" charset="0"/>
              </a:rPr>
              <a:t>$setWindowFields: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sortBy:</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output: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x:</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$denseRank:</a:t>
            </a:r>
            <a:r>
              <a:rPr lang="en-IN" b="0" dirty="0">
                <a:solidFill>
                  <a:srgbClr val="3B3B3B"/>
                </a:solidFill>
                <a:effectLst/>
                <a:latin typeface="Consolas" panose="020B0609020204030204" pitchFamily="49" charset="0"/>
              </a:rPr>
              <a:t> {} } }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875942171"/>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781200"/>
            <a:ext cx="11664000" cy="6236515"/>
          </a:xfrm>
          <a:prstGeom prst="rect">
            <a:avLst/>
          </a:prstGeom>
        </p:spPr>
        <p:txBody>
          <a:bodyPr wrap="square">
            <a:spAutoFit/>
          </a:bodyPr>
          <a:lstStyle/>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new</a:t>
            </a:r>
            <a:r>
              <a:rPr lang="en-IN" sz="1600" b="0" dirty="0">
                <a:solidFill>
                  <a:srgbClr val="3B3B3B"/>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"mongodb://192.168.100.91:27017"</a:t>
            </a:r>
            <a:r>
              <a:rPr lang="en-IN" sz="1600" b="0" dirty="0">
                <a:solidFill>
                  <a:srgbClr val="3B3B3B"/>
                </a:solidFill>
                <a:effectLst/>
                <a:latin typeface="Consolas" panose="020B0609020204030204" pitchFamily="49" charset="0"/>
              </a:rPr>
              <a:t>);</a:t>
            </a:r>
          </a:p>
          <a:p>
            <a:pPr>
              <a:lnSpc>
                <a:spcPts val="2025"/>
              </a:lnSpc>
              <a:buNone/>
            </a:pPr>
            <a:br>
              <a:rPr lang="en-IN" sz="1600" b="0" dirty="0">
                <a:solidFill>
                  <a:srgbClr val="3B3B3B"/>
                </a:solidFill>
                <a:effectLst/>
                <a:latin typeface="Consolas" panose="020B0609020204030204" pitchFamily="49" charset="0"/>
              </a:rPr>
            </a:br>
            <a:r>
              <a:rPr lang="en-IN" sz="1600" b="0" dirty="0">
                <a:solidFill>
                  <a:srgbClr val="0000FF"/>
                </a:solidFill>
                <a:effectLst/>
                <a:latin typeface="Consolas" panose="020B0609020204030204" pitchFamily="49" charset="0"/>
              </a:rPr>
              <a:t>async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"movies"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aggregate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$match:</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genres:</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$eq:</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a:t>
            </a:r>
            <a:r>
              <a:rPr lang="en-IN" sz="1600" b="0" dirty="0">
                <a:solidFill>
                  <a:srgbClr val="3B3B3B"/>
                </a:solidFill>
                <a:effectLst/>
                <a:latin typeface="Consolas" panose="020B0609020204030204" pitchFamily="49" charset="0"/>
              </a:rPr>
              <a:t> } } }, { </a:t>
            </a:r>
            <a:r>
              <a:rPr lang="en-IN" sz="1600" b="0" dirty="0">
                <a:solidFill>
                  <a:srgbClr val="001080"/>
                </a:solidFill>
                <a:effectLst/>
                <a:latin typeface="Consolas" panose="020B0609020204030204" pitchFamily="49" charset="0"/>
              </a:rPr>
              <a:t>$project: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true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color:</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true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title:</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'$movie_title'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director:</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true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genres:</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true</a:t>
            </a:r>
            <a:r>
              <a:rPr lang="en-IN" sz="1600" b="0" dirty="0">
                <a:solidFill>
                  <a:srgbClr val="3B3B3B"/>
                </a:solidFill>
                <a:effectLst/>
                <a:latin typeface="Consolas" panose="020B0609020204030204" pitchFamily="49" charset="0"/>
              </a:rPr>
              <a:t> } }, { </a:t>
            </a:r>
            <a:r>
              <a:rPr lang="en-IN" sz="1600" b="0" dirty="0">
                <a:solidFill>
                  <a:srgbClr val="001080"/>
                </a:solidFill>
                <a:effectLst/>
                <a:latin typeface="Consolas" panose="020B0609020204030204" pitchFamily="49" charset="0"/>
              </a:rPr>
              <a:t>$setWindowFields:</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partitionBy:</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"$color"</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sortBy:</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output: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x:</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$denseRank:</a:t>
            </a:r>
            <a:r>
              <a:rPr lang="en-IN" sz="1600" b="0" dirty="0">
                <a:solidFill>
                  <a:srgbClr val="3B3B3B"/>
                </a:solidFill>
                <a:effectLst/>
                <a:latin typeface="Consolas" panose="020B0609020204030204" pitchFamily="49" charset="0"/>
              </a:rPr>
              <a:t> {} } } } }, { </a:t>
            </a:r>
            <a:r>
              <a:rPr lang="en-IN" sz="1600" b="0" dirty="0">
                <a:solidFill>
                  <a:srgbClr val="001080"/>
                </a:solidFill>
                <a:effectLst/>
                <a:latin typeface="Consolas" panose="020B0609020204030204" pitchFamily="49" charset="0"/>
              </a:rPr>
              <a:t>$match:</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x:</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y</a:t>
            </a:r>
            <a:r>
              <a:rPr lang="en-IN" sz="1600" b="0" dirty="0">
                <a:solidFill>
                  <a:srgbClr val="3B3B3B"/>
                </a:solidFill>
                <a:effectLst/>
                <a:latin typeface="Consolas" panose="020B0609020204030204" pitchFamily="49" charset="0"/>
              </a:rPr>
              <a:t> }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"Connection closed"</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r>
              <a:rPr lang="en-IN" sz="1600" b="0" dirty="0">
                <a:solidFill>
                  <a:srgbClr val="098658"/>
                </a:solidFill>
                <a:effectLst/>
                <a:latin typeface="Consolas" panose="020B0609020204030204" pitchFamily="49" charset="0"/>
              </a:rPr>
              <a:t>5</a:t>
            </a:r>
            <a:r>
              <a:rPr lang="en-IN"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081298490"/>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692696"/>
            <a:ext cx="11664000" cy="624786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movieDurationion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$expr:</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$gte:</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movieDurationion</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$not:</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$eq:</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 </a:t>
            </a:r>
            <a:r>
              <a:rPr lang="en-IN" b="0" dirty="0">
                <a:solidFill>
                  <a:srgbClr val="001080"/>
                </a:solidFill>
                <a:effectLst/>
                <a:latin typeface="Consolas" panose="020B0609020204030204" pitchFamily="49" charset="0"/>
              </a:rPr>
              <a:t>$sort: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98658"/>
                </a:solidFill>
                <a:effectLst/>
                <a:latin typeface="Consolas" panose="020B0609020204030204" pitchFamily="49" charset="0"/>
              </a:rPr>
              <a:t>250</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533853649"/>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236515"/>
          </a:xfrm>
          <a:prstGeom prst="rect">
            <a:avLst/>
          </a:prstGeom>
        </p:spPr>
        <p:txBody>
          <a:bodyPr wrap="square">
            <a:spAutoFit/>
          </a:bodyPr>
          <a:lstStyle/>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new</a:t>
            </a:r>
            <a:r>
              <a:rPr lang="en-IN" sz="1600" b="0" dirty="0">
                <a:solidFill>
                  <a:srgbClr val="3B3B3B"/>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"mongodb://192.168.100.91:27017"</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async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"person"</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aggregate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$lookup:</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"passport"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localField:</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foreignField:</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as:</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"PassportDetails"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pipeline:</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$project: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0</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city:</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"passport number"</a:t>
            </a:r>
            <a:r>
              <a:rPr lang="en-IN" sz="1600" b="0" dirty="0">
                <a:solidFill>
                  <a:srgbClr val="00108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 } }]</a:t>
            </a:r>
          </a:p>
          <a:p>
            <a:pPr>
              <a:lnSpc>
                <a:spcPts val="2025"/>
              </a:lnSpc>
              <a:buNone/>
            </a:pPr>
            <a:r>
              <a:rPr lang="en-IN" sz="1600" b="0" dirty="0">
                <a:solidFill>
                  <a:srgbClr val="3B3B3B"/>
                </a:solidFill>
                <a:effectLst/>
                <a:latin typeface="Consolas" panose="020B0609020204030204" pitchFamily="49" charset="0"/>
              </a:rPr>
              <a:t>            }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308605434"/>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692696"/>
            <a:ext cx="11664000" cy="6263253"/>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updateOne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1</a:t>
            </a:r>
            <a:endParaRPr lang="en-IN" b="0" dirty="0">
              <a:solidFill>
                <a:srgbClr val="3B3B3B"/>
              </a:solidFill>
              <a:effectLst/>
              <a:latin typeface="Consolas" panose="020B0609020204030204" pitchFamily="49" charset="0"/>
            </a:endParaRPr>
          </a:p>
          <a:p>
            <a:pPr>
              <a:lnSpc>
                <a:spcPts val="2025"/>
              </a:lnSpc>
              <a:buNone/>
            </a:pP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$set:</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salary:</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45000</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gender:</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a:t>
            </a:r>
            <a:endParaRPr lang="en-IN" b="0" dirty="0">
              <a:solidFill>
                <a:srgbClr val="3B3B3B"/>
              </a:solidFill>
              <a:effectLst/>
              <a:latin typeface="Consolas" panose="020B0609020204030204" pitchFamily="49" charset="0"/>
            </a:endParaRP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338987789"/>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5980035"/>
          </a:xfrm>
          <a:prstGeom prst="rect">
            <a:avLst/>
          </a:prstGeom>
        </p:spPr>
        <p:txBody>
          <a:bodyPr wrap="square">
            <a:spAutoFit/>
          </a:bodyPr>
          <a:lstStyle/>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new</a:t>
            </a:r>
            <a:r>
              <a:rPr lang="en-IN" sz="1600" b="0" dirty="0">
                <a:solidFill>
                  <a:srgbClr val="3B3B3B"/>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"mongodb://192.168.100.91:27017"</a:t>
            </a:r>
            <a:r>
              <a:rPr lang="en-IN" sz="1600" b="0" dirty="0">
                <a:solidFill>
                  <a:srgbClr val="3B3B3B"/>
                </a:solidFill>
                <a:effectLst/>
                <a:latin typeface="Consolas" panose="020B0609020204030204" pitchFamily="49" charset="0"/>
              </a:rPr>
              <a:t>);</a:t>
            </a:r>
          </a:p>
          <a:p>
            <a:pPr>
              <a:lnSpc>
                <a:spcPts val="2025"/>
              </a:lnSpc>
              <a:buNone/>
            </a:pPr>
            <a:br>
              <a:rPr lang="en-IN" sz="1600" b="0" dirty="0">
                <a:solidFill>
                  <a:srgbClr val="3B3B3B"/>
                </a:solidFill>
                <a:effectLst/>
                <a:latin typeface="Consolas" panose="020B0609020204030204" pitchFamily="49" charset="0"/>
              </a:rPr>
            </a:br>
            <a:r>
              <a:rPr lang="en-IN" sz="1600" b="0" dirty="0">
                <a:solidFill>
                  <a:srgbClr val="0000FF"/>
                </a:solidFill>
                <a:effectLst/>
                <a:latin typeface="Consolas" panose="020B0609020204030204" pitchFamily="49" charset="0"/>
              </a:rPr>
              <a:t>async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"person"</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updateOne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 </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$push:</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phone:</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$each:</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098658"/>
                </a:solidFill>
                <a:effectLst/>
                <a:latin typeface="Consolas" panose="020B0609020204030204" pitchFamily="49" charset="0"/>
              </a:rPr>
              <a:t>2</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$position:</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0</a:t>
            </a:r>
            <a:endParaRPr lang="en-IN" sz="1600" b="0" dirty="0">
              <a:solidFill>
                <a:srgbClr val="3B3B3B"/>
              </a:solidFill>
              <a:effectLst/>
              <a:latin typeface="Consolas" panose="020B0609020204030204" pitchFamily="49" charset="0"/>
            </a:endParaRP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340640477"/>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236515"/>
          </a:xfrm>
          <a:prstGeom prst="rect">
            <a:avLst/>
          </a:prstGeom>
          <a:noFill/>
        </p:spPr>
        <p:txBody>
          <a:bodyPr wrap="square">
            <a:spAutoFit/>
          </a:bodyPr>
          <a:lstStyle/>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createClient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"redis"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new</a:t>
            </a:r>
            <a:r>
              <a:rPr lang="en-IN" sz="1600" b="0" dirty="0">
                <a:solidFill>
                  <a:srgbClr val="3B3B3B"/>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"mongodb://192.168.100.91:27017"</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createClient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url:</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"redis://192.168.100.84:6379"</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0000FF"/>
                </a:solidFill>
                <a:effectLst/>
                <a:latin typeface="Consolas" panose="020B0609020204030204" pitchFamily="49" charset="0"/>
              </a:rPr>
              <a:t>async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let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"movies"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find</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projection:</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0</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title:</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'$movie_title'</a:t>
            </a:r>
            <a:r>
              <a:rPr lang="en-IN" sz="1600" b="0" dirty="0">
                <a:solidFill>
                  <a:srgbClr val="3B3B3B"/>
                </a:solidFill>
                <a:effectLst/>
                <a:latin typeface="Consolas" panose="020B0609020204030204" pitchFamily="49" charset="0"/>
              </a:rPr>
              <a:t> }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let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x</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SET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"Title-"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cnt</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title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"KEY"</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 created ... "</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x</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QUIT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524352260"/>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236515"/>
          </a:xfrm>
          <a:prstGeom prst="rect">
            <a:avLst/>
          </a:prstGeom>
          <a:noFill/>
        </p:spPr>
        <p:txBody>
          <a:bodyPr wrap="square">
            <a:spAutoFit/>
          </a:bodyPr>
          <a:lstStyle/>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createClient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"redis"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new</a:t>
            </a:r>
            <a:r>
              <a:rPr lang="en-IN" sz="1600" b="0" dirty="0">
                <a:solidFill>
                  <a:srgbClr val="3B3B3B"/>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"mongodb://192.168.100.91:27017"</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createClient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url:</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"redis://192.168.100.84:6379"</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0000FF"/>
                </a:solidFill>
                <a:effectLst/>
                <a:latin typeface="Consolas" panose="020B0609020204030204" pitchFamily="49" charset="0"/>
              </a:rPr>
              <a:t>async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let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0</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"movies"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find</a:t>
            </a:r>
            <a:r>
              <a:rPr lang="en-IN" sz="1600" b="0" dirty="0">
                <a:solidFill>
                  <a:srgbClr val="3B3B3B"/>
                </a:solidFill>
                <a:effectLst/>
                <a:latin typeface="Consolas" panose="020B0609020204030204" pitchFamily="49" charset="0"/>
              </a:rPr>
              <a:t>({}, {});</a:t>
            </a:r>
          </a:p>
          <a:p>
            <a:pPr>
              <a:lnSpc>
                <a:spcPts val="2025"/>
              </a:lnSpc>
              <a:buNone/>
            </a:pPr>
            <a:br>
              <a:rPr lang="en-IN" sz="1600" b="0" dirty="0">
                <a:solidFill>
                  <a:srgbClr val="3B3B3B"/>
                </a:solidFill>
                <a:effectLst/>
                <a:latin typeface="Consolas" panose="020B0609020204030204" pitchFamily="49" charset="0"/>
              </a:rPr>
            </a:b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SET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"title:"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cnt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movie_title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QUIT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235450033"/>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039B1-5983-8DB5-1CAF-08FAD7EA6169}"/>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7D4E40B9-42D6-D852-B25C-CC6BDAD41700}"/>
              </a:ext>
            </a:extLst>
          </p:cNvPr>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“If you cry because the sun has gone out of your life, your tears will prevent you from seeing the stars.”</a:t>
            </a:r>
          </a:p>
          <a:p>
            <a:pPr algn="r"/>
            <a:r>
              <a:rPr lang="en-IN" b="1" i="1" dirty="0">
                <a:solidFill>
                  <a:srgbClr val="000000"/>
                </a:solidFill>
                <a:effectLst/>
                <a:latin typeface="__Roboto_Flex_b8e8b1"/>
              </a:rPr>
              <a:t>Rabindranath Tagore</a:t>
            </a:r>
          </a:p>
        </p:txBody>
      </p:sp>
      <p:sp>
        <p:nvSpPr>
          <p:cNvPr id="8" name="Title 2">
            <a:extLst>
              <a:ext uri="{FF2B5EF4-FFF2-40B4-BE49-F238E27FC236}">
                <a16:creationId xmlns:a16="http://schemas.microsoft.com/office/drawing/2014/main" id="{2EB1CF08-B6F8-2FF4-74C3-604439E91EDD}"/>
              </a:ext>
            </a:extLst>
          </p:cNvPr>
          <p:cNvSpPr>
            <a:spLocks noGrp="1"/>
          </p:cNvSpPr>
          <p:nvPr>
            <p:ph type="ctrTitle" idx="4294967295"/>
          </p:nvPr>
        </p:nvSpPr>
        <p:spPr>
          <a:xfrm>
            <a:off x="1524000" y="4572000"/>
            <a:ext cx="9144000" cy="990600"/>
          </a:xfrm>
        </p:spPr>
        <p:txBody>
          <a:bodyPr vert="horz" anchor="t" anchorCtr="0">
            <a:noAutofit/>
          </a:bodyPr>
          <a:lstStyle/>
          <a:p>
            <a:pPr algn="r"/>
            <a:r>
              <a:rPr lang="en-US" sz="4200" b="1" i="1" dirty="0">
                <a:solidFill>
                  <a:srgbClr val="00B0F0"/>
                </a:solidFill>
                <a:latin typeface="SimSun" panose="02010600030101010101" pitchFamily="2" charset="-122"/>
                <a:ea typeface="SimSun" panose="02010600030101010101" pitchFamily="2" charset="-122"/>
                <a:cs typeface="Arial" pitchFamily="34" charset="0"/>
              </a:rPr>
              <a:t>JavaScript</a:t>
            </a:r>
          </a:p>
        </p:txBody>
      </p:sp>
      <p:pic>
        <p:nvPicPr>
          <p:cNvPr id="2" name="Picture 2" descr="What is JavaScript? Meaning, Definition ...">
            <a:extLst>
              <a:ext uri="{FF2B5EF4-FFF2-40B4-BE49-F238E27FC236}">
                <a16:creationId xmlns:a16="http://schemas.microsoft.com/office/drawing/2014/main" id="{694104BF-79A5-ADD7-00DA-83AE73F7B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36" y="248225"/>
            <a:ext cx="4425018" cy="247801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CB72D42-4DB1-EA1A-DBDD-05E4A443180F}"/>
              </a:ext>
            </a:extLst>
          </p:cNvPr>
          <p:cNvSpPr txBox="1"/>
          <p:nvPr/>
        </p:nvSpPr>
        <p:spPr>
          <a:xfrm>
            <a:off x="170280" y="3068960"/>
            <a:ext cx="11851440" cy="1323439"/>
          </a:xfrm>
          <a:prstGeom prst="rect">
            <a:avLst/>
          </a:prstGeom>
          <a:solidFill>
            <a:schemeClr val="accent3">
              <a:lumMod val="20000"/>
              <a:lumOff val="80000"/>
            </a:schemeClr>
          </a:solidFill>
        </p:spPr>
        <p:txBody>
          <a:bodyPr wrap="square">
            <a:spAutoFit/>
          </a:bodyPr>
          <a:lstStyle/>
          <a:p>
            <a:r>
              <a:rPr lang="en-IN" sz="2000" dirty="0">
                <a:latin typeface="Arial" panose="020B0604020202020204" pitchFamily="34" charset="0"/>
                <a:cs typeface="Arial" panose="020B0604020202020204" pitchFamily="34" charset="0"/>
              </a:rPr>
              <a:t>JavaScript is a cross-platform, object-oriented scripting language used to make webpages interactive (e.g., having complex animations, clickable buttons, popup menus, etc.). There are also more advanced server side versions of JavaScript such as Node.js, which allow you to add more functionality to a website.</a:t>
            </a:r>
          </a:p>
        </p:txBody>
      </p:sp>
    </p:spTree>
    <p:extLst>
      <p:ext uri="{BB962C8B-B14F-4D97-AF65-F5344CB8AC3E}">
        <p14:creationId xmlns:p14="http://schemas.microsoft.com/office/powerpoint/2010/main" val="323960266"/>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A2AB3-DB4F-1046-4B69-2B7C662D09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775B5A-4A95-746B-5790-3BDC46366420}"/>
              </a:ext>
            </a:extLst>
          </p:cNvPr>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a:extLst>
              <a:ext uri="{FF2B5EF4-FFF2-40B4-BE49-F238E27FC236}">
                <a16:creationId xmlns:a16="http://schemas.microsoft.com/office/drawing/2014/main" id="{9A81D6C6-33AF-A7EA-7BBC-F1A219CEBEA2}"/>
              </a:ext>
            </a:extLst>
          </p:cNvPr>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extLst>
      <p:ext uri="{BB962C8B-B14F-4D97-AF65-F5344CB8AC3E}">
        <p14:creationId xmlns:p14="http://schemas.microsoft.com/office/powerpoint/2010/main" val="615576643"/>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DD6F2-28D0-FB97-926E-00D4F521D48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FAC3B583-0870-CD59-935E-A582470A3EC8}"/>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module export and import</a:t>
            </a:r>
          </a:p>
        </p:txBody>
      </p:sp>
      <p:sp>
        <p:nvSpPr>
          <p:cNvPr id="3" name="TextBox 2">
            <a:extLst>
              <a:ext uri="{FF2B5EF4-FFF2-40B4-BE49-F238E27FC236}">
                <a16:creationId xmlns:a16="http://schemas.microsoft.com/office/drawing/2014/main" id="{71AAFBA5-99BA-8184-F65F-BD674C857EC0}"/>
              </a:ext>
            </a:extLst>
          </p:cNvPr>
          <p:cNvSpPr txBox="1"/>
          <p:nvPr/>
        </p:nvSpPr>
        <p:spPr>
          <a:xfrm>
            <a:off x="262800" y="1340768"/>
            <a:ext cx="11593840" cy="8788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 </a:t>
            </a:r>
            <a:r>
              <a:rPr lang="en-US" b="0" dirty="0">
                <a:solidFill>
                  <a:srgbClr val="795E26"/>
                </a:solidFill>
                <a:effectLst/>
                <a:latin typeface="Consolas" panose="020B0609020204030204" pitchFamily="49" charset="0"/>
              </a:rPr>
              <a:t>fn1</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fn2</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personObj</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colorArray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colors</a:t>
            </a:r>
            <a:r>
              <a:rPr lang="en-US" b="0" dirty="0">
                <a:solidFill>
                  <a:srgbClr val="000000"/>
                </a:solidFill>
                <a:effectLst/>
                <a:latin typeface="Consolas" panose="020B0609020204030204" pitchFamily="49" charset="0"/>
              </a:rPr>
              <a:t> };</a:t>
            </a:r>
          </a:p>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export</a:t>
            </a:r>
            <a:r>
              <a:rPr lang="en-IN" b="0" dirty="0">
                <a:solidFill>
                  <a:srgbClr val="000000"/>
                </a:solidFill>
                <a:effectLst/>
                <a:latin typeface="Consolas" panose="020B0609020204030204" pitchFamily="49" charset="0"/>
              </a:rPr>
              <a:t> {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a</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fn2</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b</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personObj</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colorArray</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colors</a:t>
            </a:r>
            <a:r>
              <a:rPr lang="en-IN" b="0" dirty="0">
                <a:solidFill>
                  <a:srgbClr val="000000"/>
                </a:solidFill>
                <a:effectLst/>
                <a:latin typeface="Consolas" panose="020B0609020204030204" pitchFamily="49" charset="0"/>
              </a:rPr>
              <a:t> };</a:t>
            </a:r>
          </a:p>
        </p:txBody>
      </p:sp>
      <p:sp>
        <p:nvSpPr>
          <p:cNvPr id="8" name="TextBox 7">
            <a:extLst>
              <a:ext uri="{FF2B5EF4-FFF2-40B4-BE49-F238E27FC236}">
                <a16:creationId xmlns:a16="http://schemas.microsoft.com/office/drawing/2014/main" id="{7C8D2EA1-AEFC-DF42-D53B-EB8C4052115E}"/>
              </a:ext>
            </a:extLst>
          </p:cNvPr>
          <p:cNvSpPr txBox="1"/>
          <p:nvPr/>
        </p:nvSpPr>
        <p:spPr>
          <a:xfrm>
            <a:off x="262800" y="3702298"/>
            <a:ext cx="11593840" cy="17098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fn1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fn2</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"./module.js"</a:t>
            </a:r>
            <a:r>
              <a:rPr lang="en-IN"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fn1 as x</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fn2</a:t>
            </a:r>
            <a:r>
              <a:rPr lang="en-IN" b="0" dirty="0">
                <a:solidFill>
                  <a:srgbClr val="000000"/>
                </a:solidFill>
                <a:effectLst/>
                <a:latin typeface="Consolas" panose="020B0609020204030204" pitchFamily="49" charset="0"/>
              </a:rPr>
              <a:t> as y}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"./module.js"</a:t>
            </a:r>
            <a:r>
              <a:rPr lang="en-IN"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 </a:t>
            </a:r>
            <a:r>
              <a:rPr lang="en-IN" b="0" dirty="0">
                <a:solidFill>
                  <a:srgbClr val="001080"/>
                </a:solidFill>
                <a:effectLst/>
                <a:latin typeface="Consolas" panose="020B0609020204030204" pitchFamily="49" charset="0"/>
              </a:rPr>
              <a:t>person, colors</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"./module.js"</a:t>
            </a:r>
            <a:r>
              <a:rPr lang="en-US"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all</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"./module.js"</a:t>
            </a: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9C39284D-6F8A-53B5-067C-23010B5B453B}"/>
              </a:ext>
            </a:extLst>
          </p:cNvPr>
          <p:cNvSpPr txBox="1"/>
          <p:nvPr/>
        </p:nvSpPr>
        <p:spPr>
          <a:xfrm>
            <a:off x="335360" y="826487"/>
            <a:ext cx="1649840" cy="400110"/>
          </a:xfrm>
          <a:prstGeom prst="rect">
            <a:avLst/>
          </a:prstGeom>
          <a:noFill/>
        </p:spPr>
        <p:txBody>
          <a:bodyPr wrap="square">
            <a:spAutoFit/>
          </a:bodyPr>
          <a:lstStyle/>
          <a:p>
            <a:r>
              <a:rPr lang="en-US" sz="2000" b="0" dirty="0">
                <a:effectLst/>
                <a:latin typeface="Consolas" panose="020B0609020204030204" pitchFamily="49" charset="0"/>
              </a:rPr>
              <a:t>module.js</a:t>
            </a:r>
            <a:endParaRPr lang="en-IN" sz="2000" dirty="0"/>
          </a:p>
        </p:txBody>
      </p:sp>
      <p:sp>
        <p:nvSpPr>
          <p:cNvPr id="13" name="TextBox 12">
            <a:extLst>
              <a:ext uri="{FF2B5EF4-FFF2-40B4-BE49-F238E27FC236}">
                <a16:creationId xmlns:a16="http://schemas.microsoft.com/office/drawing/2014/main" id="{A37F9734-9157-258C-1B85-C679C663B60D}"/>
              </a:ext>
            </a:extLst>
          </p:cNvPr>
          <p:cNvSpPr txBox="1"/>
          <p:nvPr/>
        </p:nvSpPr>
        <p:spPr>
          <a:xfrm>
            <a:off x="335360" y="3142132"/>
            <a:ext cx="1649840" cy="400110"/>
          </a:xfrm>
          <a:prstGeom prst="rect">
            <a:avLst/>
          </a:prstGeom>
          <a:noFill/>
        </p:spPr>
        <p:txBody>
          <a:bodyPr wrap="square">
            <a:spAutoFit/>
          </a:bodyPr>
          <a:lstStyle/>
          <a:p>
            <a:r>
              <a:rPr lang="en-US" sz="2000" b="0" dirty="0">
                <a:effectLst/>
                <a:latin typeface="Consolas" panose="020B0609020204030204" pitchFamily="49" charset="0"/>
              </a:rPr>
              <a:t>app.js</a:t>
            </a:r>
            <a:endParaRPr lang="en-IN" sz="2000" dirty="0"/>
          </a:p>
        </p:txBody>
      </p:sp>
    </p:spTree>
    <p:extLst>
      <p:ext uri="{BB962C8B-B14F-4D97-AF65-F5344CB8AC3E}">
        <p14:creationId xmlns:p14="http://schemas.microsoft.com/office/powerpoint/2010/main" val="184886293"/>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FC0C5-8A0E-A10B-683E-8D7833FADB00}"/>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466E9F80-9F4A-2EDB-9E87-E45166D0217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pic>
        <p:nvPicPr>
          <p:cNvPr id="4" name="Picture 3">
            <a:extLst>
              <a:ext uri="{FF2B5EF4-FFF2-40B4-BE49-F238E27FC236}">
                <a16:creationId xmlns:a16="http://schemas.microsoft.com/office/drawing/2014/main" id="{6E978F44-AED1-016A-E4A1-AF503502A84F}"/>
              </a:ext>
            </a:extLst>
          </p:cNvPr>
          <p:cNvPicPr>
            <a:picLocks noChangeAspect="1"/>
          </p:cNvPicPr>
          <p:nvPr/>
        </p:nvPicPr>
        <p:blipFill>
          <a:blip r:embed="rId2"/>
          <a:stretch>
            <a:fillRect/>
          </a:stretch>
        </p:blipFill>
        <p:spPr>
          <a:xfrm>
            <a:off x="1230782" y="692696"/>
            <a:ext cx="9617745" cy="6076113"/>
          </a:xfrm>
          <a:prstGeom prst="rect">
            <a:avLst/>
          </a:prstGeom>
        </p:spPr>
      </p:pic>
    </p:spTree>
    <p:extLst>
      <p:ext uri="{BB962C8B-B14F-4D97-AF65-F5344CB8AC3E}">
        <p14:creationId xmlns:p14="http://schemas.microsoft.com/office/powerpoint/2010/main" val="3614048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2148254"/>
            <a:ext cx="6984776" cy="1323439"/>
          </a:xfrm>
          <a:prstGeom prst="rect">
            <a:avLst/>
          </a:prstGeom>
          <a:noFill/>
        </p:spPr>
        <p:txBody>
          <a:bodyPr wrap="square">
            <a:spAutoFit/>
          </a:bodyPr>
          <a:lstStyle/>
          <a:p>
            <a:r>
              <a:rPr lang="en-IN" sz="2000" dirty="0">
                <a:solidFill>
                  <a:schemeClr val="accent6">
                    <a:lumMod val="75000"/>
                  </a:schemeClr>
                </a:solidFill>
              </a:rPr>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4147339"/>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908720"/>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87254-3E0E-15E0-416D-AFD1834F7A8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FD5E93A-1128-DEF6-C6E4-61C94C27A29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30BDF2FB-E4DD-F2CB-2094-80F001107DAC}"/>
              </a:ext>
            </a:extLst>
          </p:cNvPr>
          <p:cNvSpPr txBox="1"/>
          <p:nvPr/>
        </p:nvSpPr>
        <p:spPr>
          <a:xfrm>
            <a:off x="4007768" y="2024400"/>
            <a:ext cx="6120680" cy="1200329"/>
          </a:xfrm>
          <a:prstGeom prst="rect">
            <a:avLst/>
          </a:prstGeom>
          <a:noFill/>
        </p:spPr>
        <p:txBody>
          <a:bodyPr wrap="square">
            <a:spAutoFit/>
          </a:bodyPr>
          <a:lstStyle/>
          <a:p>
            <a:r>
              <a:rPr lang="en-US"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course.csv</a:t>
            </a:r>
            <a:endParaRPr lang="en-IN" dirty="0">
              <a:solidFill>
                <a:srgbClr val="8C8312"/>
              </a:solidFill>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1,course1,6 months,c++,database,java,.net</a:t>
            </a:r>
          </a:p>
          <a:p>
            <a:r>
              <a:rPr lang="en-IN" dirty="0">
                <a:latin typeface="Source Code Pro" panose="020B0509030403020204" pitchFamily="49" charset="0"/>
                <a:ea typeface="Source Code Pro" panose="020B0509030403020204" pitchFamily="49" charset="0"/>
              </a:rPr>
              <a:t>2,course2,6 months,c++,database,python,R</a:t>
            </a:r>
          </a:p>
          <a:p>
            <a:r>
              <a:rPr lang="en-IN" dirty="0">
                <a:latin typeface="Source Code Pro" panose="020B0509030403020204" pitchFamily="49" charset="0"/>
                <a:ea typeface="Source Code Pro" panose="020B0509030403020204" pitchFamily="49" charset="0"/>
              </a:rPr>
              <a:t>3,course3,6 months,c++,database,awp,.net</a:t>
            </a:r>
          </a:p>
        </p:txBody>
      </p:sp>
      <p:sp>
        <p:nvSpPr>
          <p:cNvPr id="10" name="Rectangle 9">
            <a:extLst>
              <a:ext uri="{FF2B5EF4-FFF2-40B4-BE49-F238E27FC236}">
                <a16:creationId xmlns:a16="http://schemas.microsoft.com/office/drawing/2014/main" id="{94722052-CB9A-30F7-1B86-C18A6DC175E2}"/>
              </a:ext>
            </a:extLst>
          </p:cNvPr>
          <p:cNvSpPr/>
          <p:nvPr/>
        </p:nvSpPr>
        <p:spPr>
          <a:xfrm>
            <a:off x="385664" y="4509120"/>
            <a:ext cx="11593288" cy="923330"/>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d:\fieldFile.txt</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551C24D4-1ED0-459D-9C6F-D055784FC770}"/>
              </a:ext>
            </a:extLst>
          </p:cNvPr>
          <p:cNvSpPr/>
          <p:nvPr/>
        </p:nvSpPr>
        <p:spPr>
          <a:xfrm>
            <a:off x="341718" y="841936"/>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TextBox 2">
            <a:extLst>
              <a:ext uri="{FF2B5EF4-FFF2-40B4-BE49-F238E27FC236}">
                <a16:creationId xmlns:a16="http://schemas.microsoft.com/office/drawing/2014/main" id="{18255502-38AD-49B3-A067-A27DC3FA283A}"/>
              </a:ext>
            </a:extLst>
          </p:cNvPr>
          <p:cNvSpPr txBox="1"/>
          <p:nvPr/>
        </p:nvSpPr>
        <p:spPr>
          <a:xfrm>
            <a:off x="341717" y="5589240"/>
            <a:ext cx="11586930" cy="98488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FF0000"/>
                </a:solidFill>
                <a:latin typeface="Palatino Linotype" panose="02040502050505030304" pitchFamily="18" charset="0"/>
              </a:rPr>
              <a:t>--fieldFile</a:t>
            </a:r>
            <a:r>
              <a:rPr lang="en-US" dirty="0">
                <a:latin typeface="Palatino Linotype" panose="02040502050505030304" pitchFamily="18" charset="0"/>
              </a:rPr>
              <a:t> option allows you to specify a file that holds a list of field names if your CSV or TSV file does not include field names in the first line of the file (i.e. header). Place one field per line.</a:t>
            </a:r>
            <a:endParaRPr lang="en-US" dirty="0">
              <a:solidFill>
                <a:srgbClr val="00B050"/>
              </a:solidFill>
              <a:latin typeface="Palatino Linotype" panose="02040502050505030304" pitchFamily="18" charset="0"/>
            </a:endParaRPr>
          </a:p>
        </p:txBody>
      </p:sp>
      <p:sp>
        <p:nvSpPr>
          <p:cNvPr id="5" name="TextBox 4">
            <a:extLst>
              <a:ext uri="{FF2B5EF4-FFF2-40B4-BE49-F238E27FC236}">
                <a16:creationId xmlns:a16="http://schemas.microsoft.com/office/drawing/2014/main" id="{D3DBC05E-2F7D-FED3-CC98-60675ED4A119}"/>
              </a:ext>
            </a:extLst>
          </p:cNvPr>
          <p:cNvSpPr txBox="1"/>
          <p:nvPr/>
        </p:nvSpPr>
        <p:spPr>
          <a:xfrm>
            <a:off x="911424" y="1988840"/>
            <a:ext cx="2209760" cy="2308324"/>
          </a:xfrm>
          <a:prstGeom prst="rect">
            <a:avLst/>
          </a:prstGeom>
          <a:noFill/>
        </p:spPr>
        <p:txBody>
          <a:bodyPr wrap="square">
            <a:spAutoFit/>
          </a:bodyPr>
          <a:lstStyle/>
          <a:p>
            <a:r>
              <a:rPr lang="en-IN"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fieldFile.txt</a:t>
            </a:r>
          </a:p>
          <a:p>
            <a:r>
              <a:rPr lang="en-IN" dirty="0">
                <a:latin typeface="Source Code Pro" panose="020B0509030403020204" pitchFamily="49" charset="0"/>
                <a:ea typeface="Source Code Pro" panose="020B0509030403020204" pitchFamily="49" charset="0"/>
              </a:rPr>
              <a:t>_id</a:t>
            </a:r>
          </a:p>
          <a:p>
            <a:r>
              <a:rPr lang="en-IN" dirty="0">
                <a:latin typeface="Source Code Pro" panose="020B0509030403020204" pitchFamily="49" charset="0"/>
                <a:ea typeface="Source Code Pro" panose="020B0509030403020204" pitchFamily="49" charset="0"/>
              </a:rPr>
              <a:t>course</a:t>
            </a:r>
          </a:p>
          <a:p>
            <a:r>
              <a:rPr lang="en-IN" dirty="0">
                <a:latin typeface="Source Code Pro" panose="020B0509030403020204" pitchFamily="49" charset="0"/>
                <a:ea typeface="Source Code Pro" panose="020B0509030403020204" pitchFamily="49" charset="0"/>
              </a:rPr>
              <a:t>duration</a:t>
            </a:r>
          </a:p>
          <a:p>
            <a:r>
              <a:rPr lang="en-IN" dirty="0">
                <a:latin typeface="Source Code Pro" panose="020B0509030403020204" pitchFamily="49" charset="0"/>
                <a:ea typeface="Source Code Pro" panose="020B0509030403020204" pitchFamily="49" charset="0"/>
              </a:rPr>
              <a:t>modules.0</a:t>
            </a:r>
          </a:p>
          <a:p>
            <a:r>
              <a:rPr lang="en-IN" dirty="0">
                <a:latin typeface="Source Code Pro" panose="020B0509030403020204" pitchFamily="49" charset="0"/>
                <a:ea typeface="Source Code Pro" panose="020B0509030403020204" pitchFamily="49" charset="0"/>
              </a:rPr>
              <a:t>modules.1</a:t>
            </a:r>
          </a:p>
          <a:p>
            <a:r>
              <a:rPr lang="en-IN" dirty="0">
                <a:latin typeface="Source Code Pro" panose="020B0509030403020204" pitchFamily="49" charset="0"/>
                <a:ea typeface="Source Code Pro" panose="020B0509030403020204" pitchFamily="49" charset="0"/>
              </a:rPr>
              <a:t>modules.2</a:t>
            </a:r>
          </a:p>
          <a:p>
            <a:r>
              <a:rPr lang="en-IN" dirty="0">
                <a:latin typeface="Source Code Pro" panose="020B0509030403020204" pitchFamily="49" charset="0"/>
                <a:ea typeface="Source Code Pro" panose="020B0509030403020204" pitchFamily="49" charset="0"/>
              </a:rPr>
              <a:t>modules.3</a:t>
            </a:r>
          </a:p>
        </p:txBody>
      </p:sp>
    </p:spTree>
    <p:extLst>
      <p:ext uri="{BB962C8B-B14F-4D97-AF65-F5344CB8AC3E}">
        <p14:creationId xmlns:p14="http://schemas.microsoft.com/office/powerpoint/2010/main" val="2551613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191344" y="1628198"/>
            <a:ext cx="11593288"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a:solidFill>
                  <a:srgbClr val="994646"/>
                </a:solidFill>
                <a:latin typeface="Source Code Pro" panose="020B0509030403020204" pitchFamily="49" charset="0"/>
                <a:ea typeface="Source Code Pro" panose="020B0509030403020204" pitchFamily="49" charset="0"/>
              </a:rPr>
              <a:t>27017</a:t>
            </a:r>
            <a:r>
              <a:rPr lang="fr-FR">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a:solidFill>
                  <a:srgbClr val="D83713"/>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err="1">
                <a:latin typeface="Source Code Pro" panose="020B0509030403020204" pitchFamily="49" charset="0"/>
                <a:ea typeface="Source Code Pro" panose="020B0509030403020204" pitchFamily="49" charset="0"/>
                <a:cs typeface="Calibri" panose="020F0502020204030204" pitchFamily="34" charset="0"/>
              </a:rPr>
              <a:t>auth.</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5" name="Rectangle 4">
            <a:extLst>
              <a:ext uri="{FF2B5EF4-FFF2-40B4-BE49-F238E27FC236}">
                <a16:creationId xmlns:a16="http://schemas.microsoft.com/office/drawing/2014/main" id="{11C1F50F-098F-4F00-B0A1-14AFDCA03CE2}"/>
              </a:ext>
            </a:extLst>
          </p:cNvPr>
          <p:cNvSpPr/>
          <p:nvPr/>
        </p:nvSpPr>
        <p:spPr>
          <a:xfrm>
            <a:off x="191344" y="762000"/>
            <a:ext cx="11809312"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a:t>
            </a:r>
            <a:r>
              <a:rPr lang="en-US" b="1" dirty="0"/>
              <a:t>arrow functions (()=&gt;{})</a:t>
            </a:r>
            <a:r>
              <a:rPr lang="en-US" dirty="0"/>
              <a:t> do not work because MongoDB uses the legacy JavaScript engine.</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
        <p:nvSpPr>
          <p:cNvPr id="2" name="Rectangle 1">
            <a:extLst>
              <a:ext uri="{FF2B5EF4-FFF2-40B4-BE49-F238E27FC236}">
                <a16:creationId xmlns:a16="http://schemas.microsoft.com/office/drawing/2014/main" id="{DE011D61-EF6B-7A4A-AD1B-171CFC6D7266}"/>
              </a:ext>
            </a:extLst>
          </p:cNvPr>
          <p:cNvSpPr/>
          <p:nvPr/>
        </p:nvSpPr>
        <p:spPr>
          <a:xfrm>
            <a:off x="335360" y="2468756"/>
            <a:ext cx="11593288"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if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FDFBDD5-032C-BDD1-6C6F-A3BFA26B2C42}"/>
              </a:ext>
            </a:extLst>
          </p:cNvPr>
          <p:cNvSpPr txBox="1"/>
          <p:nvPr/>
        </p:nvSpPr>
        <p:spPr>
          <a:xfrm>
            <a:off x="335360" y="5181580"/>
            <a:ext cx="11593288" cy="1415772"/>
          </a:xfrm>
          <a:prstGeom prst="rect">
            <a:avLst/>
          </a:prstGeom>
          <a:noFill/>
        </p:spPr>
        <p:txBody>
          <a:bodyPr wrap="square">
            <a:spAutoFit/>
          </a:bodyPr>
          <a:lstStyle/>
          <a:p>
            <a:pPr algn="l"/>
            <a:r>
              <a:rPr lang="en-US" sz="2000" b="0" i="0" dirty="0">
                <a:solidFill>
                  <a:srgbClr val="FF0000"/>
                </a:solidFill>
                <a:effectLst/>
                <a:latin typeface="Arial" panose="020B0604020202020204" pitchFamily="34" charset="0"/>
                <a:cs typeface="Arial" panose="020B0604020202020204" pitchFamily="34" charset="0"/>
              </a:rPr>
              <a:t>Note:</a:t>
            </a:r>
          </a:p>
          <a:p>
            <a:pPr marL="285750" indent="-285750" algn="l">
              <a:buFont typeface="Arial" panose="020B0604020202020204" pitchFamily="34" charset="0"/>
              <a:buChar char="•"/>
            </a:pPr>
            <a:endParaRPr lang="en-US" sz="400" b="0" i="0" dirty="0">
              <a:solidFill>
                <a:srgbClr val="FF0000"/>
              </a:solidFill>
              <a:effectLst/>
              <a:latin typeface="Gill Sans MT (Body)"/>
            </a:endParaRPr>
          </a:p>
          <a:p>
            <a:pPr marL="285750" indent="-285750" algn="l">
              <a:buFont typeface="Arial" panose="020B0604020202020204" pitchFamily="34" charset="0"/>
              <a:buChar char="•"/>
            </a:pPr>
            <a:r>
              <a:rPr lang="en-US" b="0" i="0" dirty="0">
                <a:effectLst/>
                <a:latin typeface="Gill Sans MT (Body)"/>
              </a:rPr>
              <a:t>$where takes a JavaScript function without parameters.</a:t>
            </a:r>
          </a:p>
          <a:p>
            <a:pPr marL="285750" indent="-285750" algn="l">
              <a:buFont typeface="Arial" panose="020B0604020202020204" pitchFamily="34" charset="0"/>
              <a:buChar char="•"/>
            </a:pPr>
            <a:endParaRPr lang="en-US" sz="400" b="0" i="0" dirty="0">
              <a:effectLst/>
              <a:latin typeface="Gill Sans MT (Body)"/>
            </a:endParaRPr>
          </a:p>
          <a:p>
            <a:pPr marL="285750" indent="-285750" algn="l">
              <a:buFont typeface="Arial" panose="020B0604020202020204" pitchFamily="34" charset="0"/>
              <a:buChar char="•"/>
            </a:pPr>
            <a:r>
              <a:rPr lang="en-US" b="0" i="0" dirty="0">
                <a:effectLst/>
                <a:latin typeface="Gill Sans MT (Body)"/>
              </a:rPr>
              <a:t>The function should return a boolean expression to filter documents.</a:t>
            </a:r>
          </a:p>
          <a:p>
            <a:pPr marL="285750" indent="-285750" algn="l">
              <a:buFont typeface="Arial" panose="020B0604020202020204" pitchFamily="34" charset="0"/>
              <a:buChar char="•"/>
            </a:pPr>
            <a:endParaRPr lang="en-US" sz="400" b="0" i="0" dirty="0">
              <a:effectLst/>
              <a:latin typeface="Gill Sans MT (Body)"/>
            </a:endParaRPr>
          </a:p>
          <a:p>
            <a:pPr marL="285750" indent="-285750" algn="l">
              <a:buFont typeface="Arial" panose="020B0604020202020204" pitchFamily="34" charset="0"/>
              <a:buChar char="•"/>
            </a:pPr>
            <a:r>
              <a:rPr lang="en-US" b="0" i="0" dirty="0">
                <a:effectLst/>
                <a:latin typeface="Gill Sans MT (Body)"/>
              </a:rPr>
              <a:t>You cannot pass arguments into the $where function when used inside find()</a:t>
            </a:r>
          </a:p>
        </p:txBody>
      </p:sp>
    </p:spTree>
    <p:extLst>
      <p:ext uri="{BB962C8B-B14F-4D97-AF65-F5344CB8AC3E}">
        <p14:creationId xmlns:p14="http://schemas.microsoft.com/office/powerpoint/2010/main" val="40922812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61610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deptno:</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396536"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r>
              <a:rPr lang="en-IN" sz="3200" b="1" i="1" dirty="0" err="1">
                <a:solidFill>
                  <a:srgbClr val="FFFF00"/>
                </a:solidFill>
                <a:latin typeface="Arial" pitchFamily="34" charset="0"/>
                <a:cs typeface="Arial" pitchFamily="34" charset="0"/>
              </a:rPr>
              <a:t>toArray</a:t>
            </a:r>
            <a:r>
              <a:rPr lang="en-IN" sz="3200" b="1" i="1" dirty="0">
                <a:solidFill>
                  <a:srgbClr val="FFFF00"/>
                </a:solidFill>
                <a:latin typeface="Arial" pitchFamily="34" charset="0"/>
                <a:cs typeface="Arial" pitchFamily="34" charset="0"/>
              </a:rPr>
              <a:t>()[&lt;index_number&gt;]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dirty="0"/>
              <a:t>toArray() </a:t>
            </a:r>
            <a:r>
              <a:rPr lang="en-US" dirty="0"/>
              <a:t>method returns an array that contains all the documents from a cursor.</a:t>
            </a:r>
            <a:endParaRPr lang="en-IN" dirty="0"/>
          </a:p>
        </p:txBody>
      </p:sp>
      <p:sp>
        <p:nvSpPr>
          <p:cNvPr id="9" name="Rectangle 8"/>
          <p:cNvSpPr/>
          <p:nvPr/>
        </p:nvSpPr>
        <p:spPr>
          <a:xfrm>
            <a:off x="407368" y="3485326"/>
            <a:ext cx="11089232"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407368" y="1431073"/>
            <a:ext cx="11377264" cy="144655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}).toArray()[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10" name="TextBox 9">
            <a:extLst>
              <a:ext uri="{FF2B5EF4-FFF2-40B4-BE49-F238E27FC236}">
                <a16:creationId xmlns:a16="http://schemas.microsoft.com/office/drawing/2014/main" id="{C142BFC3-ECCC-A469-C5BF-091E328D2052}"/>
              </a:ext>
            </a:extLst>
          </p:cNvPr>
          <p:cNvSpPr txBox="1"/>
          <p:nvPr/>
        </p:nvSpPr>
        <p:spPr>
          <a:xfrm>
            <a:off x="191344" y="1484784"/>
            <a:ext cx="11737304" cy="5016758"/>
          </a:xfrm>
          <a:prstGeom prst="rect">
            <a:avLst/>
          </a:prstGeom>
          <a:noFill/>
        </p:spPr>
        <p:txBody>
          <a:bodyPr wrap="square">
            <a:spAutoFit/>
          </a:bodyPr>
          <a:lstStyle/>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.shapes.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10</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60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85</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95</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100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endParaRPr lang="en-IN" sz="20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.lists.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40532686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40053</TotalTime>
  <Words>35263</Words>
  <Application>Microsoft Office PowerPoint</Application>
  <PresentationFormat>Widescreen</PresentationFormat>
  <Paragraphs>3713</Paragraphs>
  <Slides>346</Slides>
  <Notes>10</Notes>
  <HiddenSlides>0</HiddenSlides>
  <MMClips>0</MMClips>
  <ScaleCrop>false</ScaleCrop>
  <HeadingPairs>
    <vt:vector size="6" baseType="variant">
      <vt:variant>
        <vt:lpstr>Fonts Used</vt:lpstr>
      </vt:variant>
      <vt:variant>
        <vt:i4>26</vt:i4>
      </vt:variant>
      <vt:variant>
        <vt:lpstr>Theme</vt:lpstr>
      </vt:variant>
      <vt:variant>
        <vt:i4>1</vt:i4>
      </vt:variant>
      <vt:variant>
        <vt:lpstr>Slide Titles</vt:lpstr>
      </vt:variant>
      <vt:variant>
        <vt:i4>346</vt:i4>
      </vt:variant>
    </vt:vector>
  </HeadingPairs>
  <TitlesOfParts>
    <vt:vector size="373" baseType="lpstr">
      <vt:lpstr>SimSun</vt:lpstr>
      <vt:lpstr>__Roboto_Flex_b8e8b1</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Nunito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JavaScript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8435</cp:revision>
  <dcterms:created xsi:type="dcterms:W3CDTF">2015-10-09T06:09:34Z</dcterms:created>
  <dcterms:modified xsi:type="dcterms:W3CDTF">2025-10-03T11:27:31Z</dcterms:modified>
</cp:coreProperties>
</file>