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78"/>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951" r:id="rId48"/>
    <p:sldId id="984" r:id="rId49"/>
    <p:sldId id="955" r:id="rId50"/>
    <p:sldId id="606" r:id="rId51"/>
    <p:sldId id="535" r:id="rId52"/>
    <p:sldId id="536" r:id="rId53"/>
    <p:sldId id="537" r:id="rId54"/>
    <p:sldId id="538" r:id="rId55"/>
    <p:sldId id="883" r:id="rId56"/>
    <p:sldId id="900" r:id="rId57"/>
    <p:sldId id="898" r:id="rId58"/>
    <p:sldId id="842" r:id="rId59"/>
    <p:sldId id="843" r:id="rId60"/>
    <p:sldId id="844" r:id="rId61"/>
    <p:sldId id="845" r:id="rId62"/>
    <p:sldId id="932" r:id="rId63"/>
    <p:sldId id="846" r:id="rId64"/>
    <p:sldId id="1007" r:id="rId65"/>
    <p:sldId id="1008" r:id="rId66"/>
    <p:sldId id="1009" r:id="rId67"/>
    <p:sldId id="1010" r:id="rId68"/>
    <p:sldId id="590" r:id="rId69"/>
    <p:sldId id="490" r:id="rId70"/>
    <p:sldId id="602" r:id="rId71"/>
    <p:sldId id="540" r:id="rId72"/>
    <p:sldId id="491" r:id="rId73"/>
    <p:sldId id="492" r:id="rId74"/>
    <p:sldId id="493" r:id="rId75"/>
    <p:sldId id="495" r:id="rId76"/>
    <p:sldId id="958" r:id="rId77"/>
    <p:sldId id="959" r:id="rId78"/>
    <p:sldId id="960" r:id="rId79"/>
    <p:sldId id="971" r:id="rId80"/>
    <p:sldId id="961" r:id="rId81"/>
    <p:sldId id="962" r:id="rId82"/>
    <p:sldId id="966" r:id="rId83"/>
    <p:sldId id="967" r:id="rId84"/>
    <p:sldId id="963" r:id="rId85"/>
    <p:sldId id="970" r:id="rId86"/>
    <p:sldId id="972" r:id="rId87"/>
    <p:sldId id="973" r:id="rId88"/>
    <p:sldId id="974" r:id="rId89"/>
    <p:sldId id="999" r:id="rId90"/>
    <p:sldId id="1000" r:id="rId91"/>
    <p:sldId id="1001" r:id="rId92"/>
    <p:sldId id="1002" r:id="rId93"/>
    <p:sldId id="1004" r:id="rId94"/>
    <p:sldId id="1005" r:id="rId95"/>
    <p:sldId id="1017" r:id="rId96"/>
    <p:sldId id="1018" r:id="rId97"/>
    <p:sldId id="1019" r:id="rId98"/>
    <p:sldId id="595" r:id="rId99"/>
    <p:sldId id="539" r:id="rId100"/>
    <p:sldId id="580" r:id="rId101"/>
    <p:sldId id="620" r:id="rId102"/>
    <p:sldId id="621" r:id="rId103"/>
    <p:sldId id="796" r:id="rId104"/>
    <p:sldId id="931" r:id="rId105"/>
    <p:sldId id="985" r:id="rId106"/>
    <p:sldId id="849" r:id="rId107"/>
    <p:sldId id="800" r:id="rId108"/>
    <p:sldId id="615" r:id="rId109"/>
    <p:sldId id="506" r:id="rId110"/>
    <p:sldId id="803" r:id="rId111"/>
    <p:sldId id="804" r:id="rId112"/>
    <p:sldId id="791" r:id="rId113"/>
    <p:sldId id="793" r:id="rId114"/>
    <p:sldId id="794" r:id="rId115"/>
    <p:sldId id="795" r:id="rId116"/>
    <p:sldId id="616" r:id="rId117"/>
    <p:sldId id="505" r:id="rId118"/>
    <p:sldId id="513" r:id="rId119"/>
    <p:sldId id="618" r:id="rId120"/>
    <p:sldId id="619" r:id="rId121"/>
    <p:sldId id="617" r:id="rId122"/>
    <p:sldId id="502" r:id="rId123"/>
    <p:sldId id="503" r:id="rId124"/>
    <p:sldId id="699" r:id="rId125"/>
    <p:sldId id="504" r:id="rId126"/>
    <p:sldId id="700" r:id="rId127"/>
    <p:sldId id="679" r:id="rId128"/>
    <p:sldId id="940" r:id="rId129"/>
    <p:sldId id="942" r:id="rId130"/>
    <p:sldId id="941" r:id="rId131"/>
    <p:sldId id="677" r:id="rId132"/>
    <p:sldId id="678" r:id="rId133"/>
    <p:sldId id="680" r:id="rId134"/>
    <p:sldId id="507" r:id="rId135"/>
    <p:sldId id="591" r:id="rId136"/>
    <p:sldId id="509" r:id="rId137"/>
    <p:sldId id="510" r:id="rId138"/>
    <p:sldId id="511" r:id="rId139"/>
    <p:sldId id="512" r:id="rId140"/>
    <p:sldId id="527" r:id="rId141"/>
    <p:sldId id="529" r:id="rId142"/>
    <p:sldId id="701" r:id="rId143"/>
    <p:sldId id="853" r:id="rId144"/>
    <p:sldId id="530" r:id="rId145"/>
    <p:sldId id="899" r:id="rId146"/>
    <p:sldId id="702" r:id="rId147"/>
    <p:sldId id="531" r:id="rId148"/>
    <p:sldId id="947" r:id="rId149"/>
    <p:sldId id="948" r:id="rId150"/>
    <p:sldId id="949" r:id="rId151"/>
    <p:sldId id="950" r:id="rId152"/>
    <p:sldId id="644" r:id="rId153"/>
    <p:sldId id="854" r:id="rId154"/>
    <p:sldId id="645" r:id="rId155"/>
    <p:sldId id="855" r:id="rId156"/>
    <p:sldId id="816" r:id="rId157"/>
    <p:sldId id="817" r:id="rId158"/>
    <p:sldId id="545" r:id="rId159"/>
    <p:sldId id="533" r:id="rId160"/>
    <p:sldId id="534" r:id="rId161"/>
    <p:sldId id="542" r:id="rId162"/>
    <p:sldId id="543" r:id="rId163"/>
    <p:sldId id="544" r:id="rId164"/>
    <p:sldId id="546" r:id="rId165"/>
    <p:sldId id="522" r:id="rId166"/>
    <p:sldId id="523" r:id="rId167"/>
    <p:sldId id="809" r:id="rId168"/>
    <p:sldId id="526" r:id="rId169"/>
    <p:sldId id="524" r:id="rId170"/>
    <p:sldId id="525" r:id="rId171"/>
    <p:sldId id="548" r:id="rId172"/>
    <p:sldId id="646" r:id="rId173"/>
    <p:sldId id="647" r:id="rId174"/>
    <p:sldId id="773" r:id="rId175"/>
    <p:sldId id="772" r:id="rId176"/>
    <p:sldId id="789" r:id="rId177"/>
    <p:sldId id="790" r:id="rId178"/>
    <p:sldId id="549" r:id="rId179"/>
    <p:sldId id="550" r:id="rId180"/>
    <p:sldId id="547" r:id="rId181"/>
    <p:sldId id="515" r:id="rId182"/>
    <p:sldId id="516" r:id="rId183"/>
    <p:sldId id="517" r:id="rId184"/>
    <p:sldId id="551" r:id="rId185"/>
    <p:sldId id="554" r:id="rId186"/>
    <p:sldId id="555" r:id="rId187"/>
    <p:sldId id="556" r:id="rId188"/>
    <p:sldId id="557" r:id="rId189"/>
    <p:sldId id="558" r:id="rId190"/>
    <p:sldId id="562" r:id="rId191"/>
    <p:sldId id="563" r:id="rId192"/>
    <p:sldId id="661" r:id="rId193"/>
    <p:sldId id="625" r:id="rId194"/>
    <p:sldId id="559" r:id="rId195"/>
    <p:sldId id="936" r:id="rId196"/>
    <p:sldId id="304" r:id="rId197"/>
    <p:sldId id="560" r:id="rId198"/>
    <p:sldId id="903" r:id="rId199"/>
    <p:sldId id="561" r:id="rId200"/>
    <p:sldId id="564" r:id="rId201"/>
    <p:sldId id="826" r:id="rId202"/>
    <p:sldId id="566" r:id="rId203"/>
    <p:sldId id="567" r:id="rId204"/>
    <p:sldId id="832" r:id="rId205"/>
    <p:sldId id="568" r:id="rId206"/>
    <p:sldId id="820" r:id="rId207"/>
    <p:sldId id="821" r:id="rId208"/>
    <p:sldId id="798" r:id="rId209"/>
    <p:sldId id="799" r:id="rId210"/>
    <p:sldId id="666" r:id="rId211"/>
    <p:sldId id="665" r:id="rId212"/>
    <p:sldId id="569" r:id="rId213"/>
    <p:sldId id="944" r:id="rId214"/>
    <p:sldId id="823" r:id="rId215"/>
    <p:sldId id="570" r:id="rId216"/>
    <p:sldId id="864" r:id="rId217"/>
    <p:sldId id="945" r:id="rId218"/>
    <p:sldId id="863" r:id="rId219"/>
    <p:sldId id="806" r:id="rId220"/>
    <p:sldId id="828" r:id="rId221"/>
    <p:sldId id="808" r:id="rId222"/>
    <p:sldId id="807" r:id="rId223"/>
    <p:sldId id="572" r:id="rId224"/>
    <p:sldId id="586" r:id="rId225"/>
    <p:sldId id="827" r:id="rId226"/>
    <p:sldId id="836" r:id="rId227"/>
    <p:sldId id="837" r:id="rId228"/>
    <p:sldId id="573" r:id="rId229"/>
    <p:sldId id="574" r:id="rId230"/>
    <p:sldId id="838" r:id="rId231"/>
    <p:sldId id="839" r:id="rId232"/>
    <p:sldId id="582" r:id="rId233"/>
    <p:sldId id="581" r:id="rId234"/>
    <p:sldId id="859" r:id="rId235"/>
    <p:sldId id="576" r:id="rId236"/>
    <p:sldId id="824" r:id="rId237"/>
    <p:sldId id="577" r:id="rId238"/>
    <p:sldId id="935" r:id="rId239"/>
    <p:sldId id="371" r:id="rId240"/>
    <p:sldId id="575" r:id="rId241"/>
    <p:sldId id="733" r:id="rId242"/>
    <p:sldId id="583" r:id="rId243"/>
    <p:sldId id="584" r:id="rId244"/>
    <p:sldId id="585" r:id="rId245"/>
    <p:sldId id="609" r:id="rId246"/>
    <p:sldId id="610" r:id="rId247"/>
    <p:sldId id="703" r:id="rId248"/>
    <p:sldId id="611" r:id="rId249"/>
    <p:sldId id="612" r:id="rId250"/>
    <p:sldId id="704" r:id="rId251"/>
    <p:sldId id="613" r:id="rId252"/>
    <p:sldId id="705" r:id="rId253"/>
    <p:sldId id="614" r:id="rId254"/>
    <p:sldId id="311" r:id="rId255"/>
    <p:sldId id="934" r:id="rId256"/>
    <p:sldId id="937" r:id="rId257"/>
    <p:sldId id="894" r:id="rId258"/>
    <p:sldId id="312" r:id="rId259"/>
    <p:sldId id="892" r:id="rId260"/>
    <p:sldId id="911" r:id="rId261"/>
    <p:sldId id="912" r:id="rId262"/>
    <p:sldId id="587" r:id="rId263"/>
    <p:sldId id="675" r:id="rId264"/>
    <p:sldId id="588" r:id="rId265"/>
    <p:sldId id="997" r:id="rId266"/>
    <p:sldId id="706" r:id="rId267"/>
    <p:sldId id="589" r:id="rId268"/>
    <p:sldId id="998" r:id="rId269"/>
    <p:sldId id="856" r:id="rId270"/>
    <p:sldId id="857" r:id="rId271"/>
    <p:sldId id="707" r:id="rId272"/>
    <p:sldId id="815" r:id="rId273"/>
    <p:sldId id="979" r:id="rId274"/>
    <p:sldId id="982" r:id="rId275"/>
    <p:sldId id="983" r:id="rId276"/>
    <p:sldId id="975" r:id="rId277"/>
    <p:sldId id="708" r:id="rId278"/>
    <p:sldId id="593" r:id="rId279"/>
    <p:sldId id="709" r:id="rId280"/>
    <p:sldId id="594" r:id="rId281"/>
    <p:sldId id="710" r:id="rId282"/>
    <p:sldId id="607" r:id="rId283"/>
    <p:sldId id="336" r:id="rId284"/>
    <p:sldId id="337" r:id="rId285"/>
    <p:sldId id="748" r:id="rId286"/>
    <p:sldId id="622" r:id="rId287"/>
    <p:sldId id="1015" r:id="rId288"/>
    <p:sldId id="1014" r:id="rId289"/>
    <p:sldId id="1016" r:id="rId290"/>
    <p:sldId id="990" r:id="rId291"/>
    <p:sldId id="991" r:id="rId292"/>
    <p:sldId id="858" r:id="rId293"/>
    <p:sldId id="627" r:id="rId294"/>
    <p:sldId id="628" r:id="rId295"/>
    <p:sldId id="626" r:id="rId296"/>
    <p:sldId id="992" r:id="rId297"/>
    <p:sldId id="629" r:id="rId298"/>
    <p:sldId id="630" r:id="rId299"/>
    <p:sldId id="818" r:id="rId300"/>
    <p:sldId id="631" r:id="rId301"/>
    <p:sldId id="993" r:id="rId302"/>
    <p:sldId id="913" r:id="rId303"/>
    <p:sldId id="632" r:id="rId304"/>
    <p:sldId id="994" r:id="rId305"/>
    <p:sldId id="751" r:id="rId306"/>
    <p:sldId id="352" r:id="rId307"/>
    <p:sldId id="633" r:id="rId308"/>
    <p:sldId id="995" r:id="rId309"/>
    <p:sldId id="996" r:id="rId310"/>
    <p:sldId id="634" r:id="rId311"/>
    <p:sldId id="635" r:id="rId312"/>
    <p:sldId id="368" r:id="rId313"/>
    <p:sldId id="636" r:id="rId314"/>
    <p:sldId id="663" r:id="rId315"/>
    <p:sldId id="664" r:id="rId316"/>
    <p:sldId id="637" r:id="rId317"/>
    <p:sldId id="638" r:id="rId318"/>
    <p:sldId id="712" r:id="rId319"/>
    <p:sldId id="713" r:id="rId320"/>
    <p:sldId id="714" r:id="rId321"/>
    <p:sldId id="904" r:id="rId322"/>
    <p:sldId id="906" r:id="rId323"/>
    <p:sldId id="910" r:id="rId324"/>
    <p:sldId id="379" r:id="rId325"/>
    <p:sldId id="953" r:id="rId326"/>
    <p:sldId id="643" r:id="rId327"/>
    <p:sldId id="642" r:id="rId328"/>
    <p:sldId id="847" r:id="rId329"/>
    <p:sldId id="848" r:id="rId330"/>
    <p:sldId id="640" r:id="rId331"/>
    <p:sldId id="641" r:id="rId332"/>
    <p:sldId id="648" r:id="rId333"/>
    <p:sldId id="649" r:id="rId334"/>
    <p:sldId id="650" r:id="rId335"/>
    <p:sldId id="651" r:id="rId336"/>
    <p:sldId id="652" r:id="rId337"/>
    <p:sldId id="653" r:id="rId338"/>
    <p:sldId id="386" r:id="rId339"/>
    <p:sldId id="654" r:id="rId340"/>
    <p:sldId id="655" r:id="rId341"/>
    <p:sldId id="656" r:id="rId342"/>
    <p:sldId id="397" r:id="rId343"/>
    <p:sldId id="657" r:id="rId344"/>
    <p:sldId id="658" r:id="rId345"/>
    <p:sldId id="659" r:id="rId346"/>
    <p:sldId id="399" r:id="rId347"/>
    <p:sldId id="660" r:id="rId348"/>
    <p:sldId id="829" r:id="rId349"/>
    <p:sldId id="830" r:id="rId350"/>
    <p:sldId id="669" r:id="rId351"/>
    <p:sldId id="670" r:id="rId352"/>
    <p:sldId id="831" r:id="rId353"/>
    <p:sldId id="683" r:id="rId354"/>
    <p:sldId id="684" r:id="rId355"/>
    <p:sldId id="682" r:id="rId356"/>
    <p:sldId id="860" r:id="rId357"/>
    <p:sldId id="671" r:id="rId358"/>
    <p:sldId id="672" r:id="rId359"/>
    <p:sldId id="673" r:id="rId360"/>
    <p:sldId id="674" r:id="rId361"/>
    <p:sldId id="801" r:id="rId362"/>
    <p:sldId id="802" r:id="rId363"/>
    <p:sldId id="914" r:id="rId364"/>
    <p:sldId id="852" r:id="rId365"/>
    <p:sldId id="895" r:id="rId366"/>
    <p:sldId id="896" r:id="rId367"/>
    <p:sldId id="978" r:id="rId368"/>
    <p:sldId id="741" r:id="rId369"/>
    <p:sldId id="742" r:id="rId370"/>
    <p:sldId id="743" r:id="rId371"/>
    <p:sldId id="744" r:id="rId372"/>
    <p:sldId id="746" r:id="rId373"/>
    <p:sldId id="745" r:id="rId374"/>
    <p:sldId id="747" r:id="rId375"/>
    <p:sldId id="835" r:id="rId376"/>
    <p:sldId id="686" r:id="rId377"/>
    <p:sldId id="685" r:id="rId378"/>
    <p:sldId id="957" r:id="rId379"/>
    <p:sldId id="719" r:id="rId380"/>
    <p:sldId id="720" r:id="rId381"/>
    <p:sldId id="715" r:id="rId382"/>
    <p:sldId id="716" r:id="rId383"/>
    <p:sldId id="717" r:id="rId384"/>
    <p:sldId id="872" r:id="rId385"/>
    <p:sldId id="721" r:id="rId386"/>
    <p:sldId id="722" r:id="rId387"/>
    <p:sldId id="718" r:id="rId388"/>
    <p:sldId id="723" r:id="rId389"/>
    <p:sldId id="724" r:id="rId390"/>
    <p:sldId id="749" r:id="rId391"/>
    <p:sldId id="915" r:id="rId392"/>
    <p:sldId id="750" r:id="rId393"/>
    <p:sldId id="810" r:id="rId394"/>
    <p:sldId id="811" r:id="rId395"/>
    <p:sldId id="812" r:id="rId396"/>
    <p:sldId id="725" r:id="rId397"/>
    <p:sldId id="726" r:id="rId398"/>
    <p:sldId id="727" r:id="rId399"/>
    <p:sldId id="728" r:id="rId400"/>
    <p:sldId id="781" r:id="rId401"/>
    <p:sldId id="730" r:id="rId402"/>
    <p:sldId id="775" r:id="rId403"/>
    <p:sldId id="734" r:id="rId404"/>
    <p:sldId id="735" r:id="rId405"/>
    <p:sldId id="738" r:id="rId406"/>
    <p:sldId id="774" r:id="rId407"/>
    <p:sldId id="737" r:id="rId408"/>
    <p:sldId id="740" r:id="rId409"/>
    <p:sldId id="968" r:id="rId410"/>
    <p:sldId id="969" r:id="rId411"/>
    <p:sldId id="986" r:id="rId412"/>
    <p:sldId id="1022" r:id="rId413"/>
    <p:sldId id="427" r:id="rId414"/>
    <p:sldId id="688" r:id="rId415"/>
    <p:sldId id="689" r:id="rId416"/>
    <p:sldId id="731" r:id="rId417"/>
    <p:sldId id="732" r:id="rId418"/>
    <p:sldId id="758" r:id="rId419"/>
    <p:sldId id="759" r:id="rId420"/>
    <p:sldId id="916" r:id="rId421"/>
    <p:sldId id="917" r:id="rId422"/>
    <p:sldId id="840" r:id="rId423"/>
    <p:sldId id="841" r:id="rId424"/>
    <p:sldId id="939" r:id="rId425"/>
    <p:sldId id="766" r:id="rId426"/>
    <p:sldId id="767" r:id="rId427"/>
    <p:sldId id="776" r:id="rId428"/>
    <p:sldId id="752" r:id="rId429"/>
    <p:sldId id="753" r:id="rId430"/>
    <p:sldId id="764" r:id="rId431"/>
    <p:sldId id="765" r:id="rId432"/>
    <p:sldId id="874" r:id="rId433"/>
    <p:sldId id="946" r:id="rId434"/>
    <p:sldId id="777" r:id="rId435"/>
    <p:sldId id="762" r:id="rId436"/>
    <p:sldId id="763" r:id="rId437"/>
    <p:sldId id="769" r:id="rId438"/>
    <p:sldId id="770" r:id="rId439"/>
    <p:sldId id="873" r:id="rId440"/>
    <p:sldId id="875" r:id="rId441"/>
    <p:sldId id="943" r:id="rId442"/>
    <p:sldId id="755" r:id="rId443"/>
    <p:sldId id="754" r:id="rId444"/>
    <p:sldId id="760" r:id="rId445"/>
    <p:sldId id="952" r:id="rId446"/>
    <p:sldId id="768" r:id="rId447"/>
    <p:sldId id="761" r:id="rId448"/>
    <p:sldId id="861" r:id="rId449"/>
    <p:sldId id="862" r:id="rId450"/>
    <p:sldId id="756" r:id="rId451"/>
    <p:sldId id="771" r:id="rId452"/>
    <p:sldId id="876" r:id="rId453"/>
    <p:sldId id="877" r:id="rId454"/>
    <p:sldId id="778" r:id="rId455"/>
    <p:sldId id="779" r:id="rId456"/>
    <p:sldId id="834" r:id="rId457"/>
    <p:sldId id="780" r:id="rId458"/>
    <p:sldId id="833" r:id="rId459"/>
    <p:sldId id="783" r:id="rId460"/>
    <p:sldId id="880" r:id="rId461"/>
    <p:sldId id="881" r:id="rId462"/>
    <p:sldId id="879" r:id="rId463"/>
    <p:sldId id="866" r:id="rId464"/>
    <p:sldId id="878" r:id="rId465"/>
    <p:sldId id="867" r:id="rId466"/>
    <p:sldId id="868" r:id="rId467"/>
    <p:sldId id="870" r:id="rId468"/>
    <p:sldId id="871" r:id="rId469"/>
    <p:sldId id="869" r:id="rId470"/>
    <p:sldId id="1020" r:id="rId471"/>
    <p:sldId id="885" r:id="rId472"/>
    <p:sldId id="976" r:id="rId473"/>
    <p:sldId id="933" r:id="rId474"/>
    <p:sldId id="954" r:id="rId475"/>
    <p:sldId id="788" r:id="rId476"/>
    <p:sldId id="988" r:id="rId4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86"/>
    <a:srgbClr val="C41A1A"/>
    <a:srgbClr val="FE1212"/>
    <a:srgbClr val="C74C49"/>
    <a:srgbClr val="D9DD21"/>
    <a:srgbClr val="E01E1E"/>
    <a:srgbClr val="2658E6"/>
    <a:srgbClr val="7EEEE3"/>
    <a:srgbClr val="E1FBF9"/>
    <a:srgbClr val="D2E8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slide" Target="slides/slide474.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477" Type="http://schemas.openxmlformats.org/officeDocument/2006/relationships/slide" Target="slides/slide476.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slide" Target="slides/slide467.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479" Type="http://schemas.openxmlformats.org/officeDocument/2006/relationships/commentAuthors" Target="commentAuthors.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slide" Target="slides/slide469.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481" Type="http://schemas.openxmlformats.org/officeDocument/2006/relationships/viewProps" Target="viewProps.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472" Type="http://schemas.openxmlformats.org/officeDocument/2006/relationships/slide" Target="slides/slide471.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83" Type="http://schemas.openxmlformats.org/officeDocument/2006/relationships/tableStyles" Target="tableStyles.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245" Type="http://schemas.openxmlformats.org/officeDocument/2006/relationships/slide" Target="slides/slide244.xml"/><Relationship Id="rId287" Type="http://schemas.openxmlformats.org/officeDocument/2006/relationships/slide" Target="slides/slide286.xml"/><Relationship Id="rId410" Type="http://schemas.openxmlformats.org/officeDocument/2006/relationships/slide" Target="slides/slide409.xml"/><Relationship Id="rId452" Type="http://schemas.openxmlformats.org/officeDocument/2006/relationships/slide" Target="slides/slide451.xml"/><Relationship Id="rId105" Type="http://schemas.openxmlformats.org/officeDocument/2006/relationships/slide" Target="slides/slide104.xml"/><Relationship Id="rId147" Type="http://schemas.openxmlformats.org/officeDocument/2006/relationships/slide" Target="slides/slide146.xml"/><Relationship Id="rId312" Type="http://schemas.openxmlformats.org/officeDocument/2006/relationships/slide" Target="slides/slide311.xml"/><Relationship Id="rId354" Type="http://schemas.openxmlformats.org/officeDocument/2006/relationships/slide" Target="slides/slide353.xml"/><Relationship Id="rId51" Type="http://schemas.openxmlformats.org/officeDocument/2006/relationships/slide" Target="slides/slide50.xml"/><Relationship Id="rId93" Type="http://schemas.openxmlformats.org/officeDocument/2006/relationships/slide" Target="slides/slide92.xml"/><Relationship Id="rId189" Type="http://schemas.openxmlformats.org/officeDocument/2006/relationships/slide" Target="slides/slide188.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slide" Target="slides/slide473.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478" Type="http://schemas.openxmlformats.org/officeDocument/2006/relationships/notesMaster" Target="notesMasters/notesMaster1.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480" Type="http://schemas.openxmlformats.org/officeDocument/2006/relationships/presProps" Target="presProps.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slide" Target="slides/slide470.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482" Type="http://schemas.openxmlformats.org/officeDocument/2006/relationships/theme" Target="theme/theme1.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slide" Target="slides/slide472.xml"/><Relationship Id="rId30" Type="http://schemas.openxmlformats.org/officeDocument/2006/relationships/slide" Target="slides/slide29.xml"/><Relationship Id="rId126" Type="http://schemas.openxmlformats.org/officeDocument/2006/relationships/slide" Target="slides/slide125.xml"/><Relationship Id="rId168" Type="http://schemas.openxmlformats.org/officeDocument/2006/relationships/slide" Target="slides/slide167.xml"/><Relationship Id="rId333" Type="http://schemas.openxmlformats.org/officeDocument/2006/relationships/slide" Target="slides/slide332.xml"/><Relationship Id="rId72" Type="http://schemas.openxmlformats.org/officeDocument/2006/relationships/slide" Target="slides/slide71.xml"/><Relationship Id="rId375" Type="http://schemas.openxmlformats.org/officeDocument/2006/relationships/slide" Target="slides/slide37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28-01-2019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78</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151</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282</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294</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295</a:t>
            </a:fld>
            <a:endParaRPr lang="en-IN"/>
          </a:p>
        </p:txBody>
      </p:sp>
    </p:spTree>
    <p:extLst>
      <p:ext uri="{BB962C8B-B14F-4D97-AF65-F5344CB8AC3E}">
        <p14:creationId xmlns:p14="http://schemas.microsoft.com/office/powerpoint/2010/main" val="3027147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296</a:t>
            </a:fld>
            <a:endParaRPr lang="en-IN"/>
          </a:p>
        </p:txBody>
      </p:sp>
    </p:spTree>
    <p:extLst>
      <p:ext uri="{BB962C8B-B14F-4D97-AF65-F5344CB8AC3E}">
        <p14:creationId xmlns:p14="http://schemas.microsoft.com/office/powerpoint/2010/main" val="3152126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358</a:t>
            </a:fld>
            <a:endParaRPr lang="en-IN"/>
          </a:p>
        </p:txBody>
      </p:sp>
    </p:spTree>
    <p:extLst>
      <p:ext uri="{BB962C8B-B14F-4D97-AF65-F5344CB8AC3E}">
        <p14:creationId xmlns:p14="http://schemas.microsoft.com/office/powerpoint/2010/main" val="2888655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379</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462</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1/28/2019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1/28/2019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1/28/2019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1/28/2019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15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6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5" Type="http://schemas.openxmlformats.org/officeDocument/2006/relationships/image" Target="../media/image71.png"/><Relationship Id="rId4" Type="http://schemas.openxmlformats.org/officeDocument/2006/relationships/image" Target="../media/image70.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jp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1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 Id="rId9" Type="http://schemas.openxmlformats.org/officeDocument/2006/relationships/image" Target="../media/image84.png"/></Relationships>
</file>

<file path=ppt/slides/_rels/slide21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21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2" Type="http://schemas.openxmlformats.org/officeDocument/2006/relationships/image" Target="../media/image94.jpg"/><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2" Type="http://schemas.openxmlformats.org/officeDocument/2006/relationships/image" Target="../media/image94.jpg"/><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7.xml"/><Relationship Id="rId4" Type="http://schemas.openxmlformats.org/officeDocument/2006/relationships/image" Target="../media/image112.png"/></Relationships>
</file>

<file path=ppt/slides/_rels/slide289.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7.png"/></Relationships>
</file>

<file path=ppt/slides/_rels/slide295.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9.png"/></Relationships>
</file>

<file path=ppt/slides/_rels/slide29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1.png"/></Relationships>
</file>

<file path=ppt/slides/_rels/slide297.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116.xml"/><Relationship Id="rId3" Type="http://schemas.openxmlformats.org/officeDocument/2006/relationships/slide" Target="slide50.xml"/><Relationship Id="rId7" Type="http://schemas.openxmlformats.org/officeDocument/2006/relationships/slide" Target="slide108.xml"/><Relationship Id="rId12" Type="http://schemas.openxmlformats.org/officeDocument/2006/relationships/slide" Target="slide126.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101.xml"/><Relationship Id="rId11" Type="http://schemas.openxmlformats.org/officeDocument/2006/relationships/slide" Target="slide124.xml"/><Relationship Id="rId5" Type="http://schemas.openxmlformats.org/officeDocument/2006/relationships/slide" Target="slide98.xml"/><Relationship Id="rId10" Type="http://schemas.openxmlformats.org/officeDocument/2006/relationships/slide" Target="slide121.xml"/><Relationship Id="rId4" Type="http://schemas.openxmlformats.org/officeDocument/2006/relationships/slide" Target="slide68.xml"/><Relationship Id="rId9" Type="http://schemas.openxmlformats.org/officeDocument/2006/relationships/slide" Target="slide1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7.xml"/><Relationship Id="rId5" Type="http://schemas.openxmlformats.org/officeDocument/2006/relationships/image" Target="../media/image131.png"/><Relationship Id="rId4" Type="http://schemas.openxmlformats.org/officeDocument/2006/relationships/image" Target="../media/image130.png"/></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7.xml"/><Relationship Id="rId4" Type="http://schemas.openxmlformats.org/officeDocument/2006/relationships/image" Target="../media/image136.png"/></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3" Type="http://schemas.openxmlformats.org/officeDocument/2006/relationships/image" Target="../media/image139.gif"/><Relationship Id="rId2" Type="http://schemas.openxmlformats.org/officeDocument/2006/relationships/image" Target="../media/image138.gif"/><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64.xml"/><Relationship Id="rId13" Type="http://schemas.openxmlformats.org/officeDocument/2006/relationships/slide" Target="slide196.xml"/><Relationship Id="rId3" Type="http://schemas.openxmlformats.org/officeDocument/2006/relationships/slide" Target="slide134.xml"/><Relationship Id="rId7" Type="http://schemas.openxmlformats.org/officeDocument/2006/relationships/slide" Target="slide158.xml"/><Relationship Id="rId12" Type="http://schemas.openxmlformats.org/officeDocument/2006/relationships/slide" Target="slide193.xml"/><Relationship Id="rId2" Type="http://schemas.openxmlformats.org/officeDocument/2006/relationships/slide" Target="slide131.xml"/><Relationship Id="rId1" Type="http://schemas.openxmlformats.org/officeDocument/2006/relationships/slideLayout" Target="../slideLayouts/slideLayout7.xml"/><Relationship Id="rId6" Type="http://schemas.openxmlformats.org/officeDocument/2006/relationships/slide" Target="slide152.xml"/><Relationship Id="rId11" Type="http://schemas.openxmlformats.org/officeDocument/2006/relationships/slide" Target="slide190.xml"/><Relationship Id="rId5" Type="http://schemas.openxmlformats.org/officeDocument/2006/relationships/slide" Target="slide146.xml"/><Relationship Id="rId10" Type="http://schemas.openxmlformats.org/officeDocument/2006/relationships/slide" Target="slide184.xml"/><Relationship Id="rId4" Type="http://schemas.openxmlformats.org/officeDocument/2006/relationships/slide" Target="slide142.xml"/><Relationship Id="rId9" Type="http://schemas.openxmlformats.org/officeDocument/2006/relationships/slide" Target="slide180.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4.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7.xml"/></Relationships>
</file>

<file path=ppt/slides/_rels/slide475.xml.rels><?xml version="1.0" encoding="UTF-8" standalone="yes"?>
<Relationships xmlns="http://schemas.openxmlformats.org/package/2006/relationships"><Relationship Id="rId2" Type="http://schemas.openxmlformats.org/officeDocument/2006/relationships/image" Target="../media/image146.jpeg"/><Relationship Id="rId1" Type="http://schemas.openxmlformats.org/officeDocument/2006/relationships/slideLayout" Target="../slideLayouts/slideLayout7.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239.xml"/><Relationship Id="rId13" Type="http://schemas.openxmlformats.org/officeDocument/2006/relationships/slide" Target="slide252.xml"/><Relationship Id="rId3" Type="http://schemas.openxmlformats.org/officeDocument/2006/relationships/slide" Target="slide210.xml"/><Relationship Id="rId7" Type="http://schemas.openxmlformats.org/officeDocument/2006/relationships/slide" Target="slide235.xml"/><Relationship Id="rId12" Type="http://schemas.openxmlformats.org/officeDocument/2006/relationships/slide" Target="slide250.xml"/><Relationship Id="rId2" Type="http://schemas.openxmlformats.org/officeDocument/2006/relationships/slide" Target="slide199.xml"/><Relationship Id="rId1" Type="http://schemas.openxmlformats.org/officeDocument/2006/relationships/slideLayout" Target="../slideLayouts/slideLayout7.xml"/><Relationship Id="rId6" Type="http://schemas.openxmlformats.org/officeDocument/2006/relationships/slide" Target="slide232.xml"/><Relationship Id="rId11" Type="http://schemas.openxmlformats.org/officeDocument/2006/relationships/slide" Target="slide247.xml"/><Relationship Id="rId5" Type="http://schemas.openxmlformats.org/officeDocument/2006/relationships/slide" Target="slide228.xml"/><Relationship Id="rId10" Type="http://schemas.openxmlformats.org/officeDocument/2006/relationships/slide" Target="slide245.xml"/><Relationship Id="rId4" Type="http://schemas.openxmlformats.org/officeDocument/2006/relationships/slide" Target="slide212.xml"/><Relationship Id="rId9" Type="http://schemas.openxmlformats.org/officeDocument/2006/relationships/slide" Target="slide2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8" Type="http://schemas.openxmlformats.org/officeDocument/2006/relationships/slide" Target="slide316.xml"/><Relationship Id="rId13" Type="http://schemas.openxmlformats.org/officeDocument/2006/relationships/slide" Target="slide332.xml"/><Relationship Id="rId3" Type="http://schemas.openxmlformats.org/officeDocument/2006/relationships/slide" Target="slide283.xml"/><Relationship Id="rId7" Type="http://schemas.openxmlformats.org/officeDocument/2006/relationships/slide" Target="slide314.xml"/><Relationship Id="rId12" Type="http://schemas.openxmlformats.org/officeDocument/2006/relationships/slide" Target="slide330.xml"/><Relationship Id="rId2" Type="http://schemas.openxmlformats.org/officeDocument/2006/relationships/slide" Target="slide254.xml"/><Relationship Id="rId1" Type="http://schemas.openxmlformats.org/officeDocument/2006/relationships/slideLayout" Target="../slideLayouts/slideLayout7.xml"/><Relationship Id="rId6" Type="http://schemas.openxmlformats.org/officeDocument/2006/relationships/slide" Target="slide312.xml"/><Relationship Id="rId11" Type="http://schemas.openxmlformats.org/officeDocument/2006/relationships/slide" Target="slide326.xml"/><Relationship Id="rId5" Type="http://schemas.openxmlformats.org/officeDocument/2006/relationships/slide" Target="slide306.xml"/><Relationship Id="rId10" Type="http://schemas.openxmlformats.org/officeDocument/2006/relationships/slide" Target="slide324.xml"/><Relationship Id="rId4" Type="http://schemas.openxmlformats.org/officeDocument/2006/relationships/slide" Target="slide293.xml"/><Relationship Id="rId9" Type="http://schemas.openxmlformats.org/officeDocument/2006/relationships/slide" Target="slide318.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345.xml"/><Relationship Id="rId3" Type="http://schemas.openxmlformats.org/officeDocument/2006/relationships/slide" Target="slide335.xml"/><Relationship Id="rId7" Type="http://schemas.openxmlformats.org/officeDocument/2006/relationships/slide" Target="slide343.xml"/><Relationship Id="rId12" Type="http://schemas.openxmlformats.org/officeDocument/2006/relationships/slide" Target="slide379.xml"/><Relationship Id="rId2" Type="http://schemas.openxmlformats.org/officeDocument/2006/relationships/slide" Target="slide333.xml"/><Relationship Id="rId1" Type="http://schemas.openxmlformats.org/officeDocument/2006/relationships/slideLayout" Target="../slideLayouts/slideLayout7.xml"/><Relationship Id="rId6" Type="http://schemas.openxmlformats.org/officeDocument/2006/relationships/slide" Target="slide341.xml"/><Relationship Id="rId11" Type="http://schemas.openxmlformats.org/officeDocument/2006/relationships/slide" Target="slide360.xml"/><Relationship Id="rId5" Type="http://schemas.openxmlformats.org/officeDocument/2006/relationships/slide" Target="slide339.xml"/><Relationship Id="rId10" Type="http://schemas.openxmlformats.org/officeDocument/2006/relationships/slide" Target="slide358.xml"/><Relationship Id="rId4" Type="http://schemas.openxmlformats.org/officeDocument/2006/relationships/slide" Target="slide337.xml"/><Relationship Id="rId9" Type="http://schemas.openxmlformats.org/officeDocument/2006/relationships/slide" Target="slide35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MySQL</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
        <p:nvSpPr>
          <p:cNvPr id="11" name="Rectangle 10"/>
          <p:cNvSpPr/>
          <p:nvPr/>
        </p:nvSpPr>
        <p:spPr>
          <a:xfrm>
            <a:off x="152399" y="5663102"/>
            <a:ext cx="4572000" cy="646331"/>
          </a:xfrm>
          <a:prstGeom prst="rect">
            <a:avLst/>
          </a:prstGeom>
        </p:spPr>
        <p:txBody>
          <a:bodyPr>
            <a:spAutoFit/>
          </a:bodyPr>
          <a:lstStyle/>
          <a:p>
            <a:r>
              <a:rPr lang="en-US" dirty="0">
                <a:solidFill>
                  <a:srgbClr val="FF0000"/>
                </a:solidFill>
              </a:rPr>
              <a:t>https://hackr.io/blog/dbms-normalization#First_Normal_Form_1NF</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MySQL</a:t>
            </a: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968023"/>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a:t>
            </a:r>
            <a:r>
              <a:rPr lang="en-IN" sz="2100" dirty="0" smtClean="0">
                <a:solidFill>
                  <a:srgbClr val="006C86"/>
                </a:solidFill>
                <a:latin typeface="Consolas" panose="020B0609020204030204" pitchFamily="49" charset="0"/>
                <a:cs typeface="Arial" panose="020B0604020202020204" pitchFamily="34" charset="0"/>
              </a:rPr>
              <a:t>:\&gt; mysql </a:t>
            </a:r>
            <a:r>
              <a:rPr lang="en-IN" sz="2100" dirty="0">
                <a:solidFill>
                  <a:srgbClr val="006C86"/>
                </a:solidFill>
                <a:latin typeface="Consolas" panose="020B0609020204030204" pitchFamily="49" charset="0"/>
                <a:cs typeface="Arial" panose="020B0604020202020204" pitchFamily="34" charset="0"/>
              </a:rPr>
              <a:t>–h192.168.100.14 –P3307 –usaleel –</a:t>
            </a:r>
            <a:r>
              <a:rPr lang="en-IN" sz="2100" dirty="0" smtClean="0">
                <a:solidFill>
                  <a:srgbClr val="006C86"/>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t>STORAGE ENGINES</a:t>
            </a:r>
            <a:endParaRPr lang="en-US" i="1" dirty="0"/>
          </a:p>
        </p:txBody>
      </p:sp>
      <p:sp>
        <p:nvSpPr>
          <p:cNvPr id="3" name="Rectangle 2"/>
          <p:cNvSpPr/>
          <p:nvPr/>
        </p:nvSpPr>
        <p:spPr>
          <a:xfrm>
            <a:off x="165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15207"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166385620"/>
              </p:ext>
            </p:extLst>
          </p:nvPr>
        </p:nvGraphicFramePr>
        <p:xfrm>
          <a:off x="457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0" y="3200905"/>
            <a:ext cx="8885663" cy="1015663"/>
          </a:xfrm>
          <a:prstGeom prst="rect">
            <a:avLst/>
          </a:prstGeom>
          <a:noFill/>
        </p:spPr>
        <p:txBody>
          <a:bodyPr wrap="square" rtlCol="0">
            <a:spAutoFit/>
          </a:bodyPr>
          <a:lstStyle/>
          <a:p>
            <a:r>
              <a:rPr lang="en-IN" dirty="0" smtClean="0"/>
              <a:t>When you create  a table, MySQL creates a disk file that contains the table’s format (that is, its definition) . The format file has a basename that is the same name as the table name and an </a:t>
            </a:r>
            <a:r>
              <a:rPr lang="en-IN" sz="2400" dirty="0" smtClean="0">
                <a:solidFill>
                  <a:srgbClr val="FE1212"/>
                </a:solidFill>
              </a:rPr>
              <a:t>.frm</a:t>
            </a:r>
            <a:r>
              <a:rPr lang="en-IN" dirty="0" smtClean="0"/>
              <a:t> extension.</a:t>
            </a:r>
            <a:endParaRPr lang="en-IN" dirty="0"/>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391483"/>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a:t>
            </a:r>
            <a:r>
              <a:rPr lang="en-IN" sz="2000" dirty="0" smtClean="0">
                <a:solidFill>
                  <a:srgbClr val="006C86"/>
                </a:solidFill>
                <a:latin typeface="Segoe UI Light" panose="020B0502040204020203" pitchFamily="34" charset="0"/>
                <a:cs typeface="Segoe UI Light" panose="020B0502040204020203" pitchFamily="34" charset="0"/>
              </a:rPr>
              <a:t>It </a:t>
            </a:r>
            <a:r>
              <a:rPr lang="en-IN" sz="2000" dirty="0">
                <a:solidFill>
                  <a:srgbClr val="006C86"/>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6C86"/>
              </a:solidFill>
              <a:effectLst/>
              <a:latin typeface="Segoe UI Light" panose="020B0502040204020203" pitchFamily="34" charset="0"/>
              <a:cs typeface="Segoe UI Light" panose="020B0502040204020203"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
        <p:nvSpPr>
          <p:cNvPr id="4" name="Rectangle 3"/>
          <p:cNvSpPr/>
          <p:nvPr/>
        </p:nvSpPr>
        <p:spPr>
          <a:xfrm>
            <a:off x="196850" y="1295400"/>
            <a:ext cx="8750300" cy="707886"/>
          </a:xfrm>
          <a:prstGeom prst="rect">
            <a:avLst/>
          </a:prstGeom>
        </p:spPr>
        <p:txBody>
          <a:bodyPr wrap="square">
            <a:spAutoFit/>
          </a:bodyPr>
          <a:lstStyle/>
          <a:p>
            <a:r>
              <a:rPr lang="en-US" sz="2000" dirty="0">
                <a:solidFill>
                  <a:srgbClr val="006C86"/>
                </a:solidFill>
                <a:latin typeface="Segoe UI Light" panose="020B0502040204020203" pitchFamily="34" charset="0"/>
                <a:cs typeface="Segoe UI Light" panose="020B0502040204020203" pitchFamily="34" charset="0"/>
              </a:rPr>
              <a:t>In the case of InnoDB, it is used to store the tables in tablespace whereas, in the case of MyISAM, it stores each MyISAM table in a separate file.</a:t>
            </a:r>
          </a:p>
        </p:txBody>
      </p:sp>
      <p:sp>
        <p:nvSpPr>
          <p:cNvPr id="6" name="Rectangle 5"/>
          <p:cNvSpPr/>
          <p:nvPr/>
        </p:nvSpPr>
        <p:spPr>
          <a:xfrm>
            <a:off x="196850" y="2133600"/>
            <a:ext cx="8489950" cy="1261884"/>
          </a:xfrm>
          <a:prstGeom prst="rect">
            <a:avLst/>
          </a:prstGeom>
        </p:spPr>
        <p:txBody>
          <a:bodyPr wrap="square">
            <a:spAutoFit/>
          </a:bodyPr>
          <a:lstStyle/>
          <a:p>
            <a:r>
              <a:rPr lang="en-US" dirty="0" smtClean="0">
                <a:solidFill>
                  <a:srgbClr val="C00000"/>
                </a:solidFill>
                <a:latin typeface="Liberation Mono"/>
              </a:rPr>
              <a:t>In my.ini do this changes.</a:t>
            </a:r>
            <a:r>
              <a:rPr lang="en-US" dirty="0" smtClean="0">
                <a:solidFill>
                  <a:srgbClr val="000000"/>
                </a:solidFill>
                <a:latin typeface="Liberation Mono"/>
              </a:rPr>
              <a:t/>
            </a:r>
            <a:br>
              <a:rPr lang="en-US" dirty="0" smtClean="0">
                <a:solidFill>
                  <a:srgbClr val="000000"/>
                </a:solidFill>
                <a:latin typeface="Liberation Mono"/>
              </a:rPr>
            </a:br>
            <a:endParaRPr lang="en-US" dirty="0" smtClean="0">
              <a:solidFill>
                <a:srgbClr val="000000"/>
              </a:solidFill>
              <a:latin typeface="Liberation Mono"/>
            </a:endParaRPr>
          </a:p>
          <a:p>
            <a:r>
              <a:rPr lang="en-US" dirty="0" smtClean="0">
                <a:solidFill>
                  <a:srgbClr val="000000"/>
                </a:solidFill>
                <a:latin typeface="Liberation Mono"/>
              </a:rPr>
              <a:t>[</a:t>
            </a:r>
            <a:r>
              <a:rPr lang="en-US" sz="2000" dirty="0">
                <a:solidFill>
                  <a:srgbClr val="0077AA"/>
                </a:solidFill>
                <a:latin typeface="Leelawadee UI Semilight" panose="020B0402040204020203" pitchFamily="34" charset="-34"/>
                <a:cs typeface="Leelawadee UI Semilight" panose="020B0402040204020203" pitchFamily="34" charset="-34"/>
              </a:rPr>
              <a:t>mysqld</a:t>
            </a:r>
            <a:r>
              <a:rPr lang="en-US" dirty="0">
                <a:solidFill>
                  <a:srgbClr val="000000"/>
                </a:solidFill>
                <a:latin typeface="Liberation Mono"/>
              </a:rPr>
              <a:t>] </a:t>
            </a:r>
            <a:endParaRPr lang="en-US" sz="2000" dirty="0">
              <a:solidFill>
                <a:srgbClr val="0077AA"/>
              </a:solidFill>
              <a:latin typeface="Leelawadee UI Semilight" panose="020B0402040204020203" pitchFamily="34" charset="-34"/>
              <a:cs typeface="Leelawadee UI Semilight" panose="020B0402040204020203" pitchFamily="34" charset="-34"/>
            </a:endParaRPr>
          </a:p>
          <a:p>
            <a:r>
              <a:rPr lang="en-US" sz="2000" dirty="0" smtClean="0">
                <a:solidFill>
                  <a:srgbClr val="0077AA"/>
                </a:solidFill>
                <a:latin typeface="Leelawadee UI Semilight" panose="020B0402040204020203" pitchFamily="34" charset="-34"/>
                <a:cs typeface="Leelawadee UI Semilight" panose="020B0402040204020203" pitchFamily="34" charset="-34"/>
              </a:rPr>
              <a:t>innodb_file_per_table = 1</a:t>
            </a:r>
            <a:endParaRPr lang="en-US"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5" name="Rectangle 4"/>
          <p:cNvSpPr/>
          <p:nvPr/>
        </p:nvSpPr>
        <p:spPr>
          <a:xfrm>
            <a:off x="304800" y="3581400"/>
            <a:ext cx="8534400" cy="2554545"/>
          </a:xfrm>
          <a:prstGeom prst="rect">
            <a:avLst/>
          </a:prstGeom>
        </p:spPr>
        <p:txBody>
          <a:bodyPr wrap="square">
            <a:spAutoFit/>
          </a:bodyPr>
          <a:lstStyle/>
          <a:p>
            <a:r>
              <a:rPr lang="en-US" sz="2000" b="1" dirty="0" smtClean="0">
                <a:solidFill>
                  <a:srgbClr val="006C86"/>
                </a:solidFill>
                <a:latin typeface="Segoe UI Light" panose="020B0502040204020203" pitchFamily="34" charset="0"/>
                <a:cs typeface="Segoe UI Light" panose="020B0502040204020203" pitchFamily="34" charset="0"/>
              </a:rPr>
              <a:t>Tablespace</a:t>
            </a:r>
            <a:r>
              <a:rPr lang="en-US" sz="2000" dirty="0" smtClean="0">
                <a:solidFill>
                  <a:srgbClr val="006C86"/>
                </a:solidFill>
                <a:latin typeface="Segoe UI Light" panose="020B0502040204020203" pitchFamily="34" charset="0"/>
                <a:cs typeface="Segoe UI Light" panose="020B0502040204020203" pitchFamily="34" charset="0"/>
              </a:rPr>
              <a:t>: A </a:t>
            </a:r>
            <a:r>
              <a:rPr lang="en-US" sz="2000" dirty="0">
                <a:solidFill>
                  <a:srgbClr val="006C86"/>
                </a:solidFill>
                <a:latin typeface="Segoe UI Light" panose="020B0502040204020203" pitchFamily="34" charset="0"/>
                <a:cs typeface="Segoe UI Light" panose="020B0502040204020203" pitchFamily="34" charset="0"/>
              </a:rPr>
              <a:t>data file that can hold data for one or more InnoDB tables and associated indexes</a:t>
            </a:r>
            <a:r>
              <a:rPr lang="en-US" sz="2000" dirty="0" smtClean="0">
                <a:solidFill>
                  <a:srgbClr val="006C86"/>
                </a:solidFill>
                <a:latin typeface="Segoe UI Light" panose="020B0502040204020203" pitchFamily="34" charset="0"/>
                <a:cs typeface="Segoe UI Light" panose="020B0502040204020203" pitchFamily="34" charset="0"/>
              </a:rPr>
              <a:t>. </a:t>
            </a:r>
          </a:p>
          <a:p>
            <a:pPr marL="457200" indent="-457200">
              <a:buAutoNum type="alphaLcPeriod"/>
            </a:pPr>
            <a:r>
              <a:rPr lang="en-US" sz="2000" b="1" dirty="0" smtClean="0">
                <a:solidFill>
                  <a:srgbClr val="006C86"/>
                </a:solidFill>
                <a:latin typeface="Segoe UI Light" panose="020B0502040204020203" pitchFamily="34" charset="0"/>
                <a:cs typeface="Segoe UI Light" panose="020B0502040204020203" pitchFamily="34" charset="0"/>
              </a:rPr>
              <a:t>System </a:t>
            </a:r>
            <a:r>
              <a:rPr lang="en-US" sz="2000" b="1" dirty="0">
                <a:solidFill>
                  <a:srgbClr val="006C86"/>
                </a:solidFill>
                <a:latin typeface="Segoe UI Light" panose="020B0502040204020203" pitchFamily="34" charset="0"/>
                <a:cs typeface="Segoe UI Light" panose="020B0502040204020203" pitchFamily="34" charset="0"/>
              </a:rPr>
              <a:t>tablespace </a:t>
            </a:r>
            <a:endParaRPr lang="en-US" sz="2000" b="1" dirty="0" smtClean="0">
              <a:solidFill>
                <a:srgbClr val="006C86"/>
              </a:solidFill>
              <a:latin typeface="Segoe UI Light" panose="020B0502040204020203" pitchFamily="34" charset="0"/>
              <a:cs typeface="Segoe UI Light" panose="020B0502040204020203" pitchFamily="34" charset="0"/>
            </a:endParaRPr>
          </a:p>
          <a:p>
            <a:pPr marL="457200" indent="-457200">
              <a:buAutoNum type="alphaLcPeriod"/>
            </a:pPr>
            <a:r>
              <a:rPr lang="en-US" sz="2000" b="1" dirty="0" smtClean="0">
                <a:solidFill>
                  <a:srgbClr val="006C86"/>
                </a:solidFill>
                <a:latin typeface="Segoe UI Light" panose="020B0502040204020203" pitchFamily="34" charset="0"/>
                <a:cs typeface="Segoe UI Light" panose="020B0502040204020203" pitchFamily="34" charset="0"/>
              </a:rPr>
              <a:t>File </a:t>
            </a:r>
            <a:r>
              <a:rPr lang="en-US" sz="2000" b="1" dirty="0">
                <a:solidFill>
                  <a:srgbClr val="006C86"/>
                </a:solidFill>
                <a:latin typeface="Segoe UI Light" panose="020B0502040204020203" pitchFamily="34" charset="0"/>
                <a:cs typeface="Segoe UI Light" panose="020B0502040204020203" pitchFamily="34" charset="0"/>
              </a:rPr>
              <a:t>per tablespace </a:t>
            </a:r>
            <a:endParaRPr lang="en-US" sz="2000" b="1" dirty="0" smtClean="0">
              <a:solidFill>
                <a:srgbClr val="006C86"/>
              </a:solidFill>
              <a:latin typeface="Segoe UI Light" panose="020B0502040204020203" pitchFamily="34" charset="0"/>
              <a:cs typeface="Segoe UI Light" panose="020B0502040204020203" pitchFamily="34" charset="0"/>
            </a:endParaRPr>
          </a:p>
          <a:p>
            <a:pPr marL="457200" indent="-457200">
              <a:buAutoNum type="alphaLcPeriod"/>
            </a:pPr>
            <a:r>
              <a:rPr lang="en-US" sz="2000" b="1" dirty="0" smtClean="0">
                <a:solidFill>
                  <a:srgbClr val="006C86"/>
                </a:solidFill>
                <a:latin typeface="Segoe UI Light" panose="020B0502040204020203" pitchFamily="34" charset="0"/>
                <a:cs typeface="Segoe UI Light" panose="020B0502040204020203" pitchFamily="34" charset="0"/>
              </a:rPr>
              <a:t>General tablespace</a:t>
            </a:r>
          </a:p>
          <a:p>
            <a:endParaRPr lang="en-US" sz="2000" b="1" dirty="0">
              <a:solidFill>
                <a:srgbClr val="006C86"/>
              </a:solidFill>
              <a:latin typeface="Segoe UI Light" panose="020B0502040204020203" pitchFamily="34" charset="0"/>
              <a:cs typeface="Segoe UI Light" panose="020B0502040204020203" pitchFamily="34" charset="0"/>
            </a:endParaRPr>
          </a:p>
          <a:p>
            <a:r>
              <a:rPr lang="en-US" sz="2000" b="1" dirty="0" smtClean="0">
                <a:solidFill>
                  <a:srgbClr val="006C86"/>
                </a:solidFill>
                <a:latin typeface="Segoe UI Light" panose="020B0502040204020203" pitchFamily="34" charset="0"/>
                <a:cs typeface="Segoe UI Light" panose="020B0502040204020203" pitchFamily="34" charset="0"/>
              </a:rPr>
              <a:t>Note:- </a:t>
            </a:r>
            <a:r>
              <a:rPr lang="en-US" sz="2000" dirty="0">
                <a:solidFill>
                  <a:srgbClr val="006C86"/>
                </a:solidFill>
                <a:latin typeface="Segoe UI Light" panose="020B0502040204020203" pitchFamily="34" charset="0"/>
                <a:cs typeface="Segoe UI Light" panose="020B0502040204020203" pitchFamily="34" charset="0"/>
              </a:rPr>
              <a:t>By default, InnoDB contains only one tablespace called the </a:t>
            </a:r>
            <a:r>
              <a:rPr lang="en-US" sz="2000" b="1" dirty="0">
                <a:solidFill>
                  <a:srgbClr val="006C86"/>
                </a:solidFill>
                <a:latin typeface="Segoe UI Light" panose="020B0502040204020203" pitchFamily="34" charset="0"/>
                <a:cs typeface="Segoe UI Light" panose="020B0502040204020203" pitchFamily="34" charset="0"/>
              </a:rPr>
              <a:t>System tablespace</a:t>
            </a:r>
            <a:r>
              <a:rPr lang="en-US" sz="2000" dirty="0" smtClean="0">
                <a:solidFill>
                  <a:srgbClr val="006C86"/>
                </a:solidFill>
                <a:latin typeface="Segoe UI Light" panose="020B0502040204020203" pitchFamily="34" charset="0"/>
                <a:cs typeface="Segoe UI Light" panose="020B0502040204020203" pitchFamily="34" charset="0"/>
              </a:rPr>
              <a:t> </a:t>
            </a:r>
            <a:r>
              <a:rPr lang="en-US" sz="2000" dirty="0">
                <a:solidFill>
                  <a:srgbClr val="006C86"/>
                </a:solidFill>
                <a:latin typeface="Segoe UI Light" panose="020B0502040204020203" pitchFamily="34" charset="0"/>
                <a:cs typeface="Segoe UI Light" panose="020B0502040204020203" pitchFamily="34" charset="0"/>
              </a:rPr>
              <a:t>whose identifier is 0</a:t>
            </a:r>
          </a:p>
        </p:txBody>
      </p:sp>
    </p:spTree>
    <p:extLst>
      <p:ext uri="{BB962C8B-B14F-4D97-AF65-F5344CB8AC3E}">
        <p14:creationId xmlns:p14="http://schemas.microsoft.com/office/powerpoint/2010/main" val="165612335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4876800" y="76200"/>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228600" y="5151060"/>
            <a:ext cx="8686800" cy="707886"/>
          </a:xfrm>
          <a:prstGeom prst="rect">
            <a:avLst/>
          </a:prstGeom>
          <a:noFill/>
        </p:spPr>
        <p:txBody>
          <a:bodyPr wrap="square" rtlCol="0">
            <a:spAutoFit/>
          </a:bodyPr>
          <a:lstStyle/>
          <a:p>
            <a:r>
              <a:rPr lang="en-IN" sz="2000" b="1" i="1" dirty="0" smtClean="0">
                <a:solidFill>
                  <a:srgbClr val="C74C49"/>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 means “no database is selected”. Issue the </a:t>
            </a:r>
            <a:r>
              <a:rPr lang="en-IN" sz="2000" b="1" i="1" dirty="0" smtClean="0">
                <a:solidFill>
                  <a:srgbClr val="C74C49"/>
                </a:solidFill>
                <a:latin typeface="Arial" panose="020B0604020202020204" pitchFamily="34" charset="0"/>
                <a:cs typeface="Arial" panose="020B0604020202020204" pitchFamily="34" charset="0"/>
              </a:rPr>
              <a:t>USE dbName</a:t>
            </a:r>
            <a:r>
              <a:rPr lang="en-IN" sz="2000" dirty="0" smtClean="0">
                <a:latin typeface="Arial" panose="020B0604020202020204" pitchFamily="34" charset="0"/>
                <a:cs typeface="Arial" panose="020B0604020202020204" pitchFamily="34" charset="0"/>
              </a:rPr>
              <a:t> command to select the database.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Explain</a:t>
            </a:r>
            <a:r>
              <a:rPr lang="en-IN" sz="3600" b="1" i="1" dirty="0" smtClean="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a:t>
            </a:r>
            <a:r>
              <a:rPr lang="en-IN" sz="3600" smtClean="0">
                <a:solidFill>
                  <a:srgbClr val="FFFF00"/>
                </a:solidFill>
                <a:latin typeface="Arial" panose="020B0604020202020204" pitchFamily="34" charset="0"/>
                <a:cs typeface="Arial" panose="020B0604020202020204" pitchFamily="34" charset="0"/>
              </a:rPr>
              <a:t>sentences.</a:t>
            </a:r>
            <a:r>
              <a:rPr lang="en-US" sz="360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cs typeface="Arial" panose="020B0604020202020204" pitchFamily="34" charset="0"/>
              </a:rPr>
              <a:t>USE </a:t>
            </a:r>
            <a:r>
              <a:rPr lang="en-IN" dirty="0" smtClean="0">
                <a:solidFill>
                  <a:srgbClr val="669900"/>
                </a:solidFill>
                <a:latin typeface="Arial" panose="020B0604020202020204" pitchFamily="34" charset="0"/>
                <a:cs typeface="Arial" panose="020B0604020202020204" pitchFamily="34" charset="0"/>
              </a:rPr>
              <a:t>db1</a:t>
            </a:r>
          </a:p>
          <a:p>
            <a:pPr>
              <a:lnSpc>
                <a:spcPct val="150000"/>
              </a:lnSpc>
            </a:pPr>
            <a:r>
              <a:rPr lang="en-IN" dirty="0" smtClean="0">
                <a:solidFill>
                  <a:srgbClr val="0077AA"/>
                </a:solidFill>
                <a:latin typeface="Arial" panose="020B0604020202020204" pitchFamily="34" charset="0"/>
                <a:cs typeface="Arial" panose="020B0604020202020204" pitchFamily="34" charset="0"/>
              </a:rPr>
              <a:t>\U </a:t>
            </a:r>
            <a:r>
              <a:rPr lang="en-IN" dirty="0" smtClean="0">
                <a:solidFill>
                  <a:srgbClr val="669900"/>
                </a:solidFill>
                <a:latin typeface="Arial" panose="020B0604020202020204" pitchFamily="34" charset="0"/>
                <a:cs typeface="Arial" panose="020B0604020202020204" pitchFamily="34" charset="0"/>
              </a:rPr>
              <a:t>db1</a:t>
            </a:r>
            <a:endParaRPr lang="en-IN" dirty="0">
              <a:solidFill>
                <a:srgbClr val="669900"/>
              </a:solidFill>
              <a:latin typeface="Arial" panose="020B0604020202020204" pitchFamily="34" charset="0"/>
              <a:cs typeface="Arial" panose="020B0604020202020204" pitchFamily="34" charset="0"/>
            </a:endParaRP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smtClean="0">
                <a:solidFill>
                  <a:srgbClr val="669900"/>
                </a:solidFill>
                <a:latin typeface="Liberation Mono"/>
              </a:rPr>
              <a:t>db1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smtClean="0">
                <a:solidFill>
                  <a:srgbClr val="669900"/>
                </a:solidFill>
                <a:latin typeface="Liberation Mono"/>
              </a:rPr>
              <a:t>db1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a:t>
            </a:r>
            <a:r>
              <a:rPr lang="en-IN" dirty="0" smtClean="0">
                <a:solidFill>
                  <a:srgbClr val="0070C0"/>
                </a:solidFill>
                <a:latin typeface="Arial" panose="020B0604020202020204" pitchFamily="34" charset="0"/>
                <a:ea typeface="Arial Unicode MS"/>
                <a:cs typeface="Arial" panose="020B0604020202020204" pitchFamily="34" charset="0"/>
              </a:rPr>
              <a:t>DATABASE </a:t>
            </a:r>
            <a:r>
              <a:rPr lang="en-IN" dirty="0" smtClean="0">
                <a:solidFill>
                  <a:srgbClr val="669900"/>
                </a:solidFill>
                <a:latin typeface="Liberation Mono"/>
              </a:rPr>
              <a:t>db1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a:t>
            </a:r>
            <a:r>
              <a:rPr lang="en-IN" dirty="0" smtClean="0">
                <a:solidFill>
                  <a:srgbClr val="0070C0"/>
                </a:solidFill>
                <a:latin typeface="Arial" panose="020B0604020202020204" pitchFamily="34" charset="0"/>
                <a:ea typeface="Arial Unicode MS"/>
                <a:cs typeface="Arial" panose="020B0604020202020204" pitchFamily="34" charset="0"/>
              </a:rPr>
              <a:t>DATABASE </a:t>
            </a:r>
            <a:r>
              <a:rPr lang="en-IN" dirty="0" smtClean="0">
                <a:solidFill>
                  <a:srgbClr val="A67F59"/>
                </a:solidFill>
                <a:latin typeface="Liberation Mono"/>
              </a:rPr>
              <a:t>IF</a:t>
            </a:r>
            <a:r>
              <a:rPr lang="en-IN" dirty="0" smtClean="0">
                <a:solidFill>
                  <a:srgbClr val="0070C0"/>
                </a:solidFill>
                <a:latin typeface="Arial" panose="020B0604020202020204" pitchFamily="34" charset="0"/>
                <a:ea typeface="Arial Unicode MS"/>
                <a:cs typeface="Arial" panose="020B0604020202020204" pitchFamily="34" charset="0"/>
              </a:rPr>
              <a:t> </a:t>
            </a:r>
            <a:r>
              <a:rPr lang="en-IN" dirty="0">
                <a:solidFill>
                  <a:srgbClr val="A67F59"/>
                </a:solidFill>
                <a:latin typeface="Liberation Mono"/>
              </a:rPr>
              <a:t>EXISTS</a:t>
            </a:r>
            <a:r>
              <a:rPr lang="en-IN" dirty="0">
                <a:solidFill>
                  <a:srgbClr val="0070C0"/>
                </a:solidFill>
                <a:latin typeface="Arial" panose="020B0604020202020204" pitchFamily="34" charset="0"/>
                <a:ea typeface="Arial Unicode MS"/>
                <a:cs typeface="Arial" panose="020B0604020202020204" pitchFamily="34" charset="0"/>
              </a:rPr>
              <a:t> </a:t>
            </a:r>
            <a:r>
              <a:rPr lang="en-IN" dirty="0">
                <a:solidFill>
                  <a:srgbClr val="669900"/>
                </a:solidFill>
                <a:latin typeface="Liberation Mono"/>
              </a:rPr>
              <a:t>db1</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203204" cy="2185666"/>
          </a:xfrm>
          <a:prstGeom prst="rect">
            <a:avLst/>
          </a:prstGeom>
        </p:spPr>
      </p:pic>
      <p:sp>
        <p:nvSpPr>
          <p:cNvPr id="5" name="TextBox 4"/>
          <p:cNvSpPr txBox="1"/>
          <p:nvPr/>
        </p:nvSpPr>
        <p:spPr>
          <a:xfrm>
            <a:off x="76200" y="3581400"/>
            <a:ext cx="6629400" cy="1384995"/>
          </a:xfrm>
          <a:prstGeom prst="rect">
            <a:avLst/>
          </a:prstGeom>
          <a:noFill/>
        </p:spPr>
        <p:txBody>
          <a:bodyPr wrap="square" rtlCol="0">
            <a:spAutoFit/>
          </a:bodyPr>
          <a:lstStyle/>
          <a:p>
            <a:pPr algn="just"/>
            <a:r>
              <a:rPr lang="en-IN" sz="2000" dirty="0" smtClean="0"/>
              <a:t>When you use MySQL, you’re actually using at least two programmes. One program is the MySQL server, </a:t>
            </a:r>
            <a:r>
              <a:rPr lang="en-IN" sz="2400" i="1" dirty="0" smtClean="0">
                <a:solidFill>
                  <a:srgbClr val="FF0000"/>
                </a:solidFill>
              </a:rPr>
              <a:t>mysqld</a:t>
            </a:r>
            <a:r>
              <a:rPr lang="en-IN" sz="2000" i="1" dirty="0" smtClean="0"/>
              <a:t> </a:t>
            </a:r>
            <a:r>
              <a:rPr lang="en-IN" sz="2000" dirty="0" smtClean="0"/>
              <a:t>and other program is </a:t>
            </a:r>
            <a:r>
              <a:rPr lang="en-IN" sz="2400" i="1" dirty="0">
                <a:solidFill>
                  <a:srgbClr val="FF0000"/>
                </a:solidFill>
              </a:rPr>
              <a:t>client</a:t>
            </a:r>
            <a:r>
              <a:rPr lang="en-IN" sz="2000" dirty="0" smtClean="0"/>
              <a:t> program that connects to the database server.</a:t>
            </a:r>
            <a:endParaRPr lang="en-IN" sz="2000" i="1" dirty="0"/>
          </a:p>
        </p:txBody>
      </p:sp>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451076" y="2027574"/>
            <a:ext cx="6108791" cy="507678"/>
          </a:xfrm>
          <a:prstGeom prst="rect">
            <a:avLst/>
          </a:prstGeom>
        </p:spPr>
      </p:pic>
      <p:pic>
        <p:nvPicPr>
          <p:cNvPr id="8" name="Picture 7"/>
          <p:cNvPicPr>
            <a:picLocks noChangeAspect="1"/>
          </p:cNvPicPr>
          <p:nvPr/>
        </p:nvPicPr>
        <p:blipFill>
          <a:blip r:embed="rId4"/>
          <a:stretch>
            <a:fillRect/>
          </a:stretch>
        </p:blipFill>
        <p:spPr>
          <a:xfrm>
            <a:off x="451077" y="2708830"/>
            <a:ext cx="5875762" cy="357873"/>
          </a:xfrm>
          <a:prstGeom prst="rect">
            <a:avLst/>
          </a:prstGeom>
        </p:spPr>
      </p:pic>
      <p:pic>
        <p:nvPicPr>
          <p:cNvPr id="9" name="Picture 8"/>
          <p:cNvPicPr>
            <a:picLocks noChangeAspect="1"/>
          </p:cNvPicPr>
          <p:nvPr/>
        </p:nvPicPr>
        <p:blipFill>
          <a:blip r:embed="rId5"/>
          <a:stretch>
            <a:fillRect/>
          </a:stretch>
        </p:blipFill>
        <p:spPr>
          <a:xfrm>
            <a:off x="460601" y="3232149"/>
            <a:ext cx="5867441" cy="416131"/>
          </a:xfrm>
          <a:prstGeom prst="rect">
            <a:avLst/>
          </a:prstGeom>
        </p:spPr>
      </p:pic>
      <p:pic>
        <p:nvPicPr>
          <p:cNvPr id="10" name="Picture 9"/>
          <p:cNvPicPr>
            <a:picLocks noChangeAspect="1"/>
          </p:cNvPicPr>
          <p:nvPr/>
        </p:nvPicPr>
        <p:blipFill>
          <a:blip r:embed="rId6"/>
          <a:stretch>
            <a:fillRect/>
          </a:stretch>
        </p:blipFill>
        <p:spPr>
          <a:xfrm>
            <a:off x="446313" y="3765890"/>
            <a:ext cx="6117115" cy="424452"/>
          </a:xfrm>
          <a:prstGeom prst="rect">
            <a:avLst/>
          </a:prstGeom>
        </p:spPr>
      </p:pic>
      <p:pic>
        <p:nvPicPr>
          <p:cNvPr id="11" name="Picture 10"/>
          <p:cNvPicPr>
            <a:picLocks noChangeAspect="1"/>
          </p:cNvPicPr>
          <p:nvPr/>
        </p:nvPicPr>
        <p:blipFill>
          <a:blip r:embed="rId7"/>
          <a:stretch>
            <a:fillRect/>
          </a:stretch>
        </p:blipFill>
        <p:spPr>
          <a:xfrm>
            <a:off x="460600" y="4334391"/>
            <a:ext cx="6541573" cy="416131"/>
          </a:xfrm>
          <a:prstGeom prst="rect">
            <a:avLst/>
          </a:prstGeom>
        </p:spPr>
      </p:pic>
      <p:pic>
        <p:nvPicPr>
          <p:cNvPr id="13" name="Picture 12"/>
          <p:cNvPicPr>
            <a:picLocks noChangeAspect="1"/>
          </p:cNvPicPr>
          <p:nvPr/>
        </p:nvPicPr>
        <p:blipFill>
          <a:blip r:embed="rId8"/>
          <a:stretch>
            <a:fillRect/>
          </a:stretch>
        </p:blipFill>
        <p:spPr>
          <a:xfrm>
            <a:off x="473301" y="4924387"/>
            <a:ext cx="6524926" cy="399485"/>
          </a:xfrm>
          <a:prstGeom prst="rect">
            <a:avLst/>
          </a:prstGeom>
        </p:spPr>
      </p:pic>
      <p:pic>
        <p:nvPicPr>
          <p:cNvPr id="14" name="Picture 13"/>
          <p:cNvPicPr>
            <a:picLocks noChangeAspect="1"/>
          </p:cNvPicPr>
          <p:nvPr/>
        </p:nvPicPr>
        <p:blipFill>
          <a:blip r:embed="rId9"/>
          <a:stretch>
            <a:fillRect/>
          </a:stretch>
        </p:blipFill>
        <p:spPr>
          <a:xfrm>
            <a:off x="460601" y="5459592"/>
            <a:ext cx="7165761" cy="407807"/>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399" y="4191000"/>
            <a:ext cx="8458201" cy="584200"/>
          </a:xfrm>
          <a:prstGeom prst="rect">
            <a:avLst/>
          </a:prstGeom>
        </p:spPr>
      </p:pic>
      <p:sp>
        <p:nvSpPr>
          <p:cNvPr id="8" name="Rectangle 7"/>
          <p:cNvSpPr/>
          <p:nvPr/>
        </p:nvSpPr>
        <p:spPr>
          <a:xfrm>
            <a:off x="5295900" y="4209256"/>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relational database </a:t>
            </a:r>
            <a:r>
              <a:rPr lang="en-IN" sz="3600" dirty="0">
                <a:solidFill>
                  <a:srgbClr val="FFFF00"/>
                </a:solidFill>
                <a:latin typeface="Arial" panose="020B0604020202020204" pitchFamily="34" charset="0"/>
                <a:cs typeface="Arial" panose="020B0604020202020204" pitchFamily="34" charset="0"/>
              </a:rPr>
              <a:t>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properties of relational table</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41514" y="49530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695307"/>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356591"/>
            <a:ext cx="9024257" cy="4016484"/>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smtClean="0">
                <a:solidFill>
                  <a:srgbClr val="FFFF00"/>
                </a:solidFill>
                <a:latin typeface="Arial" panose="020B0604020202020204" pitchFamily="34" charset="0"/>
                <a:cs typeface="Arial" panose="020B0604020202020204" pitchFamily="34" charset="0"/>
              </a:rPr>
              <a:t>?</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3716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limit off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89806"/>
            <a:ext cx="3599692" cy="242479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smtClean="0">
                <a:solidFill>
                  <a:srgbClr val="000000"/>
                </a:solidFill>
                <a:latin typeface="Arial" panose="020B0604020202020204" pitchFamily="34" charset="0"/>
                <a:ea typeface="Times New Roman" panose="02020603050405020304" pitchFamily="18" charset="0"/>
              </a:rPr>
              <a:t>EMP</a:t>
            </a:r>
            <a:r>
              <a:rPr lang="en-US" sz="2000" dirty="0">
                <a:solidFill>
                  <a:srgbClr val="000000"/>
                </a:solidFill>
                <a:latin typeface="Arial" panose="020B0604020202020204" pitchFamily="34" charset="0"/>
                <a:ea typeface="Times New Roman" panose="02020603050405020304" pitchFamily="18" charset="0"/>
              </a:rPr>
              <a:t>;</a:t>
            </a:r>
            <a:endParaRPr lang="en-IN" sz="2000"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88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chemeClr val="accent3">
                    <a:lumMod val="50000"/>
                  </a:schemeClr>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pic>
        <p:nvPicPr>
          <p:cNvPr id="4" name="Picture 3"/>
          <p:cNvPicPr>
            <a:picLocks noChangeAspect="1"/>
          </p:cNvPicPr>
          <p:nvPr/>
        </p:nvPicPr>
        <p:blipFill>
          <a:blip r:embed="rId2"/>
          <a:stretch>
            <a:fillRect/>
          </a:stretch>
        </p:blipFill>
        <p:spPr>
          <a:xfrm>
            <a:off x="914400" y="3276600"/>
            <a:ext cx="1219200" cy="2975429"/>
          </a:xfrm>
          <a:prstGeom prst="rect">
            <a:avLst/>
          </a:prstGeom>
        </p:spPr>
      </p:pic>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62000"/>
            <a:ext cx="8839200" cy="2123658"/>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sz="800"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sz="800"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p>
          <a:p>
            <a:endParaRPr lang="en-IN" sz="800" dirty="0" smtClean="0">
              <a:solidFill>
                <a:srgbClr val="A67F59"/>
              </a:solidFill>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a:latin typeface="Liberation Mono"/>
                <a:cs typeface="Arial" panose="020B0604020202020204" pitchFamily="34" charset="0"/>
              </a:rPr>
              <a:t>,E.*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anose="020B0604020202020204" pitchFamily="34" charset="0"/>
              </a:rPr>
              <a:t>JOB, 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 BY </a:t>
            </a:r>
            <a:r>
              <a:rPr lang="en-IN" dirty="0">
                <a:latin typeface="Liberation Mono"/>
                <a:ea typeface="Times New Roman" panose="02020603050405020304" pitchFamily="18" charset="0"/>
                <a:cs typeface="Times New Roman" panose="02020603050405020304" pitchFamily="18" charset="0"/>
              </a:rPr>
              <a:t>JOB</a:t>
            </a:r>
            <a:r>
              <a:rPr lang="en-IN"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cs typeface="Times New Roman" panose="02020603050405020304" pitchFamily="18" charset="0"/>
              </a:rPr>
              <a:t>SAL</a:t>
            </a:r>
            <a:r>
              <a:rPr lang="en-IN" dirty="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 ,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EE</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grpSp>
        <p:nvGrpSpPr>
          <p:cNvPr id="9" name="Group 8"/>
          <p:cNvGrpSpPr/>
          <p:nvPr/>
        </p:nvGrpSpPr>
        <p:grpSpPr>
          <a:xfrm>
            <a:off x="130629" y="2971800"/>
            <a:ext cx="8860971" cy="3160931"/>
            <a:chOff x="130629" y="2935069"/>
            <a:chExt cx="8860971" cy="3160931"/>
          </a:xfrm>
        </p:grpSpPr>
        <p:grpSp>
          <p:nvGrpSpPr>
            <p:cNvPr id="8" name="Group 7"/>
            <p:cNvGrpSpPr/>
            <p:nvPr/>
          </p:nvGrpSpPr>
          <p:grpSpPr>
            <a:xfrm>
              <a:off x="130629" y="2935069"/>
              <a:ext cx="8860971" cy="3160931"/>
              <a:chOff x="130629" y="2935069"/>
              <a:chExt cx="8860971" cy="3160931"/>
            </a:xfrm>
          </p:grpSpPr>
          <p:sp>
            <p:nvSpPr>
              <p:cNvPr id="3" name="Rectangle 2"/>
              <p:cNvSpPr/>
              <p:nvPr/>
            </p:nvSpPr>
            <p:spPr>
              <a:xfrm>
                <a:off x="152400" y="2935069"/>
                <a:ext cx="8839200" cy="369332"/>
              </a:xfrm>
              <a:prstGeom prst="rect">
                <a:avLst/>
              </a:prstGeom>
            </p:spPr>
            <p:txBody>
              <a:bodyPr wrap="square">
                <a:spAutoFit/>
              </a:bodyPr>
              <a:lstStyle/>
              <a:p>
                <a:endParaRPr lang="en-IN" dirty="0">
                  <a:latin typeface="Liberation Mono"/>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30629" y="3215283"/>
                <a:ext cx="8816105" cy="2880717"/>
              </a:xfrm>
              <a:prstGeom prst="rect">
                <a:avLst/>
              </a:prstGeom>
            </p:spPr>
          </p:pic>
        </p:grpSp>
        <p:sp>
          <p:nvSpPr>
            <p:cNvPr id="7" name="Rectangle 6"/>
            <p:cNvSpPr/>
            <p:nvPr/>
          </p:nvSpPr>
          <p:spPr>
            <a:xfrm>
              <a:off x="391886" y="3185441"/>
              <a:ext cx="685800" cy="28807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
        <p:nvSpPr>
          <p:cNvPr id="3" name="Rectangle 2"/>
          <p:cNvSpPr/>
          <p:nvPr/>
        </p:nvSpPr>
        <p:spPr>
          <a:xfrm>
            <a:off x="152400" y="0"/>
            <a:ext cx="6134628" cy="1200329"/>
          </a:xfrm>
          <a:prstGeom prst="rect">
            <a:avLst/>
          </a:prstGeom>
        </p:spPr>
        <p:txBody>
          <a:bodyPr wrap="none">
            <a:spAutoFit/>
          </a:bodyPr>
          <a:lstStyle/>
          <a:p>
            <a:pPr>
              <a:lnSpc>
                <a:spcPct val="150000"/>
              </a:lnSpc>
            </a:pPr>
            <a:r>
              <a:rPr lang="en-US" sz="2400" dirty="0" smtClean="0">
                <a:solidFill>
                  <a:srgbClr val="D9DD21"/>
                </a:solidFill>
              </a:rPr>
              <a:t>If not working then do changes in </a:t>
            </a:r>
            <a:r>
              <a:rPr lang="en-US" sz="2400" i="1" dirty="0" smtClean="0">
                <a:solidFill>
                  <a:srgbClr val="D9DD21"/>
                </a:solidFill>
              </a:rPr>
              <a:t>my.ini</a:t>
            </a:r>
            <a:r>
              <a:rPr lang="en-US" sz="2400" dirty="0" smtClean="0">
                <a:solidFill>
                  <a:srgbClr val="D9DD21"/>
                </a:solidFill>
              </a:rPr>
              <a:t> file.</a:t>
            </a:r>
          </a:p>
          <a:p>
            <a:pPr>
              <a:lnSpc>
                <a:spcPct val="150000"/>
              </a:lnSpc>
            </a:pPr>
            <a:r>
              <a:rPr lang="en-US" sz="2400" dirty="0" smtClean="0">
                <a:solidFill>
                  <a:srgbClr val="298AE5"/>
                </a:solidFill>
                <a:latin typeface="Gill Sans MT (Body)"/>
                <a:cs typeface="Arial" panose="020B0604020202020204" pitchFamily="34" charset="0"/>
              </a:rPr>
              <a:t>secure_file_priv = ""</a:t>
            </a:r>
            <a:endParaRPr lang="en-US" sz="2400" dirty="0">
              <a:solidFill>
                <a:srgbClr val="298AE5"/>
              </a:solidFill>
              <a:latin typeface="Gill Sans MT (Body)"/>
              <a:cs typeface="Arial" panose="020B0604020202020204" pitchFamily="34" charset="0"/>
            </a:endParaRP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a:t>
            </a:r>
            <a:r>
              <a:rPr lang="en-IN" sz="2200" dirty="0" smtClean="0">
                <a:solidFill>
                  <a:srgbClr val="C00000"/>
                </a:solidFill>
                <a:latin typeface="Arial" panose="020B0604020202020204" pitchFamily="34" charset="0"/>
                <a:cs typeface="Arial" panose="020B0604020202020204" pitchFamily="34" charset="0"/>
              </a:rPr>
              <a:t>Views / </a:t>
            </a:r>
            <a:endParaRPr lang="en-IN" sz="2200" dirty="0">
              <a:solidFill>
                <a:srgbClr val="C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308324"/>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sz="8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352800"/>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error</a:t>
            </a:r>
          </a:p>
          <a:p>
            <a:pPr marL="342900" indent="-342900">
              <a:lnSpc>
                <a:spcPct val="150000"/>
              </a:lnSpc>
              <a:buFont typeface="+mj-lt"/>
              <a:buAutoNum type="arabicPeriod"/>
            </a:pP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ENAME,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DNAME </a:t>
            </a:r>
            <a:r>
              <a:rPr lang="en-IN"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ea typeface="Times New Roman" panose="02020603050405020304" pitchFamily="18" charset="0"/>
              </a:rPr>
              <a:t>WHERE</a:t>
            </a:r>
            <a:r>
              <a:rPr lang="en-IN" sz="2000" dirty="0">
                <a:solidFill>
                  <a:srgbClr val="DD4A68"/>
                </a:solidFill>
                <a:latin typeface="Arial" panose="020B0604020202020204" pitchFamily="34" charset="0"/>
                <a:ea typeface="Times New Roman" panose="02020603050405020304" pitchFamily="18" charset="0"/>
              </a:rPr>
              <a:t> </a:t>
            </a:r>
            <a:r>
              <a:rPr lang="en-IN" sz="2000" dirty="0">
                <a:solidFill>
                  <a:srgbClr val="FFC000"/>
                </a:solidFill>
                <a:latin typeface="Arial" panose="020B0604020202020204" pitchFamily="34" charset="0"/>
                <a:ea typeface="Times New Roman" panose="02020603050405020304" pitchFamily="18" charset="0"/>
              </a:rPr>
              <a:t>EMP</a:t>
            </a:r>
            <a:r>
              <a:rPr lang="en-IN" sz="2000" dirty="0">
                <a:solidFill>
                  <a:srgbClr val="DD4A68"/>
                </a:solidFill>
                <a:latin typeface="Arial" panose="020B0604020202020204" pitchFamily="34" charset="0"/>
                <a:ea typeface="Times New Roman" panose="02020603050405020304" pitchFamily="18" charset="0"/>
              </a:rPr>
              <a:t>.</a:t>
            </a:r>
            <a:r>
              <a:rPr lang="en-IN" sz="2000" dirty="0">
                <a:latin typeface="Arial" panose="020B0604020202020204" pitchFamily="34" charset="0"/>
                <a:ea typeface="Times New Roman" panose="02020603050405020304" pitchFamily="18" charset="0"/>
              </a:rPr>
              <a:t>DEPTNO</a:t>
            </a:r>
            <a:r>
              <a:rPr lang="en-IN" sz="2000" dirty="0">
                <a:solidFill>
                  <a:srgbClr val="DD4A68"/>
                </a:solidFill>
                <a:latin typeface="Arial" panose="020B0604020202020204" pitchFamily="34" charset="0"/>
                <a:ea typeface="Times New Roman" panose="02020603050405020304" pitchFamily="18" charset="0"/>
              </a:rPr>
              <a:t> = </a:t>
            </a:r>
            <a:r>
              <a:rPr lang="en-IN" sz="2000" dirty="0">
                <a:solidFill>
                  <a:srgbClr val="FFC000"/>
                </a:solidFill>
                <a:latin typeface="Arial" panose="020B0604020202020204" pitchFamily="34" charset="0"/>
                <a:ea typeface="Times New Roman" panose="02020603050405020304" pitchFamily="18" charset="0"/>
              </a:rPr>
              <a:t>DEPT</a:t>
            </a:r>
            <a:r>
              <a:rPr lang="en-IN" sz="2000" dirty="0">
                <a:solidFill>
                  <a:srgbClr val="DD4A68"/>
                </a:solidFill>
                <a:latin typeface="Arial" panose="020B0604020202020204" pitchFamily="34" charset="0"/>
                <a:ea typeface="Times New Roman" panose="02020603050405020304" pitchFamily="18" charset="0"/>
              </a:rPr>
              <a:t>.</a:t>
            </a:r>
            <a:r>
              <a:rPr lang="en-IN" sz="2000" dirty="0">
                <a:latin typeface="Arial" panose="020B0604020202020204" pitchFamily="34" charset="0"/>
                <a:ea typeface="Times New Roman" panose="02020603050405020304" pitchFamily="18" charset="0"/>
              </a:rPr>
              <a:t>DEPTNO</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R1 </a:t>
            </a:r>
            <a:r>
              <a:rPr lang="en-IN"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a:latin typeface="Arial" panose="020B0604020202020204" pitchFamily="34" charset="0"/>
                <a:cs typeface="Arial" panose="020B0604020202020204" pitchFamily="34" charset="0"/>
              </a:rPr>
              <a:t> </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2" name="Rectangle 1"/>
          <p:cNvSpPr/>
          <p:nvPr/>
        </p:nvSpPr>
        <p:spPr>
          <a:xfrm>
            <a:off x="76200" y="762000"/>
            <a:ext cx="8991600" cy="1323439"/>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rPr>
              <a:t>SELECT</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STDPRICE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"STANDARD PRICE",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MINPRICE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AS "MINIMUM PRICE</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228600" y="2333592"/>
            <a:ext cx="5638800" cy="943008"/>
          </a:xfrm>
          <a:prstGeom prst="rect">
            <a:avLst/>
          </a:prstGeom>
        </p:spPr>
      </p:pic>
      <p:sp>
        <p:nvSpPr>
          <p:cNvPr id="7" name="Rectangle 6"/>
          <p:cNvSpPr/>
          <p:nvPr/>
        </p:nvSpPr>
        <p:spPr>
          <a:xfrm>
            <a:off x="76200" y="3629561"/>
            <a:ext cx="8991600" cy="1323439"/>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rPr>
              <a:t>SELECT</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STDPRICE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smtClean="0">
                <a:solidFill>
                  <a:schemeClr val="bg1">
                    <a:lumMod val="65000"/>
                  </a:schemeClr>
                </a:solidFill>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MINPRICE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AS "PRICE </a:t>
            </a:r>
            <a:r>
              <a:rPr lang="en-US" sz="2000" dirty="0" smtClean="0">
                <a:latin typeface="Arial" panose="020B0604020202020204" pitchFamily="34" charset="0"/>
                <a:cs typeface="Arial" panose="020B0604020202020204" pitchFamily="34" charset="0"/>
              </a:rPr>
              <a:t>DIFFERENCE";</a:t>
            </a:r>
            <a:endParaRPr lang="en-US" sz="20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a:stretch>
            <a:fillRect/>
          </a:stretch>
        </p:blipFill>
        <p:spPr>
          <a:xfrm>
            <a:off x="228600" y="5241265"/>
            <a:ext cx="4419601" cy="854735"/>
          </a:xfrm>
          <a:prstGeom prst="rect">
            <a:avLst/>
          </a:prstGeom>
        </p:spPr>
      </p:pic>
    </p:spTree>
    <p:extLst>
      <p:ext uri="{BB962C8B-B14F-4D97-AF65-F5344CB8AC3E}">
        <p14:creationId xmlns:p14="http://schemas.microsoft.com/office/powerpoint/2010/main" val="2128605411"/>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3" name="Rectangle 2"/>
          <p:cNvSpPr/>
          <p:nvPr/>
        </p:nvSpPr>
        <p:spPr>
          <a:xfrm>
            <a:off x="0" y="2895600"/>
            <a:ext cx="91440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.ACTORID,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.NAME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ACTOR</a:t>
            </a:r>
            <a:r>
              <a:rPr lang="en-US" dirty="0" smtClean="0">
                <a:solidFill>
                  <a:srgbClr val="FE1212"/>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ACTOR_MOVIE</a:t>
            </a:r>
            <a:r>
              <a:rPr lang="en-US" dirty="0">
                <a:solidFill>
                  <a:srgbClr val="FE1212"/>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AM</a:t>
            </a:r>
            <a:r>
              <a:rPr lang="en-US" dirty="0">
                <a:solidFill>
                  <a:srgbClr val="FE1212"/>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WHERE</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.ACTORID = </a:t>
            </a:r>
            <a:r>
              <a:rPr lang="en-US" dirty="0">
                <a:latin typeface="Arial" panose="020B0604020202020204" pitchFamily="34" charset="0"/>
                <a:cs typeface="Arial" panose="020B0604020202020204" pitchFamily="34" charset="0"/>
              </a:rPr>
              <a:t>AM</a:t>
            </a:r>
            <a:r>
              <a:rPr lang="en-US" dirty="0" smtClean="0">
                <a:latin typeface="Arial" panose="020B0604020202020204" pitchFamily="34" charset="0"/>
                <a:cs typeface="Arial" panose="020B0604020202020204" pitchFamily="34" charset="0"/>
              </a:rPr>
              <a:t>.ACTORID </a:t>
            </a:r>
            <a:r>
              <a:rPr lang="en-US" dirty="0">
                <a:solidFill>
                  <a:srgbClr val="0077AA"/>
                </a:solidFill>
                <a:latin typeface="Arial" panose="020B0604020202020204" pitchFamily="34" charset="0"/>
                <a:ea typeface="Times New Roman" panose="02020603050405020304" pitchFamily="18" charset="0"/>
              </a:rPr>
              <a:t>GROUP</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BY</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AM</a:t>
            </a:r>
            <a:r>
              <a:rPr lang="en-US" dirty="0" smtClean="0">
                <a:latin typeface="Arial" panose="020B0604020202020204" pitchFamily="34" charset="0"/>
                <a:cs typeface="Arial" panose="020B0604020202020204" pitchFamily="34" charset="0"/>
              </a:rPr>
              <a:t>.ACTORID </a:t>
            </a:r>
            <a:r>
              <a:rPr lang="en-US" dirty="0">
                <a:solidFill>
                  <a:srgbClr val="0077AA"/>
                </a:solidFill>
                <a:latin typeface="Arial" panose="020B0604020202020204" pitchFamily="34" charset="0"/>
                <a:ea typeface="Times New Roman" panose="02020603050405020304" pitchFamily="18" charset="0"/>
              </a:rPr>
              <a:t>HAVING</a:t>
            </a:r>
            <a:r>
              <a:rPr lang="en-US" dirty="0" smtClean="0">
                <a:latin typeface="Arial" panose="020B0604020202020204" pitchFamily="34" charset="0"/>
                <a:cs typeface="Arial" panose="020B0604020202020204" pitchFamily="34" charset="0"/>
              </a:rPr>
              <a:t> COUNT(*) =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MAX(R1)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COUNT(*) R1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ACTOR_MOVIE</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GROUP</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BY</a:t>
            </a:r>
            <a:r>
              <a:rPr lang="en-US" dirty="0" smtClean="0">
                <a:latin typeface="Arial" panose="020B0604020202020204" pitchFamily="34" charset="0"/>
                <a:cs typeface="Arial" panose="020B0604020202020204" pitchFamily="34" charset="0"/>
              </a:rPr>
              <a:t> ACTORID) </a:t>
            </a:r>
            <a:r>
              <a:rPr lang="en-US" dirty="0">
                <a:latin typeface="Arial" panose="020B0604020202020204" pitchFamily="34" charset="0"/>
                <a:cs typeface="Arial" panose="020B0604020202020204" pitchFamily="34" charset="0"/>
              </a:rPr>
              <a:t>M</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152400" y="4284069"/>
            <a:ext cx="3785733" cy="1659531"/>
          </a:xfrm>
          <a:prstGeom prst="rect">
            <a:avLst/>
          </a:prstGeom>
        </p:spPr>
      </p:pic>
      <p:grpSp>
        <p:nvGrpSpPr>
          <p:cNvPr id="16" name="Group 15"/>
          <p:cNvGrpSpPr/>
          <p:nvPr/>
        </p:nvGrpSpPr>
        <p:grpSpPr>
          <a:xfrm>
            <a:off x="5410200" y="675937"/>
            <a:ext cx="1676400" cy="990600"/>
            <a:chOff x="3009900" y="835223"/>
            <a:chExt cx="1676400" cy="990600"/>
          </a:xfrm>
        </p:grpSpPr>
        <p:sp>
          <p:nvSpPr>
            <p:cNvPr id="10" name="Oval 9"/>
            <p:cNvSpPr/>
            <p:nvPr/>
          </p:nvSpPr>
          <p:spPr>
            <a:xfrm>
              <a:off x="3009900" y="835223"/>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486462" y="1097730"/>
              <a:ext cx="723275" cy="369332"/>
            </a:xfrm>
            <a:prstGeom prst="rect">
              <a:avLst/>
            </a:prstGeom>
          </p:spPr>
          <p:txBody>
            <a:bodyPr wrap="none">
              <a:spAutoFit/>
            </a:bodyPr>
            <a:lstStyle/>
            <a:p>
              <a:r>
                <a:rPr lang="en-US" dirty="0" smtClean="0">
                  <a:solidFill>
                    <a:srgbClr val="FE1212"/>
                  </a:solidFill>
                  <a:latin typeface="Arial" panose="020B0604020202020204" pitchFamily="34" charset="0"/>
                  <a:cs typeface="Arial" panose="020B0604020202020204" pitchFamily="34" charset="0"/>
                </a:rPr>
                <a:t>Actor</a:t>
              </a:r>
              <a:endParaRPr lang="en-US" dirty="0"/>
            </a:p>
          </p:txBody>
        </p:sp>
      </p:grpSp>
      <p:grpSp>
        <p:nvGrpSpPr>
          <p:cNvPr id="15" name="Group 14"/>
          <p:cNvGrpSpPr/>
          <p:nvPr/>
        </p:nvGrpSpPr>
        <p:grpSpPr>
          <a:xfrm>
            <a:off x="7315200" y="675937"/>
            <a:ext cx="1676400" cy="990600"/>
            <a:chOff x="381000" y="835223"/>
            <a:chExt cx="1676400" cy="990600"/>
          </a:xfrm>
        </p:grpSpPr>
        <p:sp>
          <p:nvSpPr>
            <p:cNvPr id="9" name="Oval 8"/>
            <p:cNvSpPr/>
            <p:nvPr/>
          </p:nvSpPr>
          <p:spPr>
            <a:xfrm>
              <a:off x="381000" y="835223"/>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19090" y="1097730"/>
              <a:ext cx="800219" cy="369332"/>
            </a:xfrm>
            <a:prstGeom prst="rect">
              <a:avLst/>
            </a:prstGeom>
          </p:spPr>
          <p:txBody>
            <a:bodyPr wrap="none">
              <a:spAutoFit/>
            </a:bodyPr>
            <a:lstStyle/>
            <a:p>
              <a:r>
                <a:rPr lang="en-US" dirty="0" smtClean="0">
                  <a:solidFill>
                    <a:srgbClr val="FE1212"/>
                  </a:solidFill>
                  <a:latin typeface="Arial" panose="020B0604020202020204" pitchFamily="34" charset="0"/>
                  <a:cs typeface="Arial" panose="020B0604020202020204" pitchFamily="34" charset="0"/>
                </a:rPr>
                <a:t>Movie</a:t>
              </a:r>
              <a:endParaRPr lang="en-US" dirty="0"/>
            </a:p>
          </p:txBody>
        </p:sp>
      </p:grpSp>
      <p:grpSp>
        <p:nvGrpSpPr>
          <p:cNvPr id="17" name="Group 16"/>
          <p:cNvGrpSpPr/>
          <p:nvPr/>
        </p:nvGrpSpPr>
        <p:grpSpPr>
          <a:xfrm>
            <a:off x="6267202" y="1716860"/>
            <a:ext cx="1828800" cy="990600"/>
            <a:chOff x="5638800" y="835223"/>
            <a:chExt cx="1828800" cy="990600"/>
          </a:xfrm>
        </p:grpSpPr>
        <p:sp>
          <p:nvSpPr>
            <p:cNvPr id="11" name="Oval 10"/>
            <p:cNvSpPr/>
            <p:nvPr/>
          </p:nvSpPr>
          <p:spPr>
            <a:xfrm>
              <a:off x="5638800" y="835223"/>
              <a:ext cx="18288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867400" y="1097730"/>
              <a:ext cx="1531188" cy="369332"/>
            </a:xfrm>
            <a:prstGeom prst="rect">
              <a:avLst/>
            </a:prstGeom>
          </p:spPr>
          <p:txBody>
            <a:bodyPr wrap="none">
              <a:spAutoFit/>
            </a:bodyPr>
            <a:lstStyle/>
            <a:p>
              <a:r>
                <a:rPr lang="en-US" dirty="0" smtClean="0">
                  <a:solidFill>
                    <a:srgbClr val="FE1212"/>
                  </a:solidFill>
                  <a:latin typeface="Arial" panose="020B0604020202020204" pitchFamily="34" charset="0"/>
                  <a:cs typeface="Arial" panose="020B0604020202020204" pitchFamily="34" charset="0"/>
                </a:rPr>
                <a:t>Movie _Actor</a:t>
              </a:r>
              <a:endParaRPr lang="en-US" dirty="0"/>
            </a:p>
          </p:txBody>
        </p:sp>
      </p:grpSp>
      <p:sp>
        <p:nvSpPr>
          <p:cNvPr id="19" name="TextBox 18"/>
          <p:cNvSpPr txBox="1"/>
          <p:nvPr/>
        </p:nvSpPr>
        <p:spPr>
          <a:xfrm>
            <a:off x="42804" y="732655"/>
            <a:ext cx="4562410" cy="877163"/>
          </a:xfrm>
          <a:prstGeom prst="rect">
            <a:avLst/>
          </a:prstGeom>
          <a:noFill/>
        </p:spPr>
        <p:txBody>
          <a:bodyPr wrap="square" rtlCol="0">
            <a:spAutoFit/>
          </a:bodyPr>
          <a:lstStyle/>
          <a:p>
            <a:r>
              <a:rPr lang="en-US" sz="1700" dirty="0" smtClean="0"/>
              <a:t>movie           : (movieid, name, release_date)</a:t>
            </a:r>
          </a:p>
          <a:p>
            <a:r>
              <a:rPr lang="en-US" sz="1700" dirty="0" smtClean="0"/>
              <a:t>actor            : (actorid, name)</a:t>
            </a:r>
          </a:p>
          <a:p>
            <a:r>
              <a:rPr lang="en-US" sz="1700" dirty="0" smtClean="0"/>
              <a:t>actor_movie : (</a:t>
            </a:r>
            <a:r>
              <a:rPr lang="en-US" sz="1700" dirty="0"/>
              <a:t>actorid</a:t>
            </a:r>
            <a:r>
              <a:rPr lang="en-US" sz="1700" dirty="0" smtClean="0"/>
              <a:t>, </a:t>
            </a:r>
            <a:r>
              <a:rPr lang="en-US" sz="1700" dirty="0"/>
              <a:t>movieid</a:t>
            </a:r>
            <a:r>
              <a:rPr lang="en-US" sz="1700" dirty="0" smtClean="0"/>
              <a:t>)</a:t>
            </a:r>
            <a:endParaRPr lang="en-US" sz="1700" dirty="0"/>
          </a:p>
        </p:txBody>
      </p:sp>
    </p:spTree>
    <p:extLst>
      <p:ext uri="{BB962C8B-B14F-4D97-AF65-F5344CB8AC3E}">
        <p14:creationId xmlns:p14="http://schemas.microsoft.com/office/powerpoint/2010/main" val="3512762323"/>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7736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362200"/>
            <a:ext cx="8991600" cy="2954655"/>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a:t>
            </a:r>
            <a:r>
              <a:rPr lang="en-IN" dirty="0" smtClean="0">
                <a:solidFill>
                  <a:srgbClr val="DD4A68"/>
                </a:solidFill>
                <a:latin typeface="Arial" panose="020B0604020202020204" pitchFamily="34" charset="0"/>
                <a:ea typeface="Times New Roman" panose="02020603050405020304" pitchFamily="18" charset="0"/>
              </a:rPr>
              <a:t>:=0</a:t>
            </a:r>
            <a:r>
              <a:rPr lang="en-IN" dirty="0">
                <a:solidFill>
                  <a:srgbClr val="DD4A68"/>
                </a:solidFill>
                <a:latin typeface="Arial" panose="020B0604020202020204" pitchFamily="34" charset="0"/>
                <a:ea typeface="Times New Roman" panose="02020603050405020304" pitchFamily="18" charset="0"/>
              </a:rPr>
              <a:t>)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 = 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MAX</a:t>
            </a:r>
            <a:r>
              <a:rPr lang="en-US" dirty="0">
                <a:latin typeface="Arial" panose="020B0604020202020204" pitchFamily="34" charset="0"/>
                <a:cs typeface="Arial" panose="020B0604020202020204"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cs typeface="Arial" panose="020B0604020202020204" pitchFamily="34" charset="0"/>
              </a:rPr>
              <a:t>(*) 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ACTOR_MOVIE </a:t>
            </a:r>
            <a:r>
              <a:rPr lang="en-US" dirty="0">
                <a:solidFill>
                  <a:srgbClr val="DD4A68"/>
                </a:solidFill>
                <a:latin typeface="Arial" panose="020B0604020202020204" pitchFamily="34" charset="0"/>
                <a:ea typeface="Times New Roman" panose="02020603050405020304" pitchFamily="18" charset="0"/>
              </a:rPr>
              <a:t>GROUP</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BY</a:t>
            </a:r>
            <a:r>
              <a:rPr lang="en-US" dirty="0">
                <a:latin typeface="Arial" panose="020B0604020202020204" pitchFamily="34" charset="0"/>
                <a:cs typeface="Arial" panose="020B0604020202020204" pitchFamily="34" charset="0"/>
              </a:rPr>
              <a:t> ACTORID) M</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2192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1676400"/>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pic>
        <p:nvPicPr>
          <p:cNvPr id="8" name="Picture 7"/>
          <p:cNvPicPr>
            <a:picLocks noChangeAspect="1"/>
          </p:cNvPicPr>
          <p:nvPr/>
        </p:nvPicPr>
        <p:blipFill>
          <a:blip r:embed="rId2"/>
          <a:stretch>
            <a:fillRect/>
          </a:stretch>
        </p:blipFill>
        <p:spPr>
          <a:xfrm>
            <a:off x="381000" y="5353110"/>
            <a:ext cx="2003744" cy="895290"/>
          </a:xfrm>
          <a:prstGeom prst="rect">
            <a:avLst/>
          </a:prstGeom>
        </p:spPr>
      </p:pic>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any / some</a:t>
            </a: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669869"/>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all</a:t>
            </a: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08" y="3275800"/>
            <a:ext cx="4438800" cy="24813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25171"/>
            <a:ext cx="4438800" cy="258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84418"/>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2787" y="114300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6566366"/>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6002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6" name="Picture 25"/>
          <p:cNvPicPr>
            <a:picLocks noChangeAspect="1"/>
          </p:cNvPicPr>
          <p:nvPr/>
        </p:nvPicPr>
        <p:blipFill>
          <a:blip r:embed="rId2"/>
          <a:stretch>
            <a:fillRect/>
          </a:stretch>
        </p:blipFill>
        <p:spPr>
          <a:xfrm>
            <a:off x="10886" y="2586964"/>
            <a:ext cx="9133114" cy="1980000"/>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5240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sp>
        <p:nvSpPr>
          <p:cNvPr id="8" name="Rectangle 7"/>
          <p:cNvSpPr/>
          <p:nvPr/>
        </p:nvSpPr>
        <p:spPr>
          <a:xfrm>
            <a:off x="162296" y="1981200"/>
            <a:ext cx="881940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ea typeface="Times New Roman" panose="02020603050405020304" pitchFamily="18"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ea typeface="Times New Roman" panose="02020603050405020304" pitchFamily="18" charset="0"/>
              </a:rPr>
              <a:t> MENUCARD, SOFTDRINK;</a:t>
            </a:r>
          </a:p>
          <a:p>
            <a:pPr marL="285750" indent="-285750">
              <a:buFont typeface="Arial" panose="020B0604020202020204" pitchFamily="34" charset="0"/>
              <a:buChar char="•"/>
            </a:pPr>
            <a:endParaRPr lang="en-US" sz="800" dirty="0">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M.NAME, S.NAME, M.RATE, S.RATE, M.RATE + S.RATE AS "TOTAL" </a:t>
            </a:r>
            <a:r>
              <a:rPr lang="en-US" dirty="0">
                <a:solidFill>
                  <a:srgbClr val="0077AA"/>
                </a:solidFill>
                <a:latin typeface="Arial" panose="020B0604020202020204" pitchFamily="34" charset="0"/>
                <a:ea typeface="Times New Roman" panose="02020603050405020304" pitchFamily="18" charset="0"/>
              </a:rPr>
              <a:t>FROM</a:t>
            </a:r>
            <a:r>
              <a:rPr lang="en-US" dirty="0"/>
              <a:t> MENUCARD M, SOFTDRINK S;</a:t>
            </a:r>
          </a:p>
        </p:txBody>
      </p:sp>
      <p:pic>
        <p:nvPicPr>
          <p:cNvPr id="13" name="Picture 12"/>
          <p:cNvPicPr>
            <a:picLocks noChangeAspect="1"/>
          </p:cNvPicPr>
          <p:nvPr/>
        </p:nvPicPr>
        <p:blipFill>
          <a:blip r:embed="rId2"/>
          <a:stretch>
            <a:fillRect/>
          </a:stretch>
        </p:blipFill>
        <p:spPr>
          <a:xfrm>
            <a:off x="35625" y="3071749"/>
            <a:ext cx="4562075" cy="3607801"/>
          </a:xfrm>
          <a:prstGeom prst="rect">
            <a:avLst/>
          </a:prstGeom>
        </p:spPr>
      </p:pic>
      <p:pic>
        <p:nvPicPr>
          <p:cNvPr id="2" name="Picture 1"/>
          <p:cNvPicPr>
            <a:picLocks noChangeAspect="1"/>
          </p:cNvPicPr>
          <p:nvPr/>
        </p:nvPicPr>
        <p:blipFill>
          <a:blip r:embed="rId3"/>
          <a:stretch>
            <a:fillRect/>
          </a:stretch>
        </p:blipFill>
        <p:spPr>
          <a:xfrm>
            <a:off x="4638925" y="3071749"/>
            <a:ext cx="4449271" cy="3607801"/>
          </a:xfrm>
          <a:prstGeom prst="rect">
            <a:avLst/>
          </a:prstGeom>
        </p:spPr>
      </p:pic>
    </p:spTree>
    <p:extLst>
      <p:ext uri="{BB962C8B-B14F-4D97-AF65-F5344CB8AC3E}">
        <p14:creationId xmlns:p14="http://schemas.microsoft.com/office/powerpoint/2010/main" val="802684979"/>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96116" cy="575075"/>
          </a:xfrm>
          <a:prstGeom prst="rect">
            <a:avLst/>
          </a:prstGeom>
        </p:spPr>
      </p:pic>
      <p:sp>
        <p:nvSpPr>
          <p:cNvPr id="8" name="Rectangle 7"/>
          <p:cNvSpPr/>
          <p:nvPr/>
        </p:nvSpPr>
        <p:spPr>
          <a:xfrm>
            <a:off x="162296" y="838200"/>
            <a:ext cx="8819408"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NAME, COUNT(*) "TOTAL EMPLOYEES", RATE * COUNT(*) "TOTAL COST" </a:t>
            </a:r>
            <a:r>
              <a:rPr lang="en-US" dirty="0">
                <a:solidFill>
                  <a:srgbClr val="0077AA"/>
                </a:solidFill>
                <a:latin typeface="Arial" panose="020B0604020202020204" pitchFamily="34" charset="0"/>
                <a:ea typeface="Times New Roman" panose="02020603050405020304" pitchFamily="18" charset="0"/>
              </a:rPr>
              <a:t>FROM</a:t>
            </a:r>
            <a:r>
              <a:rPr lang="en-US" dirty="0"/>
              <a:t> N2EMPLOYEE, SOFTDRINK GROUP BY NAME;</a:t>
            </a:r>
          </a:p>
        </p:txBody>
      </p:sp>
      <p:pic>
        <p:nvPicPr>
          <p:cNvPr id="11" name="Picture 10"/>
          <p:cNvPicPr>
            <a:picLocks noChangeAspect="1"/>
          </p:cNvPicPr>
          <p:nvPr/>
        </p:nvPicPr>
        <p:blipFill>
          <a:blip r:embed="rId3"/>
          <a:stretch>
            <a:fillRect/>
          </a:stretch>
        </p:blipFill>
        <p:spPr>
          <a:xfrm>
            <a:off x="209683" y="1600200"/>
            <a:ext cx="6867855" cy="1825404"/>
          </a:xfrm>
          <a:prstGeom prst="rect">
            <a:avLst/>
          </a:prstGeom>
        </p:spPr>
      </p:pic>
      <p:sp>
        <p:nvSpPr>
          <p:cNvPr id="2" name="Rectangle 1"/>
          <p:cNvSpPr/>
          <p:nvPr/>
        </p:nvSpPr>
        <p:spPr>
          <a:xfrm>
            <a:off x="209684" y="3593068"/>
            <a:ext cx="8629516"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NAME, TYPE, COST </a:t>
            </a:r>
            <a:r>
              <a:rPr lang="en-US" dirty="0">
                <a:solidFill>
                  <a:srgbClr val="0077AA"/>
                </a:solidFill>
                <a:latin typeface="Arial" panose="020B0604020202020204" pitchFamily="34" charset="0"/>
                <a:ea typeface="Times New Roman" panose="02020603050405020304" pitchFamily="18" charset="0"/>
              </a:rPr>
              <a:t>FROM</a:t>
            </a:r>
            <a:r>
              <a:rPr lang="en-US" dirty="0"/>
              <a:t> BOOK, AVAILABLEIN;</a:t>
            </a:r>
          </a:p>
        </p:txBody>
      </p:sp>
      <p:pic>
        <p:nvPicPr>
          <p:cNvPr id="5" name="Picture 4"/>
          <p:cNvPicPr>
            <a:picLocks noChangeAspect="1"/>
          </p:cNvPicPr>
          <p:nvPr/>
        </p:nvPicPr>
        <p:blipFill>
          <a:blip r:embed="rId4"/>
          <a:stretch>
            <a:fillRect/>
          </a:stretch>
        </p:blipFill>
        <p:spPr>
          <a:xfrm>
            <a:off x="224527" y="4030329"/>
            <a:ext cx="3548101" cy="2827671"/>
          </a:xfrm>
          <a:prstGeom prst="rect">
            <a:avLst/>
          </a:prstGeom>
        </p:spPr>
      </p:pic>
    </p:spTree>
    <p:extLst>
      <p:ext uri="{BB962C8B-B14F-4D97-AF65-F5344CB8AC3E}">
        <p14:creationId xmlns:p14="http://schemas.microsoft.com/office/powerpoint/2010/main" val="3557368067"/>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21523"/>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19050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JOIN &lt;table_references&gt;</a:t>
            </a:r>
          </a:p>
        </p:txBody>
      </p:sp>
      <p:sp>
        <p:nvSpPr>
          <p:cNvPr id="10" name="Rectangle 9"/>
          <p:cNvSpPr/>
          <p:nvPr/>
        </p:nvSpPr>
        <p:spPr>
          <a:xfrm>
            <a:off x="162296" y="2655077"/>
            <a:ext cx="6030305"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 </a:t>
            </a:r>
            <a:r>
              <a:rPr lang="en-US" dirty="0">
                <a:solidFill>
                  <a:srgbClr val="0077AA"/>
                </a:solidFill>
                <a:latin typeface="Arial" panose="020B0604020202020204" pitchFamily="34" charset="0"/>
                <a:ea typeface="Times New Roman" panose="02020603050405020304" pitchFamily="18" charset="0"/>
              </a:rPr>
              <a:t>FROM</a:t>
            </a:r>
            <a:r>
              <a:rPr lang="en-US" dirty="0"/>
              <a:t> BOOK</a:t>
            </a:r>
            <a:r>
              <a:rPr lang="en-IN" dirty="0">
                <a:solidFill>
                  <a:srgbClr val="E0D612"/>
                </a:solidFill>
                <a:latin typeface="Arial" panose="020B0604020202020204" pitchFamily="34" charset="0"/>
                <a:cs typeface="Arial" panose="020B0604020202020204" pitchFamily="34" charset="0"/>
              </a:rPr>
              <a:t> CROSS</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a:t> AVAILABLEIN;</a:t>
            </a:r>
          </a:p>
        </p:txBody>
      </p:sp>
      <p:pic>
        <p:nvPicPr>
          <p:cNvPr id="2" name="Picture 1"/>
          <p:cNvPicPr>
            <a:picLocks noChangeAspect="1"/>
          </p:cNvPicPr>
          <p:nvPr/>
        </p:nvPicPr>
        <p:blipFill>
          <a:blip r:embed="rId2"/>
          <a:stretch>
            <a:fillRect/>
          </a:stretch>
        </p:blipFill>
        <p:spPr>
          <a:xfrm>
            <a:off x="76200" y="3078522"/>
            <a:ext cx="3649606" cy="3703277"/>
          </a:xfrm>
          <a:prstGeom prst="rect">
            <a:avLst/>
          </a:prstGeom>
        </p:spPr>
      </p:pic>
    </p:spTree>
    <p:extLst>
      <p:ext uri="{BB962C8B-B14F-4D97-AF65-F5344CB8AC3E}">
        <p14:creationId xmlns:p14="http://schemas.microsoft.com/office/powerpoint/2010/main" val="216947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pic>
        <p:nvPicPr>
          <p:cNvPr id="26" name="Picture 25"/>
          <p:cNvPicPr>
            <a:picLocks noChangeAspect="1"/>
          </p:cNvPicPr>
          <p:nvPr/>
        </p:nvPicPr>
        <p:blipFill>
          <a:blip r:embed="rId2"/>
          <a:stretch>
            <a:fillRect/>
          </a:stretch>
        </p:blipFill>
        <p:spPr>
          <a:xfrm>
            <a:off x="0" y="3581400"/>
            <a:ext cx="9144000" cy="1981200"/>
          </a:xfrm>
          <a:prstGeom prst="rect">
            <a:avLst/>
          </a:prstGeom>
        </p:spPr>
      </p:pic>
    </p:spTree>
    <p:extLst>
      <p:ext uri="{BB962C8B-B14F-4D97-AF65-F5344CB8AC3E}">
        <p14:creationId xmlns:p14="http://schemas.microsoft.com/office/powerpoint/2010/main" val="1669231532"/>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3" name="Rectangle 2"/>
          <p:cNvSpPr/>
          <p:nvPr/>
        </p:nvSpPr>
        <p:spPr>
          <a:xfrm>
            <a:off x="228600" y="2669113"/>
            <a:ext cx="87630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 </a:t>
            </a:r>
            <a:r>
              <a:rPr lang="en-US" dirty="0">
                <a:solidFill>
                  <a:srgbClr val="0077AA"/>
                </a:solidFill>
                <a:latin typeface="Arial" panose="020B0604020202020204" pitchFamily="34" charset="0"/>
                <a:ea typeface="Times New Roman" panose="02020603050405020304" pitchFamily="18" charset="0"/>
              </a:rPr>
              <a:t>FROM</a:t>
            </a:r>
            <a:r>
              <a:rPr lang="en-US" dirty="0" smtClean="0"/>
              <a:t> EMPLOYEE E, ADDRESS A </a:t>
            </a:r>
            <a:r>
              <a:rPr lang="en-US" dirty="0">
                <a:solidFill>
                  <a:srgbClr val="E0D612"/>
                </a:solidFill>
                <a:latin typeface="Arial" panose="020B0604020202020204" pitchFamily="34" charset="0"/>
                <a:cs typeface="Arial" panose="020B0604020202020204" pitchFamily="34" charset="0"/>
              </a:rPr>
              <a:t>WHERE</a:t>
            </a:r>
            <a:r>
              <a:rPr lang="en-US" dirty="0" smtClean="0"/>
              <a:t> E.ID = A.EMPLOYEEID;</a:t>
            </a:r>
            <a:endParaRPr lang="en-US" dirty="0"/>
          </a:p>
        </p:txBody>
      </p:sp>
      <p:pic>
        <p:nvPicPr>
          <p:cNvPr id="2" name="Picture 1"/>
          <p:cNvPicPr>
            <a:picLocks noChangeAspect="1"/>
          </p:cNvPicPr>
          <p:nvPr/>
        </p:nvPicPr>
        <p:blipFill>
          <a:blip r:embed="rId2"/>
          <a:stretch>
            <a:fillRect/>
          </a:stretch>
        </p:blipFill>
        <p:spPr>
          <a:xfrm>
            <a:off x="228600" y="3200400"/>
            <a:ext cx="8686800" cy="3063222"/>
          </a:xfrm>
          <a:prstGeom prst="rect">
            <a:avLst/>
          </a:prstGeom>
        </p:spPr>
      </p:pic>
    </p:spTree>
    <p:extLst>
      <p:ext uri="{BB962C8B-B14F-4D97-AF65-F5344CB8AC3E}">
        <p14:creationId xmlns:p14="http://schemas.microsoft.com/office/powerpoint/2010/main" val="2999391625"/>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
        <p:nvSpPr>
          <p:cNvPr id="3" name="Oval 2"/>
          <p:cNvSpPr/>
          <p:nvPr/>
        </p:nvSpPr>
        <p:spPr>
          <a:xfrm>
            <a:off x="3048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0574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810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715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48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0574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3152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3962400" y="1828800"/>
            <a:ext cx="138545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3"/>
          <a:stretch>
            <a:fillRect/>
          </a:stretch>
        </p:blipFill>
        <p:spPr>
          <a:xfrm>
            <a:off x="32657" y="5038725"/>
            <a:ext cx="9111343" cy="1819275"/>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73082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3" name="Rectangle 2"/>
          <p:cNvSpPr/>
          <p:nvPr/>
        </p:nvSpPr>
        <p:spPr>
          <a:xfrm>
            <a:off x="76200" y="2438400"/>
            <a:ext cx="8991600"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US" dirty="0" smtClean="0">
                <a:latin typeface="Arial" panose="020B0604020202020204" pitchFamily="34" charset="0"/>
                <a:cs typeface="Arial" panose="020B0604020202020204" pitchFamily="34" charset="0"/>
              </a:rPr>
              <a:t> EMPLOYEE E </a:t>
            </a:r>
            <a:r>
              <a:rPr lang="en-IN" dirty="0">
                <a:solidFill>
                  <a:srgbClr val="E0D612"/>
                </a:solidFill>
                <a:latin typeface="Arial" panose="020B0604020202020204" pitchFamily="34" charset="0"/>
                <a:cs typeface="Arial" panose="020B0604020202020204" pitchFamily="34" charset="0"/>
              </a:rPr>
              <a:t>INNER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latin typeface="Arial" panose="020B0604020202020204" pitchFamily="34" charset="0"/>
                <a:cs typeface="Arial" panose="020B0604020202020204" pitchFamily="34" charset="0"/>
              </a:rPr>
              <a:t> QUALIFICATION Q </a:t>
            </a:r>
            <a:r>
              <a:rPr lang="en-IN" dirty="0">
                <a:solidFill>
                  <a:srgbClr val="DD4A68"/>
                </a:solidFill>
                <a:latin typeface="Arial" panose="020B0604020202020204" pitchFamily="34" charset="0"/>
                <a:ea typeface="Times New Roman" panose="02020603050405020304" pitchFamily="18" charset="0"/>
              </a:rPr>
              <a:t>ON</a:t>
            </a:r>
            <a:r>
              <a:rPr lang="en-US" dirty="0" smtClean="0">
                <a:latin typeface="Arial" panose="020B0604020202020204" pitchFamily="34" charset="0"/>
                <a:cs typeface="Arial" panose="020B0604020202020204" pitchFamily="34" charset="0"/>
              </a:rPr>
              <a:t> E.ID = Q.EMPLOYEEID;</a:t>
            </a:r>
            <a:endParaRPr lang="en-US"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stretch>
            <a:fillRect/>
          </a:stretch>
        </p:blipFill>
        <p:spPr>
          <a:xfrm>
            <a:off x="1" y="3142833"/>
            <a:ext cx="9144000" cy="2114967"/>
          </a:xfrm>
          <a:prstGeom prst="rect">
            <a:avLst/>
          </a:prstGeom>
        </p:spPr>
      </p:pic>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2514600"/>
            <a:ext cx="8991600" cy="369332"/>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smtClean="0">
                <a:latin typeface="Arial" panose="020B0604020202020204" pitchFamily="34" charset="0"/>
                <a:ea typeface="Times New Roman" panose="02020603050405020304" pitchFamily="18"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US" dirty="0" smtClean="0">
                <a:latin typeface="Arial" panose="020B0604020202020204" pitchFamily="34" charset="0"/>
                <a:ea typeface="Times New Roman" panose="02020603050405020304" pitchFamily="18" charset="0"/>
                <a:cs typeface="Arial" panose="020B0604020202020204" pitchFamily="34" charset="0"/>
              </a:rPr>
              <a:t>CUSTOMER</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E0D612"/>
                </a:solidFill>
                <a:latin typeface="Arial" panose="020B0604020202020204" pitchFamily="34" charset="0"/>
                <a:cs typeface="Arial" panose="020B0604020202020204" pitchFamily="34" charset="0"/>
              </a:rPr>
              <a:t>INNER</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E0D612"/>
                </a:solidFill>
                <a:latin typeface="Arial" panose="020B0604020202020204" pitchFamily="34" charset="0"/>
                <a:cs typeface="Arial" panose="020B0604020202020204" pitchFamily="34" charset="0"/>
              </a:rPr>
              <a:t>JOIN</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ORD</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USING</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(CUSTID);</a:t>
            </a:r>
            <a:endParaRPr lang="en-US" dirty="0">
              <a:latin typeface="Arial" panose="020B0604020202020204" pitchFamily="34" charset="0"/>
              <a:ea typeface="Times New Roman" panose="02020603050405020304" pitchFamily="18" charset="0"/>
              <a:cs typeface="Arial" panose="020B0604020202020204" pitchFamily="34" charset="0"/>
            </a:endParaRPr>
          </a:p>
        </p:txBody>
      </p:sp>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pic>
        <p:nvPicPr>
          <p:cNvPr id="2" name="Picture 1"/>
          <p:cNvPicPr>
            <a:picLocks noChangeAspect="1"/>
          </p:cNvPicPr>
          <p:nvPr/>
        </p:nvPicPr>
        <p:blipFill>
          <a:blip r:embed="rId3"/>
          <a:stretch>
            <a:fillRect/>
          </a:stretch>
        </p:blipFill>
        <p:spPr>
          <a:xfrm>
            <a:off x="65039" y="3048000"/>
            <a:ext cx="8970104" cy="2133600"/>
          </a:xfrm>
          <a:prstGeom prst="rect">
            <a:avLst/>
          </a:prstGeom>
        </p:spPr>
      </p:pic>
      <p:pic>
        <p:nvPicPr>
          <p:cNvPr id="28" name="Picture 27"/>
          <p:cNvPicPr>
            <a:picLocks noChangeAspect="1"/>
          </p:cNvPicPr>
          <p:nvPr/>
        </p:nvPicPr>
        <p:blipFill>
          <a:blip r:embed="rId4"/>
          <a:stretch>
            <a:fillRect/>
          </a:stretch>
        </p:blipFill>
        <p:spPr>
          <a:xfrm>
            <a:off x="76200" y="5162550"/>
            <a:ext cx="9000000" cy="1697034"/>
          </a:xfrm>
          <a:prstGeom prst="rect">
            <a:avLst/>
          </a:prstGeom>
        </p:spPr>
      </p:pic>
    </p:spTree>
    <p:extLst>
      <p:ext uri="{BB962C8B-B14F-4D97-AF65-F5344CB8AC3E}">
        <p14:creationId xmlns:p14="http://schemas.microsoft.com/office/powerpoint/2010/main" val="3906557571"/>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NATURAL JOIN </a:t>
            </a:r>
            <a:r>
              <a:rPr lang="en-IN" dirty="0">
                <a:latin typeface="Arial" panose="020B0604020202020204" pitchFamily="34" charset="0"/>
                <a:cs typeface="Arial" panose="020B0604020202020204" pitchFamily="34" charset="0"/>
              </a:rPr>
              <a:t>is such a join that performs the same task as an </a:t>
            </a:r>
            <a:r>
              <a:rPr lang="en-IN" dirty="0" smtClean="0">
                <a:solidFill>
                  <a:srgbClr val="C74C49"/>
                </a:solidFill>
                <a:latin typeface="Arial" panose="020B0604020202020204" pitchFamily="34" charset="0"/>
                <a:cs typeface="Arial" panose="020B0604020202020204" pitchFamily="34" charset="0"/>
              </a:rPr>
              <a:t>INNER JOIN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a:t>
            </a:r>
            <a:r>
              <a:rPr lang="en-IN" sz="2000" dirty="0" smtClean="0">
                <a:solidFill>
                  <a:srgbClr val="FFFF00"/>
                </a:solidFill>
                <a:latin typeface="Arial" panose="020B0604020202020204" pitchFamily="34" charset="0"/>
                <a:cs typeface="Arial" panose="020B0604020202020204" pitchFamily="34" charset="0"/>
              </a:rPr>
              <a:t>name and data </a:t>
            </a:r>
            <a:r>
              <a:rPr lang="en-IN" sz="2000" dirty="0">
                <a:solidFill>
                  <a:srgbClr val="FFFF00"/>
                </a:solidFill>
                <a:latin typeface="Arial" panose="020B0604020202020204" pitchFamily="34" charset="0"/>
                <a:cs typeface="Arial" panose="020B0604020202020204" pitchFamily="34" charset="0"/>
              </a:rPr>
              <a:t>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solidFill>
                  <a:srgbClr val="C74C49"/>
                </a:solidFill>
                <a:latin typeface="Arial" pitchFamily="34" charset="0"/>
                <a:cs typeface="Arial" pitchFamily="34" charset="0"/>
              </a:rPr>
              <a:t>A </a:t>
            </a:r>
            <a:r>
              <a:rPr lang="en-US" b="1" dirty="0" smtClean="0">
                <a:solidFill>
                  <a:srgbClr val="C74C49"/>
                </a:solidFill>
                <a:latin typeface="Arial" pitchFamily="34" charset="0"/>
                <a:cs typeface="Arial" pitchFamily="34" charset="0"/>
              </a:rPr>
              <a:t>NATURAL JOIN </a:t>
            </a:r>
            <a:r>
              <a:rPr lang="en-US" dirty="0" smtClean="0">
                <a:solidFill>
                  <a:srgbClr val="C74C49"/>
                </a:solidFill>
                <a:latin typeface="Arial" pitchFamily="34" charset="0"/>
                <a:cs typeface="Arial" pitchFamily="34" charset="0"/>
              </a:rPr>
              <a:t>can be used with </a:t>
            </a:r>
            <a:r>
              <a:rPr lang="en-US" b="1" dirty="0" smtClean="0">
                <a:solidFill>
                  <a:srgbClr val="C74C49"/>
                </a:solidFill>
                <a:latin typeface="Arial" pitchFamily="34" charset="0"/>
                <a:cs typeface="Arial" pitchFamily="34" charset="0"/>
              </a:rPr>
              <a:t>a LEFT OUTER join, </a:t>
            </a:r>
            <a:r>
              <a:rPr lang="en-US" dirty="0" smtClean="0">
                <a:solidFill>
                  <a:srgbClr val="C74C49"/>
                </a:solidFill>
                <a:latin typeface="Arial" pitchFamily="34" charset="0"/>
                <a:cs typeface="Arial" pitchFamily="34" charset="0"/>
              </a:rPr>
              <a:t>or</a:t>
            </a:r>
            <a:r>
              <a:rPr lang="en-US" b="1" dirty="0" smtClean="0">
                <a:solidFill>
                  <a:srgbClr val="C74C49"/>
                </a:solidFill>
                <a:latin typeface="Arial" pitchFamily="34" charset="0"/>
                <a:cs typeface="Arial" pitchFamily="34" charset="0"/>
              </a:rPr>
              <a:t> a RIGHT OUTER join</a:t>
            </a:r>
            <a:r>
              <a:rPr lang="en-US" dirty="0" smtClean="0">
                <a:solidFill>
                  <a:srgbClr val="C74C49"/>
                </a:solidFill>
                <a:latin typeface="Arial" pitchFamily="34" charset="0"/>
                <a:cs typeface="Arial" pitchFamily="34" charset="0"/>
              </a:rPr>
              <a:t>.</a:t>
            </a:r>
            <a:endParaRPr lang="en-US" dirty="0">
              <a:solidFill>
                <a:srgbClr val="C74C49"/>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solidFill>
                  <a:srgbClr val="C74C49"/>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is such a join that performs the same task as an </a:t>
            </a:r>
            <a:r>
              <a:rPr lang="en-IN" dirty="0" smtClean="0">
                <a:solidFill>
                  <a:srgbClr val="C74C49"/>
                </a:solidFill>
                <a:latin typeface="Arial" panose="020B0604020202020204" pitchFamily="34" charset="0"/>
                <a:cs typeface="Arial" panose="020B0604020202020204" pitchFamily="34" charset="0"/>
              </a:rPr>
              <a:t>INNER</a:t>
            </a:r>
            <a:r>
              <a:rPr lang="en-IN" dirty="0" smtClean="0">
                <a:latin typeface="Arial" panose="020B0604020202020204" pitchFamily="34" charset="0"/>
                <a:cs typeface="Arial" panose="020B0604020202020204" pitchFamily="34" charset="0"/>
              </a:rPr>
              <a:t> </a:t>
            </a:r>
            <a:r>
              <a:rPr lang="en-IN" dirty="0" smtClean="0">
                <a:solidFill>
                  <a:srgbClr val="C74C49"/>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41" name="Picture 40"/>
          <p:cNvPicPr>
            <a:picLocks noChangeAspect="1"/>
          </p:cNvPicPr>
          <p:nvPr/>
        </p:nvPicPr>
        <p:blipFill>
          <a:blip r:embed="rId2"/>
          <a:stretch>
            <a:fillRect/>
          </a:stretch>
        </p:blipFill>
        <p:spPr>
          <a:xfrm>
            <a:off x="23502" y="3028516"/>
            <a:ext cx="9096996" cy="1695884"/>
          </a:xfrm>
          <a:prstGeom prst="rect">
            <a:avLst/>
          </a:prstGeom>
        </p:spPr>
      </p:pic>
      <p:sp>
        <p:nvSpPr>
          <p:cNvPr id="42" name="Rectangle 41"/>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(table1), with the matching rows in the right table (table2). The result is NULL in the right side when there is no match.</a:t>
            </a:r>
          </a:p>
        </p:txBody>
      </p:sp>
      <p:sp>
        <p:nvSpPr>
          <p:cNvPr id="43" name="Rectangle 42"/>
          <p:cNvSpPr/>
          <p:nvPr/>
        </p:nvSpPr>
        <p:spPr>
          <a:xfrm>
            <a:off x="76200" y="176153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38200"/>
            <a:ext cx="8991600"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 FROM </a:t>
            </a:r>
            <a:r>
              <a:rPr lang="en-US" dirty="0" smtClean="0">
                <a:solidFill>
                  <a:srgbClr val="000000"/>
                </a:solidFill>
                <a:latin typeface="Arial" panose="020B0604020202020204" pitchFamily="34" charset="0"/>
                <a:ea typeface="Times New Roman" panose="02020603050405020304" pitchFamily="18" charset="0"/>
              </a:rPr>
              <a:t>ORDER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O</a:t>
            </a:r>
            <a:r>
              <a:rPr lang="en-US" dirty="0" smtClean="0">
                <a:solidFill>
                  <a:srgbClr val="0077AA"/>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solidFill>
                  <a:srgbClr val="0077AA"/>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EMPLOYEE</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ON</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E.ID</a:t>
            </a:r>
            <a:r>
              <a:rPr lang="en-US" dirty="0" smtClean="0">
                <a:solidFill>
                  <a:srgbClr val="0077AA"/>
                </a:solidFill>
                <a:latin typeface="Arial" panose="020B0604020202020204" pitchFamily="34" charset="0"/>
                <a:ea typeface="Times New Roman" panose="02020603050405020304" pitchFamily="18" charset="0"/>
              </a:rPr>
              <a:t> = </a:t>
            </a:r>
            <a:r>
              <a:rPr lang="en-US" dirty="0">
                <a:solidFill>
                  <a:srgbClr val="000000"/>
                </a:solidFill>
                <a:latin typeface="Arial" panose="020B0604020202020204" pitchFamily="34" charset="0"/>
                <a:ea typeface="Times New Roman" panose="02020603050405020304" pitchFamily="18" charset="0"/>
              </a:rPr>
              <a:t>O.EMPLOYEEID</a:t>
            </a:r>
            <a:r>
              <a:rPr lang="en-US"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
        <p:nvSpPr>
          <p:cNvPr id="7" name="Rectangle 6"/>
          <p:cNvSpPr/>
          <p:nvPr/>
        </p:nvSpPr>
        <p:spPr>
          <a:xfrm>
            <a:off x="468085" y="3873696"/>
            <a:ext cx="8599715" cy="223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87085" y="1705731"/>
            <a:ext cx="8969830" cy="3628269"/>
            <a:chOff x="87085" y="3048000"/>
            <a:chExt cx="8969830" cy="3628269"/>
          </a:xfrm>
        </p:grpSpPr>
        <p:pic>
          <p:nvPicPr>
            <p:cNvPr id="3" name="Picture 2"/>
            <p:cNvPicPr>
              <a:picLocks noChangeAspect="1"/>
            </p:cNvPicPr>
            <p:nvPr/>
          </p:nvPicPr>
          <p:blipFill>
            <a:blip r:embed="rId2"/>
            <a:stretch>
              <a:fillRect/>
            </a:stretch>
          </p:blipFill>
          <p:spPr>
            <a:xfrm>
              <a:off x="87085" y="3048000"/>
              <a:ext cx="8969830" cy="3628269"/>
            </a:xfrm>
            <a:prstGeom prst="rect">
              <a:avLst/>
            </a:prstGeom>
            <a:ln>
              <a:noFill/>
            </a:ln>
          </p:spPr>
        </p:pic>
        <p:sp>
          <p:nvSpPr>
            <p:cNvPr id="8" name="Rectangle 7"/>
            <p:cNvSpPr/>
            <p:nvPr/>
          </p:nvSpPr>
          <p:spPr>
            <a:xfrm>
              <a:off x="429985" y="3866495"/>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29985" y="4619463"/>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9985" y="5943600"/>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(table1), with the matching rows in the right table (table2). The result is NULL in the right side when there is no match.</a:t>
            </a:r>
          </a:p>
        </p:txBody>
      </p:sp>
      <p:sp>
        <p:nvSpPr>
          <p:cNvPr id="10" name="Rectangle 9"/>
          <p:cNvSpPr/>
          <p:nvPr/>
        </p:nvSpPr>
        <p:spPr>
          <a:xfrm>
            <a:off x="76200" y="2023646"/>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3014246"/>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LEFT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4812268"/>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LEFT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38216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3416029874"/>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2" name="Picture 31"/>
          <p:cNvPicPr>
            <a:picLocks noChangeAspect="1"/>
          </p:cNvPicPr>
          <p:nvPr/>
        </p:nvPicPr>
        <p:blipFill>
          <a:blip r:embed="rId2"/>
          <a:stretch>
            <a:fillRect/>
          </a:stretch>
        </p:blipFill>
        <p:spPr>
          <a:xfrm>
            <a:off x="76200" y="2996045"/>
            <a:ext cx="9067800" cy="1714500"/>
          </a:xfrm>
          <a:prstGeom prst="rect">
            <a:avLst/>
          </a:prstGeom>
        </p:spPr>
      </p:pic>
      <p:sp>
        <p:nvSpPr>
          <p:cNvPr id="34" name="Rectangle 33"/>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(table2), with the matching rows in the left table (table1). The result is NULL in the left side when there is no match.</a:t>
            </a:r>
          </a:p>
        </p:txBody>
      </p:sp>
      <p:sp>
        <p:nvSpPr>
          <p:cNvPr id="35" name="Rectangle 34"/>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89617"/>
            <a:ext cx="8991600" cy="646331"/>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ORDER </a:t>
            </a:r>
            <a:r>
              <a:rPr lang="en-IN" sz="1600" dirty="0" smtClean="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US" dirty="0" smtClean="0"/>
              <a:t>EMPLOYEE</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ON </a:t>
            </a:r>
            <a:r>
              <a:rPr lang="en-US" dirty="0" smtClean="0"/>
              <a:t>ON E.ID = O.EMPLOYEEID</a:t>
            </a:r>
            <a:r>
              <a:rPr lang="en-IN" dirty="0" smtClean="0">
                <a:latin typeface="Arial" panose="020B0604020202020204" pitchFamily="34" charset="0"/>
                <a:cs typeface="Arial" panose="020B0604020202020204" pitchFamily="34" charset="0"/>
              </a:rPr>
              <a:t>;</a:t>
            </a:r>
          </a:p>
        </p:txBody>
      </p:sp>
      <p:pic>
        <p:nvPicPr>
          <p:cNvPr id="16" name="Picture 15"/>
          <p:cNvPicPr>
            <a:picLocks noChangeAspect="1"/>
          </p:cNvPicPr>
          <p:nvPr/>
        </p:nvPicPr>
        <p:blipFill>
          <a:blip r:embed="rId2"/>
          <a:stretch>
            <a:fillRect/>
          </a:stretch>
        </p:blipFill>
        <p:spPr>
          <a:xfrm>
            <a:off x="48491" y="1822977"/>
            <a:ext cx="8991600" cy="2286000"/>
          </a:xfrm>
          <a:prstGeom prst="rect">
            <a:avLst/>
          </a:prstGeom>
        </p:spPr>
      </p:pic>
      <p:sp>
        <p:nvSpPr>
          <p:cNvPr id="17" name="Rectangle 16"/>
          <p:cNvSpPr/>
          <p:nvPr/>
        </p:nvSpPr>
        <p:spPr>
          <a:xfrm>
            <a:off x="429985" y="2174175"/>
            <a:ext cx="8626930" cy="56435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20574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8" name="Rectangle 7"/>
          <p:cNvSpPr/>
          <p:nvPr/>
        </p:nvSpPr>
        <p:spPr>
          <a:xfrm>
            <a:off x="76200" y="30596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RIGHT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4812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RIGHT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a:t>
            </a:r>
          </a:p>
        </p:txBody>
      </p:sp>
      <p:sp>
        <p:nvSpPr>
          <p:cNvPr id="10" name="Rectangle 9"/>
          <p:cNvSpPr/>
          <p:nvPr/>
        </p:nvSpPr>
        <p:spPr>
          <a:xfrm>
            <a:off x="76200" y="38216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sp>
        <p:nvSpPr>
          <p:cNvPr id="11" name="Rectangle 10"/>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86535929"/>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dirty="0" smtClean="0">
                <a:solidFill>
                  <a:srgbClr val="C74C49"/>
                </a:solidFill>
                <a:latin typeface="Arial" panose="020B0604020202020204" pitchFamily="34" charset="0"/>
                <a:cs typeface="Arial" panose="020B0604020202020204" pitchFamily="34" charset="0"/>
              </a:rPr>
              <a:t>SELF</a:t>
            </a:r>
            <a:r>
              <a:rPr lang="en-IN" dirty="0" smtClean="0">
                <a:latin typeface="Arial" panose="020B0604020202020204" pitchFamily="34" charset="0"/>
                <a:cs typeface="Arial" panose="020B0604020202020204" pitchFamily="34" charset="0"/>
              </a:rPr>
              <a:t> </a:t>
            </a:r>
            <a:r>
              <a:rPr lang="en-IN" dirty="0" smtClean="0">
                <a:solidFill>
                  <a:srgbClr val="C74C49"/>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is </a:t>
            </a:r>
            <a:r>
              <a:rPr lang="en-IN" dirty="0">
                <a:latin typeface="Arial" panose="020B0604020202020204" pitchFamily="34" charset="0"/>
                <a:cs typeface="Arial" panose="020B0604020202020204" pitchFamily="34" charset="0"/>
              </a:rPr>
              <a:t>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842996" y="3475175"/>
            <a:ext cx="7301153"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705761"/>
            <a:ext cx="8991600" cy="1323439"/>
          </a:xfrm>
          <a:prstGeom prst="rect">
            <a:avLst/>
          </a:prstGeom>
        </p:spPr>
        <p:txBody>
          <a:bodyPr wrap="square">
            <a:spAutoFit/>
          </a:bodyPr>
          <a:lstStyle/>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158825195"/>
              </p:ext>
            </p:extLst>
          </p:nvPr>
        </p:nvGraphicFramePr>
        <p:xfrm>
          <a:off x="119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7390609"/>
              </p:ext>
            </p:extLst>
          </p:nvPr>
        </p:nvGraphicFramePr>
        <p:xfrm>
          <a:off x="3200400" y="166079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noFill/>
                  </a:tcPr>
                </a:tc>
                <a:tc>
                  <a:txBody>
                    <a:bodyPr/>
                    <a:lstStyle/>
                    <a:p>
                      <a:pPr algn="l">
                        <a:lnSpc>
                          <a:spcPct val="107000"/>
                        </a:lnSpc>
                        <a:spcAft>
                          <a:spcPts val="0"/>
                        </a:spcAft>
                      </a:pPr>
                      <a:r>
                        <a:rPr lang="en-US" sz="1400" dirty="0" smtClean="0">
                          <a:effectLst/>
                        </a:rPr>
                        <a:t>hBase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noFill/>
                  </a:tcPr>
                </a:tc>
              </a:tr>
              <a:tr h="295518">
                <a:tc>
                  <a:txBody>
                    <a:bodyPr/>
                    <a:lstStyle/>
                    <a:p>
                      <a:pPr algn="ctr">
                        <a:lnSpc>
                          <a:spcPct val="107000"/>
                        </a:lnSpc>
                        <a:spcAft>
                          <a:spcPts val="0"/>
                        </a:spcAft>
                      </a:pPr>
                      <a:r>
                        <a:rPr lang="en-US" sz="14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9" name="TextBox 8"/>
          <p:cNvSpPr txBox="1"/>
          <p:nvPr/>
        </p:nvSpPr>
        <p:spPr>
          <a:xfrm>
            <a:off x="2667000" y="1676400"/>
            <a:ext cx="500009" cy="1669047"/>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UNION</a:t>
            </a:r>
            <a:endParaRPr lang="en-US" dirty="0">
              <a:solidFill>
                <a:srgbClr val="E01E1E"/>
              </a:solidFill>
              <a:latin typeface="Consolas" panose="020B0609020204030204" pitchFamily="49" charset="0"/>
            </a:endParaRPr>
          </a:p>
        </p:txBody>
      </p:sp>
      <p:sp>
        <p:nvSpPr>
          <p:cNvPr id="2" name="Rectangle 1"/>
          <p:cNvSpPr/>
          <p:nvPr/>
        </p:nvSpPr>
        <p:spPr>
          <a:xfrm>
            <a:off x="152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OLDBOOK </a:t>
            </a:r>
            <a:r>
              <a:rPr lang="en-US" dirty="0">
                <a:solidFill>
                  <a:srgbClr val="E0D612"/>
                </a:solidFill>
                <a:latin typeface="Arial" panose="020B0604020202020204" pitchFamily="34" charset="0"/>
                <a:cs typeface="Arial" panose="020B0604020202020204" pitchFamily="34" charset="0"/>
              </a:rPr>
              <a:t>UNION</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NEWBOOK;</a:t>
            </a:r>
            <a:endParaRPr lang="en-US"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042048211"/>
              </p:ext>
            </p:extLst>
          </p:nvPr>
        </p:nvGraphicFramePr>
        <p:xfrm>
          <a:off x="6425384" y="1658161"/>
          <a:ext cx="2544445" cy="2149199"/>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
        <p:nvSpPr>
          <p:cNvPr id="7" name="TextBox 6"/>
          <p:cNvSpPr txBox="1"/>
          <p:nvPr/>
        </p:nvSpPr>
        <p:spPr>
          <a:xfrm>
            <a:off x="5867400" y="2362200"/>
            <a:ext cx="425116" cy="584775"/>
          </a:xfrm>
          <a:prstGeom prst="rect">
            <a:avLst/>
          </a:prstGeom>
          <a:noFill/>
        </p:spPr>
        <p:txBody>
          <a:bodyPr wrap="none" rtlCol="0">
            <a:spAutoFit/>
          </a:bodyPr>
          <a:lstStyle/>
          <a:p>
            <a:r>
              <a:rPr lang="en-US" sz="3200" dirty="0">
                <a:solidFill>
                  <a:srgbClr val="FF0000"/>
                </a:solidFill>
              </a:rPr>
              <a:t>=</a:t>
            </a:r>
          </a:p>
        </p:txBody>
      </p:sp>
      <p:pic>
        <p:nvPicPr>
          <p:cNvPr id="3" name="Picture 2"/>
          <p:cNvPicPr>
            <a:picLocks noChangeAspect="1"/>
          </p:cNvPicPr>
          <p:nvPr/>
        </p:nvPicPr>
        <p:blipFill>
          <a:blip r:embed="rId2"/>
          <a:stretch>
            <a:fillRect/>
          </a:stretch>
        </p:blipFill>
        <p:spPr>
          <a:xfrm>
            <a:off x="6781800" y="3962400"/>
            <a:ext cx="1743709" cy="1065600"/>
          </a:xfrm>
          <a:prstGeom prst="rect">
            <a:avLst/>
          </a:prstGeom>
        </p:spPr>
      </p:pic>
    </p:spTree>
    <p:extLst>
      <p:ext uri="{BB962C8B-B14F-4D97-AF65-F5344CB8AC3E}">
        <p14:creationId xmlns:p14="http://schemas.microsoft.com/office/powerpoint/2010/main" val="1993342127"/>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ALL</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52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OLDBOOK </a:t>
            </a:r>
            <a:r>
              <a:rPr lang="en-US" dirty="0" smtClean="0">
                <a:solidFill>
                  <a:srgbClr val="E0D612"/>
                </a:solidFill>
                <a:latin typeface="Arial" panose="020B0604020202020204" pitchFamily="34" charset="0"/>
                <a:cs typeface="Arial" panose="020B0604020202020204" pitchFamily="34" charset="0"/>
              </a:rPr>
              <a:t>UNION ALL</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NEWBOOK;</a:t>
            </a:r>
            <a:endParaRPr lang="en-US" dirty="0">
              <a:latin typeface="Arial" panose="020B0604020202020204" pitchFamily="34" charset="0"/>
              <a:cs typeface="Arial" panose="020B060402020202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924181547"/>
              </p:ext>
            </p:extLst>
          </p:nvPr>
        </p:nvGraphicFramePr>
        <p:xfrm>
          <a:off x="119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17939087"/>
              </p:ext>
            </p:extLst>
          </p:nvPr>
        </p:nvGraphicFramePr>
        <p:xfrm>
          <a:off x="3200400" y="166079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4" name="TextBox 13"/>
          <p:cNvSpPr txBox="1"/>
          <p:nvPr/>
        </p:nvSpPr>
        <p:spPr>
          <a:xfrm>
            <a:off x="2667000" y="1676400"/>
            <a:ext cx="500009" cy="2930418"/>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UNION ALL</a:t>
            </a:r>
            <a:endParaRPr lang="en-US" dirty="0">
              <a:solidFill>
                <a:srgbClr val="E01E1E"/>
              </a:solidFill>
              <a:latin typeface="Consolas" panose="020B0609020204030204" pitchFamily="49" charset="0"/>
            </a:endParaRPr>
          </a:p>
        </p:txBody>
      </p:sp>
      <p:sp>
        <p:nvSpPr>
          <p:cNvPr id="15" name="TextBox 14"/>
          <p:cNvSpPr txBox="1"/>
          <p:nvPr/>
        </p:nvSpPr>
        <p:spPr>
          <a:xfrm>
            <a:off x="5867400" y="2362200"/>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6" name="Table 15"/>
          <p:cNvGraphicFramePr>
            <a:graphicFrameLocks noGrp="1"/>
          </p:cNvGraphicFramePr>
          <p:nvPr>
            <p:extLst>
              <p:ext uri="{D42A27DB-BD31-4B8C-83A1-F6EECF244321}">
                <p14:modId xmlns:p14="http://schemas.microsoft.com/office/powerpoint/2010/main" val="826163890"/>
              </p:ext>
            </p:extLst>
          </p:nvPr>
        </p:nvGraphicFramePr>
        <p:xfrm>
          <a:off x="6425384" y="1658161"/>
          <a:ext cx="2544445" cy="2660913"/>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pic>
        <p:nvPicPr>
          <p:cNvPr id="2" name="Picture 1"/>
          <p:cNvPicPr>
            <a:picLocks noChangeAspect="1"/>
          </p:cNvPicPr>
          <p:nvPr/>
        </p:nvPicPr>
        <p:blipFill>
          <a:blip r:embed="rId2"/>
          <a:stretch>
            <a:fillRect/>
          </a:stretch>
        </p:blipFill>
        <p:spPr>
          <a:xfrm>
            <a:off x="6705600" y="4495800"/>
            <a:ext cx="1981200" cy="1063977"/>
          </a:xfrm>
          <a:prstGeom prst="rect">
            <a:avLst/>
          </a:prstGeom>
        </p:spPr>
      </p:pic>
    </p:spTree>
    <p:extLst>
      <p:ext uri="{BB962C8B-B14F-4D97-AF65-F5344CB8AC3E}">
        <p14:creationId xmlns:p14="http://schemas.microsoft.com/office/powerpoint/2010/main" val="32991271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53308"/>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401669"/>
            <a:ext cx="8991600"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OLDBOOK O </a:t>
            </a:r>
            <a:r>
              <a:rPr lang="en-IN" dirty="0" smtClean="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NEWBOOK N </a:t>
            </a:r>
            <a:r>
              <a:rPr lang="en-IN" dirty="0" smtClean="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US" dirty="0" smtClean="0"/>
              <a:t>O.ID = N.ID AND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524000"/>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INTERSECT</a:t>
            </a:r>
            <a:r>
              <a:rPr lang="en-IN" dirty="0">
                <a:latin typeface="Arial" panose="020B0604020202020204" pitchFamily="34" charset="0"/>
                <a:cs typeface="Arial" panose="020B0604020202020204" pitchFamily="34" charset="0"/>
              </a:rPr>
              <a:t> operator in MySQL, you can easily simulate this type of query using either the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clause or the </a:t>
            </a:r>
            <a:r>
              <a:rPr lang="en-IN" b="1" dirty="0">
                <a:latin typeface="Arial" panose="020B0604020202020204" pitchFamily="34" charset="0"/>
                <a:cs typeface="Arial" panose="020B0604020202020204" pitchFamily="34" charset="0"/>
              </a:rPr>
              <a:t>EXISTS</a:t>
            </a:r>
            <a:r>
              <a:rPr lang="en-IN" dirty="0">
                <a:latin typeface="Arial" panose="020B0604020202020204" pitchFamily="34" charset="0"/>
                <a:cs typeface="Arial" panose="020B0604020202020204" pitchFamily="34" charset="0"/>
              </a:rPr>
              <a:t> clause.</a:t>
            </a:r>
          </a:p>
        </p:txBody>
      </p:sp>
      <p:graphicFrame>
        <p:nvGraphicFramePr>
          <p:cNvPr id="8" name="Table 7"/>
          <p:cNvGraphicFramePr>
            <a:graphicFrameLocks noGrp="1"/>
          </p:cNvGraphicFramePr>
          <p:nvPr>
            <p:extLst>
              <p:ext uri="{D42A27DB-BD31-4B8C-83A1-F6EECF244321}">
                <p14:modId xmlns:p14="http://schemas.microsoft.com/office/powerpoint/2010/main" val="692391823"/>
              </p:ext>
            </p:extLst>
          </p:nvPr>
        </p:nvGraphicFramePr>
        <p:xfrm>
          <a:off x="54429" y="3507831"/>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705822313"/>
              </p:ext>
            </p:extLst>
          </p:nvPr>
        </p:nvGraphicFramePr>
        <p:xfrm>
          <a:off x="3135086" y="3507831"/>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1" name="TextBox 10"/>
          <p:cNvSpPr txBox="1"/>
          <p:nvPr/>
        </p:nvSpPr>
        <p:spPr>
          <a:xfrm>
            <a:off x="2601686" y="3276600"/>
            <a:ext cx="500009" cy="2930418"/>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INTERSECT</a:t>
            </a:r>
            <a:endParaRPr lang="en-US" dirty="0">
              <a:solidFill>
                <a:srgbClr val="E01E1E"/>
              </a:solidFill>
              <a:latin typeface="Consolas" panose="020B0609020204030204" pitchFamily="49" charset="0"/>
            </a:endParaRPr>
          </a:p>
        </p:txBody>
      </p:sp>
      <p:sp>
        <p:nvSpPr>
          <p:cNvPr id="12" name="TextBox 11"/>
          <p:cNvSpPr txBox="1"/>
          <p:nvPr/>
        </p:nvSpPr>
        <p:spPr>
          <a:xfrm>
            <a:off x="5802086" y="3962400"/>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3" name="Table 12"/>
          <p:cNvGraphicFramePr>
            <a:graphicFrameLocks noGrp="1"/>
          </p:cNvGraphicFramePr>
          <p:nvPr>
            <p:extLst>
              <p:ext uri="{D42A27DB-BD31-4B8C-83A1-F6EECF244321}">
                <p14:modId xmlns:p14="http://schemas.microsoft.com/office/powerpoint/2010/main" val="2676984121"/>
              </p:ext>
            </p:extLst>
          </p:nvPr>
        </p:nvGraphicFramePr>
        <p:xfrm>
          <a:off x="6360070" y="3505200"/>
          <a:ext cx="2544445" cy="869914"/>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bl>
          </a:graphicData>
        </a:graphic>
      </p:graphicFrame>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7" name="Rectangle 6"/>
          <p:cNvSpPr/>
          <p:nvPr/>
        </p:nvSpPr>
        <p:spPr>
          <a:xfrm>
            <a:off x="76200" y="1334869"/>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MINUS</a:t>
            </a:r>
            <a:r>
              <a:rPr lang="en-IN" dirty="0">
                <a:latin typeface="Arial" panose="020B0604020202020204" pitchFamily="34" charset="0"/>
                <a:cs typeface="Arial" panose="020B0604020202020204" pitchFamily="34" charset="0"/>
              </a:rPr>
              <a:t> operator in MySQL, you can easily simulate this type of query using either the </a:t>
            </a:r>
            <a:r>
              <a:rPr lang="en-IN" b="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clause or the </a:t>
            </a:r>
            <a:r>
              <a:rPr lang="en-IN" b="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EXISTS</a:t>
            </a:r>
            <a:r>
              <a:rPr lang="en-IN" dirty="0">
                <a:latin typeface="Arial" panose="020B0604020202020204" pitchFamily="34" charset="0"/>
                <a:cs typeface="Arial" panose="020B0604020202020204" pitchFamily="34" charset="0"/>
              </a:rPr>
              <a:t> clause.</a:t>
            </a:r>
          </a:p>
        </p:txBody>
      </p:sp>
      <p:graphicFrame>
        <p:nvGraphicFramePr>
          <p:cNvPr id="6" name="Table 5"/>
          <p:cNvGraphicFramePr>
            <a:graphicFrameLocks noGrp="1"/>
          </p:cNvGraphicFramePr>
          <p:nvPr>
            <p:extLst>
              <p:ext uri="{D42A27DB-BD31-4B8C-83A1-F6EECF244321}">
                <p14:modId xmlns:p14="http://schemas.microsoft.com/office/powerpoint/2010/main" val="3231188856"/>
              </p:ext>
            </p:extLst>
          </p:nvPr>
        </p:nvGraphicFramePr>
        <p:xfrm>
          <a:off x="54429" y="3584031"/>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99422659"/>
              </p:ext>
            </p:extLst>
          </p:nvPr>
        </p:nvGraphicFramePr>
        <p:xfrm>
          <a:off x="3135086" y="3584031"/>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0" name="TextBox 9"/>
          <p:cNvSpPr txBox="1"/>
          <p:nvPr/>
        </p:nvSpPr>
        <p:spPr>
          <a:xfrm>
            <a:off x="2601686" y="3599639"/>
            <a:ext cx="500009" cy="1669047"/>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MINUS</a:t>
            </a:r>
            <a:endParaRPr lang="en-US" dirty="0">
              <a:solidFill>
                <a:srgbClr val="E01E1E"/>
              </a:solidFill>
              <a:latin typeface="Consolas" panose="020B0609020204030204" pitchFamily="49" charset="0"/>
            </a:endParaRPr>
          </a:p>
        </p:txBody>
      </p:sp>
      <p:sp>
        <p:nvSpPr>
          <p:cNvPr id="11" name="TextBox 10"/>
          <p:cNvSpPr txBox="1"/>
          <p:nvPr/>
        </p:nvSpPr>
        <p:spPr>
          <a:xfrm>
            <a:off x="5802086" y="4285439"/>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2" name="Table 11"/>
          <p:cNvGraphicFramePr>
            <a:graphicFrameLocks noGrp="1"/>
          </p:cNvGraphicFramePr>
          <p:nvPr>
            <p:extLst>
              <p:ext uri="{D42A27DB-BD31-4B8C-83A1-F6EECF244321}">
                <p14:modId xmlns:p14="http://schemas.microsoft.com/office/powerpoint/2010/main" val="4021304199"/>
              </p:ext>
            </p:extLst>
          </p:nvPr>
        </p:nvGraphicFramePr>
        <p:xfrm>
          <a:off x="6360070" y="3581400"/>
          <a:ext cx="2544445" cy="1637485"/>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r>
            </a:tbl>
          </a:graphicData>
        </a:graphic>
      </p:graphicFrame>
      <p:sp>
        <p:nvSpPr>
          <p:cNvPr id="13" name="Rectangle 12"/>
          <p:cNvSpPr/>
          <p:nvPr/>
        </p:nvSpPr>
        <p:spPr>
          <a:xfrm>
            <a:off x="76200" y="2057400"/>
            <a:ext cx="8991600" cy="1323439"/>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OLDBOOK O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NEWBOOK N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cs typeface="Arial" panose="020B0604020202020204" pitchFamily="34" charset="0"/>
              </a:rPr>
              <a:t>O.ID = N.ID </a:t>
            </a:r>
            <a:r>
              <a:rPr lang="en-US" dirty="0" smtClean="0">
                <a:solidFill>
                  <a:schemeClr val="accent5">
                    <a:lumMod val="50000"/>
                  </a:schemeClr>
                </a:solidFill>
                <a:latin typeface="Arial" panose="020B0604020202020204" pitchFamily="34" charset="0"/>
                <a:cs typeface="Arial" panose="020B0604020202020204" pitchFamily="34" charset="0"/>
              </a:rPr>
              <a:t>AND</a:t>
            </a:r>
            <a:r>
              <a:rPr lang="en-US" dirty="0" smtClean="0">
                <a:latin typeface="Arial" panose="020B0604020202020204" pitchFamily="34" charset="0"/>
                <a:cs typeface="Arial" panose="020B0604020202020204" pitchFamily="34" charset="0"/>
              </a:rPr>
              <a:t>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NEWBOOK N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a:latin typeface="Arial" panose="020B0604020202020204" pitchFamily="34" charset="0"/>
                <a:cs typeface="Arial" panose="020B0604020202020204" pitchFamily="34" charset="0"/>
              </a:rPr>
              <a:t>OLDBOOK</a:t>
            </a:r>
            <a:r>
              <a:rPr lang="en-US" dirty="0" smtClean="0">
                <a:latin typeface="Arial" panose="020B0604020202020204" pitchFamily="34" charset="0"/>
                <a:cs typeface="Arial" panose="020B0604020202020204" pitchFamily="34" charset="0"/>
              </a:rPr>
              <a:t> O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cs typeface="Arial" panose="020B0604020202020204" pitchFamily="34" charset="0"/>
              </a:rPr>
              <a:t>O.ID = N.ID </a:t>
            </a:r>
            <a:r>
              <a:rPr lang="en-US" dirty="0">
                <a:solidFill>
                  <a:schemeClr val="accent5">
                    <a:lumMod val="50000"/>
                  </a:schemeClr>
                </a:solidFill>
                <a:latin typeface="Arial" panose="020B0604020202020204" pitchFamily="34" charset="0"/>
                <a:cs typeface="Arial" panose="020B0604020202020204" pitchFamily="34" charset="0"/>
              </a:rPr>
              <a:t>AND</a:t>
            </a:r>
            <a:r>
              <a:rPr lang="en-US" dirty="0">
                <a:latin typeface="Arial" panose="020B0604020202020204" pitchFamily="34" charset="0"/>
                <a:cs typeface="Arial" panose="020B0604020202020204" pitchFamily="34" charset="0"/>
              </a:rPr>
              <a:t>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14" name="TextBox 13"/>
          <p:cNvSpPr txBox="1"/>
          <p:nvPr/>
        </p:nvSpPr>
        <p:spPr>
          <a:xfrm>
            <a:off x="5791200" y="5657039"/>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5" name="Table 14"/>
          <p:cNvGraphicFramePr>
            <a:graphicFrameLocks noGrp="1"/>
          </p:cNvGraphicFramePr>
          <p:nvPr>
            <p:extLst>
              <p:ext uri="{D42A27DB-BD31-4B8C-83A1-F6EECF244321}">
                <p14:modId xmlns:p14="http://schemas.microsoft.com/office/powerpoint/2010/main" val="525430499"/>
              </p:ext>
            </p:extLst>
          </p:nvPr>
        </p:nvGraphicFramePr>
        <p:xfrm>
          <a:off x="6349184" y="5334000"/>
          <a:ext cx="2544445" cy="1125771"/>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38877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369970"/>
            <a:ext cx="8815996" cy="2308324"/>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 ('[ {"id" : "1001" ,"ename" : "saleel"}, {"id" : "1002", "ename" : "sharmin", "mob" : "12345"} ]', '$[0].id');</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5" name="Rectangle 4"/>
          <p:cNvSpPr/>
          <p:nvPr/>
        </p:nvSpPr>
        <p:spPr>
          <a:xfrm>
            <a:off x="175604" y="60960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1905000"/>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(data json);</a:t>
            </a:r>
            <a:endParaRPr lang="en-US" sz="2000" dirty="0">
              <a:solidFill>
                <a:srgbClr val="0077AA"/>
              </a:solidFill>
              <a:latin typeface="Liberation Mono"/>
            </a:endParaRPr>
          </a:p>
        </p:txBody>
      </p:sp>
      <p:sp>
        <p:nvSpPr>
          <p:cNvPr id="7" name="Rectangle 6"/>
          <p:cNvSpPr/>
          <p:nvPr/>
        </p:nvSpPr>
        <p:spPr>
          <a:xfrm>
            <a:off x="76200" y="2134612"/>
            <a:ext cx="8991600" cy="3970318"/>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1001",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saleel",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123</a:t>
            </a:r>
            <a:r>
              <a:rPr lang="en-US" dirty="0" smtClean="0">
                <a:solidFill>
                  <a:srgbClr val="DD4A68"/>
                </a:solidFill>
                <a:latin typeface="Arial" panose="020B0604020202020204" pitchFamily="34" charset="0"/>
                <a:ea typeface="Times New Roman" panose="02020603050405020304" pitchFamily="18" charset="0"/>
              </a:rPr>
              <a:t>, 456]}</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1002",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sharmin"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phone" : [9922, 8811],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Paud Road</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INSERT </a:t>
            </a:r>
            <a:r>
              <a:rPr lang="en-US" dirty="0">
                <a:solidFill>
                  <a:srgbClr val="0077AA"/>
                </a:solidFill>
                <a:latin typeface="Arial" panose="020B0604020202020204" pitchFamily="34" charset="0"/>
                <a:ea typeface="Times New Roman" panose="02020603050405020304" pitchFamily="18" charset="0"/>
              </a:rPr>
              <a:t>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1003",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vrushali",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7788</a:t>
            </a:r>
            <a:r>
              <a:rPr lang="en-US" dirty="0" smtClean="0">
                <a:solidFill>
                  <a:srgbClr val="DD4A68"/>
                </a:solidFill>
                <a:latin typeface="Arial" panose="020B0604020202020204" pitchFamily="34" charset="0"/>
                <a:ea typeface="Times New Roman" panose="02020603050405020304" pitchFamily="18" charset="0"/>
              </a:rPr>
              <a:t>, 9977</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city" : "</a:t>
            </a:r>
            <a:r>
              <a:rPr lang="en-US" dirty="0">
                <a:solidFill>
                  <a:srgbClr val="DD4A68"/>
                </a:solidFill>
                <a:latin typeface="Arial" panose="020B0604020202020204" pitchFamily="34" charset="0"/>
                <a:ea typeface="Times New Roman" panose="02020603050405020304" pitchFamily="18" charset="0"/>
              </a:rPr>
              <a:t>Pune", "</a:t>
            </a:r>
            <a:r>
              <a:rPr lang="en-US" dirty="0" smtClean="0">
                <a:solidFill>
                  <a:srgbClr val="DD4A68"/>
                </a:solidFill>
                <a:latin typeface="Arial" panose="020B0604020202020204" pitchFamily="34" charset="0"/>
                <a:ea typeface="Times New Roman" panose="02020603050405020304" pitchFamily="18" charset="0"/>
              </a:rPr>
              <a:t>state" : "</a:t>
            </a:r>
            <a:r>
              <a:rPr lang="en-US" dirty="0">
                <a:solidFill>
                  <a:srgbClr val="DD4A68"/>
                </a:solidFill>
                <a:latin typeface="Arial" panose="020B0604020202020204" pitchFamily="34" charset="0"/>
                <a:ea typeface="Times New Roman" panose="02020603050405020304" pitchFamily="18" charset="0"/>
              </a:rPr>
              <a:t>MH</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 </a:t>
            </a:r>
            <a:r>
              <a:rPr lang="en-US" dirty="0" smtClean="0">
                <a:latin typeface="Arial" panose="020B0604020202020204" pitchFamily="34" charset="0"/>
                <a:cs typeface="Arial" panose="020B0604020202020204" pitchFamily="34" charset="0"/>
              </a:rPr>
              <a:t>[</a:t>
            </a:r>
            <a:r>
              <a:rPr lang="en-US" dirty="0" smtClean="0">
                <a:solidFill>
                  <a:srgbClr val="DD4A68"/>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empno" : "</a:t>
            </a:r>
            <a:r>
              <a:rPr lang="en-US" dirty="0" smtClean="0">
                <a:solidFill>
                  <a:srgbClr val="DD4A68"/>
                </a:solidFill>
                <a:latin typeface="Arial" panose="020B0604020202020204" pitchFamily="34" charset="0"/>
                <a:ea typeface="Times New Roman" panose="02020603050405020304" pitchFamily="18" charset="0"/>
              </a:rPr>
              <a:t>1004",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"ram" </a:t>
            </a:r>
            <a:r>
              <a:rPr lang="en-US" dirty="0">
                <a:solidFill>
                  <a:srgbClr val="DD4A68"/>
                </a:solidFill>
                <a:latin typeface="Arial" panose="020B0604020202020204" pitchFamily="34" charset="0"/>
                <a:ea typeface="Times New Roman" panose="02020603050405020304" pitchFamily="18" charset="0"/>
              </a:rPr>
              <a:t>,"phone" : </a:t>
            </a:r>
            <a:r>
              <a:rPr lang="en-US" dirty="0" smtClean="0">
                <a:solidFill>
                  <a:srgbClr val="DD4A68"/>
                </a:solidFill>
                <a:latin typeface="Arial" panose="020B0604020202020204" pitchFamily="34" charset="0"/>
                <a:ea typeface="Times New Roman" panose="02020603050405020304" pitchFamily="18" charset="0"/>
              </a:rPr>
              <a:t>[6672, 8811</a:t>
            </a:r>
            <a:r>
              <a:rPr lang="en-US" dirty="0">
                <a:solidFill>
                  <a:srgbClr val="DD4A68"/>
                </a:solidFill>
                <a:latin typeface="Arial" panose="020B0604020202020204" pitchFamily="34" charset="0"/>
                <a:ea typeface="Times New Roman" panose="02020603050405020304" pitchFamily="18" charset="0"/>
              </a:rPr>
              <a:t>], "address" : "Paud Road"}, {"empno" : "</a:t>
            </a:r>
            <a:r>
              <a:rPr lang="en-US" dirty="0" smtClean="0">
                <a:solidFill>
                  <a:srgbClr val="DD4A68"/>
                </a:solidFill>
                <a:latin typeface="Arial" panose="020B0604020202020204" pitchFamily="34" charset="0"/>
                <a:ea typeface="Times New Roman" panose="02020603050405020304" pitchFamily="18" charset="0"/>
              </a:rPr>
              <a:t>1005",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"sham</a:t>
            </a:r>
            <a:r>
              <a:rPr lang="en-US" dirty="0">
                <a:solidFill>
                  <a:srgbClr val="DD4A68"/>
                </a:solidFill>
                <a:latin typeface="Arial" panose="020B0604020202020204" pitchFamily="34" charset="0"/>
                <a:ea typeface="Times New Roman" panose="02020603050405020304" pitchFamily="18" charset="0"/>
              </a:rPr>
              <a:t>" ,"phone" : [</a:t>
            </a:r>
            <a:r>
              <a:rPr lang="en-US" dirty="0" smtClean="0">
                <a:solidFill>
                  <a:srgbClr val="DD4A68"/>
                </a:solidFill>
                <a:latin typeface="Arial" panose="020B0604020202020204" pitchFamily="34" charset="0"/>
                <a:ea typeface="Times New Roman" panose="02020603050405020304" pitchFamily="18" charset="0"/>
              </a:rPr>
              <a:t>6672, 8843], </a:t>
            </a:r>
            <a:r>
              <a:rPr lang="en-US" dirty="0">
                <a:solidFill>
                  <a:srgbClr val="DD4A68"/>
                </a:solidFill>
                <a:latin typeface="Arial" panose="020B0604020202020204" pitchFamily="34" charset="0"/>
                <a:ea typeface="Times New Roman" panose="02020603050405020304" pitchFamily="18" charset="0"/>
              </a:rPr>
              <a:t>"address" : "Paud Road</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a:t>
            </a:r>
            <a:r>
              <a:rPr lang="en-IN" sz="2000" dirty="0" smtClean="0">
                <a:solidFill>
                  <a:srgbClr val="0077AA"/>
                </a:solidFill>
                <a:latin typeface="Liberation Mono"/>
              </a:rPr>
              <a:t>E (data </a:t>
            </a:r>
            <a:r>
              <a:rPr lang="en-IN" sz="2000" dirty="0">
                <a:solidFill>
                  <a:srgbClr val="0077AA"/>
                </a:solidFill>
                <a:latin typeface="Liberation Mono"/>
              </a:rPr>
              <a:t>json);</a:t>
            </a:r>
            <a:endParaRPr lang="en-US" sz="2000" dirty="0">
              <a:solidFill>
                <a:srgbClr val="0077AA"/>
              </a:solidFill>
              <a:latin typeface="Liberation Mono"/>
            </a:endParaRPr>
          </a:p>
        </p:txBody>
      </p:sp>
      <p:sp>
        <p:nvSpPr>
          <p:cNvPr id="7" name="Rectangle 6"/>
          <p:cNvSpPr/>
          <p:nvPr/>
        </p:nvSpPr>
        <p:spPr>
          <a:xfrm>
            <a:off x="76200" y="1986677"/>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(data,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empno')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phone[1]')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address.city")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a:t>
            </a:r>
            <a:r>
              <a:rPr lang="en-IN" dirty="0" smtClean="0">
                <a:solidFill>
                  <a:srgbClr val="DD4A68"/>
                </a:solidFill>
                <a:latin typeface="Arial" panose="020B0604020202020204" pitchFamily="34" charset="0"/>
                <a:ea typeface="Times New Roman" panose="02020603050405020304" pitchFamily="18" charset="0"/>
              </a:rPr>
              <a:t>"$.empno", </a:t>
            </a:r>
            <a:r>
              <a:rPr lang="en-IN" dirty="0">
                <a:solidFill>
                  <a:srgbClr val="DD4A68"/>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ename"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52400" y="4572000"/>
            <a:ext cx="7795260" cy="1868044"/>
          </a:xfrm>
          <a:prstGeom prst="rect">
            <a:avLst/>
          </a:prstGeom>
        </p:spPr>
      </p:pic>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zerofill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015663"/>
          </a:xfrm>
          <a:prstGeom prst="rect">
            <a:avLst/>
          </a:prstGeom>
          <a:solidFill>
            <a:schemeClr val="accent4">
              <a:lumMod val="40000"/>
              <a:lumOff val="60000"/>
            </a:schemeClr>
          </a:solidFill>
        </p:spPr>
        <p:txBody>
          <a:bodyPr wrap="square">
            <a:spAutoFit/>
          </a:bodyPr>
          <a:lstStyle/>
          <a:p>
            <a:pPr algn="just"/>
            <a:r>
              <a:rPr lang="en-IN" sz="2000" dirty="0"/>
              <a:t>When you select a column with type ZEROFILL it pads the displayed value of the field with zeros up to the display width specified in the column definition. Values longer than the display width are not truncated.</a:t>
            </a:r>
            <a:endParaRPr lang="en-IN" sz="2000" dirty="0" smtClean="0">
              <a:latin typeface="Calibri" panose="020F0502020204030204" pitchFamily="34" charset="0"/>
              <a:cs typeface="Calibri" panose="020F0502020204030204" pitchFamily="34" charset="0"/>
            </a:endParaRPr>
          </a:p>
        </p:txBody>
      </p:sp>
      <p:sp>
        <p:nvSpPr>
          <p:cNvPr id="3" name="Rectangle 2"/>
          <p:cNvSpPr/>
          <p:nvPr/>
        </p:nvSpPr>
        <p:spPr>
          <a:xfrm>
            <a:off x="128649" y="3581400"/>
            <a:ext cx="8839200" cy="1754326"/>
          </a:xfrm>
          <a:prstGeom prst="rect">
            <a:avLst/>
          </a:prstGeom>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(x </a:t>
            </a:r>
            <a:r>
              <a:rPr lang="en-IN" dirty="0">
                <a:solidFill>
                  <a:srgbClr val="834689"/>
                </a:solidFill>
                <a:latin typeface="Liberation Mono"/>
              </a:rPr>
              <a:t>INT(8) </a:t>
            </a:r>
            <a:r>
              <a:rPr lang="en-IN" dirty="0">
                <a:solidFill>
                  <a:srgbClr val="DD4A68"/>
                </a:solidFill>
                <a:latin typeface="Liberation Mono"/>
              </a:rPr>
              <a:t>ZEROFILL</a:t>
            </a:r>
            <a:r>
              <a:rPr lang="en-IN" dirty="0">
                <a:latin typeface="Liberation Mono"/>
              </a:rPr>
              <a:t> NOT NULL, y </a:t>
            </a:r>
            <a:r>
              <a:rPr lang="en-IN" dirty="0">
                <a:solidFill>
                  <a:srgbClr val="834689"/>
                </a:solidFill>
                <a:latin typeface="Liberation Mono"/>
              </a:rPr>
              <a:t>INT(8)</a:t>
            </a:r>
            <a:r>
              <a:rPr lang="en-IN" dirty="0">
                <a:latin typeface="Liberation Mono"/>
              </a:rPr>
              <a:t> NOT NULL);</a:t>
            </a:r>
          </a:p>
          <a:p>
            <a:endParaRPr lang="en-IN" dirty="0" smtClean="0">
              <a:solidFill>
                <a:srgbClr val="0077AA"/>
              </a:solidFill>
              <a:latin typeface="Liberation Mono"/>
            </a:endParaRPr>
          </a:p>
          <a:p>
            <a:r>
              <a:rPr lang="en-IN" dirty="0" smtClean="0">
                <a:solidFill>
                  <a:srgbClr val="0077AA"/>
                </a:solidFill>
                <a:latin typeface="Liberation Mono"/>
              </a:rPr>
              <a:t>INSERT</a:t>
            </a:r>
            <a:r>
              <a:rPr lang="en-IN" dirty="0" smtClean="0">
                <a:latin typeface="Liberation Mono"/>
              </a:rPr>
              <a:t> </a:t>
            </a:r>
            <a:r>
              <a:rPr lang="en-IN" dirty="0">
                <a:solidFill>
                  <a:srgbClr val="0077AA"/>
                </a:solidFill>
                <a:latin typeface="Liberation Mono"/>
              </a:rPr>
              <a:t>INTO</a:t>
            </a:r>
            <a:r>
              <a:rPr lang="en-IN" dirty="0">
                <a:latin typeface="Liberation Mono"/>
              </a:rPr>
              <a:t> TEMP (x, y) </a:t>
            </a:r>
            <a:r>
              <a:rPr lang="en-IN" dirty="0">
                <a:solidFill>
                  <a:srgbClr val="0077AA"/>
                </a:solidFill>
                <a:latin typeface="Liberation Mono"/>
              </a:rPr>
              <a:t>VALUES</a:t>
            </a:r>
            <a:r>
              <a:rPr lang="en-IN" dirty="0">
                <a:latin typeface="Liberation Mono"/>
              </a:rPr>
              <a:t> (1, 1), (12, 12), (123, 123), (123456789, 123456789);</a:t>
            </a:r>
          </a:p>
          <a:p>
            <a:endParaRPr lang="en-IN" dirty="0" smtClean="0">
              <a:solidFill>
                <a:srgbClr val="0077AA"/>
              </a:solidFill>
              <a:latin typeface="Liberation Mono"/>
            </a:endParaRPr>
          </a:p>
          <a:p>
            <a:r>
              <a:rPr lang="en-IN" dirty="0" smtClean="0">
                <a:solidFill>
                  <a:srgbClr val="0077AA"/>
                </a:solidFill>
                <a:latin typeface="Liberation Mono"/>
              </a:rPr>
              <a:t>SELECT</a:t>
            </a:r>
            <a:r>
              <a:rPr lang="en-IN" dirty="0" smtClean="0">
                <a:latin typeface="Liberation Mono"/>
              </a:rPr>
              <a:t> </a:t>
            </a:r>
            <a:r>
              <a:rPr lang="en-IN" dirty="0">
                <a:latin typeface="Liberation Mono"/>
              </a:rPr>
              <a:t>x, y </a:t>
            </a:r>
            <a:r>
              <a:rPr lang="en-IN" dirty="0">
                <a:solidFill>
                  <a:srgbClr val="0077AA"/>
                </a:solidFill>
                <a:latin typeface="Liberation Mono"/>
              </a:rPr>
              <a:t>FROM</a:t>
            </a:r>
            <a:r>
              <a:rPr lang="en-IN" dirty="0">
                <a:latin typeface="Liberation Mono"/>
              </a:rPr>
              <a:t> TEMP </a:t>
            </a:r>
            <a:r>
              <a:rPr lang="en-IN" dirty="0" smtClean="0">
                <a:latin typeface="Liberation Mono"/>
              </a:rPr>
              <a:t>;</a:t>
            </a:r>
            <a:endParaRPr lang="en-IN" dirty="0">
              <a:latin typeface="Liberation Mono"/>
            </a:endParaRPr>
          </a:p>
        </p:txBody>
      </p:sp>
      <p:sp>
        <p:nvSpPr>
          <p:cNvPr id="8" name="Rectangle 7"/>
          <p:cNvSpPr/>
          <p:nvPr/>
        </p:nvSpPr>
        <p:spPr>
          <a:xfrm>
            <a:off x="141348" y="2020922"/>
            <a:ext cx="6716651" cy="1015663"/>
          </a:xfrm>
          <a:prstGeom prst="rect">
            <a:avLst/>
          </a:prstGeom>
          <a:solidFill>
            <a:schemeClr val="tx1"/>
          </a:solidFill>
        </p:spPr>
        <p:txBody>
          <a:bodyPr wrap="square">
            <a:spAutoFit/>
          </a:bodyPr>
          <a:lstStyle/>
          <a:p>
            <a:r>
              <a:rPr lang="en-IN" sz="2000" i="1" dirty="0">
                <a:solidFill>
                  <a:srgbClr val="CFFF21"/>
                </a:solidFill>
              </a:rPr>
              <a:t>If you specify ZEROFILL for a numeric column, MySQL automatically adds the UNSIGNED attribute to the column.</a:t>
            </a:r>
          </a:p>
        </p:txBody>
      </p:sp>
    </p:spTree>
    <p:extLst>
      <p:ext uri="{BB962C8B-B14F-4D97-AF65-F5344CB8AC3E}">
        <p14:creationId xmlns:p14="http://schemas.microsoft.com/office/powerpoint/2010/main" val="468722535"/>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cluster</a:t>
            </a:r>
          </a:p>
        </p:txBody>
      </p:sp>
      <p:sp>
        <p:nvSpPr>
          <p:cNvPr id="3" name="Rectangle 2"/>
          <p:cNvSpPr/>
          <p:nvPr/>
        </p:nvSpPr>
        <p:spPr>
          <a:xfrm>
            <a:off x="304800" y="3276600"/>
            <a:ext cx="8534400" cy="646331"/>
          </a:xfrm>
          <a:prstGeom prst="rect">
            <a:avLst/>
          </a:prstGeom>
        </p:spPr>
        <p:txBody>
          <a:bodyPr wrap="square">
            <a:spAutoFit/>
          </a:bodyPr>
          <a:lstStyle/>
          <a:p>
            <a:r>
              <a:rPr lang="en-US" dirty="0"/>
              <a:t>A cluster comprises multiple interconnected computers or servers that appear as if they are one server to end users and applications.</a:t>
            </a:r>
          </a:p>
        </p:txBody>
      </p:sp>
    </p:spTree>
    <p:extLst>
      <p:ext uri="{BB962C8B-B14F-4D97-AF65-F5344CB8AC3E}">
        <p14:creationId xmlns:p14="http://schemas.microsoft.com/office/powerpoint/2010/main" val="1566008335"/>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Snapshots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276600"/>
            <a:ext cx="8839200" cy="1477328"/>
          </a:xfrm>
          <a:prstGeom prst="rect">
            <a:avLst/>
          </a:prstGeom>
        </p:spPr>
        <p:txBody>
          <a:bodyPr wrap="square">
            <a:spAutoFit/>
          </a:bodyPr>
          <a:lstStyle/>
          <a:p>
            <a:r>
              <a:rPr lang="en-US" dirty="0"/>
              <a:t>To create a raw data snapshot of MyISAM tables, you can use standard copy tools such as cp or copy, a remote copy tool such as scp or rsync, an archiving tool such as zip or tar, or a file system snapshot tool such as dump, providing that your MySQL data files exist on a single file system. If you are replicating only certain databases, copy only those files that relate to those tables.</a:t>
            </a:r>
          </a:p>
        </p:txBody>
      </p:sp>
      <p:sp>
        <p:nvSpPr>
          <p:cNvPr id="6" name="Rectangle 5"/>
          <p:cNvSpPr/>
          <p:nvPr/>
        </p:nvSpPr>
        <p:spPr>
          <a:xfrm>
            <a:off x="108858" y="53876"/>
            <a:ext cx="8915400" cy="2031325"/>
          </a:xfrm>
          <a:prstGeom prst="rect">
            <a:avLst/>
          </a:prstGeom>
        </p:spPr>
        <p:txBody>
          <a:bodyPr wrap="square">
            <a:spAutoFit/>
          </a:bodyPr>
          <a:lstStyle/>
          <a:p>
            <a:pPr marL="342900" indent="-342900">
              <a:buFont typeface="Arial" panose="020B0604020202020204" pitchFamily="34" charset="0"/>
              <a:buChar char="•"/>
            </a:pPr>
            <a:r>
              <a:rPr lang="en-US" dirty="0">
                <a:solidFill>
                  <a:srgbClr val="C41A1A"/>
                </a:solidFill>
              </a:rPr>
              <a:t>mysqldump -uroot -p db1 &gt;&gt; d:\bk.sql</a:t>
            </a:r>
          </a:p>
          <a:p>
            <a:pPr marL="342900" indent="-342900">
              <a:buFont typeface="Arial" panose="020B0604020202020204" pitchFamily="34" charset="0"/>
              <a:buChar char="•"/>
            </a:pPr>
            <a:endParaRPr lang="en-US" dirty="0">
              <a:solidFill>
                <a:srgbClr val="C41A1A"/>
              </a:solidFill>
            </a:endParaRPr>
          </a:p>
          <a:p>
            <a:pPr marL="342900" indent="-342900">
              <a:buFont typeface="Arial" panose="020B0604020202020204" pitchFamily="34" charset="0"/>
              <a:buChar char="•"/>
            </a:pPr>
            <a:r>
              <a:rPr lang="en-US" dirty="0">
                <a:solidFill>
                  <a:srgbClr val="C41A1A"/>
                </a:solidFill>
              </a:rPr>
              <a:t>mysqldump -u[username] -p[password] --all-databases &gt; </a:t>
            </a:r>
            <a:r>
              <a:rPr lang="en-US" dirty="0" smtClean="0">
                <a:solidFill>
                  <a:srgbClr val="C41A1A"/>
                </a:solidFill>
              </a:rPr>
              <a:t>D:\localhost.sql</a:t>
            </a:r>
          </a:p>
          <a:p>
            <a:pPr marL="342900" indent="-342900">
              <a:buFont typeface="Arial" panose="020B0604020202020204" pitchFamily="34" charset="0"/>
              <a:buChar char="•"/>
            </a:pPr>
            <a:endParaRPr lang="en-US" dirty="0">
              <a:solidFill>
                <a:srgbClr val="C41A1A"/>
              </a:solidFill>
            </a:endParaRPr>
          </a:p>
          <a:p>
            <a:pPr marL="342900" indent="-342900">
              <a:buFont typeface="Arial" panose="020B0604020202020204" pitchFamily="34" charset="0"/>
              <a:buChar char="•"/>
            </a:pPr>
            <a:r>
              <a:rPr lang="en-US" dirty="0" smtClean="0">
                <a:solidFill>
                  <a:srgbClr val="C41A1A"/>
                </a:solidFill>
              </a:rPr>
              <a:t>mysqldump </a:t>
            </a:r>
            <a:r>
              <a:rPr lang="en-US" dirty="0">
                <a:solidFill>
                  <a:srgbClr val="C41A1A"/>
                </a:solidFill>
              </a:rPr>
              <a:t>-P 3306 -h [ip_address] -u [uname] -p[pass] </a:t>
            </a:r>
            <a:r>
              <a:rPr lang="en-US" dirty="0" smtClean="0">
                <a:solidFill>
                  <a:srgbClr val="C41A1A"/>
                </a:solidFill>
              </a:rPr>
              <a:t>db_name </a:t>
            </a:r>
            <a:r>
              <a:rPr lang="en-US" dirty="0">
                <a:solidFill>
                  <a:srgbClr val="C41A1A"/>
                </a:solidFill>
              </a:rPr>
              <a:t>&gt; </a:t>
            </a:r>
            <a:r>
              <a:rPr lang="en-US" dirty="0" smtClean="0">
                <a:solidFill>
                  <a:srgbClr val="C41A1A"/>
                </a:solidFill>
              </a:rPr>
              <a:t>db_backup.sql</a:t>
            </a:r>
          </a:p>
          <a:p>
            <a:pPr marL="342900" indent="-342900">
              <a:buFont typeface="Arial" panose="020B0604020202020204" pitchFamily="34" charset="0"/>
              <a:buChar char="•"/>
            </a:pPr>
            <a:endParaRPr lang="en-US" dirty="0" smtClean="0">
              <a:solidFill>
                <a:srgbClr val="C41A1A"/>
              </a:solidFill>
            </a:endParaRPr>
          </a:p>
          <a:p>
            <a:pPr marL="342900" indent="-342900">
              <a:buFont typeface="Arial" panose="020B0604020202020204" pitchFamily="34" charset="0"/>
              <a:buChar char="•"/>
            </a:pPr>
            <a:r>
              <a:rPr lang="en-US" dirty="0">
                <a:solidFill>
                  <a:srgbClr val="C41A1A"/>
                </a:solidFill>
              </a:rPr>
              <a:t>mysql -P 3306 </a:t>
            </a:r>
            <a:r>
              <a:rPr lang="en-US" dirty="0" smtClean="0">
                <a:solidFill>
                  <a:srgbClr val="C41A1A"/>
                </a:solidFill>
              </a:rPr>
              <a:t>–h192.168.100.74  -</a:t>
            </a:r>
            <a:r>
              <a:rPr lang="en-US" dirty="0">
                <a:solidFill>
                  <a:srgbClr val="C41A1A"/>
                </a:solidFill>
              </a:rPr>
              <a:t>uroot -</a:t>
            </a:r>
            <a:r>
              <a:rPr lang="en-US" dirty="0" smtClean="0">
                <a:solidFill>
                  <a:srgbClr val="C41A1A"/>
                </a:solidFill>
              </a:rPr>
              <a:t>proot </a:t>
            </a:r>
            <a:r>
              <a:rPr lang="en-US" dirty="0">
                <a:solidFill>
                  <a:srgbClr val="C41A1A"/>
                </a:solidFill>
              </a:rPr>
              <a:t>&lt; </a:t>
            </a:r>
            <a:r>
              <a:rPr lang="en-US" dirty="0" smtClean="0">
                <a:solidFill>
                  <a:srgbClr val="C41A1A"/>
                </a:solidFill>
              </a:rPr>
              <a:t>D:\ </a:t>
            </a:r>
            <a:r>
              <a:rPr lang="en-US" dirty="0">
                <a:solidFill>
                  <a:srgbClr val="C41A1A"/>
                </a:solidFill>
              </a:rPr>
              <a:t>backup_fileName.sql</a:t>
            </a:r>
            <a:r>
              <a:rPr lang="en-US" dirty="0" smtClean="0">
                <a:solidFill>
                  <a:srgbClr val="C41A1A"/>
                </a:solidFill>
              </a:rPr>
              <a:t> </a:t>
            </a:r>
            <a:r>
              <a:rPr lang="en-US" dirty="0">
                <a:solidFill>
                  <a:srgbClr val="C41A1A"/>
                </a:solidFill>
              </a:rPr>
              <a:t>saleel</a:t>
            </a:r>
          </a:p>
        </p:txBody>
      </p:sp>
    </p:spTree>
    <p:extLst>
      <p:ext uri="{BB962C8B-B14F-4D97-AF65-F5344CB8AC3E}">
        <p14:creationId xmlns:p14="http://schemas.microsoft.com/office/powerpoint/2010/main" val="2165911081"/>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Important SQL statements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34163277"/>
      </p:ext>
    </p:extLst>
  </p:cSld>
  <p:clrMapOvr>
    <a:masterClrMapping/>
  </p:clrMapOvr>
  <p:timing>
    <p:tnLst>
      <p:par>
        <p:cTn id="1" dur="indefinite" restart="never" nodeType="tmRoot"/>
      </p:par>
    </p:tnLst>
  </p:timing>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54309"/>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10" name="Rectangle 9"/>
          <p:cNvSpPr/>
          <p:nvPr/>
        </p:nvSpPr>
        <p:spPr>
          <a:xfrm>
            <a:off x="0" y="4808194"/>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5. Serial number jobwise</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@CNT := CASE WHEN JOB = @JB THEN @CNT + 1 ELSE 1 END R1, @JB := JOB  FROM EMP, (SELECT @CNT :=0, @JB := '') E ORDER BY JOB;</a:t>
            </a:r>
            <a:endParaRPr lang="en-IN" sz="2000" dirty="0">
              <a:solidFill>
                <a:srgbClr val="5F9378"/>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5334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
        <p:nvSpPr>
          <p:cNvPr id="2" name="Rectangle 1"/>
          <p:cNvSpPr/>
          <p:nvPr/>
        </p:nvSpPr>
        <p:spPr>
          <a:xfrm>
            <a:off x="228600" y="914400"/>
            <a:ext cx="8686800" cy="3416320"/>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GothamRounded-Book"/>
              </a:rPr>
              <a:t>What is the difference between CHAR and VARCHAR</a:t>
            </a:r>
            <a:r>
              <a:rPr lang="en-US" dirty="0" smtClean="0">
                <a:solidFill>
                  <a:srgbClr val="444444"/>
                </a:solidFill>
                <a:latin typeface="GothamRounded-Book"/>
              </a:rPr>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solidFill>
                  <a:srgbClr val="444444"/>
                </a:solidFill>
                <a:latin typeface="GothamRounded-Book"/>
              </a:rPr>
              <a:t>What is the difference </a:t>
            </a:r>
            <a:r>
              <a:rPr lang="en-US" dirty="0" smtClean="0">
                <a:solidFill>
                  <a:srgbClr val="444444"/>
                </a:solidFill>
                <a:latin typeface="GothamRounded-Book"/>
              </a:rPr>
              <a:t>between DELETE, DROP, AND TRUNCATE.</a:t>
            </a:r>
          </a:p>
          <a:p>
            <a:pPr marL="285750" indent="-285750">
              <a:buFont typeface="Arial" panose="020B0604020202020204" pitchFamily="34" charset="0"/>
              <a:buChar char="•"/>
            </a:pPr>
            <a:endParaRPr lang="en-US" dirty="0">
              <a:solidFill>
                <a:srgbClr val="444444"/>
              </a:solidFill>
              <a:latin typeface="GothamRounded-Book"/>
            </a:endParaRPr>
          </a:p>
          <a:p>
            <a:pPr marL="285750" indent="-285750">
              <a:buFont typeface="Arial" panose="020B0604020202020204" pitchFamily="34" charset="0"/>
              <a:buChar char="•"/>
            </a:pPr>
            <a:r>
              <a:rPr lang="en-US" dirty="0"/>
              <a:t>What is the difference between DELETE TABLE and TRUNCATE TABLE commands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are types of joins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is the difference between primary key and unique key</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do you mean my Joins and explain different types of MySQL Joins?</a:t>
            </a: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447800"/>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156627"/>
            <a:ext cx="8610600" cy="1138773"/>
          </a:xfrm>
          <a:prstGeom prst="rect">
            <a:avLst/>
          </a:prstGeom>
        </p:spPr>
        <p:txBody>
          <a:bodyPr wrap="square">
            <a:spAutoFit/>
          </a:bodyPr>
          <a:lstStyle/>
          <a:p>
            <a:pPr algn="ctr"/>
            <a:r>
              <a:rPr lang="en-IN" sz="3400" dirty="0">
                <a:solidFill>
                  <a:srgbClr val="FE1212"/>
                </a:solidFill>
                <a:latin typeface="Segoe Print" panose="02000600000000000000" pitchFamily="2" charset="0"/>
              </a:rPr>
              <a:t>"Live as if you were to die tomorrow.</a:t>
            </a:r>
          </a:p>
          <a:p>
            <a:pPr algn="ctr"/>
            <a:r>
              <a:rPr lang="en-IN" sz="34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15622612"/>
              </p:ext>
            </p:extLst>
          </p:nvPr>
        </p:nvGraphicFramePr>
        <p:xfrm>
          <a:off x="533400" y="1600200"/>
          <a:ext cx="1981199" cy="2225040"/>
        </p:xfrm>
        <a:graphic>
          <a:graphicData uri="http://schemas.openxmlformats.org/drawingml/2006/table">
            <a:tbl>
              <a:tblPr firstRow="1" bandRow="1">
                <a:tableStyleId>{5940675A-B579-460E-94D1-54222C63F5DA}</a:tableStyleId>
              </a:tblPr>
              <a:tblGrid>
                <a:gridCol w="495300"/>
                <a:gridCol w="670111"/>
                <a:gridCol w="815788"/>
              </a:tblGrid>
              <a:tr h="370840">
                <a:tc>
                  <a:txBody>
                    <a:bodyPr/>
                    <a:lstStyle/>
                    <a:p>
                      <a:r>
                        <a:rPr lang="en-US" dirty="0" smtClean="0"/>
                        <a:t>65</a:t>
                      </a:r>
                      <a:endParaRPr lang="en-US" dirty="0"/>
                    </a:p>
                  </a:txBody>
                  <a:tcPr/>
                </a:tc>
                <a:tc>
                  <a:txBody>
                    <a:bodyPr/>
                    <a:lstStyle/>
                    <a:p>
                      <a:r>
                        <a:rPr lang="en-US" dirty="0" smtClean="0"/>
                        <a:t>a</a:t>
                      </a:r>
                      <a:endParaRPr lang="en-US" dirty="0"/>
                    </a:p>
                  </a:txBody>
                  <a:tcPr/>
                </a:tc>
                <a:tc>
                  <a:txBody>
                    <a:bodyPr/>
                    <a:lstStyle/>
                    <a:p>
                      <a:r>
                        <a:rPr lang="en-US" dirty="0" smtClean="0"/>
                        <a:t>10</a:t>
                      </a:r>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
        <p:nvSpPr>
          <p:cNvPr id="3" name="TextBox 2"/>
          <p:cNvSpPr txBox="1"/>
          <p:nvPr/>
        </p:nvSpPr>
        <p:spPr>
          <a:xfrm>
            <a:off x="1524000" y="533400"/>
            <a:ext cx="5936240" cy="369332"/>
          </a:xfrm>
          <a:prstGeom prst="rect">
            <a:avLst/>
          </a:prstGeom>
          <a:noFill/>
        </p:spPr>
        <p:txBody>
          <a:bodyPr wrap="none" rtlCol="0">
            <a:spAutoFit/>
          </a:bodyPr>
          <a:lstStyle/>
          <a:p>
            <a:r>
              <a:rPr lang="en-US" dirty="0" smtClean="0"/>
              <a:t>Input a = 10, find ascii of a variable and store in 65 array</a:t>
            </a:r>
            <a:endParaRPr lang="en-US" dirty="0"/>
          </a:p>
        </p:txBody>
      </p:sp>
    </p:spTree>
    <p:extLst>
      <p:ext uri="{BB962C8B-B14F-4D97-AF65-F5344CB8AC3E}">
        <p14:creationId xmlns:p14="http://schemas.microsoft.com/office/powerpoint/2010/main" val="22626340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US" sz="3600" i="1" dirty="0">
                <a:solidFill>
                  <a:srgbClr val="FF9900"/>
                </a:solidFill>
                <a:latin typeface="Arial" pitchFamily="34" charset="0"/>
                <a:cs typeface="Arial" pitchFamily="34" charset="0"/>
              </a:rPr>
              <a:t>types</a:t>
            </a:r>
            <a:r>
              <a:rPr lang="en-US" sz="3600" dirty="0"/>
              <a:t> </a:t>
            </a:r>
            <a:r>
              <a:rPr lang="en-US" sz="3600" i="1" dirty="0">
                <a:solidFill>
                  <a:srgbClr val="FF9900"/>
                </a:solidFill>
                <a:latin typeface="Arial" pitchFamily="34" charset="0"/>
                <a:cs typeface="Arial" pitchFamily="34" charset="0"/>
              </a:rPr>
              <a:t>of</a:t>
            </a:r>
            <a:r>
              <a:rPr lang="en-US" sz="3600" dirty="0"/>
              <a:t> </a:t>
            </a:r>
            <a:r>
              <a:rPr lang="en-US" sz="3600" i="1" dirty="0">
                <a:solidFill>
                  <a:srgbClr val="FF9900"/>
                </a:solidFill>
                <a:latin typeface="Arial" pitchFamily="34" charset="0"/>
                <a:cs typeface="Arial" pitchFamily="34" charset="0"/>
              </a:rPr>
              <a:t>Keys</a:t>
            </a:r>
            <a:r>
              <a:rPr lang="en-IN" sz="3600" i="1" dirty="0" smtClean="0">
                <a:solidFill>
                  <a:srgbClr val="FF9900"/>
                </a:solidFill>
                <a:latin typeface="Arial" pitchFamily="34" charset="0"/>
                <a:cs typeface="Arial" pitchFamily="34" charset="0"/>
              </a:rPr>
              <a:t>?</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55575" y="1001486"/>
            <a:ext cx="8912225" cy="5078313"/>
          </a:xfrm>
          <a:prstGeom prst="rect">
            <a:avLst/>
          </a:prstGeom>
        </p:spPr>
        <p:txBody>
          <a:bodyPr wrap="square">
            <a:spAutoFit/>
          </a:bodyPr>
          <a:lstStyle/>
          <a:p>
            <a:r>
              <a:rPr lang="en-US" dirty="0" smtClean="0">
                <a:solidFill>
                  <a:srgbClr val="0089A4"/>
                </a:solidFill>
                <a:latin typeface="Gentium Basic"/>
              </a:rPr>
              <a:t>1</a:t>
            </a:r>
            <a:r>
              <a:rPr lang="en-US" b="1" dirty="0">
                <a:solidFill>
                  <a:srgbClr val="0089A4"/>
                </a:solidFill>
                <a:latin typeface="Gentium Basic"/>
              </a:rPr>
              <a:t>. Candidate Key</a:t>
            </a:r>
            <a:r>
              <a:rPr lang="en-US" dirty="0">
                <a:solidFill>
                  <a:srgbClr val="0089A4"/>
                </a:solidFill>
                <a:latin typeface="Gentium Basic"/>
              </a:rPr>
              <a:t>: are individual columns in a table that qualifies for uniqueness of all the rows. Here in Employee table EmployeeID &amp; SSN are Candidate keys.</a:t>
            </a:r>
          </a:p>
          <a:p>
            <a:endParaRPr lang="en-US" dirty="0">
              <a:solidFill>
                <a:srgbClr val="0089A4"/>
              </a:solidFill>
              <a:latin typeface="Gentium Basic"/>
            </a:endParaRPr>
          </a:p>
          <a:p>
            <a:r>
              <a:rPr lang="en-US" dirty="0">
                <a:solidFill>
                  <a:srgbClr val="0089A4"/>
                </a:solidFill>
                <a:latin typeface="Gentium Basic"/>
              </a:rPr>
              <a:t>2. </a:t>
            </a:r>
            <a:r>
              <a:rPr lang="en-US" b="1" dirty="0">
                <a:solidFill>
                  <a:srgbClr val="0089A4"/>
                </a:solidFill>
                <a:latin typeface="Gentium Basic"/>
              </a:rPr>
              <a:t>Primary Key</a:t>
            </a:r>
            <a:r>
              <a:rPr lang="en-US" dirty="0">
                <a:solidFill>
                  <a:srgbClr val="0089A4"/>
                </a:solidFill>
                <a:latin typeface="Gentium Basic"/>
              </a:rPr>
              <a:t>: is the columns you choose to maintain uniqueness in a table. Here in Employee table you can choose either EmployeeID or SSN columns, EmployeeID is preferable choice, as SSN is a secure value.</a:t>
            </a:r>
          </a:p>
          <a:p>
            <a:endParaRPr lang="en-US" dirty="0">
              <a:solidFill>
                <a:srgbClr val="0089A4"/>
              </a:solidFill>
              <a:latin typeface="Gentium Basic"/>
            </a:endParaRPr>
          </a:p>
          <a:p>
            <a:r>
              <a:rPr lang="en-US" dirty="0">
                <a:solidFill>
                  <a:srgbClr val="0089A4"/>
                </a:solidFill>
                <a:latin typeface="Gentium Basic"/>
              </a:rPr>
              <a:t>3. </a:t>
            </a:r>
            <a:r>
              <a:rPr lang="en-US" b="1" dirty="0">
                <a:solidFill>
                  <a:srgbClr val="0089A4"/>
                </a:solidFill>
                <a:latin typeface="Gentium Basic"/>
              </a:rPr>
              <a:t>Alternate Key</a:t>
            </a:r>
            <a:r>
              <a:rPr lang="en-US" dirty="0">
                <a:solidFill>
                  <a:srgbClr val="0089A4"/>
                </a:solidFill>
                <a:latin typeface="Gentium Basic"/>
              </a:rPr>
              <a:t>: Candidate column other the Primary column, like if EmployeeID is PK then SSN would be the Alternate key.</a:t>
            </a:r>
          </a:p>
          <a:p>
            <a:endParaRPr lang="en-US" dirty="0">
              <a:solidFill>
                <a:srgbClr val="0089A4"/>
              </a:solidFill>
              <a:latin typeface="Gentium Basic"/>
            </a:endParaRPr>
          </a:p>
          <a:p>
            <a:r>
              <a:rPr lang="en-US" dirty="0">
                <a:solidFill>
                  <a:srgbClr val="0089A4"/>
                </a:solidFill>
                <a:latin typeface="Gentium Basic"/>
              </a:rPr>
              <a:t>4. </a:t>
            </a:r>
            <a:r>
              <a:rPr lang="en-US" b="1" dirty="0">
                <a:solidFill>
                  <a:srgbClr val="0089A4"/>
                </a:solidFill>
                <a:latin typeface="Gentium Basic"/>
              </a:rPr>
              <a:t>Super Key</a:t>
            </a:r>
            <a:r>
              <a:rPr lang="en-US" dirty="0">
                <a:solidFill>
                  <a:srgbClr val="0089A4"/>
                </a:solidFill>
                <a:latin typeface="Gentium Basic"/>
              </a:rPr>
              <a:t>: If you add any other column/attribute to a Primary Key then it become a super key, like EmployeeID + FullName is a Super Key.</a:t>
            </a:r>
          </a:p>
          <a:p>
            <a:endParaRPr lang="en-US" dirty="0">
              <a:solidFill>
                <a:srgbClr val="0089A4"/>
              </a:solidFill>
              <a:latin typeface="Gentium Basic"/>
            </a:endParaRPr>
          </a:p>
          <a:p>
            <a:r>
              <a:rPr lang="en-US" dirty="0">
                <a:solidFill>
                  <a:srgbClr val="0089A4"/>
                </a:solidFill>
                <a:latin typeface="Gentium Basic"/>
              </a:rPr>
              <a:t>5. </a:t>
            </a:r>
            <a:r>
              <a:rPr lang="en-US" b="1" dirty="0">
                <a:solidFill>
                  <a:srgbClr val="0089A4"/>
                </a:solidFill>
                <a:latin typeface="Gentium Basic"/>
              </a:rPr>
              <a:t>Composite Key</a:t>
            </a:r>
            <a:r>
              <a:rPr lang="en-US" dirty="0">
                <a:solidFill>
                  <a:srgbClr val="0089A4"/>
                </a:solidFill>
                <a:latin typeface="Gentium Basic"/>
              </a:rPr>
              <a:t>: If a table do not have any single column that qualifies for a Candidate key, then you have to select 2 or more columns to make a row unique. Like if there is no EmployeeID or SSN columns, then you can make FullName + DateOfBirth as Composite primary Key. But still there can be a narrow chance of duplicate row.</a:t>
            </a:r>
          </a:p>
        </p:txBody>
      </p:sp>
      <p:sp>
        <p:nvSpPr>
          <p:cNvPr id="7" name="Rectangle 6"/>
          <p:cNvSpPr/>
          <p:nvPr/>
        </p:nvSpPr>
        <p:spPr>
          <a:xfrm>
            <a:off x="76200" y="133290"/>
            <a:ext cx="6781800" cy="400110"/>
          </a:xfrm>
          <a:prstGeom prst="rect">
            <a:avLst/>
          </a:prstGeom>
        </p:spPr>
        <p:txBody>
          <a:bodyPr wrap="square">
            <a:spAutoFit/>
          </a:bodyPr>
          <a:lstStyle/>
          <a:p>
            <a:r>
              <a:rPr lang="en-US" sz="2000" dirty="0">
                <a:solidFill>
                  <a:schemeClr val="accent4">
                    <a:lumMod val="50000"/>
                  </a:schemeClr>
                </a:solidFill>
                <a:latin typeface="Gentium Basic"/>
              </a:rPr>
              <a:t>Employee (</a:t>
            </a:r>
            <a:r>
              <a:rPr lang="en-US" sz="2000" dirty="0" smtClean="0">
                <a:solidFill>
                  <a:schemeClr val="accent4">
                    <a:lumMod val="50000"/>
                  </a:schemeClr>
                </a:solidFill>
                <a:latin typeface="Gentium Basic"/>
              </a:rPr>
              <a:t>EmployeeID</a:t>
            </a:r>
            <a:r>
              <a:rPr lang="en-US" sz="2000" dirty="0">
                <a:solidFill>
                  <a:schemeClr val="accent4">
                    <a:lumMod val="50000"/>
                  </a:schemeClr>
                </a:solidFill>
                <a:latin typeface="Gentium Basic"/>
              </a:rPr>
              <a:t>, FullName, SSN, </a:t>
            </a:r>
            <a:r>
              <a:rPr lang="en-US" sz="2000" dirty="0" smtClean="0">
                <a:solidFill>
                  <a:schemeClr val="accent4">
                    <a:lumMod val="50000"/>
                  </a:schemeClr>
                </a:solidFill>
                <a:latin typeface="Gentium Basic"/>
              </a:rPr>
              <a:t>DateOfBirth)</a:t>
            </a:r>
            <a:endParaRPr lang="en-US" dirty="0">
              <a:solidFill>
                <a:schemeClr val="accent4">
                  <a:lumMod val="50000"/>
                </a:schemeClr>
              </a:solidFill>
              <a:latin typeface="Gentium Basic"/>
            </a:endParaRPr>
          </a:p>
        </p:txBody>
      </p:sp>
    </p:spTree>
    <p:extLst>
      <p:ext uri="{BB962C8B-B14F-4D97-AF65-F5344CB8AC3E}">
        <p14:creationId xmlns:p14="http://schemas.microsoft.com/office/powerpoint/2010/main" val="1065837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77500" lnSpcReduction="20000"/>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The three levels of database architecture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33695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5574" y="990600"/>
            <a:ext cx="8836025" cy="246221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r>
              <a:rPr lang="en-US" sz="2000" b="1" dirty="0">
                <a:solidFill>
                  <a:srgbClr val="C00000"/>
                </a:solidFill>
                <a:latin typeface="Arial" panose="020B0604020202020204" pitchFamily="34" charset="0"/>
                <a:cs typeface="Arial" panose="020B0604020202020204" pitchFamily="34" charset="0"/>
              </a:rPr>
              <a:t>Physical </a:t>
            </a:r>
            <a:r>
              <a:rPr lang="en-US" sz="2000" b="1" dirty="0" smtClean="0">
                <a:solidFill>
                  <a:srgbClr val="C00000"/>
                </a:solidFill>
                <a:latin typeface="Arial" panose="020B0604020202020204" pitchFamily="34" charset="0"/>
                <a:cs typeface="Arial" panose="020B0604020202020204" pitchFamily="34" charset="0"/>
              </a:rPr>
              <a:t>Level</a:t>
            </a:r>
          </a:p>
          <a:p>
            <a:endParaRPr lang="en-US" sz="2000" b="1" dirty="0">
              <a:solidFill>
                <a:srgbClr val="C00000"/>
              </a:solidFill>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This is the lowest level in the three level architecture. It is also known as the </a:t>
            </a:r>
            <a:r>
              <a:rPr lang="en-US" sz="2000" b="1" i="1" dirty="0">
                <a:latin typeface="Arial" panose="020B0604020202020204" pitchFamily="34" charset="0"/>
                <a:cs typeface="Arial" panose="020B0604020202020204" pitchFamily="34" charset="0"/>
              </a:rPr>
              <a:t>internal level</a:t>
            </a:r>
            <a:r>
              <a:rPr lang="en-US" sz="2000" dirty="0">
                <a:latin typeface="Arial" panose="020B0604020202020204" pitchFamily="34" charset="0"/>
                <a:cs typeface="Arial" panose="020B0604020202020204" pitchFamily="34" charset="0"/>
              </a:rPr>
              <a:t>. The physical level describes how data is actually stored in the database. In the lowest level, this data is stored in the external hard drives in the form of bits and at a little high level, it can be said that the data is stored in files and folders. The physical level also discusses compression and encryption techniques.</a:t>
            </a:r>
            <a:endParaRPr lang="en-US" sz="2000" dirty="0" smtClean="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 Level</a:t>
            </a:r>
          </a:p>
        </p:txBody>
      </p:sp>
    </p:spTree>
    <p:extLst>
      <p:ext uri="{BB962C8B-B14F-4D97-AF65-F5344CB8AC3E}">
        <p14:creationId xmlns:p14="http://schemas.microsoft.com/office/powerpoint/2010/main" val="404516006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a:t>
            </a:r>
            <a:r>
              <a:rPr lang="en-US" sz="4000" b="1" i="1" dirty="0" smtClean="0">
                <a:solidFill>
                  <a:srgbClr val="FFFF00"/>
                </a:solidFill>
                <a:latin typeface="Arial" pitchFamily="34" charset="0"/>
                <a:cs typeface="Arial" pitchFamily="34" charset="0"/>
              </a:rPr>
              <a:t>Level</a:t>
            </a:r>
            <a:endParaRPr lang="en-US" sz="4000" b="1" i="1" dirty="0">
              <a:solidFill>
                <a:srgbClr val="FFFF00"/>
              </a:solidFill>
              <a:latin typeface="Arial" pitchFamily="34" charset="0"/>
              <a:cs typeface="Arial" pitchFamily="34" charset="0"/>
            </a:endParaRPr>
          </a:p>
        </p:txBody>
      </p:sp>
      <p:sp>
        <p:nvSpPr>
          <p:cNvPr id="6" name="Rectangle 1"/>
          <p:cNvSpPr>
            <a:spLocks noChangeArrowheads="1"/>
          </p:cNvSpPr>
          <p:nvPr/>
        </p:nvSpPr>
        <p:spPr bwMode="auto">
          <a:xfrm>
            <a:off x="155574" y="990600"/>
            <a:ext cx="8836025" cy="2154436"/>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r>
              <a:rPr lang="en-US" sz="2000" b="1" dirty="0" smtClean="0">
                <a:solidFill>
                  <a:srgbClr val="C00000"/>
                </a:solidFill>
                <a:latin typeface="Arial" panose="020B0604020202020204" pitchFamily="34" charset="0"/>
                <a:cs typeface="Arial" panose="020B0604020202020204" pitchFamily="34" charset="0"/>
              </a:rPr>
              <a:t>Conceptual Level</a:t>
            </a:r>
          </a:p>
          <a:p>
            <a:endParaRPr lang="en-US" sz="2000" b="1" dirty="0">
              <a:solidFill>
                <a:srgbClr val="C00000"/>
              </a:solidFill>
              <a:latin typeface="Arial" panose="020B0604020202020204" pitchFamily="34" charset="0"/>
              <a:cs typeface="Arial" panose="020B0604020202020204" pitchFamily="34" charset="0"/>
            </a:endParaRPr>
          </a:p>
          <a:p>
            <a:r>
              <a:rPr lang="en-US" sz="2000" dirty="0"/>
              <a:t>The conceptual level is at a higher level than the physical level. It is also known as the </a:t>
            </a:r>
            <a:r>
              <a:rPr lang="en-US" sz="2000" b="1" i="1" dirty="0"/>
              <a:t>logical level</a:t>
            </a:r>
            <a:r>
              <a:rPr lang="en-US" sz="2000" dirty="0"/>
              <a:t>. It describes how the database appears to the users conceptually and the relationships between various data tables. The conceptual level does not care for how the data in the database is actually stored.</a:t>
            </a:r>
            <a:endParaRPr lang="en-US" sz="2000" dirty="0" smtClean="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3881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External Level</a:t>
            </a:r>
          </a:p>
        </p:txBody>
      </p:sp>
      <p:sp>
        <p:nvSpPr>
          <p:cNvPr id="9" name="Rectangle 1"/>
          <p:cNvSpPr>
            <a:spLocks noChangeArrowheads="1"/>
          </p:cNvSpPr>
          <p:nvPr/>
        </p:nvSpPr>
        <p:spPr bwMode="auto">
          <a:xfrm>
            <a:off x="155574" y="969764"/>
            <a:ext cx="8836025" cy="2154436"/>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r>
              <a:rPr lang="en-US" sz="2000" b="1" dirty="0" smtClean="0">
                <a:solidFill>
                  <a:srgbClr val="C00000"/>
                </a:solidFill>
                <a:latin typeface="Arial" panose="020B0604020202020204" pitchFamily="34" charset="0"/>
                <a:cs typeface="Arial" panose="020B0604020202020204" pitchFamily="34" charset="0"/>
              </a:rPr>
              <a:t>External Level</a:t>
            </a:r>
          </a:p>
          <a:p>
            <a:endParaRPr lang="en-US" sz="2000" b="1" dirty="0">
              <a:solidFill>
                <a:srgbClr val="C00000"/>
              </a:solidFill>
              <a:latin typeface="Arial" panose="020B0604020202020204" pitchFamily="34" charset="0"/>
              <a:cs typeface="Arial" panose="020B0604020202020204" pitchFamily="34" charset="0"/>
            </a:endParaRPr>
          </a:p>
          <a:p>
            <a:r>
              <a:rPr lang="en-US" sz="2000" dirty="0"/>
              <a:t>This is the highest level in the three level architecture and closest to the user. It is also known as the </a:t>
            </a:r>
            <a:r>
              <a:rPr lang="en-US" sz="2000" b="1" i="1" dirty="0"/>
              <a:t>view level</a:t>
            </a:r>
            <a:r>
              <a:rPr lang="en-US" sz="2000" dirty="0"/>
              <a:t>. The external level only shows the relevant database content to the users in the form of views and hides the rest of the data. So different users can see the database as a different view as per their individual requirements.</a:t>
            </a:r>
            <a:endParaRPr lang="en-US" sz="2000" dirty="0" smtClean="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86561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Relational Algebra</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458234" y="3072825"/>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r>
              <a:rPr lang="en-US" sz="2400" dirty="0" smtClean="0">
                <a:solidFill>
                  <a:srgbClr val="FF0000"/>
                </a:solidFill>
                <a:latin typeface="Verdana" panose="020B0604030504040204" pitchFamily="34" charset="0"/>
                <a:ea typeface="Verdana" panose="020B0604030504040204" pitchFamily="34" charset="0"/>
                <a:sym typeface="Symbol" panose="05050102010706020507" pitchFamily="18" charset="2"/>
              </a:rPr>
              <a: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Closure of Attributes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Normalization </a:t>
            </a:r>
            <a:r>
              <a:rPr lang="en-US" sz="4800" dirty="0">
                <a:solidFill>
                  <a:srgbClr val="DC525C"/>
                </a:solidFill>
                <a:latin typeface="Segoe UI Light" panose="020B0502040204020203" pitchFamily="34" charset="0"/>
                <a:cs typeface="Segoe UI Light" panose="020B0502040204020203" pitchFamily="34" charset="0"/>
              </a:rPr>
              <a:t>in </a:t>
            </a:r>
            <a:r>
              <a:rPr lang="en-US" sz="4800" dirty="0" smtClean="0">
                <a:solidFill>
                  <a:srgbClr val="DC525C"/>
                </a:solidFill>
                <a:latin typeface="Segoe UI Light" panose="020B0502040204020203" pitchFamily="34" charset="0"/>
                <a:cs typeface="Segoe UI Light" panose="020B0502040204020203" pitchFamily="34" charset="0"/>
              </a:rPr>
              <a:t>DBMS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28600" y="3276600"/>
            <a:ext cx="8686800" cy="1785104"/>
          </a:xfrm>
          <a:prstGeom prst="rect">
            <a:avLst/>
          </a:prstGeom>
        </p:spPr>
        <p:txBody>
          <a:bodyPr wrap="square">
            <a:spAutoFit/>
          </a:bodyPr>
          <a:lstStyle/>
          <a:p>
            <a:pPr algn="just"/>
            <a:r>
              <a:rPr lang="en-US" sz="2200" dirty="0">
                <a:solidFill>
                  <a:schemeClr val="accent4">
                    <a:lumMod val="50000"/>
                  </a:schemeClr>
                </a:solidFill>
                <a:latin typeface="Open sans"/>
                <a:cs typeface="Segoe UI Light" panose="020B0502040204020203" pitchFamily="34" charset="0"/>
              </a:rPr>
              <a:t>Database Normalization is a technique that helps in designing the schema of the database in an optimal manner so as to ensure the above points. The core idea of database normalization is to divide the tables into smaller subtables and store pointers to data rather than replicating it.</a:t>
            </a:r>
          </a:p>
        </p:txBody>
      </p:sp>
    </p:spTree>
    <p:extLst>
      <p:ext uri="{BB962C8B-B14F-4D97-AF65-F5344CB8AC3E}">
        <p14:creationId xmlns:p14="http://schemas.microsoft.com/office/powerpoint/2010/main" val="250295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Problem</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1200329"/>
          </a:xfrm>
          <a:prstGeom prst="rect">
            <a:avLst/>
          </a:prstGeom>
        </p:spPr>
        <p:txBody>
          <a:bodyPr wrap="square">
            <a:spAutoFit/>
          </a:bodyPr>
          <a:lstStyle/>
          <a:p>
            <a:pPr algn="just"/>
            <a:r>
              <a:rPr lang="en-US" sz="2400" dirty="0">
                <a:latin typeface="Segoe UI Light" panose="020B0502040204020203" pitchFamily="34" charset="0"/>
                <a:cs typeface="Segoe UI Light" panose="020B0502040204020203" pitchFamily="34" charset="0"/>
              </a:rPr>
              <a:t>To understand normalization in database with example tables, let’s assume that we are supposed to store the details of </a:t>
            </a:r>
            <a:r>
              <a:rPr lang="en-US" sz="2400" b="1" dirty="0">
                <a:latin typeface="Segoe UI Light" panose="020B0502040204020203" pitchFamily="34" charset="0"/>
                <a:cs typeface="Segoe UI Light" panose="020B0502040204020203" pitchFamily="34" charset="0"/>
              </a:rPr>
              <a:t>courses</a:t>
            </a:r>
            <a:r>
              <a:rPr lang="en-US" sz="2400" dirty="0">
                <a:latin typeface="Segoe UI Light" panose="020B0502040204020203" pitchFamily="34" charset="0"/>
                <a:cs typeface="Segoe UI Light" panose="020B0502040204020203" pitchFamily="34" charset="0"/>
              </a:rPr>
              <a:t> and </a:t>
            </a:r>
            <a:r>
              <a:rPr lang="en-US" sz="2400" b="1" dirty="0">
                <a:latin typeface="Segoe UI Light" panose="020B0502040204020203" pitchFamily="34" charset="0"/>
                <a:cs typeface="Segoe UI Light" panose="020B0502040204020203" pitchFamily="34" charset="0"/>
              </a:rPr>
              <a:t>instructors</a:t>
            </a:r>
            <a:r>
              <a:rPr lang="en-US" sz="2400" dirty="0">
                <a:latin typeface="Segoe UI Light" panose="020B0502040204020203" pitchFamily="34" charset="0"/>
                <a:cs typeface="Segoe UI Light" panose="020B0502040204020203" pitchFamily="34" charset="0"/>
              </a:rPr>
              <a:t> in a university.</a:t>
            </a:r>
            <a:endParaRPr lang="en-IN" sz="2400" dirty="0">
              <a:latin typeface="Segoe UI Light" panose="020B0502040204020203" pitchFamily="34" charset="0"/>
              <a:cs typeface="Segoe UI Light" panose="020B0502040204020203"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271432737"/>
              </p:ext>
            </p:extLst>
          </p:nvPr>
        </p:nvGraphicFramePr>
        <p:xfrm>
          <a:off x="2" y="2255520"/>
          <a:ext cx="9143998" cy="1706880"/>
        </p:xfrm>
        <a:graphic>
          <a:graphicData uri="http://schemas.openxmlformats.org/drawingml/2006/table">
            <a:tbl>
              <a:tblPr/>
              <a:tblGrid>
                <a:gridCol w="1813034"/>
                <a:gridCol w="2128344"/>
                <a:gridCol w="2128344"/>
                <a:gridCol w="3074276"/>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Instructor’s </a:t>
                      </a:r>
                      <a:r>
                        <a:rPr lang="en-US" b="1" dirty="0" smtClean="0">
                          <a:solidFill>
                            <a:srgbClr val="222222"/>
                          </a:solidFill>
                          <a:effectLst/>
                        </a:rPr>
                        <a:t>phone number</a:t>
                      </a:r>
                      <a:endParaRPr lang="en-US" b="1" dirty="0">
                        <a:solidFill>
                          <a:srgbClr val="222222"/>
                        </a:solidFill>
                        <a:effectLst/>
                      </a:endParaRP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Lecture Hall 20</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21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+1 6519272918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CS Auditorium</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sp>
        <p:nvSpPr>
          <p:cNvPr id="6" name="Rectangle 1"/>
          <p:cNvSpPr>
            <a:spLocks noChangeArrowheads="1"/>
          </p:cNvSpPr>
          <p:nvPr/>
        </p:nvSpPr>
        <p:spPr bwMode="auto">
          <a:xfrm>
            <a:off x="152400" y="27439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8"/>
          <p:cNvSpPr/>
          <p:nvPr/>
        </p:nvSpPr>
        <p:spPr>
          <a:xfrm>
            <a:off x="152400" y="4237672"/>
            <a:ext cx="8763000" cy="1938992"/>
          </a:xfrm>
          <a:prstGeom prst="rect">
            <a:avLst/>
          </a:prstGeom>
        </p:spPr>
        <p:txBody>
          <a:bodyPr wrap="square">
            <a:spAutoFit/>
          </a:bodyPr>
          <a:lstStyle/>
          <a:p>
            <a:pPr algn="just"/>
            <a:r>
              <a:rPr lang="en-US" sz="2000" dirty="0">
                <a:solidFill>
                  <a:srgbClr val="333333"/>
                </a:solidFill>
                <a:latin typeface="Open sans"/>
              </a:rPr>
              <a:t>At first, this design seems to be good. However, issues start to develop once we need to modify information. For instance, suppose, </a:t>
            </a:r>
            <a:r>
              <a:rPr lang="en-US" sz="2000" dirty="0">
                <a:solidFill>
                  <a:srgbClr val="C41A1A"/>
                </a:solidFill>
                <a:latin typeface="Open sans"/>
              </a:rPr>
              <a:t>if Prof. George changed his mobile number. In such a situation, we will have to make edits in 2 places</a:t>
            </a:r>
            <a:r>
              <a:rPr lang="en-US" sz="2000" b="1" dirty="0">
                <a:solidFill>
                  <a:srgbClr val="333333"/>
                </a:solidFill>
                <a:latin typeface="Open sans"/>
              </a:rPr>
              <a:t>. </a:t>
            </a:r>
            <a:r>
              <a:rPr lang="en-US" sz="2000" dirty="0">
                <a:solidFill>
                  <a:srgbClr val="333333"/>
                </a:solidFill>
                <a:latin typeface="Open sans"/>
              </a:rPr>
              <a:t>What if someone just edited the mobile number against </a:t>
            </a:r>
            <a:r>
              <a:rPr lang="en-US" sz="2000" b="1" dirty="0">
                <a:solidFill>
                  <a:srgbClr val="0070C0"/>
                </a:solidFill>
                <a:latin typeface="Open sans"/>
              </a:rPr>
              <a:t>CS101</a:t>
            </a:r>
            <a:r>
              <a:rPr lang="en-US" sz="2000" dirty="0">
                <a:solidFill>
                  <a:srgbClr val="333333"/>
                </a:solidFill>
                <a:latin typeface="Open sans"/>
              </a:rPr>
              <a:t>, but forgot to edit it for </a:t>
            </a:r>
            <a:r>
              <a:rPr lang="en-US" sz="2000" b="1" dirty="0">
                <a:solidFill>
                  <a:srgbClr val="0070C0"/>
                </a:solidFill>
                <a:latin typeface="Open sans"/>
              </a:rPr>
              <a:t>CS154</a:t>
            </a:r>
            <a:r>
              <a:rPr lang="en-US" sz="2000" dirty="0">
                <a:solidFill>
                  <a:srgbClr val="333333"/>
                </a:solidFill>
                <a:latin typeface="Open sans"/>
              </a:rPr>
              <a:t>? This will lead to stale/wrong information in the database.</a:t>
            </a:r>
            <a:endParaRPr lang="en-US" sz="2000" dirty="0"/>
          </a:p>
        </p:txBody>
      </p:sp>
    </p:spTree>
    <p:extLst>
      <p:ext uri="{BB962C8B-B14F-4D97-AF65-F5344CB8AC3E}">
        <p14:creationId xmlns:p14="http://schemas.microsoft.com/office/powerpoint/2010/main" val="286733200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Solution</a:t>
            </a:r>
            <a:endParaRPr lang="en-US" sz="4000" b="1" i="1" dirty="0">
              <a:solidFill>
                <a:srgbClr val="FFFF00"/>
              </a:solidFill>
              <a:latin typeface="Arial" pitchFamily="34" charset="0"/>
              <a:cs typeface="Arial" pitchFamily="34" charset="0"/>
            </a:endParaRPr>
          </a:p>
        </p:txBody>
      </p:sp>
      <p:sp>
        <p:nvSpPr>
          <p:cNvPr id="8" name="Rectangle 7"/>
          <p:cNvSpPr/>
          <p:nvPr/>
        </p:nvSpPr>
        <p:spPr>
          <a:xfrm>
            <a:off x="152400" y="838200"/>
            <a:ext cx="8839200" cy="830997"/>
          </a:xfrm>
          <a:prstGeom prst="rect">
            <a:avLst/>
          </a:prstGeom>
        </p:spPr>
        <p:txBody>
          <a:bodyPr wrap="square">
            <a:spAutoFit/>
          </a:bodyPr>
          <a:lstStyle/>
          <a:p>
            <a:pPr algn="just"/>
            <a:r>
              <a:rPr lang="en-US" sz="2400" dirty="0">
                <a:solidFill>
                  <a:srgbClr val="0070C0"/>
                </a:solidFill>
                <a:latin typeface="Segoe UI Light" panose="020B0502040204020203" pitchFamily="34" charset="0"/>
                <a:cs typeface="Segoe UI Light" panose="020B0502040204020203" pitchFamily="34" charset="0"/>
              </a:rPr>
              <a:t>This problem, however, can be easily tackled by dividing our table into 2 simpler tables.</a:t>
            </a:r>
            <a:endParaRPr lang="en-IN" sz="2400" dirty="0">
              <a:solidFill>
                <a:srgbClr val="0070C0"/>
              </a:solidFill>
              <a:latin typeface="Segoe UI Light" panose="020B0502040204020203" pitchFamily="34" charset="0"/>
              <a:cs typeface="Segoe UI Light" panose="020B0502040204020203"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2887171470"/>
              </p:ext>
            </p:extLst>
          </p:nvPr>
        </p:nvGraphicFramePr>
        <p:xfrm>
          <a:off x="12864" y="2308969"/>
          <a:ext cx="9131136" cy="1280160"/>
        </p:xfrm>
        <a:graphic>
          <a:graphicData uri="http://schemas.openxmlformats.org/drawingml/2006/table">
            <a:tbl>
              <a:tblPr/>
              <a:tblGrid>
                <a:gridCol w="3043712"/>
                <a:gridCol w="3043712"/>
                <a:gridCol w="3043712"/>
              </a:tblGrid>
              <a:tr h="0">
                <a:tc>
                  <a:txBody>
                    <a:bodyPr/>
                    <a:lstStyle/>
                    <a:p>
                      <a:pPr algn="l" fontAlgn="ctr"/>
                      <a:r>
                        <a:rPr lang="en-US" b="1" dirty="0" smtClean="0">
                          <a:solidFill>
                            <a:srgbClr val="222222"/>
                          </a:solidFill>
                          <a:effectLst/>
                        </a:rPr>
                        <a:t>Instructor's </a:t>
                      </a:r>
                      <a:r>
                        <a:rPr lang="en-US" b="1" dirty="0">
                          <a:solidFill>
                            <a:srgbClr val="222222"/>
                          </a:solidFill>
                          <a:effectLst/>
                        </a:rPr>
                        <a:t>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number</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smtClean="0">
                          <a:solidFill>
                            <a:srgbClr val="222222"/>
                          </a:solidFill>
                          <a:effectLst/>
                        </a:rPr>
                        <a:t>2</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+1 6519272918</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055756385"/>
              </p:ext>
            </p:extLst>
          </p:nvPr>
        </p:nvGraphicFramePr>
        <p:xfrm>
          <a:off x="5938" y="4389120"/>
          <a:ext cx="9144000" cy="1706880"/>
        </p:xfrm>
        <a:graphic>
          <a:graphicData uri="http://schemas.openxmlformats.org/drawingml/2006/table">
            <a:tbl>
              <a:tblPr/>
              <a:tblGrid>
                <a:gridCol w="3048000"/>
                <a:gridCol w="3048000"/>
                <a:gridCol w="3048000"/>
              </a:tblGrid>
              <a:tr h="19812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 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Lecture Hall </a:t>
                      </a:r>
                      <a:r>
                        <a:rPr lang="en-US" dirty="0" smtClean="0">
                          <a:solidFill>
                            <a:srgbClr val="222222"/>
                          </a:solidFill>
                          <a:effectLst/>
                        </a:rPr>
                        <a:t>20</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21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 </a:t>
                      </a:r>
                      <a:r>
                        <a:rPr lang="en-US" dirty="0" smtClean="0">
                          <a:solidFill>
                            <a:srgbClr val="222222"/>
                          </a:solidFill>
                          <a:effectLst/>
                        </a:rPr>
                        <a:t>Auditorium</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13" name="Rectangle 12"/>
          <p:cNvSpPr/>
          <p:nvPr/>
        </p:nvSpPr>
        <p:spPr>
          <a:xfrm>
            <a:off x="0" y="1752600"/>
            <a:ext cx="2257862" cy="369332"/>
          </a:xfrm>
          <a:prstGeom prst="rect">
            <a:avLst/>
          </a:prstGeom>
        </p:spPr>
        <p:txBody>
          <a:bodyPr wrap="none">
            <a:spAutoFit/>
          </a:bodyPr>
          <a:lstStyle/>
          <a:p>
            <a:r>
              <a:rPr lang="en-US" b="1" dirty="0">
                <a:solidFill>
                  <a:srgbClr val="006C86"/>
                </a:solidFill>
                <a:latin typeface="Open sans"/>
              </a:rPr>
              <a:t>Table 1 (Instructor)</a:t>
            </a:r>
            <a:endParaRPr lang="en-US" dirty="0">
              <a:solidFill>
                <a:srgbClr val="006C86"/>
              </a:solidFill>
            </a:endParaRPr>
          </a:p>
        </p:txBody>
      </p:sp>
      <p:sp>
        <p:nvSpPr>
          <p:cNvPr id="14" name="Rectangle 13"/>
          <p:cNvSpPr/>
          <p:nvPr/>
        </p:nvSpPr>
        <p:spPr>
          <a:xfrm>
            <a:off x="0" y="3872751"/>
            <a:ext cx="1975734" cy="369332"/>
          </a:xfrm>
          <a:prstGeom prst="rect">
            <a:avLst/>
          </a:prstGeom>
        </p:spPr>
        <p:txBody>
          <a:bodyPr wrap="none">
            <a:spAutoFit/>
          </a:bodyPr>
          <a:lstStyle/>
          <a:p>
            <a:r>
              <a:rPr lang="en-US" b="1" dirty="0">
                <a:solidFill>
                  <a:srgbClr val="006C86"/>
                </a:solidFill>
                <a:latin typeface="Open sans"/>
              </a:rPr>
              <a:t>Table 2 (Course)</a:t>
            </a:r>
            <a:endParaRPr lang="en-US" dirty="0">
              <a:solidFill>
                <a:srgbClr val="006C86"/>
              </a:solidFill>
            </a:endParaRPr>
          </a:p>
        </p:txBody>
      </p:sp>
    </p:spTree>
    <p:extLst>
      <p:ext uri="{BB962C8B-B14F-4D97-AF65-F5344CB8AC3E}">
        <p14:creationId xmlns:p14="http://schemas.microsoft.com/office/powerpoint/2010/main" val="174913710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First </a:t>
            </a:r>
            <a:r>
              <a:rPr lang="en-US" sz="4000" b="1" i="1" dirty="0">
                <a:solidFill>
                  <a:srgbClr val="FFFF00"/>
                </a:solidFill>
                <a:latin typeface="Arial" pitchFamily="34" charset="0"/>
                <a:cs typeface="Arial" pitchFamily="34" charset="0"/>
              </a:rPr>
              <a:t>Normal Form (</a:t>
            </a:r>
            <a:r>
              <a:rPr lang="en-US" sz="4000" b="1" i="1" dirty="0" smtClean="0">
                <a:solidFill>
                  <a:srgbClr val="FFFF00"/>
                </a:solidFill>
                <a:latin typeface="Arial" pitchFamily="34" charset="0"/>
                <a:cs typeface="Arial" pitchFamily="34" charset="0"/>
              </a:rPr>
              <a:t>1NF)</a:t>
            </a:r>
            <a:endParaRPr lang="en-US" sz="4000" b="1" i="1" dirty="0">
              <a:solidFill>
                <a:srgbClr val="FFFF00"/>
              </a:solidFill>
              <a:latin typeface="Arial" pitchFamily="34" charset="0"/>
              <a:cs typeface="Arial" pitchFamily="34" charset="0"/>
            </a:endParaRPr>
          </a:p>
        </p:txBody>
      </p:sp>
      <p:sp>
        <p:nvSpPr>
          <p:cNvPr id="8" name="Rectangle 7"/>
          <p:cNvSpPr/>
          <p:nvPr/>
        </p:nvSpPr>
        <p:spPr>
          <a:xfrm>
            <a:off x="152400" y="838200"/>
            <a:ext cx="8839200" cy="830997"/>
          </a:xfrm>
          <a:prstGeom prst="rect">
            <a:avLst/>
          </a:prstGeom>
        </p:spPr>
        <p:txBody>
          <a:bodyPr wrap="square">
            <a:spAutoFit/>
          </a:bodyPr>
          <a:lstStyle/>
          <a:p>
            <a:pPr algn="just"/>
            <a:r>
              <a:rPr lang="en-US" sz="2400" dirty="0" smtClean="0">
                <a:solidFill>
                  <a:srgbClr val="0070C0"/>
                </a:solidFill>
                <a:latin typeface="Segoe UI Light" panose="020B0502040204020203" pitchFamily="34" charset="0"/>
                <a:cs typeface="Segoe UI Light" panose="020B0502040204020203" pitchFamily="34" charset="0"/>
              </a:rPr>
              <a:t>The </a:t>
            </a:r>
            <a:r>
              <a:rPr lang="en-US" sz="2400" dirty="0">
                <a:solidFill>
                  <a:srgbClr val="0070C0"/>
                </a:solidFill>
                <a:latin typeface="Segoe UI Light" panose="020B0502040204020203" pitchFamily="34" charset="0"/>
                <a:cs typeface="Segoe UI Light" panose="020B0502040204020203" pitchFamily="34" charset="0"/>
              </a:rPr>
              <a:t>First normal form simply says that each cell of a table should contain exactly one value</a:t>
            </a:r>
            <a:r>
              <a:rPr lang="en-US" sz="2400" dirty="0" smtClean="0">
                <a:solidFill>
                  <a:srgbClr val="0070C0"/>
                </a:solidFill>
                <a:latin typeface="Segoe UI Light" panose="020B0502040204020203" pitchFamily="34" charset="0"/>
                <a:cs typeface="Segoe UI Light" panose="020B0502040204020203" pitchFamily="34" charset="0"/>
              </a:rPr>
              <a:t>.</a:t>
            </a:r>
            <a:endParaRPr lang="en-IN" sz="2400" dirty="0">
              <a:solidFill>
                <a:srgbClr val="0070C0"/>
              </a:solidFill>
              <a:latin typeface="Segoe UI Light" panose="020B0502040204020203" pitchFamily="34" charset="0"/>
              <a:cs typeface="Segoe UI Light" panose="020B050204020402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549854271"/>
              </p:ext>
            </p:extLst>
          </p:nvPr>
        </p:nvGraphicFramePr>
        <p:xfrm>
          <a:off x="0" y="1752600"/>
          <a:ext cx="9144000" cy="1334546"/>
        </p:xfrm>
        <a:graphic>
          <a:graphicData uri="http://schemas.openxmlformats.org/drawingml/2006/table">
            <a:tbl>
              <a:tblPr/>
              <a:tblGrid>
                <a:gridCol w="4572000"/>
                <a:gridCol w="4572000"/>
              </a:tblGrid>
              <a:tr h="292847">
                <a:tc>
                  <a:txBody>
                    <a:bodyPr/>
                    <a:lstStyle/>
                    <a:p>
                      <a:pPr algn="l" fontAlgn="ctr"/>
                      <a:r>
                        <a:rPr lang="en-US" b="1" dirty="0">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481106">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(CS101, 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92847">
                <a:tc>
                  <a:txBody>
                    <a:bodyPr/>
                    <a:lstStyle/>
                    <a:p>
                      <a:pPr algn="l" fontAlgn="t"/>
                      <a:r>
                        <a:rPr lang="en-US" dirty="0">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4" name="Rectangle 3"/>
          <p:cNvSpPr/>
          <p:nvPr/>
        </p:nvSpPr>
        <p:spPr>
          <a:xfrm>
            <a:off x="152400" y="3276600"/>
            <a:ext cx="8839200" cy="1455783"/>
          </a:xfrm>
          <a:prstGeom prst="rect">
            <a:avLst/>
          </a:prstGeom>
        </p:spPr>
        <p:txBody>
          <a:bodyPr wrap="square">
            <a:spAutoFit/>
          </a:bodyPr>
          <a:lstStyle/>
          <a:p>
            <a:pPr algn="just"/>
            <a:r>
              <a:rPr lang="en-US" sz="2000" dirty="0" smtClean="0">
                <a:solidFill>
                  <a:srgbClr val="333333"/>
                </a:solidFill>
                <a:latin typeface="Open sans"/>
              </a:rPr>
              <a:t>Here, the issue is that in the first row, we are storing 2 courses against Prof. George. A better method would be to store the courses separately. This way, if we want to edit some information related to </a:t>
            </a:r>
            <a:r>
              <a:rPr lang="en-US" sz="2000" b="1" dirty="0">
                <a:solidFill>
                  <a:srgbClr val="0070C0"/>
                </a:solidFill>
                <a:latin typeface="Open sans"/>
              </a:rPr>
              <a:t>CS101</a:t>
            </a:r>
            <a:r>
              <a:rPr lang="en-US" sz="2000" dirty="0" smtClean="0">
                <a:solidFill>
                  <a:srgbClr val="333333"/>
                </a:solidFill>
                <a:latin typeface="Open sans"/>
              </a:rPr>
              <a:t>, we do not have to touch the data corresponding to </a:t>
            </a:r>
            <a:r>
              <a:rPr lang="en-US" sz="2000" b="1" dirty="0">
                <a:solidFill>
                  <a:srgbClr val="0070C0"/>
                </a:solidFill>
                <a:latin typeface="Open sans"/>
              </a:rPr>
              <a:t>CS154</a:t>
            </a:r>
            <a:r>
              <a:rPr lang="en-US" sz="2000" dirty="0" smtClean="0">
                <a:solidFill>
                  <a:srgbClr val="333333"/>
                </a:solidFill>
                <a:latin typeface="Open sans"/>
              </a:rPr>
              <a:t>.</a:t>
            </a:r>
          </a:p>
        </p:txBody>
      </p:sp>
      <p:graphicFrame>
        <p:nvGraphicFramePr>
          <p:cNvPr id="5" name="Table 4"/>
          <p:cNvGraphicFramePr>
            <a:graphicFrameLocks noGrp="1"/>
          </p:cNvGraphicFramePr>
          <p:nvPr>
            <p:extLst>
              <p:ext uri="{D42A27DB-BD31-4B8C-83A1-F6EECF244321}">
                <p14:modId xmlns:p14="http://schemas.microsoft.com/office/powerpoint/2010/main" val="1297513087"/>
              </p:ext>
            </p:extLst>
          </p:nvPr>
        </p:nvGraphicFramePr>
        <p:xfrm>
          <a:off x="0" y="4922520"/>
          <a:ext cx="9144000" cy="1706880"/>
        </p:xfrm>
        <a:graphic>
          <a:graphicData uri="http://schemas.openxmlformats.org/drawingml/2006/table">
            <a:tbl>
              <a:tblPr/>
              <a:tblGrid>
                <a:gridCol w="4572000"/>
                <a:gridCol w="4572000"/>
              </a:tblGrid>
              <a:tr h="0">
                <a:tc>
                  <a:txBody>
                    <a:bodyPr/>
                    <a:lstStyle/>
                    <a:p>
                      <a:pPr algn="l" fontAlgn="ctr"/>
                      <a:r>
                        <a:rPr lang="en-US" b="1" dirty="0">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Prof. </a:t>
                      </a:r>
                      <a:r>
                        <a:rPr lang="en-US" dirty="0" smtClean="0">
                          <a:solidFill>
                            <a:srgbClr val="222222"/>
                          </a:solidFill>
                          <a:effectLst/>
                        </a:rPr>
                        <a:t>Atkins</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val="395710160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Second </a:t>
            </a:r>
            <a:r>
              <a:rPr lang="en-US" sz="4000" b="1" i="1" dirty="0">
                <a:solidFill>
                  <a:srgbClr val="FFFF00"/>
                </a:solidFill>
                <a:latin typeface="Arial" pitchFamily="34" charset="0"/>
                <a:cs typeface="Arial" pitchFamily="34" charset="0"/>
              </a:rPr>
              <a:t>Normal Form (2NF</a:t>
            </a:r>
            <a:r>
              <a:rPr lang="en-US" sz="4000" b="1" i="1" dirty="0" smtClean="0">
                <a:solidFill>
                  <a:srgbClr val="FFFF00"/>
                </a:solidFill>
                <a:latin typeface="Arial" pitchFamily="34" charset="0"/>
                <a:cs typeface="Arial" pitchFamily="34" charset="0"/>
              </a:rPr>
              <a:t>)</a:t>
            </a:r>
            <a:endParaRPr lang="en-US" sz="40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569660"/>
          </a:xfrm>
          <a:prstGeom prst="rect">
            <a:avLst/>
          </a:prstGeom>
        </p:spPr>
        <p:txBody>
          <a:bodyPr wrap="square">
            <a:spAutoFit/>
          </a:bodyPr>
          <a:lstStyle/>
          <a:p>
            <a:r>
              <a:rPr lang="en-US" sz="2400" dirty="0">
                <a:latin typeface="Segoe UI Light" panose="020B0502040204020203" pitchFamily="34" charset="0"/>
                <a:cs typeface="Segoe UI Light" panose="020B0502040204020203" pitchFamily="34" charset="0"/>
              </a:rPr>
              <a:t>For a table to be in second normal form, the following 2 conditions are to be met:</a:t>
            </a:r>
          </a:p>
          <a:p>
            <a:pPr marL="342900" indent="-342900">
              <a:buFont typeface="Arial" panose="020B0604020202020204" pitchFamily="34" charset="0"/>
              <a:buChar char="•"/>
            </a:pPr>
            <a:r>
              <a:rPr lang="en-US" sz="2400" b="1" dirty="0">
                <a:solidFill>
                  <a:srgbClr val="0070C0"/>
                </a:solidFill>
                <a:latin typeface="Segoe UI Light" panose="020B0502040204020203" pitchFamily="34" charset="0"/>
                <a:cs typeface="Segoe UI Light" panose="020B0502040204020203" pitchFamily="34" charset="0"/>
              </a:rPr>
              <a:t>The table should be in the first normal form.</a:t>
            </a:r>
          </a:p>
          <a:p>
            <a:pPr marL="342900" indent="-342900">
              <a:buFont typeface="Arial" panose="020B0604020202020204" pitchFamily="34" charset="0"/>
              <a:buChar char="•"/>
            </a:pPr>
            <a:r>
              <a:rPr lang="en-US" sz="2400" b="1" dirty="0">
                <a:solidFill>
                  <a:srgbClr val="0070C0"/>
                </a:solidFill>
                <a:latin typeface="Segoe UI Light" panose="020B0502040204020203" pitchFamily="34" charset="0"/>
                <a:cs typeface="Segoe UI Light" panose="020B0502040204020203" pitchFamily="34" charset="0"/>
              </a:rPr>
              <a:t>The primary key of the table should compose of exactly 1 column</a:t>
            </a:r>
            <a:r>
              <a:rPr lang="en-US" sz="2400" dirty="0" smtClean="0">
                <a:solidFill>
                  <a:srgbClr val="0070C0"/>
                </a:solidFill>
                <a:latin typeface="Segoe UI Light" panose="020B0502040204020203" pitchFamily="34" charset="0"/>
                <a:cs typeface="Segoe UI Light" panose="020B0502040204020203" pitchFamily="34" charset="0"/>
              </a:rPr>
              <a:t>.</a:t>
            </a:r>
            <a:endParaRPr lang="en-US" sz="2400" dirty="0">
              <a:solidFill>
                <a:srgbClr val="0070C0"/>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2590800"/>
            <a:ext cx="8839200" cy="1323439"/>
          </a:xfrm>
          <a:prstGeom prst="rect">
            <a:avLst/>
          </a:prstGeom>
        </p:spPr>
        <p:txBody>
          <a:bodyPr wrap="square">
            <a:spAutoFit/>
          </a:bodyPr>
          <a:lstStyle/>
          <a:p>
            <a:pPr algn="just"/>
            <a:r>
              <a:rPr lang="en-US" sz="2000" dirty="0">
                <a:solidFill>
                  <a:srgbClr val="333333"/>
                </a:solidFill>
                <a:latin typeface="Open sans"/>
              </a:rPr>
              <a:t>Let us take another example of storing student enrollment in various courses. Each student may enroll in multiple courses. Similarly, each course may have multiple enrollments</a:t>
            </a:r>
            <a:r>
              <a:rPr lang="en-US" sz="2000" dirty="0" smtClean="0">
                <a:solidFill>
                  <a:srgbClr val="333333"/>
                </a:solidFill>
                <a:latin typeface="Open sans"/>
              </a:rPr>
              <a:t>.</a:t>
            </a:r>
          </a:p>
          <a:p>
            <a:pPr algn="just"/>
            <a:r>
              <a:rPr lang="en-US" sz="2000" dirty="0"/>
              <a:t>A sample table may look like this (</a:t>
            </a:r>
            <a:r>
              <a:rPr lang="en-US" sz="2000" b="1" dirty="0">
                <a:solidFill>
                  <a:srgbClr val="006C86"/>
                </a:solidFill>
              </a:rPr>
              <a:t>student name and course code</a:t>
            </a:r>
            <a:r>
              <a:rPr lang="en-US" sz="2000" dirty="0"/>
              <a:t>)</a:t>
            </a:r>
            <a:endParaRPr lang="en-US" sz="2000" dirty="0">
              <a:solidFill>
                <a:srgbClr val="333333"/>
              </a:solidFill>
              <a:latin typeface="Open sans"/>
            </a:endParaRPr>
          </a:p>
        </p:txBody>
      </p:sp>
      <p:graphicFrame>
        <p:nvGraphicFramePr>
          <p:cNvPr id="4" name="Table 3"/>
          <p:cNvGraphicFramePr>
            <a:graphicFrameLocks noGrp="1"/>
          </p:cNvGraphicFramePr>
          <p:nvPr>
            <p:extLst>
              <p:ext uri="{D42A27DB-BD31-4B8C-83A1-F6EECF244321}">
                <p14:modId xmlns:p14="http://schemas.microsoft.com/office/powerpoint/2010/main" val="1031253679"/>
              </p:ext>
            </p:extLst>
          </p:nvPr>
        </p:nvGraphicFramePr>
        <p:xfrm>
          <a:off x="43539" y="4191000"/>
          <a:ext cx="9100460" cy="2133600"/>
        </p:xfrm>
        <a:graphic>
          <a:graphicData uri="http://schemas.openxmlformats.org/drawingml/2006/table">
            <a:tbl>
              <a:tblPr/>
              <a:tblGrid>
                <a:gridCol w="4550230"/>
                <a:gridCol w="4550230"/>
              </a:tblGrid>
              <a:tr h="0">
                <a:tc>
                  <a:txBody>
                    <a:bodyPr/>
                    <a:lstStyle/>
                    <a:p>
                      <a:pPr algn="l" fontAlgn="ctr"/>
                      <a:r>
                        <a:rPr lang="en-US" b="1" dirty="0">
                          <a:solidFill>
                            <a:srgbClr val="222222"/>
                          </a:solidFill>
                          <a:effectLst/>
                        </a:rPr>
                        <a:t>Student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Rahul</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smtClean="0">
                          <a:solidFill>
                            <a:srgbClr val="222222"/>
                          </a:solidFill>
                          <a:effectLst/>
                        </a:rPr>
                        <a:t>Rajat</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smtClean="0">
                          <a:solidFill>
                            <a:srgbClr val="222222"/>
                          </a:solidFill>
                          <a:effectLst/>
                        </a:rPr>
                        <a:t>Rahul</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Raman</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val="398372100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p:cNvSpPr/>
          <p:nvPr/>
        </p:nvSpPr>
        <p:spPr>
          <a:xfrm>
            <a:off x="152400" y="838200"/>
            <a:ext cx="8839200" cy="830997"/>
          </a:xfrm>
          <a:prstGeom prst="rect">
            <a:avLst/>
          </a:prstGeom>
        </p:spPr>
        <p:txBody>
          <a:bodyPr wrap="square">
            <a:spAutoFit/>
          </a:bodyPr>
          <a:lstStyle/>
          <a:p>
            <a:pPr algn="just"/>
            <a:r>
              <a:rPr lang="en-US" sz="2400" dirty="0" smtClean="0">
                <a:latin typeface="Segoe UI Light" panose="020B0502040204020203" pitchFamily="34" charset="0"/>
                <a:cs typeface="Segoe UI Light" panose="020B0502040204020203" pitchFamily="34" charset="0"/>
              </a:rPr>
              <a:t>The </a:t>
            </a:r>
            <a:r>
              <a:rPr lang="en-US" sz="2400" dirty="0">
                <a:latin typeface="Segoe UI Light" panose="020B0502040204020203" pitchFamily="34" charset="0"/>
                <a:cs typeface="Segoe UI Light" panose="020B0502040204020203" pitchFamily="34" charset="0"/>
              </a:rPr>
              <a:t>First normal form simply says that each cell of a table should contain exactly one value</a:t>
            </a:r>
            <a:r>
              <a:rPr lang="en-US" sz="2400" dirty="0" smtClean="0">
                <a:latin typeface="Segoe UI Light" panose="020B0502040204020203" pitchFamily="34" charset="0"/>
                <a:cs typeface="Segoe UI Light" panose="020B0502040204020203" pitchFamily="34" charset="0"/>
              </a:rPr>
              <a:t>.</a:t>
            </a:r>
            <a:endParaRPr lang="en-IN" sz="2400" dirty="0">
              <a:latin typeface="Segoe UI Light" panose="020B0502040204020203" pitchFamily="34" charset="0"/>
              <a:cs typeface="Segoe UI Light" panose="020B0502040204020203" pitchFamily="34" charset="0"/>
            </a:endParaRPr>
          </a:p>
        </p:txBody>
      </p:sp>
      <p:sp>
        <p:nvSpPr>
          <p:cNvPr id="10" name="Rectangle 9"/>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Second </a:t>
            </a:r>
            <a:r>
              <a:rPr lang="en-US" sz="4000" b="1" i="1" dirty="0">
                <a:solidFill>
                  <a:srgbClr val="FFFF00"/>
                </a:solidFill>
                <a:latin typeface="Arial" pitchFamily="34" charset="0"/>
                <a:cs typeface="Arial" pitchFamily="34" charset="0"/>
              </a:rPr>
              <a:t>Normal Form (2NF</a:t>
            </a:r>
            <a:r>
              <a:rPr lang="en-US" sz="4000" b="1" i="1" dirty="0" smtClean="0">
                <a:solidFill>
                  <a:srgbClr val="FFFF00"/>
                </a:solidFill>
                <a:latin typeface="Arial" pitchFamily="34" charset="0"/>
                <a:cs typeface="Arial" pitchFamily="34" charset="0"/>
              </a:rPr>
              <a:t>)</a:t>
            </a:r>
            <a:endParaRPr lang="en-US" sz="40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717612665"/>
              </p:ext>
            </p:extLst>
          </p:nvPr>
        </p:nvGraphicFramePr>
        <p:xfrm>
          <a:off x="0" y="2255520"/>
          <a:ext cx="9144000" cy="1706880"/>
        </p:xfrm>
        <a:graphic>
          <a:graphicData uri="http://schemas.openxmlformats.org/drawingml/2006/table">
            <a:tbl>
              <a:tblPr/>
              <a:tblGrid>
                <a:gridCol w="4572000"/>
                <a:gridCol w="4572000"/>
              </a:tblGrid>
              <a:tr h="0">
                <a:tc>
                  <a:txBody>
                    <a:bodyPr/>
                    <a:lstStyle/>
                    <a:p>
                      <a:pPr algn="l" fontAlgn="ctr"/>
                      <a:r>
                        <a:rPr lang="en-US" b="1" dirty="0">
                          <a:solidFill>
                            <a:srgbClr val="222222"/>
                          </a:solidFill>
                          <a:effectLst/>
                        </a:rPr>
                        <a:t>Student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Enrolment number</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a:solidFill>
                            <a:srgbClr val="222222"/>
                          </a:solidFill>
                          <a:effectLst/>
                        </a:rPr>
                        <a:t>Rahul</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Rajat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Raman</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3</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11" name="Rectangle 10"/>
          <p:cNvSpPr/>
          <p:nvPr/>
        </p:nvSpPr>
        <p:spPr>
          <a:xfrm>
            <a:off x="0" y="1752600"/>
            <a:ext cx="2039854" cy="369332"/>
          </a:xfrm>
          <a:prstGeom prst="rect">
            <a:avLst/>
          </a:prstGeom>
        </p:spPr>
        <p:txBody>
          <a:bodyPr wrap="none">
            <a:spAutoFit/>
          </a:bodyPr>
          <a:lstStyle/>
          <a:p>
            <a:r>
              <a:rPr lang="en-US" b="1" dirty="0">
                <a:solidFill>
                  <a:srgbClr val="006C86"/>
                </a:solidFill>
                <a:latin typeface="Open sans"/>
              </a:rPr>
              <a:t>Table 1 </a:t>
            </a:r>
            <a:r>
              <a:rPr lang="en-US" b="1" dirty="0" smtClean="0">
                <a:solidFill>
                  <a:srgbClr val="006C86"/>
                </a:solidFill>
                <a:latin typeface="Open sans"/>
              </a:rPr>
              <a:t>(Student)</a:t>
            </a:r>
            <a:endParaRPr lang="en-US" dirty="0">
              <a:solidFill>
                <a:srgbClr val="006C86"/>
              </a:solidFill>
            </a:endParaRPr>
          </a:p>
        </p:txBody>
      </p:sp>
      <p:sp>
        <p:nvSpPr>
          <p:cNvPr id="12" name="Rectangle 11"/>
          <p:cNvSpPr/>
          <p:nvPr/>
        </p:nvSpPr>
        <p:spPr>
          <a:xfrm>
            <a:off x="0" y="4126468"/>
            <a:ext cx="2103974" cy="369332"/>
          </a:xfrm>
          <a:prstGeom prst="rect">
            <a:avLst/>
          </a:prstGeom>
        </p:spPr>
        <p:txBody>
          <a:bodyPr wrap="none">
            <a:spAutoFit/>
          </a:bodyPr>
          <a:lstStyle/>
          <a:p>
            <a:r>
              <a:rPr lang="en-US" b="1" dirty="0">
                <a:solidFill>
                  <a:srgbClr val="006C86"/>
                </a:solidFill>
                <a:latin typeface="Open sans"/>
              </a:rPr>
              <a:t>Table 2 (</a:t>
            </a:r>
            <a:r>
              <a:rPr lang="en-US" b="1" dirty="0" smtClean="0">
                <a:solidFill>
                  <a:srgbClr val="006C86"/>
                </a:solidFill>
                <a:latin typeface="Open sans"/>
              </a:rPr>
              <a:t>Courses)</a:t>
            </a:r>
            <a:endParaRPr lang="en-US" dirty="0">
              <a:solidFill>
                <a:srgbClr val="006C86"/>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993486030"/>
              </p:ext>
            </p:extLst>
          </p:nvPr>
        </p:nvGraphicFramePr>
        <p:xfrm>
          <a:off x="21769" y="4572000"/>
          <a:ext cx="9122230" cy="2133600"/>
        </p:xfrm>
        <a:graphic>
          <a:graphicData uri="http://schemas.openxmlformats.org/drawingml/2006/table">
            <a:tbl>
              <a:tblPr/>
              <a:tblGrid>
                <a:gridCol w="4561115"/>
                <a:gridCol w="4561115"/>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Enrolment number</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3</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val="420917954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Third Normal Form (1NF)</a:t>
            </a:r>
          </a:p>
        </p:txBody>
      </p:sp>
      <p:sp>
        <p:nvSpPr>
          <p:cNvPr id="8" name="Rectangle 7"/>
          <p:cNvSpPr/>
          <p:nvPr/>
        </p:nvSpPr>
        <p:spPr>
          <a:xfrm>
            <a:off x="152400" y="838200"/>
            <a:ext cx="8839200" cy="1938992"/>
          </a:xfrm>
          <a:prstGeom prst="rect">
            <a:avLst/>
          </a:prstGeom>
        </p:spPr>
        <p:txBody>
          <a:bodyPr wrap="square">
            <a:spAutoFit/>
          </a:bodyPr>
          <a:lstStyle/>
          <a:p>
            <a:pPr algn="just"/>
            <a:r>
              <a:rPr lang="en-US" sz="2400" dirty="0">
                <a:latin typeface="Segoe UI Light" panose="020B0502040204020203" pitchFamily="34" charset="0"/>
                <a:cs typeface="Segoe UI Light" panose="020B0502040204020203" pitchFamily="34" charset="0"/>
              </a:rPr>
              <a:t>Column A is said to be functionally dependent on column B if changing the value of A may require a change in the value of B.</a:t>
            </a:r>
          </a:p>
          <a:p>
            <a:pPr algn="just"/>
            <a:r>
              <a:rPr lang="en-US" sz="2400" dirty="0">
                <a:latin typeface="Segoe UI Light" panose="020B0502040204020203" pitchFamily="34" charset="0"/>
                <a:cs typeface="Segoe UI Light" panose="020B0502040204020203" pitchFamily="34" charset="0"/>
              </a:rPr>
              <a:t>Here, the department column is dependent on the professor name column. This is because if in a particular row, we change the name of the professor, we will also have to change the department value.</a:t>
            </a:r>
            <a:endParaRPr lang="en-IN" sz="2400" dirty="0">
              <a:latin typeface="Segoe UI Light" panose="020B0502040204020203" pitchFamily="34" charset="0"/>
              <a:cs typeface="Segoe UI Light" panose="020B0502040204020203" pitchFamily="34" charset="0"/>
            </a:endParaRPr>
          </a:p>
        </p:txBody>
      </p:sp>
      <p:graphicFrame>
        <p:nvGraphicFramePr>
          <p:cNvPr id="5" name="Table 4"/>
          <p:cNvGraphicFramePr>
            <a:graphicFrameLocks noGrp="1"/>
          </p:cNvGraphicFramePr>
          <p:nvPr>
            <p:extLst/>
          </p:nvPr>
        </p:nvGraphicFramePr>
        <p:xfrm>
          <a:off x="0" y="3291840"/>
          <a:ext cx="9144000" cy="1706880"/>
        </p:xfrm>
        <a:graphic>
          <a:graphicData uri="http://schemas.openxmlformats.org/drawingml/2006/table">
            <a:tbl>
              <a:tblPr/>
              <a:tblGrid>
                <a:gridCol w="1828800"/>
                <a:gridCol w="2133600"/>
                <a:gridCol w="2133600"/>
                <a:gridCol w="3048000"/>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Department</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a:solidFill>
                            <a:srgbClr val="222222"/>
                          </a:solidFill>
                          <a:effectLst/>
                        </a:rPr>
                        <a:t>MA214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Lecture Hall 18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Prof. </a:t>
                      </a:r>
                      <a:r>
                        <a:rPr lang="en-US" dirty="0" smtClean="0">
                          <a:solidFill>
                            <a:srgbClr val="222222"/>
                          </a:solidFill>
                          <a:effectLst/>
                        </a:rPr>
                        <a:t>Ronald</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Mathematics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ME112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Auditorium building</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Prof. John</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Electronics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smtClean="0">
                          <a:solidFill>
                            <a:srgbClr val="222222"/>
                          </a:solidFill>
                          <a:effectLst/>
                        </a:rPr>
                        <a:t>MA215</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19</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dirty="0">
                          <a:solidFill>
                            <a:srgbClr val="222222"/>
                          </a:solidFill>
                          <a:effectLst/>
                        </a:rPr>
                        <a:t>Prof. </a:t>
                      </a:r>
                      <a:r>
                        <a:rPr lang="en-US" dirty="0" smtClean="0">
                          <a:solidFill>
                            <a:srgbClr val="222222"/>
                          </a:solidFill>
                          <a:effectLst/>
                        </a:rPr>
                        <a:t>Ronald</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dirty="0">
                          <a:solidFill>
                            <a:srgbClr val="222222"/>
                          </a:solidFill>
                          <a:effectLst/>
                        </a:rPr>
                        <a:t>Mathematics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r>
            </a:tbl>
          </a:graphicData>
        </a:graphic>
      </p:graphicFrame>
    </p:spTree>
    <p:extLst>
      <p:ext uri="{BB962C8B-B14F-4D97-AF65-F5344CB8AC3E}">
        <p14:creationId xmlns:p14="http://schemas.microsoft.com/office/powerpoint/2010/main" val="48419622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Third Normal Form (1NF)</a:t>
            </a:r>
          </a:p>
        </p:txBody>
      </p:sp>
      <p:sp>
        <p:nvSpPr>
          <p:cNvPr id="4" name="Rectangle 3"/>
          <p:cNvSpPr/>
          <p:nvPr/>
        </p:nvSpPr>
        <p:spPr>
          <a:xfrm>
            <a:off x="65314" y="873323"/>
            <a:ext cx="9002486" cy="1323439"/>
          </a:xfrm>
          <a:prstGeom prst="rect">
            <a:avLst/>
          </a:prstGeom>
        </p:spPr>
        <p:txBody>
          <a:bodyPr wrap="square">
            <a:spAutoFit/>
          </a:bodyPr>
          <a:lstStyle/>
          <a:p>
            <a:r>
              <a:rPr lang="en-US" sz="2000" dirty="0">
                <a:latin typeface="Open sans"/>
              </a:rPr>
              <a:t>Here, when we changed the name of the professor, we also had to change the department column. This is not desirable since someone who is updating the database may remember to change the name of the professor, but may forget updating the department value. This can cause inconsistency in the database.</a:t>
            </a:r>
          </a:p>
        </p:txBody>
      </p:sp>
      <p:sp>
        <p:nvSpPr>
          <p:cNvPr id="9" name="Rectangle 8"/>
          <p:cNvSpPr/>
          <p:nvPr/>
        </p:nvSpPr>
        <p:spPr>
          <a:xfrm>
            <a:off x="141514" y="2343090"/>
            <a:ext cx="8850086" cy="400110"/>
          </a:xfrm>
          <a:prstGeom prst="rect">
            <a:avLst/>
          </a:prstGeom>
        </p:spPr>
        <p:txBody>
          <a:bodyPr wrap="square">
            <a:spAutoFit/>
          </a:bodyPr>
          <a:lstStyle/>
          <a:p>
            <a:r>
              <a:rPr lang="en-US" sz="2000" dirty="0">
                <a:solidFill>
                  <a:srgbClr val="C41A1A"/>
                </a:solidFill>
                <a:latin typeface="Helvetica" panose="020B0604020202020204" pitchFamily="34" charset="0"/>
              </a:rPr>
              <a:t>Third normal form avoids this by breaking this into separate tables</a:t>
            </a:r>
            <a:endParaRPr lang="en-US" sz="2000" dirty="0">
              <a:solidFill>
                <a:srgbClr val="C41A1A"/>
              </a:solidFill>
            </a:endParaRPr>
          </a:p>
        </p:txBody>
      </p:sp>
      <p:graphicFrame>
        <p:nvGraphicFramePr>
          <p:cNvPr id="12" name="Table 11"/>
          <p:cNvGraphicFramePr>
            <a:graphicFrameLocks noGrp="1"/>
          </p:cNvGraphicFramePr>
          <p:nvPr>
            <p:extLst/>
          </p:nvPr>
        </p:nvGraphicFramePr>
        <p:xfrm>
          <a:off x="0" y="2834640"/>
          <a:ext cx="9144000" cy="1706880"/>
        </p:xfrm>
        <a:graphic>
          <a:graphicData uri="http://schemas.openxmlformats.org/drawingml/2006/table">
            <a:tbl>
              <a:tblPr/>
              <a:tblGrid>
                <a:gridCol w="3048000"/>
                <a:gridCol w="3048000"/>
                <a:gridCol w="3048000"/>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MA214</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Lecture Hall 18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ME112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c>
                  <a:txBody>
                    <a:bodyPr/>
                    <a:lstStyle/>
                    <a:p>
                      <a:pPr algn="l" fontAlgn="t"/>
                      <a:r>
                        <a:rPr lang="en-US" dirty="0">
                          <a:solidFill>
                            <a:srgbClr val="222222"/>
                          </a:solidFill>
                          <a:effectLst/>
                        </a:rPr>
                        <a:t>Auditorium building</a:t>
                      </a:r>
                      <a:r>
                        <a:rPr lang="en-US" dirty="0" smtClean="0">
                          <a:solidFill>
                            <a:srgbClr val="222222"/>
                          </a:solidFill>
                          <a:effectLst/>
                        </a:rPr>
                        <a:t>,</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c>
                  <a:txBody>
                    <a:bodyPr/>
                    <a:lstStyle/>
                    <a:p>
                      <a:pPr algn="l" fontAlgn="t"/>
                      <a:r>
                        <a:rPr lang="en-US" dirty="0">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r>
              <a:tr h="0">
                <a:tc>
                  <a:txBody>
                    <a:bodyPr/>
                    <a:lstStyle/>
                    <a:p>
                      <a:pPr algn="l" fontAlgn="t"/>
                      <a:r>
                        <a:rPr lang="en-US" dirty="0" smtClean="0">
                          <a:solidFill>
                            <a:srgbClr val="222222"/>
                          </a:solidFill>
                          <a:effectLst/>
                        </a:rPr>
                        <a:t>MA215</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Lecture Hall </a:t>
                      </a:r>
                      <a:r>
                        <a:rPr lang="en-US" dirty="0" smtClean="0">
                          <a:solidFill>
                            <a:srgbClr val="222222"/>
                          </a:solidFill>
                          <a:effectLst/>
                        </a:rPr>
                        <a:t>19</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smtClean="0">
                          <a:solidFill>
                            <a:srgbClr val="222222"/>
                          </a:solidFill>
                          <a:effectLst/>
                        </a:rPr>
                        <a:t>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13" name="Rectangle 12"/>
          <p:cNvSpPr/>
          <p:nvPr/>
        </p:nvSpPr>
        <p:spPr>
          <a:xfrm>
            <a:off x="152400" y="4800600"/>
            <a:ext cx="8839200" cy="400110"/>
          </a:xfrm>
          <a:prstGeom prst="rect">
            <a:avLst/>
          </a:prstGeom>
        </p:spPr>
        <p:txBody>
          <a:bodyPr wrap="square">
            <a:spAutoFit/>
          </a:bodyPr>
          <a:lstStyle/>
          <a:p>
            <a:r>
              <a:rPr lang="en-US" sz="2000" dirty="0">
                <a:solidFill>
                  <a:srgbClr val="C41A1A"/>
                </a:solidFill>
                <a:latin typeface="Helvetica" panose="020B0604020202020204" pitchFamily="34" charset="0"/>
              </a:rPr>
              <a:t>Here, the third column is the ID of the professor who’s taking the course.</a:t>
            </a:r>
          </a:p>
        </p:txBody>
      </p:sp>
      <p:graphicFrame>
        <p:nvGraphicFramePr>
          <p:cNvPr id="14" name="Table 13"/>
          <p:cNvGraphicFramePr>
            <a:graphicFrameLocks noGrp="1"/>
          </p:cNvGraphicFramePr>
          <p:nvPr>
            <p:extLst/>
          </p:nvPr>
        </p:nvGraphicFramePr>
        <p:xfrm>
          <a:off x="0" y="5425440"/>
          <a:ext cx="9067800" cy="1280160"/>
        </p:xfrm>
        <a:graphic>
          <a:graphicData uri="http://schemas.openxmlformats.org/drawingml/2006/table">
            <a:tbl>
              <a:tblPr/>
              <a:tblGrid>
                <a:gridCol w="3022600"/>
                <a:gridCol w="3022600"/>
                <a:gridCol w="3022600"/>
              </a:tblGrid>
              <a:tr h="0">
                <a:tc>
                  <a:txBody>
                    <a:bodyPr/>
                    <a:lstStyle/>
                    <a:p>
                      <a:pPr algn="l" fontAlgn="ctr"/>
                      <a:r>
                        <a:rPr lang="en-US" b="1" dirty="0">
                          <a:solidFill>
                            <a:srgbClr val="222222"/>
                          </a:solidFill>
                          <a:effectLst/>
                        </a:rPr>
                        <a:t>Instructor's 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Department</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Prof. Ronald</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Mathematics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Prof. </a:t>
                      </a:r>
                      <a:r>
                        <a:rPr lang="en-US" dirty="0" smtClean="0">
                          <a:solidFill>
                            <a:srgbClr val="222222"/>
                          </a:solidFill>
                          <a:effectLst/>
                        </a:rPr>
                        <a:t>John</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Electronics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val="323005129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Third Normal Form (1NF)</a:t>
            </a:r>
          </a:p>
        </p:txBody>
      </p:sp>
      <p:sp>
        <p:nvSpPr>
          <p:cNvPr id="3" name="Rectangle 2"/>
          <p:cNvSpPr/>
          <p:nvPr/>
        </p:nvSpPr>
        <p:spPr>
          <a:xfrm>
            <a:off x="141514" y="1065074"/>
            <a:ext cx="9002486" cy="1631216"/>
          </a:xfrm>
          <a:prstGeom prst="rect">
            <a:avLst/>
          </a:prstGeom>
        </p:spPr>
        <p:txBody>
          <a:bodyPr wrap="square">
            <a:spAutoFit/>
          </a:bodyPr>
          <a:lstStyle/>
          <a:p>
            <a:r>
              <a:rPr lang="en-US" sz="2000" dirty="0">
                <a:latin typeface="Helvetica" panose="020B0604020202020204" pitchFamily="34" charset="0"/>
              </a:rPr>
              <a:t>Therefore, in the third normal form, the following conditions are required</a:t>
            </a:r>
            <a:r>
              <a:rPr lang="en-US" sz="2000" dirty="0" smtClean="0">
                <a:latin typeface="Helvetica" panose="020B0604020202020204" pitchFamily="34" charset="0"/>
              </a:rPr>
              <a:t>:</a:t>
            </a:r>
          </a:p>
          <a:p>
            <a:endParaRPr lang="en-US" sz="2000" dirty="0">
              <a:latin typeface="Helvetica" panose="020B0604020202020204" pitchFamily="34" charset="0"/>
            </a:endParaRPr>
          </a:p>
          <a:p>
            <a:pPr>
              <a:lnSpc>
                <a:spcPct val="150000"/>
              </a:lnSpc>
              <a:buFont typeface="Arial" panose="020B0604020202020204" pitchFamily="34" charset="0"/>
              <a:buChar char="•"/>
            </a:pPr>
            <a:r>
              <a:rPr lang="en-US" sz="2000" dirty="0">
                <a:latin typeface="Helvetica" panose="020B0604020202020204" pitchFamily="34" charset="0"/>
              </a:rPr>
              <a:t>The table should be in the second normal form.</a:t>
            </a:r>
          </a:p>
          <a:p>
            <a:pPr>
              <a:lnSpc>
                <a:spcPct val="150000"/>
              </a:lnSpc>
              <a:buFont typeface="Arial" panose="020B0604020202020204" pitchFamily="34" charset="0"/>
              <a:buChar char="•"/>
            </a:pPr>
            <a:r>
              <a:rPr lang="en-US" sz="2000" dirty="0">
                <a:latin typeface="Helvetica" panose="020B0604020202020204" pitchFamily="34" charset="0"/>
              </a:rPr>
              <a:t>There should not be any functional dependency.</a:t>
            </a:r>
            <a:endParaRPr lang="en-US" sz="2000" b="0" i="0" dirty="0">
              <a:effectLst/>
              <a:latin typeface="Helvetica" panose="020B0604020202020204" pitchFamily="34" charset="0"/>
            </a:endParaRPr>
          </a:p>
        </p:txBody>
      </p:sp>
    </p:spTree>
    <p:extLst>
      <p:ext uri="{BB962C8B-B14F-4D97-AF65-F5344CB8AC3E}">
        <p14:creationId xmlns:p14="http://schemas.microsoft.com/office/powerpoint/2010/main" val="105126545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21983</TotalTime>
  <Words>31349</Words>
  <Application>Microsoft Office PowerPoint</Application>
  <PresentationFormat>On-screen Show (4:3)</PresentationFormat>
  <Paragraphs>4032</Paragraphs>
  <Slides>476</Slides>
  <Notes>9</Notes>
  <HiddenSlides>83</HiddenSlides>
  <MMClips>0</MMClips>
  <ScaleCrop>false</ScaleCrop>
  <HeadingPairs>
    <vt:vector size="6" baseType="variant">
      <vt:variant>
        <vt:lpstr>Fonts Used</vt:lpstr>
      </vt:variant>
      <vt:variant>
        <vt:i4>36</vt:i4>
      </vt:variant>
      <vt:variant>
        <vt:lpstr>Theme</vt:lpstr>
      </vt:variant>
      <vt:variant>
        <vt:i4>1</vt:i4>
      </vt:variant>
      <vt:variant>
        <vt:lpstr>Slide Titles</vt:lpstr>
      </vt:variant>
      <vt:variant>
        <vt:i4>476</vt:i4>
      </vt:variant>
    </vt:vector>
  </HeadingPairs>
  <TitlesOfParts>
    <vt:vector size="513" baseType="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Georgia</vt:lpstr>
      <vt:lpstr>Gill Sans MT</vt:lpstr>
      <vt:lpstr>Gill Sans MT (Body)</vt:lpstr>
      <vt:lpstr>GothamRounded-Book</vt:lpstr>
      <vt:lpstr>Helvetica</vt:lpstr>
      <vt:lpstr>inherit</vt:lpstr>
      <vt:lpstr>Leelawadee UI Semilight</vt:lpstr>
      <vt:lpstr>Liberation Mono</vt:lpstr>
      <vt:lpstr>Monotype Sorts</vt:lpstr>
      <vt:lpstr>MS Mincho</vt:lpstr>
      <vt:lpstr>Open sans</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ENGINES</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4274</cp:revision>
  <dcterms:created xsi:type="dcterms:W3CDTF">2015-10-09T06:09:34Z</dcterms:created>
  <dcterms:modified xsi:type="dcterms:W3CDTF">2019-01-28T03:56:05Z</dcterms:modified>
</cp:coreProperties>
</file>