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75"/>
  </p:notesMasterIdLst>
  <p:sldIdLst>
    <p:sldId id="257" r:id="rId2"/>
    <p:sldId id="1447" r:id="rId3"/>
    <p:sldId id="1358" r:id="rId4"/>
    <p:sldId id="1511" r:id="rId5"/>
    <p:sldId id="1425" r:id="rId6"/>
    <p:sldId id="1512" r:id="rId7"/>
    <p:sldId id="1513" r:id="rId8"/>
    <p:sldId id="1441" r:id="rId9"/>
    <p:sldId id="1420" r:id="rId10"/>
    <p:sldId id="683" r:id="rId11"/>
    <p:sldId id="684" r:id="rId12"/>
    <p:sldId id="682" r:id="rId13"/>
    <p:sldId id="1405" r:id="rId14"/>
    <p:sldId id="1385" r:id="rId15"/>
    <p:sldId id="1438" r:id="rId16"/>
    <p:sldId id="1439" r:id="rId17"/>
    <p:sldId id="1440" r:id="rId18"/>
    <p:sldId id="1431" r:id="rId19"/>
    <p:sldId id="625" r:id="rId20"/>
    <p:sldId id="1150" r:id="rId21"/>
    <p:sldId id="1240" r:id="rId22"/>
    <p:sldId id="1152" r:id="rId23"/>
    <p:sldId id="1153" r:id="rId24"/>
    <p:sldId id="402" r:id="rId25"/>
    <p:sldId id="403" r:id="rId26"/>
    <p:sldId id="404" r:id="rId27"/>
    <p:sldId id="1219" r:id="rId28"/>
    <p:sldId id="421" r:id="rId29"/>
    <p:sldId id="564" r:id="rId30"/>
    <p:sldId id="1364" r:id="rId31"/>
    <p:sldId id="826" r:id="rId32"/>
    <p:sldId id="566" r:id="rId33"/>
    <p:sldId id="1211" r:id="rId34"/>
    <p:sldId id="1430" r:id="rId35"/>
    <p:sldId id="1460" r:id="rId36"/>
    <p:sldId id="820" r:id="rId37"/>
    <p:sldId id="821" r:id="rId38"/>
    <p:sldId id="1077" r:id="rId39"/>
    <p:sldId id="1177" r:id="rId40"/>
    <p:sldId id="798" r:id="rId41"/>
    <p:sldId id="1215" r:id="rId42"/>
    <p:sldId id="1427" r:id="rId43"/>
    <p:sldId id="1225" r:id="rId44"/>
    <p:sldId id="1212" r:id="rId45"/>
    <p:sldId id="1213" r:id="rId46"/>
    <p:sldId id="1216" r:id="rId47"/>
    <p:sldId id="1210" r:id="rId48"/>
    <p:sldId id="1151" r:id="rId49"/>
    <p:sldId id="1217" r:id="rId50"/>
    <p:sldId id="1226" r:id="rId51"/>
    <p:sldId id="443" r:id="rId52"/>
    <p:sldId id="445" r:id="rId53"/>
    <p:sldId id="446" r:id="rId54"/>
    <p:sldId id="1293" r:id="rId55"/>
    <p:sldId id="1403" r:id="rId56"/>
    <p:sldId id="1290" r:id="rId57"/>
    <p:sldId id="1294" r:id="rId58"/>
    <p:sldId id="1283" r:id="rId59"/>
    <p:sldId id="1510" r:id="rId60"/>
    <p:sldId id="1292" r:id="rId61"/>
    <p:sldId id="440" r:id="rId62"/>
    <p:sldId id="823" r:id="rId63"/>
    <p:sldId id="570" r:id="rId64"/>
    <p:sldId id="827" r:id="rId65"/>
    <p:sldId id="453" r:id="rId66"/>
    <p:sldId id="574" r:id="rId67"/>
    <p:sldId id="838" r:id="rId68"/>
    <p:sldId id="839" r:id="rId69"/>
    <p:sldId id="1271" r:id="rId70"/>
    <p:sldId id="1059" r:id="rId71"/>
    <p:sldId id="1060" r:id="rId72"/>
    <p:sldId id="1418" r:id="rId73"/>
    <p:sldId id="788" r:id="rId7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FD8603"/>
    <a:srgbClr val="F63122"/>
    <a:srgbClr val="66CCFF"/>
    <a:srgbClr val="41C60C"/>
    <a:srgbClr val="39AE0A"/>
    <a:srgbClr val="CAA496"/>
    <a:srgbClr val="5E4C34"/>
    <a:srgbClr val="7E007E"/>
    <a:srgbClr val="16440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382" autoAdjust="0"/>
    <p:restoredTop sz="86405" autoAdjust="0"/>
  </p:normalViewPr>
  <p:slideViewPr>
    <p:cSldViewPr>
      <p:cViewPr varScale="1">
        <p:scale>
          <a:sx n="79" d="100"/>
          <a:sy n="79" d="100"/>
        </p:scale>
        <p:origin x="893" y="96"/>
      </p:cViewPr>
      <p:guideLst>
        <p:guide orient="horz" pos="2160"/>
        <p:guide pos="3840"/>
      </p:guideLst>
    </p:cSldViewPr>
  </p:slideViewPr>
  <p:outlineViewPr>
    <p:cViewPr>
      <p:scale>
        <a:sx n="33" d="100"/>
        <a:sy n="33" d="100"/>
      </p:scale>
      <p:origin x="0" y="-6744"/>
    </p:cViewPr>
  </p:outlineViewPr>
  <p:notesTextViewPr>
    <p:cViewPr>
      <p:scale>
        <a:sx n="200" d="100"/>
        <a:sy n="200" d="100"/>
      </p:scale>
      <p:origin x="0" y="0"/>
    </p:cViewPr>
  </p:notesTextViewPr>
  <p:sorterViewPr>
    <p:cViewPr>
      <p:scale>
        <a:sx n="100" d="100"/>
        <a:sy n="100" d="100"/>
      </p:scale>
      <p:origin x="0" y="-206502"/>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commentAuthors" Target="commentAuthor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26-08-2023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AC5AE1-8B73-453E-AD5C-7AC64EE599C7}" type="slidenum">
              <a:rPr lang="en-IN" smtClean="0"/>
              <a:pPr/>
              <a:t>14</a:t>
            </a:fld>
            <a:endParaRPr lang="en-IN"/>
          </a:p>
        </p:txBody>
      </p:sp>
    </p:spTree>
    <p:extLst>
      <p:ext uri="{BB962C8B-B14F-4D97-AF65-F5344CB8AC3E}">
        <p14:creationId xmlns:p14="http://schemas.microsoft.com/office/powerpoint/2010/main" val="25238432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60</a:t>
            </a:fld>
            <a:endParaRPr lang="en-IN"/>
          </a:p>
        </p:txBody>
      </p:sp>
    </p:spTree>
    <p:extLst>
      <p:ext uri="{BB962C8B-B14F-4D97-AF65-F5344CB8AC3E}">
        <p14:creationId xmlns:p14="http://schemas.microsoft.com/office/powerpoint/2010/main" val="9355338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32</a:t>
            </a:fld>
            <a:endParaRPr lang="en-IN"/>
          </a:p>
        </p:txBody>
      </p:sp>
    </p:spTree>
    <p:extLst>
      <p:ext uri="{BB962C8B-B14F-4D97-AF65-F5344CB8AC3E}">
        <p14:creationId xmlns:p14="http://schemas.microsoft.com/office/powerpoint/2010/main" val="20423534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53</a:t>
            </a:fld>
            <a:endParaRPr lang="en-IN"/>
          </a:p>
        </p:txBody>
      </p:sp>
    </p:spTree>
    <p:extLst>
      <p:ext uri="{BB962C8B-B14F-4D97-AF65-F5344CB8AC3E}">
        <p14:creationId xmlns:p14="http://schemas.microsoft.com/office/powerpoint/2010/main" val="35670408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54</a:t>
            </a:fld>
            <a:endParaRPr lang="en-IN"/>
          </a:p>
        </p:txBody>
      </p:sp>
    </p:spTree>
    <p:extLst>
      <p:ext uri="{BB962C8B-B14F-4D97-AF65-F5344CB8AC3E}">
        <p14:creationId xmlns:p14="http://schemas.microsoft.com/office/powerpoint/2010/main" val="111304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55</a:t>
            </a:fld>
            <a:endParaRPr lang="en-IN"/>
          </a:p>
        </p:txBody>
      </p:sp>
    </p:spTree>
    <p:extLst>
      <p:ext uri="{BB962C8B-B14F-4D97-AF65-F5344CB8AC3E}">
        <p14:creationId xmlns:p14="http://schemas.microsoft.com/office/powerpoint/2010/main" val="36231334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56</a:t>
            </a:fld>
            <a:endParaRPr lang="en-IN"/>
          </a:p>
        </p:txBody>
      </p:sp>
    </p:spTree>
    <p:extLst>
      <p:ext uri="{BB962C8B-B14F-4D97-AF65-F5344CB8AC3E}">
        <p14:creationId xmlns:p14="http://schemas.microsoft.com/office/powerpoint/2010/main" val="129332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57</a:t>
            </a:fld>
            <a:endParaRPr lang="en-IN"/>
          </a:p>
        </p:txBody>
      </p:sp>
    </p:spTree>
    <p:extLst>
      <p:ext uri="{BB962C8B-B14F-4D97-AF65-F5344CB8AC3E}">
        <p14:creationId xmlns:p14="http://schemas.microsoft.com/office/powerpoint/2010/main" val="41161501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58</a:t>
            </a:fld>
            <a:endParaRPr lang="en-IN"/>
          </a:p>
        </p:txBody>
      </p:sp>
    </p:spTree>
    <p:extLst>
      <p:ext uri="{BB962C8B-B14F-4D97-AF65-F5344CB8AC3E}">
        <p14:creationId xmlns:p14="http://schemas.microsoft.com/office/powerpoint/2010/main" val="39995756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59</a:t>
            </a:fld>
            <a:endParaRPr lang="en-IN"/>
          </a:p>
        </p:txBody>
      </p:sp>
    </p:spTree>
    <p:extLst>
      <p:ext uri="{BB962C8B-B14F-4D97-AF65-F5344CB8AC3E}">
        <p14:creationId xmlns:p14="http://schemas.microsoft.com/office/powerpoint/2010/main" val="11593075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625600" y="3886200"/>
            <a:ext cx="9144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625600" y="5124450"/>
            <a:ext cx="9144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1" name="Rectangle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3" name="Rectangle 32"/>
          <p:cNvSpPr/>
          <p:nvPr/>
        </p:nvSpPr>
        <p:spPr>
          <a:xfrm>
            <a:off x="1219200"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Rectangle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2" name="Rectangle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8/26/2023</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609600" y="1219200"/>
            <a:ext cx="109728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8/26/2023</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8/26/2023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8/26/2023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gi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583833" y="145754"/>
            <a:ext cx="7608168" cy="1569660"/>
          </a:xfrm>
          <a:prstGeom prst="rect">
            <a:avLst/>
          </a:prstGeom>
        </p:spPr>
        <p:txBody>
          <a:bodyPr wrap="square">
            <a:spAutoFit/>
          </a:bodyPr>
          <a:lstStyle/>
          <a:p>
            <a:r>
              <a:rPr lang="en-IN" sz="4800" dirty="0">
                <a:solidFill>
                  <a:srgbClr val="FF6000"/>
                </a:solidFill>
                <a:latin typeface="Segoe Print" panose="02000600000000000000" pitchFamily="2" charset="0"/>
              </a:rPr>
              <a:t>A day without new knowledge is a lost day.</a:t>
            </a:r>
          </a:p>
        </p:txBody>
      </p:sp>
      <p:sp>
        <p:nvSpPr>
          <p:cNvPr id="8" name="Title 2"/>
          <p:cNvSpPr>
            <a:spLocks noGrp="1"/>
          </p:cNvSpPr>
          <p:nvPr>
            <p:ph type="ctrTitle"/>
          </p:nvPr>
        </p:nvSpPr>
        <p:spPr>
          <a:xfrm>
            <a:off x="1367120" y="3068960"/>
            <a:ext cx="914281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MySQL</a:t>
            </a:r>
          </a:p>
        </p:txBody>
      </p:sp>
      <p:sp>
        <p:nvSpPr>
          <p:cNvPr id="6" name="Rectangle 5">
            <a:extLst>
              <a:ext uri="{FF2B5EF4-FFF2-40B4-BE49-F238E27FC236}">
                <a16:creationId xmlns:a16="http://schemas.microsoft.com/office/drawing/2014/main" id="{B8948F78-B708-4250-8816-44ACEC13C281}"/>
              </a:ext>
            </a:extLst>
          </p:cNvPr>
          <p:cNvSpPr/>
          <p:nvPr/>
        </p:nvSpPr>
        <p:spPr>
          <a:xfrm>
            <a:off x="184322" y="5517232"/>
            <a:ext cx="11675299" cy="430887"/>
          </a:xfrm>
          <a:prstGeom prst="rect">
            <a:avLst/>
          </a:prstGeom>
        </p:spPr>
        <p:txBody>
          <a:bodyPr wrap="square">
            <a:spAutoFit/>
          </a:bodyPr>
          <a:lstStyle/>
          <a:p>
            <a:r>
              <a:rPr lang="en-IN" sz="2200" dirty="0">
                <a:latin typeface="Open Sans Light" panose="020B0306030504020204" pitchFamily="34" charset="0"/>
                <a:ea typeface="Open Sans Light" panose="020B0306030504020204" pitchFamily="34" charset="0"/>
                <a:cs typeface="Open Sans Light" panose="020B0306030504020204" pitchFamily="34" charset="0"/>
              </a:rPr>
              <a:t>In this module we are going to learn </a:t>
            </a:r>
            <a:r>
              <a:rPr lang="en-IN" sz="2200" b="1" dirty="0">
                <a:latin typeface="Open Sans Light" panose="020B0306030504020204" pitchFamily="34" charset="0"/>
                <a:ea typeface="Open Sans Light" panose="020B0306030504020204" pitchFamily="34" charset="0"/>
                <a:cs typeface="Open Sans Light" panose="020B0306030504020204" pitchFamily="34" charset="0"/>
              </a:rPr>
              <a:t>SQL</a:t>
            </a:r>
            <a:r>
              <a:rPr lang="en-IN" sz="2200" dirty="0">
                <a:latin typeface="Open Sans Light" panose="020B0306030504020204" pitchFamily="34" charset="0"/>
                <a:ea typeface="Open Sans Light" panose="020B0306030504020204" pitchFamily="34" charset="0"/>
                <a:cs typeface="Open Sans Light" panose="020B0306030504020204" pitchFamily="34" charset="0"/>
              </a:rPr>
              <a:t>, </a:t>
            </a:r>
            <a:r>
              <a:rPr lang="en-IN" sz="2200" b="1" dirty="0">
                <a:latin typeface="Open Sans Light" panose="020B0306030504020204" pitchFamily="34" charset="0"/>
                <a:ea typeface="Open Sans Light" panose="020B0306030504020204" pitchFamily="34" charset="0"/>
                <a:cs typeface="Open Sans Light" panose="020B0306030504020204" pitchFamily="34" charset="0"/>
              </a:rPr>
              <a:t>PL/SQL</a:t>
            </a:r>
            <a:r>
              <a:rPr lang="en-IN" sz="2200" dirty="0">
                <a:latin typeface="Open Sans Light" panose="020B0306030504020204" pitchFamily="34" charset="0"/>
                <a:ea typeface="Open Sans Light" panose="020B0306030504020204" pitchFamily="34" charset="0"/>
                <a:cs typeface="Open Sans Light" panose="020B0306030504020204" pitchFamily="34" charset="0"/>
              </a:rPr>
              <a:t> and </a:t>
            </a:r>
            <a:r>
              <a:rPr lang="en-IN" sz="2200" b="1" dirty="0">
                <a:latin typeface="Open Sans Light" panose="020B0306030504020204" pitchFamily="34" charset="0"/>
                <a:ea typeface="Open Sans Light" panose="020B0306030504020204" pitchFamily="34" charset="0"/>
                <a:cs typeface="Open Sans Light" panose="020B0306030504020204" pitchFamily="34" charset="0"/>
              </a:rPr>
              <a:t>NoSQL(MongoDB)</a:t>
            </a:r>
          </a:p>
        </p:txBody>
      </p:sp>
      <p:sp>
        <p:nvSpPr>
          <p:cNvPr id="7" name="Rectangle 6">
            <a:extLst>
              <a:ext uri="{FF2B5EF4-FFF2-40B4-BE49-F238E27FC236}">
                <a16:creationId xmlns:a16="http://schemas.microsoft.com/office/drawing/2014/main" id="{682DE853-F794-4EAA-A4F6-EF487D25296F}"/>
              </a:ext>
            </a:extLst>
          </p:cNvPr>
          <p:cNvSpPr/>
          <p:nvPr/>
        </p:nvSpPr>
        <p:spPr>
          <a:xfrm>
            <a:off x="181341" y="1767537"/>
            <a:ext cx="3610403" cy="430887"/>
          </a:xfrm>
          <a:prstGeom prst="rect">
            <a:avLst/>
          </a:prstGeom>
        </p:spPr>
        <p:txBody>
          <a:bodyPr wrap="square">
            <a:spAutoFit/>
          </a:bodyPr>
          <a:lstStyle/>
          <a:p>
            <a:r>
              <a:rPr lang="en-IN" sz="2200" dirty="0">
                <a:solidFill>
                  <a:schemeClr val="bg1"/>
                </a:solidFill>
              </a:rPr>
              <a:t>Before we start DBT module.</a:t>
            </a:r>
          </a:p>
        </p:txBody>
      </p:sp>
      <p:sp>
        <p:nvSpPr>
          <p:cNvPr id="10" name="Rectangle 9">
            <a:extLst>
              <a:ext uri="{FF2B5EF4-FFF2-40B4-BE49-F238E27FC236}">
                <a16:creationId xmlns:a16="http://schemas.microsoft.com/office/drawing/2014/main" id="{EA033D0D-07B9-4A2A-B66B-15AE978EDA36}"/>
              </a:ext>
            </a:extLst>
          </p:cNvPr>
          <p:cNvSpPr/>
          <p:nvPr/>
        </p:nvSpPr>
        <p:spPr>
          <a:xfrm>
            <a:off x="1703512" y="2283869"/>
            <a:ext cx="6324664" cy="461665"/>
          </a:xfrm>
          <a:prstGeom prst="rect">
            <a:avLst/>
          </a:prstGeom>
        </p:spPr>
        <p:txBody>
          <a:bodyPr wrap="square">
            <a:spAutoFit/>
          </a:bodyPr>
          <a:lstStyle/>
          <a:p>
            <a:r>
              <a:rPr lang="en-IN" sz="2400" dirty="0">
                <a:solidFill>
                  <a:schemeClr val="bg1"/>
                </a:solidFill>
              </a:rPr>
              <a:t>Which module(s) you have completed?</a:t>
            </a:r>
          </a:p>
        </p:txBody>
      </p:sp>
      <p:sp>
        <p:nvSpPr>
          <p:cNvPr id="3" name="TextBox 2">
            <a:extLst>
              <a:ext uri="{FF2B5EF4-FFF2-40B4-BE49-F238E27FC236}">
                <a16:creationId xmlns:a16="http://schemas.microsoft.com/office/drawing/2014/main" id="{685929B2-6349-4CA9-ABFF-E94AF285D846}"/>
              </a:ext>
            </a:extLst>
          </p:cNvPr>
          <p:cNvSpPr txBox="1"/>
          <p:nvPr/>
        </p:nvSpPr>
        <p:spPr>
          <a:xfrm>
            <a:off x="181341" y="4212957"/>
            <a:ext cx="8146907" cy="769441"/>
          </a:xfrm>
          <a:prstGeom prst="rect">
            <a:avLst/>
          </a:prstGeom>
        </p:spPr>
        <p:txBody>
          <a:bodyPr wrap="square">
            <a:spAutoFit/>
          </a:bodyPr>
          <a:lstStyle>
            <a:defPPr>
              <a:defRPr lang="en-US"/>
            </a:defPPr>
            <a:lvl1pPr>
              <a:defRPr sz="2400">
                <a:solidFill>
                  <a:schemeClr val="accent6">
                    <a:lumMod val="50000"/>
                  </a:schemeClr>
                </a:solidFill>
              </a:defRPr>
            </a:lvl1pPr>
          </a:lstStyle>
          <a:p>
            <a:r>
              <a:rPr lang="en-US" sz="2200" dirty="0">
                <a:solidFill>
                  <a:schemeClr val="accent6"/>
                </a:solidFill>
              </a:rPr>
              <a:t>If A and a, B and b, C and c etc. are treated in the same way then it is case-insensitive. </a:t>
            </a:r>
            <a:r>
              <a:rPr lang="en-US" sz="2200" b="1" dirty="0">
                <a:solidFill>
                  <a:schemeClr val="accent6"/>
                </a:solidFill>
              </a:rPr>
              <a:t>MySQL is case-insensitive</a:t>
            </a:r>
            <a:endParaRPr lang="en-IN" sz="2200" b="1" dirty="0">
              <a:solidFill>
                <a:schemeClr val="accent6"/>
              </a:solidFill>
            </a:endParaRPr>
          </a:p>
        </p:txBody>
      </p:sp>
    </p:spTree>
    <p:extLst>
      <p:ext uri="{BB962C8B-B14F-4D97-AF65-F5344CB8AC3E}">
        <p14:creationId xmlns:p14="http://schemas.microsoft.com/office/powerpoint/2010/main" val="3238021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json</a:t>
            </a:r>
          </a:p>
        </p:txBody>
      </p:sp>
    </p:spTree>
    <p:extLst>
      <p:ext uri="{BB962C8B-B14F-4D97-AF65-F5344CB8AC3E}">
        <p14:creationId xmlns:p14="http://schemas.microsoft.com/office/powerpoint/2010/main" val="36258993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json</a:t>
            </a:r>
          </a:p>
        </p:txBody>
      </p:sp>
      <p:sp>
        <p:nvSpPr>
          <p:cNvPr id="8" name="Rectangle 7"/>
          <p:cNvSpPr/>
          <p:nvPr/>
        </p:nvSpPr>
        <p:spPr>
          <a:xfrm>
            <a:off x="1828800" y="1371600"/>
            <a:ext cx="8534400" cy="2308324"/>
          </a:xfrm>
          <a:prstGeom prst="rect">
            <a:avLst/>
          </a:prstGeom>
          <a:solidFill>
            <a:srgbClr val="F9DAFE"/>
          </a:solidFill>
        </p:spPr>
        <p:txBody>
          <a:bodyPr wrap="square">
            <a:spAutoFit/>
          </a:bodyPr>
          <a:lstStyle/>
          <a:p>
            <a:pPr marL="347663" indent="-347663">
              <a:lnSpc>
                <a:spcPct val="200000"/>
              </a:lnSpc>
              <a:buFont typeface="Wingdings" pitchFamily="2" charset="2"/>
              <a:buChar char="§"/>
            </a:pPr>
            <a:r>
              <a:rPr lang="en-US" dirty="0">
                <a:latin typeface="Arial" pitchFamily="34" charset="0"/>
                <a:cs typeface="Arial" pitchFamily="34" charset="0"/>
              </a:rPr>
              <a:t>Data is in name/value pairs</a:t>
            </a:r>
          </a:p>
          <a:p>
            <a:pPr marL="347663" indent="-347663">
              <a:lnSpc>
                <a:spcPct val="200000"/>
              </a:lnSpc>
              <a:buFont typeface="Wingdings" pitchFamily="2" charset="2"/>
              <a:buChar char="§"/>
            </a:pPr>
            <a:r>
              <a:rPr lang="en-US" dirty="0">
                <a:latin typeface="Arial" pitchFamily="34" charset="0"/>
                <a:cs typeface="Arial" pitchFamily="34" charset="0"/>
              </a:rPr>
              <a:t>Data is separated </a:t>
            </a:r>
            <a:r>
              <a:rPr lang="en-US">
                <a:latin typeface="Arial" pitchFamily="34" charset="0"/>
                <a:cs typeface="Arial" pitchFamily="34" charset="0"/>
              </a:rPr>
              <a:t>by comm</a:t>
            </a:r>
            <a:endParaRPr lang="en-US" dirty="0">
              <a:latin typeface="Arial" pitchFamily="34" charset="0"/>
              <a:cs typeface="Arial" pitchFamily="34" charset="0"/>
            </a:endParaRPr>
          </a:p>
          <a:p>
            <a:pPr marL="347663" indent="-347663">
              <a:lnSpc>
                <a:spcPct val="200000"/>
              </a:lnSpc>
              <a:buFont typeface="Wingdings" pitchFamily="2" charset="2"/>
              <a:buChar char="§"/>
            </a:pPr>
            <a:r>
              <a:rPr lang="en-US" dirty="0">
                <a:latin typeface="Arial" pitchFamily="34" charset="0"/>
                <a:cs typeface="Arial" pitchFamily="34" charset="0"/>
              </a:rPr>
              <a:t>Curly braces hold objects</a:t>
            </a:r>
          </a:p>
          <a:p>
            <a:pPr marL="347663" indent="-347663">
              <a:lnSpc>
                <a:spcPct val="200000"/>
              </a:lnSpc>
              <a:buFont typeface="Wingdings" pitchFamily="2" charset="2"/>
              <a:buChar char="§"/>
            </a:pPr>
            <a:r>
              <a:rPr lang="en-US" dirty="0">
                <a:latin typeface="Arial" pitchFamily="34" charset="0"/>
                <a:cs typeface="Arial" pitchFamily="34" charset="0"/>
              </a:rPr>
              <a:t>Square brackets hold arrays</a:t>
            </a:r>
          </a:p>
        </p:txBody>
      </p:sp>
      <p:sp>
        <p:nvSpPr>
          <p:cNvPr id="9" name="Rectangle 8"/>
          <p:cNvSpPr/>
          <p:nvPr/>
        </p:nvSpPr>
        <p:spPr>
          <a:xfrm>
            <a:off x="1600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JSON (JavaScript Object Notation) documents.</a:t>
            </a:r>
          </a:p>
        </p:txBody>
      </p:sp>
    </p:spTree>
    <p:extLst>
      <p:ext uri="{BB962C8B-B14F-4D97-AF65-F5344CB8AC3E}">
        <p14:creationId xmlns:p14="http://schemas.microsoft.com/office/powerpoint/2010/main" val="33277068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000" y="1143000"/>
            <a:ext cx="6248400" cy="1260642"/>
          </a:xfrm>
          <a:prstGeom prst="rect">
            <a:avLst/>
          </a:prstGeom>
          <a:noFill/>
        </p:spPr>
      </p:pic>
      <p:sp>
        <p:nvSpPr>
          <p:cNvPr id="3" name="Rectangle 2"/>
          <p:cNvSpPr/>
          <p:nvPr/>
        </p:nvSpPr>
        <p:spPr>
          <a:xfrm>
            <a:off x="1828800" y="228600"/>
            <a:ext cx="8534400"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8800" y="3210580"/>
            <a:ext cx="8534400"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000" y="4145509"/>
            <a:ext cx="6248400" cy="1348175"/>
          </a:xfrm>
          <a:prstGeom prst="rect">
            <a:avLst/>
          </a:prstGeom>
          <a:noFill/>
        </p:spPr>
      </p:pic>
    </p:spTree>
    <p:extLst>
      <p:ext uri="{BB962C8B-B14F-4D97-AF65-F5344CB8AC3E}">
        <p14:creationId xmlns:p14="http://schemas.microsoft.com/office/powerpoint/2010/main" val="4685208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59510" y="854452"/>
            <a:ext cx="9281562" cy="369332"/>
          </a:xfrm>
          <a:prstGeom prst="rect">
            <a:avLst/>
          </a:prstGeom>
        </p:spPr>
        <p:txBody>
          <a:bodyPr wrap="square">
            <a:spAutoFit/>
          </a:bodyPr>
          <a:lstStyle/>
          <a:p>
            <a:r>
              <a:rPr lang="en-IN" dirty="0">
                <a:latin typeface="Palatino Linotype" panose="02040502050505030304" pitchFamily="18" charset="0"/>
                <a:cs typeface="Arial" panose="020B0604020202020204" pitchFamily="34" charset="0"/>
              </a:rPr>
              <a:t>INSERT inserts new rows into an existing table. The INSERT ... VALUES</a:t>
            </a:r>
          </a:p>
        </p:txBody>
      </p:sp>
      <p:sp>
        <p:nvSpPr>
          <p:cNvPr id="7" name="Rectangle 6"/>
          <p:cNvSpPr/>
          <p:nvPr/>
        </p:nvSpPr>
        <p:spPr>
          <a:xfrm>
            <a:off x="290449" y="1412776"/>
            <a:ext cx="11278159" cy="400110"/>
          </a:xfrm>
          <a:prstGeom prst="rect">
            <a:avLst/>
          </a:prstGeom>
        </p:spPr>
        <p:txBody>
          <a:bodyPr wrap="square">
            <a:spAutoFit/>
          </a:bodyPr>
          <a:lstStyle/>
          <a:p>
            <a:r>
              <a:rPr lang="en-IN" sz="2000" dirty="0">
                <a:latin typeface="Liberation Mono"/>
                <a:cs typeface="Arial" panose="020B0604020202020204" pitchFamily="34" charset="0"/>
              </a:rPr>
              <a:t>'</a:t>
            </a:r>
            <a:r>
              <a:rPr lang="en-US" sz="2000" dirty="0">
                <a:solidFill>
                  <a:schemeClr val="bg1">
                    <a:lumMod val="65000"/>
                  </a:schemeClr>
                </a:solidFill>
                <a:latin typeface="Liberation Mono"/>
              </a:rPr>
              <a:t>{</a:t>
            </a:r>
            <a:r>
              <a:rPr lang="en-US" sz="2000" dirty="0">
                <a:latin typeface="Liberation Mono"/>
              </a:rPr>
              <a:t> </a:t>
            </a:r>
            <a:r>
              <a:rPr lang="en-IN" sz="2000" dirty="0">
                <a:solidFill>
                  <a:srgbClr val="669900"/>
                </a:solidFill>
                <a:latin typeface="Liberation Mono"/>
              </a:rPr>
              <a:t>"</a:t>
            </a:r>
            <a:r>
              <a:rPr lang="en-US" sz="2000" b="0" i="0" dirty="0">
                <a:solidFill>
                  <a:srgbClr val="669900"/>
                </a:solidFill>
                <a:effectLst/>
                <a:latin typeface="Liberation Mono"/>
              </a:rPr>
              <a:t>key1</a:t>
            </a:r>
            <a:r>
              <a:rPr lang="en-IN" sz="2000" dirty="0">
                <a:solidFill>
                  <a:srgbClr val="669900"/>
                </a:solidFill>
                <a:latin typeface="Liberation Mono"/>
              </a:rPr>
              <a:t>" </a:t>
            </a:r>
            <a:r>
              <a:rPr lang="en-US" sz="2000" b="0" i="0" dirty="0">
                <a:effectLst/>
                <a:latin typeface="Liberation Mono"/>
              </a:rPr>
              <a:t>: 1,</a:t>
            </a:r>
            <a:r>
              <a:rPr lang="en-US" sz="2000" b="0" i="0" dirty="0">
                <a:solidFill>
                  <a:srgbClr val="000000"/>
                </a:solidFill>
                <a:effectLst/>
                <a:latin typeface="Liberation Mono"/>
              </a:rPr>
              <a:t> </a:t>
            </a:r>
            <a:r>
              <a:rPr lang="en-IN" sz="2000" dirty="0">
                <a:solidFill>
                  <a:srgbClr val="669900"/>
                </a:solidFill>
                <a:latin typeface="Liberation Mono"/>
              </a:rPr>
              <a:t>"</a:t>
            </a:r>
            <a:r>
              <a:rPr lang="en-US" sz="2000" b="0" i="0" dirty="0">
                <a:solidFill>
                  <a:srgbClr val="669900"/>
                </a:solidFill>
                <a:effectLst/>
                <a:latin typeface="Liberation Mono"/>
              </a:rPr>
              <a:t>key2</a:t>
            </a:r>
            <a:r>
              <a:rPr lang="en-IN" sz="2000" dirty="0">
                <a:solidFill>
                  <a:srgbClr val="669900"/>
                </a:solidFill>
                <a:latin typeface="Liberation Mono"/>
              </a:rPr>
              <a:t>" </a:t>
            </a:r>
            <a:r>
              <a:rPr lang="en-US" sz="2000" b="0" i="0" dirty="0">
                <a:effectLst/>
                <a:latin typeface="Liberation Mono"/>
              </a:rPr>
              <a:t>:</a:t>
            </a:r>
            <a:r>
              <a:rPr lang="en-US" sz="2000" b="0" i="0" dirty="0">
                <a:solidFill>
                  <a:srgbClr val="000000"/>
                </a:solidFill>
                <a:effectLst/>
                <a:latin typeface="Liberation Mono"/>
              </a:rPr>
              <a:t> </a:t>
            </a:r>
            <a:r>
              <a:rPr lang="en-IN" sz="2000" dirty="0">
                <a:solidFill>
                  <a:srgbClr val="669900"/>
                </a:solidFill>
                <a:latin typeface="Liberation Mono"/>
              </a:rPr>
              <a:t>"</a:t>
            </a:r>
            <a:r>
              <a:rPr lang="en-US" sz="2000" b="0" i="0" dirty="0">
                <a:solidFill>
                  <a:srgbClr val="669900"/>
                </a:solidFill>
                <a:effectLst/>
                <a:latin typeface="Liberation Mono"/>
              </a:rPr>
              <a:t>abc</a:t>
            </a:r>
            <a:r>
              <a:rPr lang="en-IN" sz="2000" dirty="0">
                <a:solidFill>
                  <a:srgbClr val="669900"/>
                </a:solidFill>
                <a:latin typeface="Liberation Mono"/>
              </a:rPr>
              <a:t>"</a:t>
            </a:r>
            <a:r>
              <a:rPr lang="en-US" sz="2000" b="0" i="0" dirty="0">
                <a:effectLst/>
                <a:latin typeface="Liberation Mono"/>
              </a:rPr>
              <a:t> ,</a:t>
            </a:r>
            <a:r>
              <a:rPr lang="en-IN" sz="2000" dirty="0">
                <a:solidFill>
                  <a:srgbClr val="669900"/>
                </a:solidFill>
                <a:latin typeface="Liberation Mono"/>
              </a:rPr>
              <a:t> "</a:t>
            </a:r>
            <a:r>
              <a:rPr lang="en-US" sz="2000" b="0" i="0" dirty="0">
                <a:solidFill>
                  <a:srgbClr val="669900"/>
                </a:solidFill>
                <a:effectLst/>
                <a:latin typeface="Liberation Mono"/>
              </a:rPr>
              <a:t>key3</a:t>
            </a:r>
            <a:r>
              <a:rPr lang="en-IN" sz="2000" dirty="0">
                <a:solidFill>
                  <a:srgbClr val="669900"/>
                </a:solidFill>
                <a:latin typeface="Liberation Mono"/>
              </a:rPr>
              <a:t>" </a:t>
            </a:r>
            <a:r>
              <a:rPr lang="en-IN" sz="2000" dirty="0">
                <a:latin typeface="Liberation Mono"/>
              </a:rPr>
              <a:t>:</a:t>
            </a:r>
            <a:r>
              <a:rPr lang="en-US" sz="2000" b="0" i="0" dirty="0">
                <a:solidFill>
                  <a:srgbClr val="669900"/>
                </a:solidFill>
                <a:effectLst/>
                <a:latin typeface="Liberation Mono"/>
              </a:rPr>
              <a:t> </a:t>
            </a:r>
            <a:r>
              <a:rPr lang="en-US" sz="2000" dirty="0">
                <a:solidFill>
                  <a:schemeClr val="bg1">
                    <a:lumMod val="65000"/>
                  </a:schemeClr>
                </a:solidFill>
                <a:latin typeface="Liberation Mono"/>
              </a:rPr>
              <a:t>[</a:t>
            </a:r>
            <a:r>
              <a:rPr lang="en-US" sz="2000" dirty="0">
                <a:latin typeface="Liberation Mono"/>
              </a:rPr>
              <a:t> </a:t>
            </a:r>
            <a:r>
              <a:rPr lang="en-US" sz="2000" dirty="0">
                <a:solidFill>
                  <a:srgbClr val="990055"/>
                </a:solidFill>
                <a:latin typeface="Liberation Mono"/>
              </a:rPr>
              <a:t>value1</a:t>
            </a:r>
            <a:r>
              <a:rPr lang="en-US" sz="2000" dirty="0">
                <a:latin typeface="Liberation Mono"/>
              </a:rPr>
              <a:t>, </a:t>
            </a:r>
            <a:r>
              <a:rPr lang="en-IN" sz="2000" dirty="0">
                <a:solidFill>
                  <a:srgbClr val="669900"/>
                </a:solidFill>
                <a:latin typeface="Liberation Mono"/>
              </a:rPr>
              <a:t>"value2"</a:t>
            </a:r>
            <a:r>
              <a:rPr lang="en-US" sz="2000" dirty="0">
                <a:latin typeface="Liberation Mono"/>
              </a:rPr>
              <a:t> , </a:t>
            </a:r>
            <a:r>
              <a:rPr lang="en-IN" sz="2000" dirty="0">
                <a:solidFill>
                  <a:srgbClr val="669900"/>
                </a:solidFill>
                <a:latin typeface="Liberation Mono"/>
              </a:rPr>
              <a:t> </a:t>
            </a:r>
            <a:r>
              <a:rPr lang="en-US" sz="2000" b="0" i="0" dirty="0">
                <a:solidFill>
                  <a:schemeClr val="bg1">
                    <a:lumMod val="50000"/>
                  </a:schemeClr>
                </a:solidFill>
                <a:effectLst/>
                <a:latin typeface="Liberation Mono"/>
              </a:rPr>
              <a:t>. . .</a:t>
            </a:r>
            <a:r>
              <a:rPr lang="en-US" sz="2000" b="0" i="0" dirty="0">
                <a:effectLst/>
                <a:latin typeface="Liberation Mono"/>
              </a:rPr>
              <a:t> </a:t>
            </a:r>
            <a:r>
              <a:rPr lang="en-US" sz="2000" dirty="0">
                <a:solidFill>
                  <a:schemeClr val="bg1">
                    <a:lumMod val="65000"/>
                  </a:schemeClr>
                </a:solidFill>
                <a:latin typeface="Liberation Mono"/>
              </a:rPr>
              <a:t>]</a:t>
            </a:r>
            <a:r>
              <a:rPr lang="en-US" sz="2000" dirty="0">
                <a:latin typeface="Liberation Mono"/>
              </a:rPr>
              <a:t> ,</a:t>
            </a:r>
            <a:r>
              <a:rPr lang="en-US" sz="2000" dirty="0">
                <a:solidFill>
                  <a:srgbClr val="DD4A68"/>
                </a:solidFill>
                <a:latin typeface="Liberation Mono"/>
              </a:rPr>
              <a:t>  </a:t>
            </a:r>
            <a:r>
              <a:rPr lang="en-US" sz="2000" b="0" i="0" dirty="0">
                <a:solidFill>
                  <a:schemeClr val="bg1">
                    <a:lumMod val="50000"/>
                  </a:schemeClr>
                </a:solidFill>
                <a:effectLst/>
                <a:latin typeface="Liberation Mono"/>
              </a:rPr>
              <a:t>. . .</a:t>
            </a:r>
            <a:r>
              <a:rPr lang="en-US" sz="2000" dirty="0">
                <a:latin typeface="Liberation Mono"/>
              </a:rPr>
              <a:t> </a:t>
            </a:r>
            <a:r>
              <a:rPr lang="en-US" sz="2000" dirty="0">
                <a:solidFill>
                  <a:schemeClr val="bg1">
                    <a:lumMod val="65000"/>
                  </a:schemeClr>
                </a:solidFill>
                <a:latin typeface="Liberation Mono"/>
              </a:rPr>
              <a:t>}</a:t>
            </a:r>
            <a:r>
              <a:rPr lang="en-IN" sz="2000" dirty="0">
                <a:latin typeface="Liberation Mono"/>
                <a:cs typeface="Arial" panose="020B0604020202020204" pitchFamily="34" charset="0"/>
              </a:rPr>
              <a:t>'</a:t>
            </a:r>
            <a:endParaRPr lang="en-US" sz="2000" dirty="0">
              <a:latin typeface="Liberation Mono"/>
            </a:endParaRPr>
          </a:p>
        </p:txBody>
      </p:sp>
      <p:sp>
        <p:nvSpPr>
          <p:cNvPr id="6" name="Rectangle 5">
            <a:extLst>
              <a:ext uri="{FF2B5EF4-FFF2-40B4-BE49-F238E27FC236}">
                <a16:creationId xmlns:a16="http://schemas.microsoft.com/office/drawing/2014/main" id="{43651AEC-95F0-41B9-B91B-D73E975D95DD}"/>
              </a:ext>
            </a:extLst>
          </p:cNvPr>
          <p:cNvSpPr/>
          <p:nvPr/>
        </p:nvSpPr>
        <p:spPr>
          <a:xfrm>
            <a:off x="290449" y="3719934"/>
            <a:ext cx="11542041" cy="1077218"/>
          </a:xfrm>
          <a:prstGeom prst="rect">
            <a:avLst/>
          </a:prstGeom>
        </p:spPr>
        <p:txBody>
          <a:bodyPr wrap="square">
            <a:spAutoFit/>
          </a:bodyPr>
          <a:lstStyle/>
          <a:p>
            <a:r>
              <a:rPr lang="en-IN" dirty="0">
                <a:solidFill>
                  <a:srgbClr val="FF0000"/>
                </a:solidFill>
                <a:latin typeface="Liberation Mono"/>
                <a:cs typeface="Arial" panose="020B0604020202020204" pitchFamily="34" charset="0"/>
              </a:rPr>
              <a:t>e.g.</a:t>
            </a:r>
          </a:p>
          <a:p>
            <a:pPr marL="285750" indent="-285750">
              <a:buFont typeface="Arial" panose="020B0604020202020204" pitchFamily="34" charset="0"/>
              <a:buChar char="•"/>
            </a:pPr>
            <a:endParaRPr lang="en-IN" sz="200" dirty="0">
              <a:solidFill>
                <a:srgbClr val="0077AA"/>
              </a:solidFill>
              <a:latin typeface="Liberation Mono"/>
              <a:cs typeface="Arial" panose="020B0604020202020204" pitchFamily="34" charset="0"/>
            </a:endParaRPr>
          </a:p>
          <a:p>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 INSERT INTO </a:t>
            </a:r>
            <a:r>
              <a:rPr lang="en-IN" dirty="0">
                <a:latin typeface="Liberation Mono"/>
                <a:cs typeface="Arial" panose="020B0604020202020204" pitchFamily="34" charset="0"/>
              </a:rPr>
              <a:t>customer VALUES(default,'{"CID":</a:t>
            </a:r>
            <a:r>
              <a:rPr lang="en-IN" dirty="0">
                <a:solidFill>
                  <a:srgbClr val="990055"/>
                </a:solidFill>
                <a:latin typeface="Liberation Mono"/>
              </a:rPr>
              <a:t>1001</a:t>
            </a:r>
            <a:r>
              <a:rPr lang="en-IN" dirty="0">
                <a:latin typeface="Liberation Mono"/>
                <a:cs typeface="Arial" panose="020B0604020202020204" pitchFamily="34" charset="0"/>
              </a:rPr>
              <a:t>, "name":</a:t>
            </a:r>
            <a:r>
              <a:rPr lang="en-IN" dirty="0">
                <a:solidFill>
                  <a:srgbClr val="669900"/>
                </a:solidFill>
                <a:latin typeface="Liberation Mono"/>
              </a:rPr>
              <a:t>"saleel"</a:t>
            </a:r>
            <a:r>
              <a:rPr lang="en-IN" dirty="0">
                <a:latin typeface="Liberation Mono"/>
                <a:cs typeface="Arial" panose="020B0604020202020204" pitchFamily="34" charset="0"/>
              </a:rPr>
              <a:t>, "</a:t>
            </a:r>
            <a:r>
              <a:rPr lang="en-IN" dirty="0" err="1">
                <a:latin typeface="Liberation Mono"/>
                <a:cs typeface="Arial" panose="020B0604020202020204" pitchFamily="34" charset="0"/>
              </a:rPr>
              <a:t>city":</a:t>
            </a:r>
            <a:r>
              <a:rPr lang="en-IN" dirty="0" err="1">
                <a:solidFill>
                  <a:srgbClr val="669900"/>
                </a:solidFill>
                <a:latin typeface="Liberation Mono"/>
              </a:rPr>
              <a:t>"pune</a:t>
            </a:r>
            <a:r>
              <a:rPr lang="en-IN" dirty="0">
                <a:solidFill>
                  <a:srgbClr val="669900"/>
                </a:solidFill>
                <a:latin typeface="Liberation Mono"/>
              </a:rPr>
              <a:t>" </a:t>
            </a:r>
            <a:r>
              <a:rPr lang="en-IN" dirty="0">
                <a:latin typeface="Liberation Mono"/>
                <a:cs typeface="Arial" panose="020B0604020202020204" pitchFamily="34" charset="0"/>
              </a:rPr>
              <a:t>}' , '{"orderID": </a:t>
            </a:r>
            <a:r>
              <a:rPr lang="en-IN" dirty="0">
                <a:solidFill>
                  <a:srgbClr val="990055"/>
                </a:solidFill>
                <a:latin typeface="Liberation Mono"/>
              </a:rPr>
              <a:t>1</a:t>
            </a:r>
            <a:r>
              <a:rPr lang="en-IN" dirty="0">
                <a:latin typeface="Liberation Mono"/>
                <a:cs typeface="Arial" panose="020B0604020202020204" pitchFamily="34" charset="0"/>
              </a:rPr>
              <a:t>, "productName": </a:t>
            </a:r>
            <a:r>
              <a:rPr lang="en-IN" dirty="0">
                <a:solidFill>
                  <a:srgbClr val="669900"/>
                </a:solidFill>
                <a:latin typeface="Liberation Mono"/>
              </a:rPr>
              <a:t>"computer"</a:t>
            </a:r>
            <a:r>
              <a:rPr lang="en-IN" dirty="0">
                <a:latin typeface="Liberation Mono"/>
                <a:cs typeface="Arial" panose="020B0604020202020204" pitchFamily="34" charset="0"/>
              </a:rPr>
              <a:t>, "qty":1, "rate":</a:t>
            </a:r>
            <a:r>
              <a:rPr lang="en-IN" dirty="0">
                <a:solidFill>
                  <a:srgbClr val="990055"/>
                </a:solidFill>
                <a:latin typeface="Liberation Mono"/>
              </a:rPr>
              <a:t>75000</a:t>
            </a:r>
            <a:r>
              <a:rPr lang="en-IN" dirty="0">
                <a:latin typeface="Liberation Mono"/>
                <a:cs typeface="Arial" panose="020B0604020202020204" pitchFamily="34" charset="0"/>
              </a:rPr>
              <a:t>}');</a:t>
            </a:r>
          </a:p>
        </p:txBody>
      </p:sp>
      <p:sp>
        <p:nvSpPr>
          <p:cNvPr id="8" name="Rectangle 7">
            <a:extLst>
              <a:ext uri="{FF2B5EF4-FFF2-40B4-BE49-F238E27FC236}">
                <a16:creationId xmlns:a16="http://schemas.microsoft.com/office/drawing/2014/main" id="{CDFAA0BA-6934-468A-B591-C6445D235306}"/>
              </a:ext>
            </a:extLst>
          </p:cNvPr>
          <p:cNvSpPr/>
          <p:nvPr/>
        </p:nvSpPr>
        <p:spPr>
          <a:xfrm>
            <a:off x="359510" y="2348880"/>
            <a:ext cx="11569138" cy="1200329"/>
          </a:xfrm>
          <a:prstGeom prst="rect">
            <a:avLst/>
          </a:prstGeom>
        </p:spPr>
        <p:txBody>
          <a:bodyPr wrap="square">
            <a:spAutoFit/>
          </a:bodyPr>
          <a:lstStyle/>
          <a:p>
            <a:r>
              <a:rPr lang="en-IN" dirty="0">
                <a:solidFill>
                  <a:srgbClr val="0077AA"/>
                </a:solidFill>
                <a:latin typeface="Liberation Mono"/>
                <a:cs typeface="Arial" panose="020B0604020202020204" pitchFamily="34" charset="0"/>
              </a:rPr>
              <a:t>CREATE</a:t>
            </a:r>
            <a:r>
              <a:rPr lang="en-IN" dirty="0">
                <a:latin typeface="Liberation Mono"/>
              </a:rPr>
              <a:t> </a:t>
            </a:r>
            <a:r>
              <a:rPr lang="en-IN" dirty="0">
                <a:solidFill>
                  <a:srgbClr val="0077AA"/>
                </a:solidFill>
                <a:latin typeface="Liberation Mono"/>
                <a:cs typeface="Arial" panose="020B0604020202020204" pitchFamily="34" charset="0"/>
              </a:rPr>
              <a:t>TABLE </a:t>
            </a:r>
            <a:r>
              <a:rPr lang="en-IN" dirty="0">
                <a:latin typeface="Liberation Mono"/>
                <a:cs typeface="Arial" panose="020B0604020202020204" pitchFamily="34" charset="0"/>
              </a:rPr>
              <a:t>customer</a:t>
            </a:r>
            <a:r>
              <a:rPr lang="en-IN" dirty="0">
                <a:solidFill>
                  <a:srgbClr val="0077AA"/>
                </a:solidFill>
                <a:latin typeface="Liberation Mono"/>
                <a:cs typeface="Arial" panose="020B0604020202020204" pitchFamily="34" charset="0"/>
              </a:rPr>
              <a:t> </a:t>
            </a:r>
            <a:r>
              <a:rPr lang="en-IN" dirty="0">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FE1212"/>
                </a:solidFill>
                <a:latin typeface="Liberation Mono"/>
                <a:cs typeface="Arial" panose="020B0604020202020204" pitchFamily="34" charset="0"/>
              </a:rPr>
              <a:t>PRIMARY</a:t>
            </a:r>
            <a:r>
              <a:rPr lang="en-IN" dirty="0">
                <a:latin typeface="Liberation Mono"/>
              </a:rPr>
              <a:t> </a:t>
            </a:r>
            <a:r>
              <a:rPr lang="en-IN" dirty="0">
                <a:solidFill>
                  <a:srgbClr val="FE1212"/>
                </a:solidFill>
                <a:latin typeface="Liberation Mono"/>
                <a:cs typeface="Arial" panose="020B0604020202020204" pitchFamily="34" charset="0"/>
              </a:rPr>
              <a:t>KEY </a:t>
            </a:r>
            <a:r>
              <a:rPr lang="en-IN" dirty="0">
                <a:solidFill>
                  <a:srgbClr val="0077AA"/>
                </a:solidFill>
                <a:latin typeface="Liberation Mono"/>
                <a:cs typeface="Arial" panose="020B0604020202020204" pitchFamily="34" charset="0"/>
              </a:rPr>
              <a:t>AUTO_INCREMENT</a:t>
            </a:r>
            <a:r>
              <a:rPr lang="en-IN" dirty="0">
                <a:latin typeface="Liberation Mono"/>
              </a:rPr>
              <a:t>,</a:t>
            </a:r>
            <a:endParaRPr lang="en-IN" dirty="0">
              <a:latin typeface="Liberation Mono"/>
              <a:cs typeface="Arial" panose="020B0604020202020204" pitchFamily="34" charset="0"/>
            </a:endParaRPr>
          </a:p>
          <a:p>
            <a:r>
              <a:rPr lang="en-IN" dirty="0">
                <a:latin typeface="Liberation Mono"/>
                <a:cs typeface="Arial" panose="020B0604020202020204" pitchFamily="34" charset="0"/>
              </a:rPr>
              <a:t>   customer_details </a:t>
            </a:r>
            <a:r>
              <a:rPr lang="en-IN" dirty="0">
                <a:solidFill>
                  <a:srgbClr val="834689"/>
                </a:solidFill>
                <a:latin typeface="Liberation Mono"/>
                <a:cs typeface="Arial" panose="020B0604020202020204" pitchFamily="34" charset="0"/>
              </a:rPr>
              <a:t>JSON</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order_details </a:t>
            </a:r>
            <a:r>
              <a:rPr lang="en-IN" dirty="0">
                <a:solidFill>
                  <a:srgbClr val="834689"/>
                </a:solidFill>
                <a:latin typeface="Liberation Mono"/>
                <a:cs typeface="Arial" panose="020B0604020202020204" pitchFamily="34" charset="0"/>
              </a:rPr>
              <a:t>JSON</a:t>
            </a:r>
            <a:r>
              <a:rPr lang="en-IN" dirty="0">
                <a:latin typeface="Liberation Mono"/>
                <a:cs typeface="Arial" panose="020B0604020202020204" pitchFamily="34" charset="0"/>
              </a:rPr>
              <a:t> );</a:t>
            </a:r>
          </a:p>
        </p:txBody>
      </p:sp>
      <p:sp>
        <p:nvSpPr>
          <p:cNvPr id="3" name="Rectangle 2">
            <a:extLst>
              <a:ext uri="{FF2B5EF4-FFF2-40B4-BE49-F238E27FC236}">
                <a16:creationId xmlns:a16="http://schemas.microsoft.com/office/drawing/2014/main" id="{BE7EF697-9807-489E-A355-20DA59F8E13B}"/>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insert json object</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29831702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63352" y="838201"/>
            <a:ext cx="11665296"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native JSON data type that enables efficient access to data in JSON (JavaScript Object Notation) documents.</a:t>
            </a:r>
          </a:p>
        </p:txBody>
      </p:sp>
      <p:sp>
        <p:nvSpPr>
          <p:cNvPr id="8" name="TextBox 7">
            <a:extLst>
              <a:ext uri="{FF2B5EF4-FFF2-40B4-BE49-F238E27FC236}">
                <a16:creationId xmlns:a16="http://schemas.microsoft.com/office/drawing/2014/main" id="{9A8BB8B8-A5C9-4930-9E3D-164A9E92D443}"/>
              </a:ext>
            </a:extLst>
          </p:cNvPr>
          <p:cNvSpPr txBox="1"/>
          <p:nvPr/>
        </p:nvSpPr>
        <p:spPr>
          <a:xfrm>
            <a:off x="263352" y="1916832"/>
            <a:ext cx="11665296" cy="304698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id, document</a:t>
            </a:r>
            <a:r>
              <a:rPr lang="en-IN" dirty="0">
                <a:solidFill>
                  <a:srgbClr val="39AE0A"/>
                </a:solidFill>
                <a:latin typeface="Liberation Mono"/>
              </a:rPr>
              <a:t>-&gt;</a:t>
            </a:r>
            <a:r>
              <a:rPr lang="en-IN" dirty="0">
                <a:latin typeface="Liberation Mono"/>
              </a:rPr>
              <a:t>'</a:t>
            </a:r>
            <a:r>
              <a:rPr lang="en-IN" dirty="0">
                <a:solidFill>
                  <a:srgbClr val="DD4A68"/>
                </a:solidFill>
                <a:latin typeface="Liberation Mono"/>
              </a:rPr>
              <a:t>$</a:t>
            </a:r>
            <a:r>
              <a:rPr lang="en-IN" dirty="0">
                <a:latin typeface="Liberation Mono"/>
              </a:rPr>
              <a:t>.ename', document</a:t>
            </a:r>
            <a:r>
              <a:rPr lang="en-IN" dirty="0">
                <a:solidFill>
                  <a:srgbClr val="39AE0A"/>
                </a:solidFill>
                <a:latin typeface="Liberation Mono"/>
              </a:rPr>
              <a:t>-&gt;</a:t>
            </a:r>
            <a:r>
              <a:rPr lang="en-IN" dirty="0">
                <a:latin typeface="Liberation Mono"/>
              </a:rPr>
              <a:t>'</a:t>
            </a:r>
            <a:r>
              <a:rPr lang="en-IN" dirty="0">
                <a:solidFill>
                  <a:srgbClr val="DD4A68"/>
                </a:solidFill>
                <a:latin typeface="Liberation Mono"/>
              </a:rPr>
              <a:t>$</a:t>
            </a:r>
            <a:r>
              <a:rPr lang="en-IN" dirty="0">
                <a:latin typeface="Liberation Mono"/>
              </a:rPr>
              <a:t>.sal'</a:t>
            </a:r>
            <a:r>
              <a:rPr lang="en-IN" dirty="0">
                <a:solidFill>
                  <a:srgbClr val="DD4A68"/>
                </a:solidFill>
                <a:latin typeface="Liberation Mono"/>
              </a:rPr>
              <a:t> </a:t>
            </a:r>
            <a:r>
              <a:rPr lang="en-IN" dirty="0">
                <a:solidFill>
                  <a:srgbClr val="0077AA"/>
                </a:solidFill>
                <a:latin typeface="Liberation Mono"/>
              </a:rPr>
              <a:t>FROM</a:t>
            </a:r>
            <a:r>
              <a:rPr lang="en-IN" dirty="0">
                <a:latin typeface="Liberation Mono"/>
              </a:rPr>
              <a:t> </a:t>
            </a:r>
            <a:r>
              <a:rPr lang="en-US" dirty="0">
                <a:latin typeface="Liberation Mono"/>
              </a:rPr>
              <a:t>empJ</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id, document</a:t>
            </a:r>
            <a:r>
              <a:rPr lang="en-IN" dirty="0">
                <a:solidFill>
                  <a:srgbClr val="39AE0A"/>
                </a:solidFill>
                <a:latin typeface="Liberation Mono"/>
              </a:rPr>
              <a:t>-&gt;</a:t>
            </a:r>
            <a:r>
              <a:rPr lang="en-IN" dirty="0">
                <a:latin typeface="Liberation Mono"/>
              </a:rPr>
              <a:t>'</a:t>
            </a:r>
            <a:r>
              <a:rPr lang="en-IN" dirty="0">
                <a:solidFill>
                  <a:srgbClr val="DD4A68"/>
                </a:solidFill>
                <a:latin typeface="Liberation Mono"/>
              </a:rPr>
              <a:t>$</a:t>
            </a:r>
            <a:r>
              <a:rPr lang="en-IN" dirty="0">
                <a:latin typeface="Liberation Mono"/>
              </a:rPr>
              <a:t>.ename', document</a:t>
            </a:r>
            <a:r>
              <a:rPr lang="en-IN" dirty="0">
                <a:solidFill>
                  <a:srgbClr val="39AE0A"/>
                </a:solidFill>
                <a:latin typeface="Liberation Mono"/>
              </a:rPr>
              <a:t>-&gt;</a:t>
            </a:r>
            <a:r>
              <a:rPr lang="en-IN" dirty="0">
                <a:latin typeface="Liberation Mono"/>
              </a:rPr>
              <a:t>'</a:t>
            </a:r>
            <a:r>
              <a:rPr lang="en-IN" dirty="0">
                <a:solidFill>
                  <a:srgbClr val="DD4A68"/>
                </a:solidFill>
                <a:latin typeface="Liberation Mono"/>
              </a:rPr>
              <a:t>$</a:t>
            </a:r>
            <a:r>
              <a:rPr lang="en-IN" dirty="0">
                <a:latin typeface="Liberation Mono"/>
              </a:rPr>
              <a:t>.sal', document</a:t>
            </a:r>
            <a:r>
              <a:rPr lang="en-IN" dirty="0">
                <a:solidFill>
                  <a:srgbClr val="39AE0A"/>
                </a:solidFill>
                <a:latin typeface="Liberation Mono"/>
              </a:rPr>
              <a:t>-&gt;</a:t>
            </a:r>
            <a:r>
              <a:rPr lang="en-IN" dirty="0">
                <a:latin typeface="Liberation Mono"/>
              </a:rPr>
              <a:t>'</a:t>
            </a:r>
            <a:r>
              <a:rPr lang="en-IN" dirty="0">
                <a:solidFill>
                  <a:srgbClr val="DD4A68"/>
                </a:solidFill>
                <a:latin typeface="Liberation Mono"/>
              </a:rPr>
              <a:t>$</a:t>
            </a:r>
            <a:r>
              <a:rPr lang="en-IN" dirty="0">
                <a:latin typeface="Liberation Mono"/>
              </a:rPr>
              <a:t>.comm' </a:t>
            </a:r>
            <a:r>
              <a:rPr lang="en-IN" dirty="0">
                <a:solidFill>
                  <a:srgbClr val="0077AA"/>
                </a:solidFill>
                <a:latin typeface="Liberation Mono"/>
              </a:rPr>
              <a:t>FROM</a:t>
            </a:r>
            <a:r>
              <a:rPr lang="en-IN" dirty="0">
                <a:latin typeface="Liberation Mono"/>
              </a:rPr>
              <a:t> </a:t>
            </a:r>
            <a:r>
              <a:rPr lang="en-US" dirty="0">
                <a:latin typeface="Liberation Mono"/>
              </a:rPr>
              <a:t>empJ</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id, document</a:t>
            </a:r>
            <a:r>
              <a:rPr lang="en-IN" dirty="0">
                <a:solidFill>
                  <a:srgbClr val="39AE0A"/>
                </a:solidFill>
                <a:latin typeface="Liberation Mono"/>
              </a:rPr>
              <a:t>-&gt;</a:t>
            </a:r>
            <a:r>
              <a:rPr lang="en-IN" dirty="0">
                <a:latin typeface="Liberation Mono"/>
              </a:rPr>
              <a:t>'</a:t>
            </a:r>
            <a:r>
              <a:rPr lang="en-IN" dirty="0">
                <a:solidFill>
                  <a:srgbClr val="DD4A68"/>
                </a:solidFill>
                <a:latin typeface="Liberation Mono"/>
              </a:rPr>
              <a:t>$</a:t>
            </a:r>
            <a:r>
              <a:rPr lang="en-IN" dirty="0">
                <a:latin typeface="Liberation Mono"/>
              </a:rPr>
              <a:t>.ename', document</a:t>
            </a:r>
            <a:r>
              <a:rPr lang="en-IN" dirty="0">
                <a:solidFill>
                  <a:srgbClr val="39AE0A"/>
                </a:solidFill>
                <a:latin typeface="Liberation Mono"/>
              </a:rPr>
              <a:t>-&gt;</a:t>
            </a:r>
            <a:r>
              <a:rPr lang="en-IN" dirty="0">
                <a:latin typeface="Liberation Mono"/>
              </a:rPr>
              <a:t>'</a:t>
            </a:r>
            <a:r>
              <a:rPr lang="en-IN" dirty="0">
                <a:solidFill>
                  <a:srgbClr val="DD4A68"/>
                </a:solidFill>
                <a:latin typeface="Liberation Mono"/>
              </a:rPr>
              <a:t>$</a:t>
            </a:r>
            <a:r>
              <a:rPr lang="en-IN" dirty="0">
                <a:latin typeface="Liberation Mono"/>
              </a:rPr>
              <a:t>.sal', document</a:t>
            </a:r>
            <a:r>
              <a:rPr lang="en-IN" dirty="0">
                <a:solidFill>
                  <a:srgbClr val="39AE0A"/>
                </a:solidFill>
                <a:latin typeface="Liberation Mono"/>
              </a:rPr>
              <a:t>-&gt;</a:t>
            </a:r>
            <a:r>
              <a:rPr lang="en-IN" dirty="0">
                <a:latin typeface="Liberation Mono"/>
              </a:rPr>
              <a:t>'</a:t>
            </a:r>
            <a:r>
              <a:rPr lang="en-IN" dirty="0">
                <a:solidFill>
                  <a:srgbClr val="DD4A68"/>
                </a:solidFill>
                <a:latin typeface="Liberation Mono"/>
              </a:rPr>
              <a:t>$</a:t>
            </a:r>
            <a:r>
              <a:rPr lang="en-IN" dirty="0">
                <a:latin typeface="Liberation Mono"/>
              </a:rPr>
              <a:t>.comm', document</a:t>
            </a:r>
            <a:r>
              <a:rPr lang="en-IN" dirty="0">
                <a:solidFill>
                  <a:srgbClr val="39AE0A"/>
                </a:solidFill>
                <a:latin typeface="Liberation Mono"/>
              </a:rPr>
              <a:t>-&gt;</a:t>
            </a:r>
            <a:r>
              <a:rPr lang="en-IN" dirty="0">
                <a:latin typeface="Liberation Mono"/>
              </a:rPr>
              <a:t>'</a:t>
            </a:r>
            <a:r>
              <a:rPr lang="en-IN" dirty="0">
                <a:solidFill>
                  <a:srgbClr val="DD4A68"/>
                </a:solidFill>
                <a:latin typeface="Liberation Mono"/>
              </a:rPr>
              <a:t>$</a:t>
            </a:r>
            <a:r>
              <a:rPr lang="en-IN" dirty="0">
                <a:latin typeface="Liberation Mono"/>
              </a:rPr>
              <a:t>.sal' </a:t>
            </a:r>
            <a:r>
              <a:rPr lang="en-IN" dirty="0">
                <a:solidFill>
                  <a:schemeClr val="accent5">
                    <a:lumMod val="75000"/>
                  </a:schemeClr>
                </a:solidFill>
                <a:latin typeface="Liberation Mono"/>
              </a:rPr>
              <a:t>+</a:t>
            </a:r>
            <a:r>
              <a:rPr lang="en-IN" dirty="0">
                <a:latin typeface="Liberation Mono"/>
              </a:rPr>
              <a:t> document</a:t>
            </a:r>
            <a:r>
              <a:rPr lang="en-IN" dirty="0">
                <a:solidFill>
                  <a:srgbClr val="39AE0A"/>
                </a:solidFill>
                <a:latin typeface="Liberation Mono"/>
              </a:rPr>
              <a:t>-&gt;</a:t>
            </a:r>
            <a:r>
              <a:rPr lang="en-IN" dirty="0">
                <a:latin typeface="Liberation Mono"/>
              </a:rPr>
              <a:t>'</a:t>
            </a:r>
            <a:r>
              <a:rPr lang="en-IN" dirty="0">
                <a:solidFill>
                  <a:srgbClr val="DD4A68"/>
                </a:solidFill>
                <a:latin typeface="Liberation Mono"/>
              </a:rPr>
              <a:t>$</a:t>
            </a:r>
            <a:r>
              <a:rPr lang="en-IN" dirty="0">
                <a:latin typeface="Liberation Mono"/>
              </a:rPr>
              <a:t>.comm' </a:t>
            </a:r>
            <a:r>
              <a:rPr lang="en-IN" dirty="0">
                <a:solidFill>
                  <a:srgbClr val="0077AA"/>
                </a:solidFill>
                <a:latin typeface="Liberation Mono"/>
              </a:rPr>
              <a:t>FROM</a:t>
            </a:r>
            <a:r>
              <a:rPr lang="en-IN" dirty="0">
                <a:latin typeface="Liberation Mono"/>
              </a:rPr>
              <a:t> </a:t>
            </a:r>
            <a:r>
              <a:rPr lang="en-US" dirty="0">
                <a:latin typeface="Liberation Mono"/>
              </a:rPr>
              <a:t>empJ</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id, document</a:t>
            </a:r>
            <a:r>
              <a:rPr lang="en-US" dirty="0">
                <a:solidFill>
                  <a:srgbClr val="39AE0A"/>
                </a:solidFill>
                <a:latin typeface="Liberation Mono"/>
              </a:rPr>
              <a:t>-&gt;</a:t>
            </a:r>
            <a:r>
              <a:rPr lang="en-US" dirty="0">
                <a:latin typeface="Liberation Mono"/>
              </a:rPr>
              <a:t>'</a:t>
            </a:r>
            <a:r>
              <a:rPr lang="en-US" dirty="0">
                <a:solidFill>
                  <a:srgbClr val="DD4A68"/>
                </a:solidFill>
                <a:latin typeface="Liberation Mono"/>
              </a:rPr>
              <a:t>$</a:t>
            </a:r>
            <a:r>
              <a:rPr lang="en-US" dirty="0">
                <a:latin typeface="Liberation Mono"/>
              </a:rPr>
              <a:t>.address.coord[</a:t>
            </a:r>
            <a:r>
              <a:rPr lang="en-US" dirty="0">
                <a:solidFill>
                  <a:srgbClr val="990055"/>
                </a:solidFill>
                <a:latin typeface="Liberation Mono"/>
              </a:rPr>
              <a:t>0</a:t>
            </a:r>
            <a:r>
              <a:rPr lang="en-US" dirty="0">
                <a:latin typeface="Liberation Mono"/>
              </a:rPr>
              <a:t>]'</a:t>
            </a:r>
            <a:r>
              <a:rPr lang="en-US" dirty="0">
                <a:solidFill>
                  <a:srgbClr val="DD4A68"/>
                </a:solidFill>
                <a:latin typeface="Liberation Mono"/>
              </a:rPr>
              <a:t> </a:t>
            </a:r>
            <a:r>
              <a:rPr lang="en-US" dirty="0">
                <a:solidFill>
                  <a:srgbClr val="0077AA"/>
                </a:solidFill>
                <a:latin typeface="Liberation Mono"/>
              </a:rPr>
              <a:t>FROM</a:t>
            </a:r>
            <a:r>
              <a:rPr lang="en-US" dirty="0">
                <a:latin typeface="Liberation Mono"/>
              </a:rPr>
              <a:t> empJ;</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id, document</a:t>
            </a:r>
            <a:r>
              <a:rPr lang="en-US" dirty="0">
                <a:solidFill>
                  <a:srgbClr val="39AE0A"/>
                </a:solidFill>
                <a:latin typeface="Liberation Mono"/>
              </a:rPr>
              <a:t>-&gt;</a:t>
            </a:r>
            <a:r>
              <a:rPr lang="en-US" dirty="0">
                <a:latin typeface="Liberation Mono"/>
              </a:rPr>
              <a:t>'</a:t>
            </a:r>
            <a:r>
              <a:rPr lang="en-US" dirty="0">
                <a:solidFill>
                  <a:srgbClr val="DD4A68"/>
                </a:solidFill>
                <a:latin typeface="Liberation Mono"/>
              </a:rPr>
              <a:t>$</a:t>
            </a:r>
            <a:r>
              <a:rPr lang="en-US" dirty="0">
                <a:latin typeface="Liberation Mono"/>
              </a:rPr>
              <a:t>.phone[</a:t>
            </a:r>
            <a:r>
              <a:rPr lang="en-US" dirty="0">
                <a:solidFill>
                  <a:srgbClr val="990055"/>
                </a:solidFill>
                <a:latin typeface="Liberation Mono"/>
              </a:rPr>
              <a:t>0</a:t>
            </a:r>
            <a:r>
              <a:rPr lang="en-US" dirty="0">
                <a:latin typeface="Liberation Mono"/>
              </a:rPr>
              <a:t>]'</a:t>
            </a:r>
            <a:r>
              <a:rPr lang="en-US" dirty="0">
                <a:solidFill>
                  <a:srgbClr val="DD4A68"/>
                </a:solidFill>
                <a:latin typeface="Liberation Mono"/>
              </a:rPr>
              <a:t> </a:t>
            </a:r>
            <a:r>
              <a:rPr lang="en-US" dirty="0">
                <a:solidFill>
                  <a:srgbClr val="0077AA"/>
                </a:solidFill>
                <a:latin typeface="Liberation Mono"/>
              </a:rPr>
              <a:t>FROM</a:t>
            </a:r>
            <a:r>
              <a:rPr lang="en-US" dirty="0">
                <a:latin typeface="Liberation Mono"/>
              </a:rPr>
              <a:t> empJ;</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author_details</a:t>
            </a:r>
            <a:r>
              <a:rPr lang="en-US" dirty="0">
                <a:solidFill>
                  <a:srgbClr val="39AE0A"/>
                </a:solidFill>
                <a:latin typeface="Liberation Mono"/>
              </a:rPr>
              <a:t>-&gt;&gt;</a:t>
            </a:r>
            <a:r>
              <a:rPr lang="en-US" dirty="0">
                <a:latin typeface="Liberation Mono"/>
              </a:rPr>
              <a:t>'</a:t>
            </a:r>
            <a:r>
              <a:rPr lang="en-US" dirty="0">
                <a:solidFill>
                  <a:srgbClr val="DD4A68"/>
                </a:solidFill>
                <a:latin typeface="Liberation Mono"/>
              </a:rPr>
              <a:t>$</a:t>
            </a:r>
            <a:r>
              <a:rPr lang="en-US" dirty="0">
                <a:latin typeface="Liberation Mono"/>
              </a:rPr>
              <a:t>. authorName', book_details</a:t>
            </a:r>
            <a:r>
              <a:rPr lang="en-US" dirty="0">
                <a:solidFill>
                  <a:srgbClr val="39AE0A"/>
                </a:solidFill>
                <a:latin typeface="Liberation Mono"/>
              </a:rPr>
              <a:t>-&gt;</a:t>
            </a:r>
            <a:r>
              <a:rPr lang="en-US" dirty="0">
                <a:latin typeface="Liberation Mono"/>
              </a:rPr>
              <a:t>'</a:t>
            </a:r>
            <a:r>
              <a:rPr lang="en-US" dirty="0">
                <a:solidFill>
                  <a:srgbClr val="DD4A68"/>
                </a:solidFill>
                <a:latin typeface="Liberation Mono"/>
              </a:rPr>
              <a:t>$</a:t>
            </a:r>
            <a:r>
              <a:rPr lang="en-US" dirty="0">
                <a:latin typeface="Liberation Mono"/>
              </a:rPr>
              <a:t>[</a:t>
            </a:r>
            <a:r>
              <a:rPr lang="en-US" dirty="0">
                <a:solidFill>
                  <a:srgbClr val="990055"/>
                </a:solidFill>
                <a:latin typeface="Liberation Mono"/>
              </a:rPr>
              <a:t>1</a:t>
            </a:r>
            <a:r>
              <a:rPr lang="en-US" dirty="0">
                <a:latin typeface="Liberation Mono"/>
              </a:rPr>
              <a:t>].</a:t>
            </a:r>
            <a:r>
              <a:rPr lang="en-US" dirty="0">
                <a:solidFill>
                  <a:srgbClr val="A67F59"/>
                </a:solidFill>
                <a:latin typeface="Liberation Mono"/>
              </a:rPr>
              <a:t>*</a:t>
            </a:r>
            <a:r>
              <a:rPr lang="en-US" dirty="0">
                <a:latin typeface="Liberation Mono"/>
              </a:rPr>
              <a:t>'</a:t>
            </a:r>
            <a:r>
              <a:rPr lang="en-US" dirty="0">
                <a:solidFill>
                  <a:srgbClr val="DD4A68"/>
                </a:solidFill>
                <a:latin typeface="Liberation Mono"/>
              </a:rPr>
              <a:t> </a:t>
            </a:r>
            <a:r>
              <a:rPr lang="en-US" dirty="0">
                <a:solidFill>
                  <a:srgbClr val="0077AA"/>
                </a:solidFill>
                <a:latin typeface="Liberation Mono"/>
              </a:rPr>
              <a:t>FROM</a:t>
            </a:r>
            <a:r>
              <a:rPr lang="en-US" dirty="0">
                <a:latin typeface="Liberation Mono"/>
              </a:rPr>
              <a:t> author_book;</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id, document</a:t>
            </a:r>
            <a:r>
              <a:rPr lang="en-US" dirty="0">
                <a:solidFill>
                  <a:srgbClr val="39AE0A"/>
                </a:solidFill>
                <a:latin typeface="Liberation Mono"/>
              </a:rPr>
              <a:t>-&gt;</a:t>
            </a:r>
            <a:r>
              <a:rPr lang="en-US" dirty="0">
                <a:latin typeface="Liberation Mono"/>
              </a:rPr>
              <a:t>"</a:t>
            </a:r>
            <a:r>
              <a:rPr lang="en-US" dirty="0">
                <a:solidFill>
                  <a:srgbClr val="DD4A68"/>
                </a:solidFill>
                <a:latin typeface="Liberation Mono"/>
              </a:rPr>
              <a:t>$</a:t>
            </a:r>
            <a:r>
              <a:rPr lang="en-US" dirty="0">
                <a:latin typeface="Liberation Mono"/>
              </a:rPr>
              <a:t>.phone", </a:t>
            </a:r>
            <a:r>
              <a:rPr lang="en-US" dirty="0">
                <a:solidFill>
                  <a:srgbClr val="DD4A68"/>
                </a:solidFill>
                <a:latin typeface="Liberation Mono"/>
              </a:rPr>
              <a:t>JSON_LENGTH</a:t>
            </a:r>
            <a:r>
              <a:rPr lang="en-US" dirty="0">
                <a:latin typeface="Liberation Mono"/>
              </a:rPr>
              <a:t>(document, "</a:t>
            </a:r>
            <a:r>
              <a:rPr lang="en-US" dirty="0">
                <a:solidFill>
                  <a:srgbClr val="DD4A68"/>
                </a:solidFill>
                <a:latin typeface="Liberation Mono"/>
              </a:rPr>
              <a:t>$</a:t>
            </a:r>
            <a:r>
              <a:rPr lang="en-US" dirty="0">
                <a:latin typeface="Liberation Mono"/>
              </a:rPr>
              <a:t>.phone"</a:t>
            </a:r>
            <a:r>
              <a:rPr lang="en-US" dirty="0">
                <a:solidFill>
                  <a:schemeClr val="bg1">
                    <a:lumMod val="65000"/>
                  </a:schemeClr>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empJ;</a:t>
            </a:r>
            <a:endParaRPr lang="en-IN" dirty="0">
              <a:latin typeface="Liberation Mono"/>
            </a:endParaRPr>
          </a:p>
        </p:txBody>
      </p:sp>
      <p:sp>
        <p:nvSpPr>
          <p:cNvPr id="6" name="Rectangle 5">
            <a:extLst>
              <a:ext uri="{FF2B5EF4-FFF2-40B4-BE49-F238E27FC236}">
                <a16:creationId xmlns:a16="http://schemas.microsoft.com/office/drawing/2014/main" id="{61D4DBD0-8F36-4C7F-B345-35EB6F7793F5}"/>
              </a:ext>
            </a:extLst>
          </p:cNvPr>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-&gt; / -&gt;&gt; … (select)</a:t>
            </a:r>
          </a:p>
        </p:txBody>
      </p:sp>
    </p:spTree>
    <p:extLst>
      <p:ext uri="{BB962C8B-B14F-4D97-AF65-F5344CB8AC3E}">
        <p14:creationId xmlns:p14="http://schemas.microsoft.com/office/powerpoint/2010/main" val="22957556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json functions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5" name="Rectangle 4">
            <a:extLst>
              <a:ext uri="{FF2B5EF4-FFF2-40B4-BE49-F238E27FC236}">
                <a16:creationId xmlns:a16="http://schemas.microsoft.com/office/drawing/2014/main" id="{7D3BBA9B-1E63-49CF-A3AC-C9429608F95A}"/>
              </a:ext>
            </a:extLst>
          </p:cNvPr>
          <p:cNvSpPr/>
          <p:nvPr/>
        </p:nvSpPr>
        <p:spPr>
          <a:xfrm>
            <a:off x="3058951" y="3276600"/>
            <a:ext cx="865943" cy="369332"/>
          </a:xfrm>
          <a:prstGeom prst="rect">
            <a:avLst/>
          </a:prstGeom>
        </p:spPr>
        <p:txBody>
          <a:bodyPr wrap="none">
            <a:spAutoFit/>
          </a:bodyPr>
          <a:lstStyle/>
          <a:p>
            <a:r>
              <a:rPr lang="en-IN" dirty="0">
                <a:latin typeface="Palatino Linotype" panose="02040502050505030304" pitchFamily="18" charset="0"/>
              </a:rPr>
              <a:t>TODO</a:t>
            </a:r>
          </a:p>
        </p:txBody>
      </p:sp>
      <p:sp>
        <p:nvSpPr>
          <p:cNvPr id="8" name="Rectangle 7">
            <a:extLst>
              <a:ext uri="{FF2B5EF4-FFF2-40B4-BE49-F238E27FC236}">
                <a16:creationId xmlns:a16="http://schemas.microsoft.com/office/drawing/2014/main" id="{8179B2D0-24EE-455B-8988-B44950E43A0B}"/>
              </a:ext>
            </a:extLst>
          </p:cNvPr>
          <p:cNvSpPr/>
          <p:nvPr/>
        </p:nvSpPr>
        <p:spPr>
          <a:xfrm>
            <a:off x="406573" y="193261"/>
            <a:ext cx="11449272"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solidFill>
                <a:srgbClr val="FF0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TODO</a:t>
            </a:r>
            <a:endParaRPr lang="en-IN" dirty="0">
              <a:solidFill>
                <a:schemeClr val="accent6">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967884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nvGraphicFramePr>
        <p:xfrm>
          <a:off x="191344" y="907200"/>
          <a:ext cx="11809312" cy="4478442"/>
        </p:xfrm>
        <a:graphic>
          <a:graphicData uri="http://schemas.openxmlformats.org/drawingml/2006/table">
            <a:tbl>
              <a:tblPr firstRow="1" bandRow="1">
                <a:tableStyleId>{7E9639D4-E3E2-4D34-9284-5A2195B3D0D7}</a:tableStyleId>
              </a:tblPr>
              <a:tblGrid>
                <a:gridCol w="5544616">
                  <a:extLst>
                    <a:ext uri="{9D8B030D-6E8A-4147-A177-3AD203B41FA5}">
                      <a16:colId xmlns:a16="http://schemas.microsoft.com/office/drawing/2014/main" val="20000"/>
                    </a:ext>
                  </a:extLst>
                </a:gridCol>
                <a:gridCol w="6264696">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Liberation Mono"/>
                          <a:ea typeface="+mn-ea"/>
                          <a:cs typeface="Arial" panose="020B0604020202020204" pitchFamily="34" charset="0"/>
                        </a:rPr>
                        <a:t>Syntax</a:t>
                      </a:r>
                      <a:endParaRPr kumimoji="0" lang="en-IN" sz="2000" b="1" kern="1200" dirty="0">
                        <a:solidFill>
                          <a:srgbClr val="B7F7E2"/>
                        </a:solidFill>
                        <a:latin typeface="Liberation Mono"/>
                        <a:ea typeface="+mn-ea"/>
                        <a:cs typeface="Arial" panose="020B0604020202020204" pitchFamily="34" charset="0"/>
                      </a:endParaRPr>
                    </a:p>
                  </a:txBody>
                  <a:tcPr>
                    <a:solidFill>
                      <a:srgbClr val="006C86"/>
                    </a:solidFill>
                  </a:tcPr>
                </a:tc>
                <a:tc>
                  <a:txBody>
                    <a:bodyPr/>
                    <a:lstStyle/>
                    <a:p>
                      <a:r>
                        <a:rPr lang="en-IN" sz="2000" dirty="0">
                          <a:solidFill>
                            <a:srgbClr val="B7F7E2"/>
                          </a:solidFill>
                          <a:latin typeface="Liberation Mono"/>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fontAlgn="t"/>
                      <a:r>
                        <a:rPr kumimoji="0" lang="en-IN" sz="1800" kern="1200" dirty="0">
                          <a:solidFill>
                            <a:srgbClr val="0077AA"/>
                          </a:solidFill>
                          <a:latin typeface="Liberation Mono"/>
                          <a:ea typeface="+mn-ea"/>
                          <a:cs typeface="+mn-cs"/>
                        </a:rPr>
                        <a:t>-&gt;</a:t>
                      </a:r>
                    </a:p>
                  </a:txBody>
                  <a:tcPr marL="76200" marR="76200" marT="76200" marB="76200" anchor="ctr"/>
                </a:tc>
                <a:tc>
                  <a:txBody>
                    <a:bodyPr/>
                    <a:lstStyle/>
                    <a:p>
                      <a:pPr fontAlgn="base"/>
                      <a:r>
                        <a:rPr kumimoji="0" lang="en-US" b="0" i="0" kern="1200" dirty="0">
                          <a:solidFill>
                            <a:schemeClr val="tx1"/>
                          </a:solidFill>
                          <a:effectLst/>
                          <a:latin typeface="Liberation Mono"/>
                          <a:ea typeface="+mn-ea"/>
                          <a:cs typeface="+mn-cs"/>
                        </a:rPr>
                        <a:t>Return value from JSON column after evaluating path; equivalent to JSON_EXTRACT().</a:t>
                      </a:r>
                    </a:p>
                  </a:txBody>
                  <a:tcPr marL="28575" marR="28575" marT="28575" marB="28575"/>
                </a:tc>
                <a:extLst>
                  <a:ext uri="{0D108BD9-81ED-4DB2-BD59-A6C34878D82A}">
                    <a16:rowId xmlns:a16="http://schemas.microsoft.com/office/drawing/2014/main" val="1497284422"/>
                  </a:ext>
                </a:extLst>
              </a:tr>
              <a:tr h="442383">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-&gt;&gt; / JSON_UNQUOTE(</a:t>
                      </a:r>
                      <a:r>
                        <a:rPr kumimoji="0" lang="en-IN" sz="1800" kern="1200" dirty="0">
                          <a:solidFill>
                            <a:schemeClr val="tx2"/>
                          </a:solidFill>
                          <a:latin typeface="Liberation Mono"/>
                          <a:ea typeface="+mn-ea"/>
                          <a:cs typeface="+mn-cs"/>
                        </a:rPr>
                        <a:t>json_val</a:t>
                      </a:r>
                      <a:r>
                        <a:rPr kumimoji="0" lang="en-IN" sz="1800" kern="1200" dirty="0">
                          <a:solidFill>
                            <a:srgbClr val="0077AA"/>
                          </a:solidFill>
                          <a:latin typeface="Liberation Mono"/>
                          <a:ea typeface="+mn-ea"/>
                          <a:cs typeface="+mn-cs"/>
                        </a:rPr>
                        <a:t>)</a:t>
                      </a:r>
                    </a:p>
                  </a:txBody>
                  <a:tcPr marL="76200" marR="76200" marT="76200" marB="76200" anchor="ctr"/>
                </a:tc>
                <a:tc>
                  <a:txBody>
                    <a:bodyPr/>
                    <a:lstStyle/>
                    <a:p>
                      <a:pPr fontAlgn="t"/>
                      <a:r>
                        <a:rPr kumimoji="0" lang="en-US" b="0" i="0" kern="1200" dirty="0">
                          <a:solidFill>
                            <a:schemeClr val="tx1"/>
                          </a:solidFill>
                          <a:effectLst/>
                          <a:latin typeface="Liberation Mono"/>
                          <a:ea typeface="+mn-ea"/>
                          <a:cs typeface="+mn-cs"/>
                        </a:rPr>
                        <a:t>Return value from JSON column after evaluating path and unquoting the result.</a:t>
                      </a:r>
                      <a:endParaRPr kumimoji="0" lang="en-IN" b="0" i="0" kern="1200" dirty="0">
                        <a:solidFill>
                          <a:schemeClr val="tx1"/>
                        </a:solidFill>
                        <a:effectLst/>
                        <a:latin typeface="Liberation Mono"/>
                        <a:ea typeface="+mn-ea"/>
                        <a:cs typeface="+mn-cs"/>
                      </a:endParaRPr>
                    </a:p>
                  </a:txBody>
                  <a:tcPr marL="76200" marR="76200" marT="76200" marB="76200"/>
                </a:tc>
                <a:extLst>
                  <a:ext uri="{0D108BD9-81ED-4DB2-BD59-A6C34878D82A}">
                    <a16:rowId xmlns:a16="http://schemas.microsoft.com/office/drawing/2014/main" val="245688998"/>
                  </a:ext>
                </a:extLst>
              </a:tr>
              <a:tr h="442383">
                <a:tc>
                  <a:txBody>
                    <a:bodyPr/>
                    <a:lstStyle/>
                    <a:p>
                      <a:pPr fontAlgn="t"/>
                      <a:r>
                        <a:rPr kumimoji="0" lang="en-US" sz="1800" kern="1200" dirty="0">
                          <a:solidFill>
                            <a:srgbClr val="0077AA"/>
                          </a:solidFill>
                          <a:latin typeface="Liberation Mono"/>
                          <a:ea typeface="+mn-ea"/>
                          <a:cs typeface="+mn-cs"/>
                        </a:rPr>
                        <a:t>JSON_EXTRACT(</a:t>
                      </a:r>
                      <a:r>
                        <a:rPr kumimoji="0" lang="en-US" sz="1800" kern="1200" dirty="0" err="1">
                          <a:solidFill>
                            <a:schemeClr val="tx2"/>
                          </a:solidFill>
                          <a:latin typeface="Liberation Mono"/>
                          <a:ea typeface="+mn-ea"/>
                          <a:cs typeface="+mn-cs"/>
                        </a:rPr>
                        <a:t>json_doc</a:t>
                      </a:r>
                      <a:r>
                        <a:rPr kumimoji="0" lang="en-US" sz="1800" kern="1200" dirty="0">
                          <a:solidFill>
                            <a:schemeClr val="tx2"/>
                          </a:solidFill>
                          <a:latin typeface="Liberation Mono"/>
                          <a:ea typeface="+mn-ea"/>
                          <a:cs typeface="+mn-cs"/>
                        </a:rPr>
                        <a:t>, path[, path] </a:t>
                      </a:r>
                      <a:r>
                        <a:rPr kumimoji="0" lang="en-US" sz="1800" kern="1200" dirty="0">
                          <a:solidFill>
                            <a:schemeClr val="bg1">
                              <a:lumMod val="50000"/>
                            </a:schemeClr>
                          </a:solidFill>
                          <a:latin typeface="Liberation Mono"/>
                          <a:ea typeface="+mn-ea"/>
                          <a:cs typeface="+mn-cs"/>
                        </a:rPr>
                        <a:t>. . .</a:t>
                      </a:r>
                      <a:r>
                        <a:rPr kumimoji="0" lang="en-US" sz="1800" kern="1200" dirty="0">
                          <a:solidFill>
                            <a:srgbClr val="0077AA"/>
                          </a:solidFill>
                          <a:latin typeface="Liberation Mono"/>
                          <a:ea typeface="+mn-ea"/>
                          <a:cs typeface="+mn-cs"/>
                        </a:rPr>
                        <a:t>)</a:t>
                      </a:r>
                      <a:endParaRPr kumimoji="0" lang="en-IN" sz="1800" kern="1200" dirty="0">
                        <a:solidFill>
                          <a:srgbClr val="0077AA"/>
                        </a:solidFill>
                        <a:latin typeface="Liberation Mono"/>
                        <a:ea typeface="+mn-ea"/>
                        <a:cs typeface="+mn-cs"/>
                      </a:endParaRPr>
                    </a:p>
                  </a:txBody>
                  <a:tcPr marL="76200" marR="76200" marT="76200" marB="76200" anchor="ctr"/>
                </a:tc>
                <a:tc>
                  <a:txBody>
                    <a:bodyPr/>
                    <a:lstStyle/>
                    <a:p>
                      <a:pPr fontAlgn="t"/>
                      <a:r>
                        <a:rPr lang="en-US" sz="1800" dirty="0">
                          <a:effectLst/>
                          <a:latin typeface="Liberation Mono"/>
                          <a:cs typeface="Arial" panose="020B0604020202020204" pitchFamily="34" charset="0"/>
                        </a:rPr>
                        <a:t>Returns data from a JSON document, selected from the parts of the document matched by the path arguments.</a:t>
                      </a:r>
                      <a:endParaRPr lang="en-IN" sz="1800" dirty="0">
                        <a:effectLst/>
                        <a:latin typeface="Liberation Mono"/>
                        <a:cs typeface="Arial" panose="020B0604020202020204" pitchFamily="34" charset="0"/>
                      </a:endParaRPr>
                    </a:p>
                  </a:txBody>
                  <a:tcPr marL="76200" marR="76200" marT="76200" marB="76200"/>
                </a:tc>
                <a:extLst>
                  <a:ext uri="{0D108BD9-81ED-4DB2-BD59-A6C34878D82A}">
                    <a16:rowId xmlns:a16="http://schemas.microsoft.com/office/drawing/2014/main" val="304551948"/>
                  </a:ext>
                </a:extLst>
              </a:tr>
              <a:tr h="442383">
                <a:tc>
                  <a:txBody>
                    <a:bodyPr/>
                    <a:lstStyle/>
                    <a:p>
                      <a:pPr fontAlgn="t"/>
                      <a:r>
                        <a:rPr kumimoji="0" lang="en-IN" sz="1800" kern="1200" dirty="0">
                          <a:solidFill>
                            <a:srgbClr val="0077AA"/>
                          </a:solidFill>
                          <a:latin typeface="Liberation Mono"/>
                          <a:ea typeface="+mn-ea"/>
                          <a:cs typeface="+mn-cs"/>
                        </a:rPr>
                        <a:t>JSON_ARRAY(</a:t>
                      </a:r>
                      <a:r>
                        <a:rPr kumimoji="0" lang="en-IN" sz="1800" kern="1200" dirty="0">
                          <a:solidFill>
                            <a:schemeClr val="tx2"/>
                          </a:solidFill>
                          <a:latin typeface="Liberation Mono"/>
                          <a:ea typeface="+mn-ea"/>
                          <a:cs typeface="+mn-cs"/>
                        </a:rPr>
                        <a:t>[val[, val] </a:t>
                      </a:r>
                      <a:r>
                        <a:rPr kumimoji="0" lang="en-IN" sz="1800" kern="1200" dirty="0">
                          <a:solidFill>
                            <a:schemeClr val="bg1">
                              <a:lumMod val="50000"/>
                            </a:schemeClr>
                          </a:solidFill>
                          <a:latin typeface="Liberation Mono"/>
                          <a:ea typeface="+mn-ea"/>
                          <a:cs typeface="+mn-cs"/>
                        </a:rPr>
                        <a:t>. . .</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a:t>
                      </a:r>
                    </a:p>
                  </a:txBody>
                  <a:tcPr marL="76200" marR="76200" marT="76200" marB="76200" anchor="ctr"/>
                </a:tc>
                <a:tc>
                  <a:txBody>
                    <a:bodyPr/>
                    <a:lstStyle/>
                    <a:p>
                      <a:pPr fontAlgn="t"/>
                      <a:r>
                        <a:rPr kumimoji="0" lang="en-US" b="0" i="0" kern="1200" dirty="0">
                          <a:solidFill>
                            <a:schemeClr val="tx1"/>
                          </a:solidFill>
                          <a:effectLst/>
                          <a:latin typeface="Liberation Mono"/>
                          <a:ea typeface="+mn-ea"/>
                          <a:cs typeface="+mn-cs"/>
                        </a:rPr>
                        <a:t>Evaluates a list of values and returns a JSON array containing those values.</a:t>
                      </a:r>
                      <a:endParaRPr lang="en-IN" sz="1800" b="1" dirty="0">
                        <a:effectLst/>
                        <a:latin typeface="Liberation Mono"/>
                        <a:cs typeface="Arial" panose="020B0604020202020204" pitchFamily="34" charset="0"/>
                      </a:endParaRPr>
                    </a:p>
                  </a:txBody>
                  <a:tcPr marL="76200" marR="76200" marT="76200" marB="76200"/>
                </a:tc>
                <a:extLst>
                  <a:ext uri="{0D108BD9-81ED-4DB2-BD59-A6C34878D82A}">
                    <a16:rowId xmlns:a16="http://schemas.microsoft.com/office/drawing/2014/main" val="10001"/>
                  </a:ext>
                </a:extLst>
              </a:tr>
              <a:tr h="442383">
                <a:tc>
                  <a:txBody>
                    <a:bodyPr/>
                    <a:lstStyle/>
                    <a:p>
                      <a:pPr fontAlgn="t"/>
                      <a:r>
                        <a:rPr kumimoji="0" lang="en-US" sz="1800" kern="1200" dirty="0">
                          <a:solidFill>
                            <a:srgbClr val="0077AA"/>
                          </a:solidFill>
                          <a:latin typeface="Liberation Mono"/>
                          <a:ea typeface="+mn-ea"/>
                          <a:cs typeface="+mn-cs"/>
                        </a:rPr>
                        <a:t>JSON_OBJECT(</a:t>
                      </a:r>
                      <a:r>
                        <a:rPr kumimoji="0" lang="en-US" sz="1800" kern="1200" dirty="0">
                          <a:solidFill>
                            <a:schemeClr val="tx2"/>
                          </a:solidFill>
                          <a:latin typeface="Liberation Mono"/>
                          <a:ea typeface="+mn-ea"/>
                          <a:cs typeface="+mn-cs"/>
                        </a:rPr>
                        <a:t>[key, val[, key, val] </a:t>
                      </a:r>
                      <a:r>
                        <a:rPr kumimoji="0" lang="en-US" sz="1800" kern="1200" dirty="0">
                          <a:solidFill>
                            <a:schemeClr val="bg1">
                              <a:lumMod val="50000"/>
                            </a:schemeClr>
                          </a:solidFill>
                          <a:latin typeface="Liberation Mono"/>
                          <a:ea typeface="+mn-ea"/>
                          <a:cs typeface="+mn-cs"/>
                        </a:rPr>
                        <a:t>. . .</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a:t>
                      </a:r>
                      <a:endParaRPr kumimoji="0" lang="en-IN" sz="1800" kern="1200" dirty="0">
                        <a:solidFill>
                          <a:srgbClr val="0077AA"/>
                        </a:solidFill>
                        <a:latin typeface="Liberation Mono"/>
                        <a:ea typeface="+mn-ea"/>
                        <a:cs typeface="+mn-cs"/>
                      </a:endParaRPr>
                    </a:p>
                  </a:txBody>
                  <a:tcPr marL="76200" marR="76200" marT="76200" marB="76200" anchor="ctr"/>
                </a:tc>
                <a:tc>
                  <a:txBody>
                    <a:bodyPr/>
                    <a:lstStyle/>
                    <a:p>
                      <a:pPr fontAlgn="t"/>
                      <a:r>
                        <a:rPr kumimoji="0" lang="en-IN" b="0" i="0" kern="1200" dirty="0">
                          <a:solidFill>
                            <a:schemeClr val="tx1"/>
                          </a:solidFill>
                          <a:effectLst/>
                          <a:latin typeface="Liberation Mono"/>
                          <a:ea typeface="+mn-ea"/>
                          <a:cs typeface="+mn-cs"/>
                        </a:rPr>
                        <a:t>Create JSON object.</a:t>
                      </a:r>
                    </a:p>
                  </a:txBody>
                  <a:tcPr marL="76200" marR="76200" marT="76200" marB="76200"/>
                </a:tc>
                <a:extLst>
                  <a:ext uri="{0D108BD9-81ED-4DB2-BD59-A6C34878D82A}">
                    <a16:rowId xmlns:a16="http://schemas.microsoft.com/office/drawing/2014/main" val="10002"/>
                  </a:ext>
                </a:extLst>
              </a:tr>
              <a:tr h="442383">
                <a:tc>
                  <a:txBody>
                    <a:bodyPr/>
                    <a:lstStyle/>
                    <a:p>
                      <a:pPr fontAlgn="t"/>
                      <a:r>
                        <a:rPr kumimoji="0" lang="sv-SE" sz="1800" kern="1200" dirty="0">
                          <a:solidFill>
                            <a:srgbClr val="0077AA"/>
                          </a:solidFill>
                          <a:latin typeface="Liberation Mono"/>
                          <a:ea typeface="+mn-ea"/>
                          <a:cs typeface="+mn-cs"/>
                        </a:rPr>
                        <a:t>JSON_INSERT(</a:t>
                      </a:r>
                      <a:r>
                        <a:rPr kumimoji="0" lang="sv-SE" sz="1800" kern="1200" dirty="0">
                          <a:solidFill>
                            <a:schemeClr val="tx2"/>
                          </a:solidFill>
                          <a:latin typeface="Liberation Mono"/>
                          <a:ea typeface="+mn-ea"/>
                          <a:cs typeface="+mn-cs"/>
                        </a:rPr>
                        <a:t>json_doc, path, val[, path, val] </a:t>
                      </a:r>
                      <a:r>
                        <a:rPr kumimoji="0" lang="sv-SE" sz="1800" kern="1200" dirty="0">
                          <a:solidFill>
                            <a:schemeClr val="bg1">
                              <a:lumMod val="50000"/>
                            </a:schemeClr>
                          </a:solidFill>
                          <a:latin typeface="Liberation Mono"/>
                          <a:ea typeface="+mn-ea"/>
                          <a:cs typeface="+mn-cs"/>
                        </a:rPr>
                        <a:t>. . .</a:t>
                      </a:r>
                      <a:r>
                        <a:rPr kumimoji="0" lang="sv-SE" sz="1800" kern="1200" dirty="0">
                          <a:solidFill>
                            <a:srgbClr val="0077AA"/>
                          </a:solidFill>
                          <a:latin typeface="Liberation Mono"/>
                          <a:ea typeface="+mn-ea"/>
                          <a:cs typeface="+mn-cs"/>
                        </a:rPr>
                        <a:t>)</a:t>
                      </a:r>
                      <a:endParaRPr kumimoji="0" lang="en-IN" sz="1800" kern="1200" dirty="0">
                        <a:solidFill>
                          <a:srgbClr val="0077AA"/>
                        </a:solidFill>
                        <a:latin typeface="Liberation Mono"/>
                        <a:ea typeface="+mn-ea"/>
                        <a:cs typeface="+mn-cs"/>
                      </a:endParaRPr>
                    </a:p>
                  </a:txBody>
                  <a:tcPr marL="76200" marR="76200" marT="76200" marB="76200" anchor="ctr"/>
                </a:tc>
                <a:tc>
                  <a:txBody>
                    <a:bodyPr/>
                    <a:lstStyle/>
                    <a:p>
                      <a:pPr fontAlgn="t"/>
                      <a:r>
                        <a:rPr kumimoji="0" lang="sv-SE" sz="1800" kern="1200" dirty="0">
                          <a:solidFill>
                            <a:schemeClr val="tx1"/>
                          </a:solidFill>
                          <a:effectLst/>
                          <a:latin typeface="Liberation Mono"/>
                          <a:ea typeface="+mn-ea"/>
                          <a:cs typeface="Arial" panose="020B0604020202020204" pitchFamily="34" charset="0"/>
                        </a:rPr>
                        <a:t>INSERT a key, if not present </a:t>
                      </a:r>
                      <a:r>
                        <a:rPr kumimoji="0" lang="en-US" sz="1800" kern="1200" dirty="0">
                          <a:solidFill>
                            <a:schemeClr val="tx1"/>
                          </a:solidFill>
                          <a:effectLst/>
                          <a:latin typeface="Liberation Mono"/>
                          <a:ea typeface="+mn-ea"/>
                          <a:cs typeface="Arial" panose="020B0604020202020204" pitchFamily="34" charset="0"/>
                        </a:rPr>
                        <a:t>[ with UPDATE ]</a:t>
                      </a:r>
                      <a:endParaRPr kumimoji="0" lang="en-IN" sz="1800" kern="1200" dirty="0">
                        <a:solidFill>
                          <a:schemeClr val="tx1"/>
                        </a:solidFill>
                        <a:effectLst/>
                        <a:latin typeface="Liberation Mono"/>
                        <a:ea typeface="+mn-ea"/>
                        <a:cs typeface="Arial" panose="020B0604020202020204" pitchFamily="34" charset="0"/>
                      </a:endParaRPr>
                    </a:p>
                  </a:txBody>
                  <a:tcPr marL="76200" marR="76200" marT="76200" marB="76200"/>
                </a:tc>
                <a:extLst>
                  <a:ext uri="{0D108BD9-81ED-4DB2-BD59-A6C34878D82A}">
                    <a16:rowId xmlns:a16="http://schemas.microsoft.com/office/drawing/2014/main" val="3039528155"/>
                  </a:ext>
                </a:extLst>
              </a:tr>
              <a:tr h="442383">
                <a:tc>
                  <a:txBody>
                    <a:bodyPr/>
                    <a:lstStyle/>
                    <a:p>
                      <a:pPr fontAlgn="t"/>
                      <a:r>
                        <a:rPr kumimoji="0" lang="en-IN" sz="1800" kern="1200" dirty="0">
                          <a:solidFill>
                            <a:srgbClr val="0077AA"/>
                          </a:solidFill>
                          <a:latin typeface="Liberation Mono"/>
                          <a:ea typeface="+mn-ea"/>
                          <a:cs typeface="+mn-cs"/>
                        </a:rPr>
                        <a:t>JSON_PRETTY(</a:t>
                      </a:r>
                      <a:r>
                        <a:rPr kumimoji="0" lang="en-IN" sz="1800" kern="1200" dirty="0">
                          <a:solidFill>
                            <a:schemeClr val="tx2"/>
                          </a:solidFill>
                          <a:latin typeface="Liberation Mono"/>
                          <a:ea typeface="+mn-ea"/>
                          <a:cs typeface="+mn-cs"/>
                        </a:rPr>
                        <a:t>json_val</a:t>
                      </a:r>
                      <a:r>
                        <a:rPr kumimoji="0" lang="en-IN" sz="1800" kern="1200" dirty="0">
                          <a:solidFill>
                            <a:srgbClr val="0077AA"/>
                          </a:solidFill>
                          <a:latin typeface="Liberation Mono"/>
                          <a:ea typeface="+mn-ea"/>
                          <a:cs typeface="+mn-cs"/>
                        </a:rPr>
                        <a:t>)</a:t>
                      </a:r>
                    </a:p>
                  </a:txBody>
                  <a:tcPr marL="76200" marR="76200" marT="76200" marB="76200" anchor="ctr"/>
                </a:tc>
                <a:tc>
                  <a:txBody>
                    <a:bodyPr/>
                    <a:lstStyle/>
                    <a:p>
                      <a:pPr fontAlgn="t"/>
                      <a:r>
                        <a:rPr kumimoji="0" lang="en-US" sz="1800" kern="1200" dirty="0">
                          <a:solidFill>
                            <a:schemeClr val="tx1"/>
                          </a:solidFill>
                          <a:effectLst/>
                          <a:latin typeface="Liberation Mono"/>
                          <a:ea typeface="+mn-ea"/>
                          <a:cs typeface="Arial" panose="020B0604020202020204" pitchFamily="34" charset="0"/>
                        </a:rPr>
                        <a:t>Provides pretty-printing of JSON values</a:t>
                      </a:r>
                      <a:endParaRPr kumimoji="0" lang="en-IN" sz="1800" kern="1200" dirty="0">
                        <a:solidFill>
                          <a:schemeClr val="tx1"/>
                        </a:solidFill>
                        <a:effectLst/>
                        <a:latin typeface="Liberation Mono"/>
                        <a:ea typeface="+mn-ea"/>
                        <a:cs typeface="Arial" panose="020B0604020202020204" pitchFamily="34" charset="0"/>
                      </a:endParaRPr>
                    </a:p>
                  </a:txBody>
                  <a:tcPr marL="76200" marR="76200" marT="76200" marB="76200"/>
                </a:tc>
                <a:extLst>
                  <a:ext uri="{0D108BD9-81ED-4DB2-BD59-A6C34878D82A}">
                    <a16:rowId xmlns:a16="http://schemas.microsoft.com/office/drawing/2014/main" val="10004"/>
                  </a:ext>
                </a:extLst>
              </a:tr>
            </a:tbl>
          </a:graphicData>
        </a:graphic>
      </p:graphicFrame>
      <p:sp>
        <p:nvSpPr>
          <p:cNvPr id="3" name="Rectangle 2">
            <a:extLst>
              <a:ext uri="{FF2B5EF4-FFF2-40B4-BE49-F238E27FC236}">
                <a16:creationId xmlns:a16="http://schemas.microsoft.com/office/drawing/2014/main" id="{F5884E94-7111-4234-8F10-29D18FAF9BBF}"/>
              </a:ext>
            </a:extLst>
          </p:cNvPr>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json function</a:t>
            </a:r>
          </a:p>
        </p:txBody>
      </p:sp>
    </p:spTree>
    <p:extLst>
      <p:ext uri="{BB962C8B-B14F-4D97-AF65-F5344CB8AC3E}">
        <p14:creationId xmlns:p14="http://schemas.microsoft.com/office/powerpoint/2010/main" val="39401303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nvGraphicFramePr>
        <p:xfrm>
          <a:off x="191344" y="908383"/>
          <a:ext cx="11809834" cy="3096681"/>
        </p:xfrm>
        <a:graphic>
          <a:graphicData uri="http://schemas.openxmlformats.org/drawingml/2006/table">
            <a:tbl>
              <a:tblPr firstRow="1" bandRow="1">
                <a:tableStyleId>{7E9639D4-E3E2-4D34-9284-5A2195B3D0D7}</a:tableStyleId>
              </a:tblPr>
              <a:tblGrid>
                <a:gridCol w="5545138">
                  <a:extLst>
                    <a:ext uri="{9D8B030D-6E8A-4147-A177-3AD203B41FA5}">
                      <a16:colId xmlns:a16="http://schemas.microsoft.com/office/drawing/2014/main" val="20000"/>
                    </a:ext>
                  </a:extLst>
                </a:gridCol>
                <a:gridCol w="6264696">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Liberation Mono"/>
                          <a:ea typeface="+mn-ea"/>
                          <a:cs typeface="Arial" panose="020B0604020202020204" pitchFamily="34" charset="0"/>
                        </a:rPr>
                        <a:t>Syntax</a:t>
                      </a:r>
                      <a:endParaRPr kumimoji="0" lang="en-IN" sz="2000" b="1" kern="1200" dirty="0">
                        <a:solidFill>
                          <a:srgbClr val="B7F7E2"/>
                        </a:solidFill>
                        <a:latin typeface="Liberation Mono"/>
                        <a:ea typeface="+mn-ea"/>
                        <a:cs typeface="Arial" panose="020B0604020202020204" pitchFamily="34" charset="0"/>
                      </a:endParaRPr>
                    </a:p>
                  </a:txBody>
                  <a:tcPr>
                    <a:solidFill>
                      <a:srgbClr val="006C86"/>
                    </a:solidFill>
                  </a:tcPr>
                </a:tc>
                <a:tc>
                  <a:txBody>
                    <a:bodyPr/>
                    <a:lstStyle/>
                    <a:p>
                      <a:r>
                        <a:rPr lang="en-IN" sz="2000" dirty="0">
                          <a:solidFill>
                            <a:srgbClr val="B7F7E2"/>
                          </a:solidFill>
                          <a:latin typeface="Liberation Mono"/>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lgn="l" fontAlgn="t"/>
                      <a:r>
                        <a:rPr kumimoji="0" lang="en-IN" sz="1800" kern="1200" dirty="0">
                          <a:solidFill>
                            <a:srgbClr val="0077AA"/>
                          </a:solidFill>
                          <a:latin typeface="Liberation Mono"/>
                          <a:ea typeface="+mn-ea"/>
                          <a:cs typeface="+mn-cs"/>
                        </a:rPr>
                        <a:t>JSON_REPLACE(</a:t>
                      </a:r>
                      <a:r>
                        <a:rPr kumimoji="0" lang="en-IN" sz="1800" kern="1200" dirty="0">
                          <a:solidFill>
                            <a:schemeClr val="tx2"/>
                          </a:solidFill>
                          <a:latin typeface="Liberation Mono"/>
                          <a:ea typeface="+mn-ea"/>
                          <a:cs typeface="+mn-cs"/>
                        </a:rPr>
                        <a:t>json_doc, path, val[, path, val] </a:t>
                      </a:r>
                      <a:r>
                        <a:rPr kumimoji="0" lang="en-IN" sz="1800" kern="1200" dirty="0">
                          <a:solidFill>
                            <a:schemeClr val="bg1">
                              <a:lumMod val="50000"/>
                            </a:schemeClr>
                          </a:solidFill>
                          <a:latin typeface="Liberation Mono"/>
                          <a:ea typeface="+mn-ea"/>
                          <a:cs typeface="+mn-cs"/>
                        </a:rPr>
                        <a:t>. . .</a:t>
                      </a:r>
                      <a:r>
                        <a:rPr kumimoji="0" lang="en-IN" sz="1800" kern="1200" dirty="0">
                          <a:solidFill>
                            <a:srgbClr val="0077AA"/>
                          </a:solidFill>
                          <a:latin typeface="Liberation Mono"/>
                          <a:ea typeface="+mn-ea"/>
                          <a:cs typeface="+mn-cs"/>
                        </a:rPr>
                        <a:t>)</a:t>
                      </a:r>
                    </a:p>
                  </a:txBody>
                  <a:tcPr marL="76200" marR="76200" marT="76200" marB="76200" anchor="ctr"/>
                </a:tc>
                <a:tc>
                  <a:txBody>
                    <a:bodyPr/>
                    <a:lstStyle/>
                    <a:p>
                      <a:pPr algn="l" fontAlgn="base"/>
                      <a:r>
                        <a:rPr kumimoji="0" lang="fr-FR" b="0" i="0" kern="1200" dirty="0">
                          <a:solidFill>
                            <a:schemeClr val="tx1"/>
                          </a:solidFill>
                          <a:effectLst/>
                          <a:latin typeface="Liberation Mono"/>
                          <a:ea typeface="+mn-ea"/>
                          <a:cs typeface="+mn-cs"/>
                        </a:rPr>
                        <a:t>Replace values in JSON document </a:t>
                      </a:r>
                      <a:r>
                        <a:rPr kumimoji="0" lang="en-US" sz="1800" kern="1200" dirty="0">
                          <a:solidFill>
                            <a:schemeClr val="tx1"/>
                          </a:solidFill>
                          <a:effectLst/>
                          <a:latin typeface="Liberation Mono"/>
                          <a:ea typeface="+mn-ea"/>
                          <a:cs typeface="Arial" panose="020B0604020202020204" pitchFamily="34" charset="0"/>
                        </a:rPr>
                        <a:t>[ with UPDATE ]</a:t>
                      </a:r>
                      <a:endParaRPr kumimoji="0" lang="en-US" b="0" i="0" kern="1200" dirty="0">
                        <a:solidFill>
                          <a:schemeClr val="tx1"/>
                        </a:solidFill>
                        <a:effectLst/>
                        <a:latin typeface="Liberation Mono"/>
                        <a:ea typeface="+mn-ea"/>
                        <a:cs typeface="+mn-cs"/>
                      </a:endParaRPr>
                    </a:p>
                  </a:txBody>
                  <a:tcPr marL="28575" marR="28575" marT="28575" marB="28575"/>
                </a:tc>
                <a:extLst>
                  <a:ext uri="{0D108BD9-81ED-4DB2-BD59-A6C34878D82A}">
                    <a16:rowId xmlns:a16="http://schemas.microsoft.com/office/drawing/2014/main" val="1497284422"/>
                  </a:ext>
                </a:extLst>
              </a:tr>
              <a:tr h="442383">
                <a:tc>
                  <a:txBody>
                    <a:bodyPr/>
                    <a:lstStyle/>
                    <a:p>
                      <a:pPr algn="l" fontAlgn="t"/>
                      <a:r>
                        <a:rPr kumimoji="0" lang="en-IN" sz="1800" kern="1200" dirty="0">
                          <a:solidFill>
                            <a:srgbClr val="0077AA"/>
                          </a:solidFill>
                          <a:latin typeface="Liberation Mono"/>
                          <a:ea typeface="+mn-ea"/>
                          <a:cs typeface="+mn-cs"/>
                        </a:rPr>
                        <a:t>JSON_SET(</a:t>
                      </a:r>
                      <a:r>
                        <a:rPr kumimoji="0" lang="en-IN" sz="1800" kern="1200" dirty="0">
                          <a:solidFill>
                            <a:schemeClr val="tx2"/>
                          </a:solidFill>
                          <a:latin typeface="Liberation Mono"/>
                          <a:ea typeface="+mn-ea"/>
                          <a:cs typeface="+mn-cs"/>
                        </a:rPr>
                        <a:t>json_doc, path, val[, path, val]</a:t>
                      </a:r>
                      <a:r>
                        <a:rPr kumimoji="0" lang="en-IN" sz="1800" kern="1200" dirty="0">
                          <a:solidFill>
                            <a:srgbClr val="0077AA"/>
                          </a:solidFill>
                          <a:latin typeface="Liberation Mono"/>
                          <a:ea typeface="+mn-ea"/>
                          <a:cs typeface="+mn-cs"/>
                        </a:rPr>
                        <a:t> </a:t>
                      </a:r>
                      <a:r>
                        <a:rPr kumimoji="0" lang="en-IN" sz="1800" kern="1200" dirty="0">
                          <a:solidFill>
                            <a:schemeClr val="bg1">
                              <a:lumMod val="50000"/>
                            </a:schemeClr>
                          </a:solidFill>
                          <a:latin typeface="Liberation Mono"/>
                          <a:ea typeface="+mn-ea"/>
                          <a:cs typeface="+mn-cs"/>
                        </a:rPr>
                        <a:t>. . .</a:t>
                      </a:r>
                      <a:r>
                        <a:rPr kumimoji="0" lang="en-IN" sz="1800" kern="1200" dirty="0">
                          <a:solidFill>
                            <a:srgbClr val="0077AA"/>
                          </a:solidFill>
                          <a:latin typeface="Liberation Mono"/>
                          <a:ea typeface="+mn-ea"/>
                          <a:cs typeface="+mn-cs"/>
                        </a:rPr>
                        <a:t>)</a:t>
                      </a:r>
                    </a:p>
                  </a:txBody>
                  <a:tcPr marL="76200" marR="76200" marT="76200" marB="76200" anchor="ctr"/>
                </a:tc>
                <a:tc>
                  <a:txBody>
                    <a:bodyPr/>
                    <a:lstStyle/>
                    <a:p>
                      <a:pPr algn="l" fontAlgn="base"/>
                      <a:r>
                        <a:rPr kumimoji="0" lang="en-US" sz="1800" kern="1200" dirty="0">
                          <a:solidFill>
                            <a:schemeClr val="tx1"/>
                          </a:solidFill>
                          <a:effectLst/>
                          <a:latin typeface="Liberation Mono"/>
                          <a:ea typeface="+mn-ea"/>
                          <a:cs typeface="Arial" panose="020B0604020202020204" pitchFamily="34" charset="0"/>
                        </a:rPr>
                        <a:t>Insert data into JSON document [ with UPDATE ]</a:t>
                      </a:r>
                    </a:p>
                  </a:txBody>
                  <a:tcPr marL="28575" marR="28575" marT="28575" marB="28575"/>
                </a:tc>
                <a:extLst>
                  <a:ext uri="{0D108BD9-81ED-4DB2-BD59-A6C34878D82A}">
                    <a16:rowId xmlns:a16="http://schemas.microsoft.com/office/drawing/2014/main" val="10005"/>
                  </a:ext>
                </a:extLst>
              </a:tr>
              <a:tr h="442383">
                <a:tc>
                  <a:txBody>
                    <a:bodyPr/>
                    <a:lstStyle/>
                    <a:p>
                      <a:pPr algn="l" fontAlgn="t"/>
                      <a:r>
                        <a:rPr kumimoji="0" lang="en-US" sz="1800" kern="1200" dirty="0">
                          <a:solidFill>
                            <a:srgbClr val="0077AA"/>
                          </a:solidFill>
                          <a:latin typeface="Liberation Mono"/>
                          <a:ea typeface="+mn-ea"/>
                          <a:cs typeface="+mn-cs"/>
                        </a:rPr>
                        <a:t>JSON_REMOVE(</a:t>
                      </a:r>
                      <a:r>
                        <a:rPr kumimoji="0" lang="en-US" sz="1800" kern="1200" dirty="0" err="1">
                          <a:solidFill>
                            <a:schemeClr val="tx2"/>
                          </a:solidFill>
                          <a:latin typeface="Liberation Mono"/>
                          <a:ea typeface="+mn-ea"/>
                          <a:cs typeface="+mn-cs"/>
                        </a:rPr>
                        <a:t>json_doc</a:t>
                      </a:r>
                      <a:r>
                        <a:rPr kumimoji="0" lang="en-US" sz="1800" kern="1200" dirty="0">
                          <a:solidFill>
                            <a:schemeClr val="tx2"/>
                          </a:solidFill>
                          <a:latin typeface="Liberation Mono"/>
                          <a:ea typeface="+mn-ea"/>
                          <a:cs typeface="+mn-cs"/>
                        </a:rPr>
                        <a:t>, path[, path] </a:t>
                      </a:r>
                      <a:r>
                        <a:rPr kumimoji="0" lang="en-US" sz="1800" kern="1200" dirty="0">
                          <a:solidFill>
                            <a:schemeClr val="bg1">
                              <a:lumMod val="50000"/>
                            </a:schemeClr>
                          </a:solidFill>
                          <a:latin typeface="Liberation Mono"/>
                          <a:ea typeface="+mn-ea"/>
                          <a:cs typeface="+mn-cs"/>
                        </a:rPr>
                        <a:t>. . .</a:t>
                      </a:r>
                      <a:r>
                        <a:rPr kumimoji="0" lang="en-US" sz="1800" kern="1200" dirty="0">
                          <a:solidFill>
                            <a:srgbClr val="0077AA"/>
                          </a:solidFill>
                          <a:latin typeface="Liberation Mono"/>
                          <a:ea typeface="+mn-ea"/>
                          <a:cs typeface="+mn-cs"/>
                        </a:rPr>
                        <a:t>)</a:t>
                      </a:r>
                      <a:endParaRPr kumimoji="0" lang="en-IN" sz="1800" kern="1200" dirty="0">
                        <a:solidFill>
                          <a:srgbClr val="0077AA"/>
                        </a:solidFill>
                        <a:latin typeface="Liberation Mono"/>
                        <a:ea typeface="+mn-ea"/>
                        <a:cs typeface="+mn-cs"/>
                      </a:endParaRPr>
                    </a:p>
                  </a:txBody>
                  <a:tcPr marL="76200" marR="76200" marT="76200" marB="76200" anchor="ctr"/>
                </a:tc>
                <a:tc>
                  <a:txBody>
                    <a:bodyPr/>
                    <a:lstStyle/>
                    <a:p>
                      <a:pPr algn="l" fontAlgn="t"/>
                      <a:r>
                        <a:rPr kumimoji="0" lang="en-IN" sz="1800" kern="1200" dirty="0">
                          <a:solidFill>
                            <a:schemeClr val="tx1"/>
                          </a:solidFill>
                          <a:effectLst/>
                          <a:latin typeface="Liberation Mono"/>
                          <a:ea typeface="+mn-ea"/>
                          <a:cs typeface="Arial" panose="020B0604020202020204" pitchFamily="34" charset="0"/>
                        </a:rPr>
                        <a:t>Remove data from JSON document </a:t>
                      </a:r>
                      <a:r>
                        <a:rPr kumimoji="0" lang="en-US" sz="1800" kern="1200" dirty="0">
                          <a:solidFill>
                            <a:schemeClr val="tx1"/>
                          </a:solidFill>
                          <a:effectLst/>
                          <a:latin typeface="Liberation Mono"/>
                          <a:ea typeface="+mn-ea"/>
                          <a:cs typeface="Arial" panose="020B0604020202020204" pitchFamily="34" charset="0"/>
                        </a:rPr>
                        <a:t> [ with UPDATE ]</a:t>
                      </a:r>
                      <a:endParaRPr kumimoji="0" lang="en-IN" sz="1800" kern="1200" dirty="0">
                        <a:solidFill>
                          <a:schemeClr val="tx1"/>
                        </a:solidFill>
                        <a:effectLst/>
                        <a:latin typeface="Liberation Mono"/>
                        <a:ea typeface="+mn-ea"/>
                        <a:cs typeface="Arial" panose="020B0604020202020204" pitchFamily="34" charset="0"/>
                      </a:endParaRPr>
                    </a:p>
                  </a:txBody>
                  <a:tcPr marL="76200" marR="76200" marT="76200" marB="76200"/>
                </a:tc>
                <a:extLst>
                  <a:ext uri="{0D108BD9-81ED-4DB2-BD59-A6C34878D82A}">
                    <a16:rowId xmlns:a16="http://schemas.microsoft.com/office/drawing/2014/main" val="10006"/>
                  </a:ext>
                </a:extLst>
              </a:tr>
              <a:tr h="442383">
                <a:tc>
                  <a:txBody>
                    <a:bodyPr/>
                    <a:lstStyle/>
                    <a:p>
                      <a:pPr algn="l" fontAlgn="t"/>
                      <a:r>
                        <a:rPr kumimoji="0" lang="en-US" sz="1800" kern="1200" dirty="0">
                          <a:solidFill>
                            <a:srgbClr val="0077AA"/>
                          </a:solidFill>
                          <a:latin typeface="Liberation Mono"/>
                          <a:ea typeface="+mn-ea"/>
                          <a:cs typeface="+mn-cs"/>
                        </a:rPr>
                        <a:t>JSON_KEYS(</a:t>
                      </a:r>
                      <a:r>
                        <a:rPr kumimoji="0" lang="en-US" sz="1800" kern="1200" dirty="0" err="1">
                          <a:solidFill>
                            <a:schemeClr val="tx2"/>
                          </a:solidFill>
                          <a:latin typeface="Liberation Mono"/>
                          <a:ea typeface="+mn-ea"/>
                          <a:cs typeface="+mn-cs"/>
                        </a:rPr>
                        <a:t>json_doc</a:t>
                      </a:r>
                      <a:r>
                        <a:rPr kumimoji="0" lang="en-US" sz="1800" kern="1200" dirty="0">
                          <a:solidFill>
                            <a:schemeClr val="tx2"/>
                          </a:solidFill>
                          <a:latin typeface="Liberation Mono"/>
                          <a:ea typeface="+mn-ea"/>
                          <a:cs typeface="+mn-cs"/>
                        </a:rPr>
                        <a:t>[, path]</a:t>
                      </a:r>
                      <a:r>
                        <a:rPr kumimoji="0" lang="en-US" sz="1800" kern="1200" dirty="0">
                          <a:solidFill>
                            <a:srgbClr val="0077AA"/>
                          </a:solidFill>
                          <a:latin typeface="Liberation Mono"/>
                          <a:ea typeface="+mn-ea"/>
                          <a:cs typeface="+mn-cs"/>
                        </a:rPr>
                        <a:t>)</a:t>
                      </a:r>
                      <a:endParaRPr kumimoji="0" lang="en-IN" sz="1800" kern="1200" dirty="0">
                        <a:solidFill>
                          <a:srgbClr val="0077AA"/>
                        </a:solidFill>
                        <a:latin typeface="Liberation Mono"/>
                        <a:ea typeface="+mn-ea"/>
                        <a:cs typeface="+mn-cs"/>
                      </a:endParaRPr>
                    </a:p>
                  </a:txBody>
                  <a:tcPr marL="76200" marR="76200" marT="76200" marB="76200" anchor="ctr"/>
                </a:tc>
                <a:tc>
                  <a:txBody>
                    <a:bodyPr/>
                    <a:lstStyle/>
                    <a:p>
                      <a:pPr algn="l" fontAlgn="t"/>
                      <a:r>
                        <a:rPr kumimoji="0" lang="en-US" sz="1800" kern="1200" dirty="0">
                          <a:solidFill>
                            <a:schemeClr val="tx1"/>
                          </a:solidFill>
                          <a:effectLst/>
                          <a:latin typeface="Liberation Mono"/>
                          <a:ea typeface="+mn-ea"/>
                          <a:cs typeface="Arial" panose="020B0604020202020204" pitchFamily="34" charset="0"/>
                        </a:rPr>
                        <a:t>Array of keys from JSON document</a:t>
                      </a:r>
                      <a:endParaRPr kumimoji="0" lang="en-IN" sz="1800" kern="1200" dirty="0">
                        <a:solidFill>
                          <a:schemeClr val="tx1"/>
                        </a:solidFill>
                        <a:effectLst/>
                        <a:latin typeface="Liberation Mono"/>
                        <a:ea typeface="+mn-ea"/>
                        <a:cs typeface="Arial" panose="020B0604020202020204" pitchFamily="34" charset="0"/>
                      </a:endParaRPr>
                    </a:p>
                  </a:txBody>
                  <a:tcPr marL="76200" marR="76200" marT="76200" marB="76200"/>
                </a:tc>
                <a:extLst>
                  <a:ext uri="{0D108BD9-81ED-4DB2-BD59-A6C34878D82A}">
                    <a16:rowId xmlns:a16="http://schemas.microsoft.com/office/drawing/2014/main" val="10007"/>
                  </a:ext>
                </a:extLst>
              </a:tr>
              <a:tr h="442383">
                <a:tc>
                  <a:txBody>
                    <a:bodyPr/>
                    <a:lstStyle/>
                    <a:p>
                      <a:pPr algn="l" fontAlgn="t"/>
                      <a:r>
                        <a:rPr kumimoji="0" lang="en-US" sz="1800" kern="1200" dirty="0">
                          <a:solidFill>
                            <a:srgbClr val="0077AA"/>
                          </a:solidFill>
                          <a:latin typeface="Liberation Mono"/>
                          <a:ea typeface="+mn-ea"/>
                          <a:cs typeface="+mn-cs"/>
                        </a:rPr>
                        <a:t>JSON_ARRAY_APPEND(</a:t>
                      </a:r>
                      <a:r>
                        <a:rPr kumimoji="0" lang="en-US" sz="1800" kern="1200" dirty="0" err="1">
                          <a:solidFill>
                            <a:schemeClr val="tx2"/>
                          </a:solidFill>
                          <a:latin typeface="Liberation Mono"/>
                          <a:ea typeface="+mn-ea"/>
                          <a:cs typeface="+mn-cs"/>
                        </a:rPr>
                        <a:t>json_doc</a:t>
                      </a:r>
                      <a:r>
                        <a:rPr kumimoji="0" lang="en-US" sz="1800" kern="1200" dirty="0">
                          <a:solidFill>
                            <a:schemeClr val="tx2"/>
                          </a:solidFill>
                          <a:latin typeface="Liberation Mono"/>
                          <a:ea typeface="+mn-ea"/>
                          <a:cs typeface="+mn-cs"/>
                        </a:rPr>
                        <a:t>, path, val[, path, val] </a:t>
                      </a:r>
                      <a:r>
                        <a:rPr kumimoji="0" lang="en-US" sz="1800" kern="1200" dirty="0">
                          <a:solidFill>
                            <a:schemeClr val="bg1">
                              <a:lumMod val="50000"/>
                            </a:schemeClr>
                          </a:solidFill>
                          <a:latin typeface="Liberation Mono"/>
                          <a:ea typeface="+mn-ea"/>
                          <a:cs typeface="+mn-cs"/>
                        </a:rPr>
                        <a:t>. . .</a:t>
                      </a:r>
                      <a:r>
                        <a:rPr kumimoji="0" lang="en-US" sz="1800" kern="1200" dirty="0">
                          <a:solidFill>
                            <a:srgbClr val="0077AA"/>
                          </a:solidFill>
                          <a:latin typeface="Liberation Mono"/>
                          <a:ea typeface="+mn-ea"/>
                          <a:cs typeface="+mn-cs"/>
                        </a:rPr>
                        <a:t>)</a:t>
                      </a:r>
                      <a:endParaRPr kumimoji="0" lang="en-IN" sz="1800" kern="1200" dirty="0">
                        <a:solidFill>
                          <a:srgbClr val="0077AA"/>
                        </a:solidFill>
                        <a:latin typeface="Liberation Mono"/>
                        <a:ea typeface="+mn-ea"/>
                        <a:cs typeface="+mn-cs"/>
                      </a:endParaRPr>
                    </a:p>
                  </a:txBody>
                  <a:tcPr marL="76200" marR="76200" marT="76200" marB="76200" anchor="ctr"/>
                </a:tc>
                <a:tc>
                  <a:txBody>
                    <a:bodyPr/>
                    <a:lstStyle/>
                    <a:p>
                      <a:pPr algn="l" fontAlgn="t"/>
                      <a:r>
                        <a:rPr kumimoji="0" lang="en-US" sz="1800" kern="1200" dirty="0">
                          <a:solidFill>
                            <a:schemeClr val="tx1"/>
                          </a:solidFill>
                          <a:effectLst/>
                          <a:latin typeface="Liberation Mono"/>
                          <a:ea typeface="+mn-ea"/>
                          <a:cs typeface="Arial" panose="020B0604020202020204" pitchFamily="34" charset="0"/>
                        </a:rPr>
                        <a:t>Append data to JSON document [ with UPDATE ]</a:t>
                      </a:r>
                      <a:endParaRPr kumimoji="0" lang="en-IN" sz="1800" kern="1200" dirty="0">
                        <a:solidFill>
                          <a:schemeClr val="tx1"/>
                        </a:solidFill>
                        <a:effectLst/>
                        <a:latin typeface="Liberation Mono"/>
                        <a:ea typeface="+mn-ea"/>
                        <a:cs typeface="Arial" panose="020B0604020202020204" pitchFamily="34" charset="0"/>
                      </a:endParaRPr>
                    </a:p>
                  </a:txBody>
                  <a:tcPr marL="76200" marR="76200" marT="76200" marB="76200"/>
                </a:tc>
                <a:extLst>
                  <a:ext uri="{0D108BD9-81ED-4DB2-BD59-A6C34878D82A}">
                    <a16:rowId xmlns:a16="http://schemas.microsoft.com/office/drawing/2014/main" val="10008"/>
                  </a:ext>
                </a:extLst>
              </a:tr>
              <a:tr h="442383">
                <a:tc>
                  <a:txBody>
                    <a:bodyPr/>
                    <a:lstStyle/>
                    <a:p>
                      <a:pPr algn="l" fontAlgn="t"/>
                      <a:r>
                        <a:rPr kumimoji="0" lang="en-US" sz="1800" kern="1200" dirty="0">
                          <a:solidFill>
                            <a:srgbClr val="0077AA"/>
                          </a:solidFill>
                          <a:latin typeface="Liberation Mono"/>
                          <a:ea typeface="+mn-ea"/>
                          <a:cs typeface="+mn-cs"/>
                        </a:rPr>
                        <a:t>JSON_LENGTH(</a:t>
                      </a:r>
                      <a:r>
                        <a:rPr kumimoji="0" lang="en-US" sz="1800" kern="1200" dirty="0" err="1">
                          <a:solidFill>
                            <a:schemeClr val="tx2"/>
                          </a:solidFill>
                          <a:latin typeface="Liberation Mono"/>
                          <a:ea typeface="+mn-ea"/>
                          <a:cs typeface="+mn-cs"/>
                        </a:rPr>
                        <a:t>json_doc</a:t>
                      </a:r>
                      <a:r>
                        <a:rPr kumimoji="0" lang="en-US" sz="1800" kern="1200" dirty="0">
                          <a:solidFill>
                            <a:schemeClr val="tx2"/>
                          </a:solidFill>
                          <a:latin typeface="Liberation Mono"/>
                          <a:ea typeface="+mn-ea"/>
                          <a:cs typeface="+mn-cs"/>
                        </a:rPr>
                        <a:t>[, path]</a:t>
                      </a:r>
                      <a:r>
                        <a:rPr kumimoji="0" lang="en-US" sz="1800" kern="1200" dirty="0">
                          <a:solidFill>
                            <a:srgbClr val="0077AA"/>
                          </a:solidFill>
                          <a:latin typeface="Liberation Mono"/>
                          <a:ea typeface="+mn-ea"/>
                          <a:cs typeface="+mn-cs"/>
                        </a:rPr>
                        <a:t>)</a:t>
                      </a:r>
                      <a:endParaRPr kumimoji="0" lang="en-IN" sz="1800" kern="1200" dirty="0">
                        <a:solidFill>
                          <a:srgbClr val="0077AA"/>
                        </a:solidFill>
                        <a:latin typeface="Liberation Mono"/>
                        <a:ea typeface="+mn-ea"/>
                        <a:cs typeface="+mn-cs"/>
                      </a:endParaRPr>
                    </a:p>
                  </a:txBody>
                  <a:tcPr marL="76200" marR="76200" marT="76200" marB="76200" anchor="ctr"/>
                </a:tc>
                <a:tc>
                  <a:txBody>
                    <a:bodyPr/>
                    <a:lstStyle/>
                    <a:p>
                      <a:pPr algn="l" fontAlgn="t"/>
                      <a:r>
                        <a:rPr kumimoji="0" lang="en-US" sz="1800" kern="1200" dirty="0">
                          <a:solidFill>
                            <a:schemeClr val="tx1"/>
                          </a:solidFill>
                          <a:effectLst/>
                          <a:latin typeface="Liberation Mono"/>
                          <a:ea typeface="+mn-ea"/>
                          <a:cs typeface="Arial" panose="020B0604020202020204" pitchFamily="34" charset="0"/>
                        </a:rPr>
                        <a:t>Number of elements in JSON document</a:t>
                      </a:r>
                      <a:endParaRPr kumimoji="0" lang="en-IN" sz="1800" kern="1200" dirty="0">
                        <a:solidFill>
                          <a:schemeClr val="tx1"/>
                        </a:solidFill>
                        <a:effectLst/>
                        <a:latin typeface="Liberation Mono"/>
                        <a:ea typeface="+mn-ea"/>
                        <a:cs typeface="Arial" panose="020B0604020202020204" pitchFamily="34" charset="0"/>
                      </a:endParaRPr>
                    </a:p>
                  </a:txBody>
                  <a:tcPr marL="76200" marR="76200" marT="76200" marB="76200"/>
                </a:tc>
                <a:extLst>
                  <a:ext uri="{0D108BD9-81ED-4DB2-BD59-A6C34878D82A}">
                    <a16:rowId xmlns:a16="http://schemas.microsoft.com/office/drawing/2014/main" val="258856819"/>
                  </a:ext>
                </a:extLst>
              </a:tr>
            </a:tbl>
          </a:graphicData>
        </a:graphic>
      </p:graphicFrame>
      <p:sp>
        <p:nvSpPr>
          <p:cNvPr id="4" name="Rectangle 3">
            <a:extLst>
              <a:ext uri="{FF2B5EF4-FFF2-40B4-BE49-F238E27FC236}">
                <a16:creationId xmlns:a16="http://schemas.microsoft.com/office/drawing/2014/main" id="{8175F671-BFE5-4D26-9C76-DBE1898D728F}"/>
              </a:ext>
            </a:extLst>
          </p:cNvPr>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json function</a:t>
            </a:r>
          </a:p>
        </p:txBody>
      </p:sp>
    </p:spTree>
    <p:extLst>
      <p:ext uri="{BB962C8B-B14F-4D97-AF65-F5344CB8AC3E}">
        <p14:creationId xmlns:p14="http://schemas.microsoft.com/office/powerpoint/2010/main" val="1121866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59510" y="854452"/>
            <a:ext cx="9281562" cy="369332"/>
          </a:xfrm>
          <a:prstGeom prst="rect">
            <a:avLst/>
          </a:prstGeom>
        </p:spPr>
        <p:txBody>
          <a:bodyPr wrap="square">
            <a:spAutoFit/>
          </a:bodyPr>
          <a:lstStyle/>
          <a:p>
            <a:r>
              <a:rPr lang="en-US" dirty="0">
                <a:latin typeface="Palatino Linotype" panose="02040502050505030304" pitchFamily="18" charset="0"/>
                <a:cs typeface="Arial" panose="020B0604020202020204" pitchFamily="34" charset="0"/>
              </a:rPr>
              <a:t>Inserts or Updates data in a JSON document and returns the result.</a:t>
            </a:r>
            <a:endParaRPr lang="en-IN" dirty="0">
              <a:latin typeface="Palatino Linotype" panose="02040502050505030304" pitchFamily="18" charset="0"/>
              <a:cs typeface="Arial" panose="020B0604020202020204" pitchFamily="34" charset="0"/>
            </a:endParaRPr>
          </a:p>
        </p:txBody>
      </p:sp>
      <p:sp>
        <p:nvSpPr>
          <p:cNvPr id="7" name="Rectangle 6"/>
          <p:cNvSpPr/>
          <p:nvPr/>
        </p:nvSpPr>
        <p:spPr>
          <a:xfrm>
            <a:off x="290449" y="1412776"/>
            <a:ext cx="11278159" cy="830997"/>
          </a:xfrm>
          <a:prstGeom prst="rect">
            <a:avLst/>
          </a:prstGeom>
        </p:spPr>
        <p:txBody>
          <a:bodyPr wrap="square">
            <a:spAutoFit/>
          </a:bodyPr>
          <a:lstStyle/>
          <a:p>
            <a:r>
              <a:rPr lang="en-US" sz="2000" b="0" i="0" dirty="0">
                <a:solidFill>
                  <a:srgbClr val="DD4A68"/>
                </a:solidFill>
                <a:effectLst/>
                <a:latin typeface="Liberation Mono"/>
              </a:rPr>
              <a:t>JSON_SET</a:t>
            </a:r>
            <a:r>
              <a:rPr lang="en-US" sz="2000" b="0" i="0" dirty="0">
                <a:solidFill>
                  <a:srgbClr val="999999"/>
                </a:solidFill>
                <a:effectLst/>
                <a:latin typeface="Liberation Mono"/>
              </a:rPr>
              <a:t>(</a:t>
            </a:r>
            <a:r>
              <a:rPr lang="en-US" sz="2000" dirty="0" err="1">
                <a:latin typeface="Liberation Mono"/>
              </a:rPr>
              <a:t>json_doc</a:t>
            </a:r>
            <a:r>
              <a:rPr lang="en-US" sz="2000" dirty="0">
                <a:latin typeface="Liberation Mono"/>
              </a:rPr>
              <a:t>, path, value1[, path, value2] ,</a:t>
            </a:r>
            <a:r>
              <a:rPr lang="en-US" sz="2000" dirty="0">
                <a:solidFill>
                  <a:srgbClr val="DD4A68"/>
                </a:solidFill>
                <a:latin typeface="Liberation Mono"/>
              </a:rPr>
              <a:t>  </a:t>
            </a:r>
            <a:r>
              <a:rPr lang="en-US" sz="2000" b="0" i="0" dirty="0">
                <a:solidFill>
                  <a:schemeClr val="bg1">
                    <a:lumMod val="50000"/>
                  </a:schemeClr>
                </a:solidFill>
                <a:effectLst/>
                <a:latin typeface="Liberation Mono"/>
              </a:rPr>
              <a:t>. . .</a:t>
            </a:r>
            <a:r>
              <a:rPr lang="en-US" sz="2000" b="0" i="0" dirty="0">
                <a:solidFill>
                  <a:srgbClr val="669900"/>
                </a:solidFill>
                <a:effectLst/>
                <a:latin typeface="Liberation Mono"/>
              </a:rPr>
              <a:t> </a:t>
            </a:r>
            <a:r>
              <a:rPr lang="en-US" sz="2000" b="0" i="0" dirty="0">
                <a:solidFill>
                  <a:srgbClr val="999999"/>
                </a:solidFill>
                <a:effectLst/>
                <a:latin typeface="Liberation Mono"/>
              </a:rPr>
              <a:t>)</a:t>
            </a:r>
            <a:endParaRPr lang="en-US" sz="2000" b="0" i="0" dirty="0">
              <a:effectLst/>
              <a:latin typeface="Liberation Mono"/>
            </a:endParaRPr>
          </a:p>
          <a:p>
            <a:endParaRPr lang="en-US" sz="800" dirty="0">
              <a:latin typeface="Liberation Mono"/>
            </a:endParaRPr>
          </a:p>
          <a:p>
            <a:r>
              <a:rPr lang="en-US" sz="2000" dirty="0">
                <a:solidFill>
                  <a:srgbClr val="DD4A68"/>
                </a:solidFill>
                <a:latin typeface="Liberation Mono"/>
              </a:rPr>
              <a:t>JSON_REMOVE</a:t>
            </a:r>
            <a:r>
              <a:rPr lang="en-US" sz="2000" dirty="0">
                <a:solidFill>
                  <a:schemeClr val="bg1">
                    <a:lumMod val="65000"/>
                  </a:schemeClr>
                </a:solidFill>
                <a:latin typeface="Liberation Mono"/>
              </a:rPr>
              <a:t>(</a:t>
            </a:r>
            <a:r>
              <a:rPr lang="en-US" sz="2000" dirty="0" err="1">
                <a:latin typeface="Liberation Mono"/>
              </a:rPr>
              <a:t>json_doc</a:t>
            </a:r>
            <a:r>
              <a:rPr lang="en-US" sz="2000" dirty="0">
                <a:latin typeface="Liberation Mono"/>
              </a:rPr>
              <a:t>, path[, path] ,</a:t>
            </a:r>
            <a:r>
              <a:rPr lang="en-US" sz="2000" dirty="0">
                <a:solidFill>
                  <a:srgbClr val="DD4A68"/>
                </a:solidFill>
                <a:latin typeface="Liberation Mono"/>
              </a:rPr>
              <a:t>  </a:t>
            </a:r>
            <a:r>
              <a:rPr lang="en-US" sz="2000" b="0" i="0" dirty="0">
                <a:solidFill>
                  <a:schemeClr val="bg1">
                    <a:lumMod val="50000"/>
                  </a:schemeClr>
                </a:solidFill>
                <a:effectLst/>
                <a:latin typeface="Liberation Mono"/>
              </a:rPr>
              <a:t>. . .</a:t>
            </a:r>
            <a:r>
              <a:rPr lang="en-US" sz="2000" b="0" i="0" dirty="0">
                <a:solidFill>
                  <a:srgbClr val="669900"/>
                </a:solidFill>
                <a:effectLst/>
                <a:latin typeface="Liberation Mono"/>
              </a:rPr>
              <a:t> </a:t>
            </a:r>
            <a:r>
              <a:rPr lang="en-US" sz="2000" b="0" i="0" dirty="0">
                <a:solidFill>
                  <a:srgbClr val="999999"/>
                </a:solidFill>
                <a:effectLst/>
                <a:latin typeface="Liberation Mono"/>
              </a:rPr>
              <a:t>)</a:t>
            </a:r>
            <a:endParaRPr lang="en-US" sz="2000" dirty="0">
              <a:latin typeface="Liberation Mono"/>
            </a:endParaRPr>
          </a:p>
        </p:txBody>
      </p:sp>
      <p:sp>
        <p:nvSpPr>
          <p:cNvPr id="6" name="Rectangle 5">
            <a:extLst>
              <a:ext uri="{FF2B5EF4-FFF2-40B4-BE49-F238E27FC236}">
                <a16:creationId xmlns:a16="http://schemas.microsoft.com/office/drawing/2014/main" id="{43651AEC-95F0-41B9-B91B-D73E975D95DD}"/>
              </a:ext>
            </a:extLst>
          </p:cNvPr>
          <p:cNvSpPr/>
          <p:nvPr/>
        </p:nvSpPr>
        <p:spPr>
          <a:xfrm>
            <a:off x="290449" y="4236764"/>
            <a:ext cx="11542041" cy="1569660"/>
          </a:xfrm>
          <a:prstGeom prst="rect">
            <a:avLst/>
          </a:prstGeom>
        </p:spPr>
        <p:txBody>
          <a:bodyPr wrap="square">
            <a:spAutoFit/>
          </a:bodyPr>
          <a:lstStyle/>
          <a:p>
            <a:r>
              <a:rPr lang="en-IN" dirty="0">
                <a:solidFill>
                  <a:srgbClr val="FF0000"/>
                </a:solidFill>
                <a:latin typeface="Liberation Mono"/>
                <a:cs typeface="Arial" panose="020B0604020202020204" pitchFamily="34" charset="0"/>
              </a:rPr>
              <a:t>e.g.</a:t>
            </a:r>
          </a:p>
          <a:p>
            <a:pPr marL="285750" indent="-285750">
              <a:buFont typeface="Arial" panose="020B0604020202020204" pitchFamily="34" charset="0"/>
              <a:buChar char="•"/>
            </a:pPr>
            <a:endParaRPr lang="en-IN" sz="8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UPDATE</a:t>
            </a:r>
            <a:r>
              <a:rPr lang="en-US" dirty="0">
                <a:latin typeface="Liberation Mono"/>
                <a:cs typeface="Arial" panose="020B0604020202020204" pitchFamily="34" charset="0"/>
              </a:rPr>
              <a:t> </a:t>
            </a:r>
            <a:r>
              <a:rPr lang="en-IN" dirty="0">
                <a:latin typeface="Liberation Mono"/>
                <a:cs typeface="Arial" panose="020B0604020202020204" pitchFamily="34" charset="0"/>
              </a:rPr>
              <a:t>customer</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SET</a:t>
            </a:r>
            <a:r>
              <a:rPr lang="en-US" dirty="0">
                <a:latin typeface="Liberation Mono"/>
                <a:cs typeface="Arial" panose="020B0604020202020204" pitchFamily="34" charset="0"/>
              </a:rPr>
              <a:t> </a:t>
            </a:r>
            <a:r>
              <a:rPr lang="en-IN" dirty="0">
                <a:latin typeface="Liberation Mono"/>
                <a:cs typeface="Arial" panose="020B0604020202020204" pitchFamily="34" charset="0"/>
              </a:rPr>
              <a:t>order_details</a:t>
            </a:r>
            <a:r>
              <a:rPr lang="en-US" dirty="0">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DD4A68"/>
                </a:solidFill>
                <a:latin typeface="Liberation Mono"/>
              </a:rPr>
              <a:t>JSON_SET</a:t>
            </a:r>
            <a:r>
              <a:rPr lang="en-US"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order_details</a:t>
            </a:r>
            <a:r>
              <a:rPr lang="en-US" dirty="0">
                <a:latin typeface="Liberation Mono"/>
                <a:cs typeface="Arial" panose="020B0604020202020204" pitchFamily="34" charset="0"/>
              </a:rPr>
              <a:t>, '</a:t>
            </a:r>
            <a:r>
              <a:rPr lang="en-US" dirty="0">
                <a:solidFill>
                  <a:srgbClr val="DD4A68"/>
                </a:solidFill>
                <a:latin typeface="Liberation Mono"/>
              </a:rPr>
              <a:t>$</a:t>
            </a:r>
            <a:r>
              <a:rPr lang="en-US" dirty="0">
                <a:latin typeface="Liberation Mono"/>
                <a:cs typeface="Arial" panose="020B0604020202020204" pitchFamily="34" charset="0"/>
              </a:rPr>
              <a:t>.state', </a:t>
            </a:r>
            <a:r>
              <a:rPr lang="en-US" dirty="0">
                <a:solidFill>
                  <a:srgbClr val="669900"/>
                </a:solidFill>
                <a:latin typeface="Liberation Mono"/>
              </a:rPr>
              <a:t>'MH'</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UPDATE</a:t>
            </a:r>
            <a:r>
              <a:rPr lang="en-US" dirty="0">
                <a:latin typeface="Liberation Mono"/>
                <a:cs typeface="Arial" panose="020B0604020202020204" pitchFamily="34" charset="0"/>
              </a:rPr>
              <a:t> </a:t>
            </a:r>
            <a:r>
              <a:rPr lang="en-IN" dirty="0">
                <a:latin typeface="Liberation Mono"/>
                <a:cs typeface="Arial" panose="020B0604020202020204" pitchFamily="34" charset="0"/>
              </a:rPr>
              <a:t>customer</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SET</a:t>
            </a:r>
            <a:r>
              <a:rPr lang="en-US" dirty="0">
                <a:latin typeface="Liberation Mono"/>
                <a:cs typeface="Arial" panose="020B0604020202020204" pitchFamily="34" charset="0"/>
              </a:rPr>
              <a:t> </a:t>
            </a:r>
            <a:r>
              <a:rPr lang="en-IN" dirty="0">
                <a:latin typeface="Liberation Mono"/>
                <a:cs typeface="Arial" panose="020B0604020202020204" pitchFamily="34" charset="0"/>
              </a:rPr>
              <a:t>order_details</a:t>
            </a:r>
            <a:r>
              <a:rPr lang="en-US" dirty="0">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DD4A68"/>
                </a:solidFill>
                <a:latin typeface="Liberation Mono"/>
              </a:rPr>
              <a:t>JSON_SET</a:t>
            </a:r>
            <a:r>
              <a:rPr lang="en-US"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order_details</a:t>
            </a:r>
            <a:r>
              <a:rPr lang="en-US" dirty="0">
                <a:latin typeface="Liberation Mono"/>
                <a:cs typeface="Arial" panose="020B0604020202020204" pitchFamily="34" charset="0"/>
              </a:rPr>
              <a:t>, '</a:t>
            </a:r>
            <a:r>
              <a:rPr lang="en-US" dirty="0">
                <a:solidFill>
                  <a:srgbClr val="DD4A68"/>
                </a:solidFill>
                <a:latin typeface="Liberation Mono"/>
              </a:rPr>
              <a:t>$</a:t>
            </a:r>
            <a:r>
              <a:rPr lang="en-US" dirty="0">
                <a:latin typeface="Liberation Mono"/>
                <a:cs typeface="Arial" panose="020B0604020202020204" pitchFamily="34" charset="0"/>
              </a:rPr>
              <a:t>.city', </a:t>
            </a:r>
            <a:r>
              <a:rPr lang="en-US" dirty="0">
                <a:solidFill>
                  <a:srgbClr val="669900"/>
                </a:solidFill>
                <a:latin typeface="Liberation Mono"/>
              </a:rPr>
              <a:t>'baroda'</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id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UPDATE</a:t>
            </a:r>
            <a:r>
              <a:rPr lang="en-US" dirty="0">
                <a:latin typeface="Liberation Mono"/>
                <a:cs typeface="Arial" panose="020B0604020202020204" pitchFamily="34" charset="0"/>
              </a:rPr>
              <a:t> </a:t>
            </a:r>
            <a:r>
              <a:rPr lang="en-IN" dirty="0">
                <a:latin typeface="Liberation Mono"/>
                <a:cs typeface="Arial" panose="020B0604020202020204" pitchFamily="34" charset="0"/>
              </a:rPr>
              <a:t>customer</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SET</a:t>
            </a:r>
            <a:r>
              <a:rPr lang="en-US" dirty="0">
                <a:latin typeface="Liberation Mono"/>
                <a:cs typeface="Arial" panose="020B0604020202020204" pitchFamily="34" charset="0"/>
              </a:rPr>
              <a:t> </a:t>
            </a:r>
            <a:r>
              <a:rPr lang="en-IN" dirty="0">
                <a:latin typeface="Liberation Mono"/>
                <a:cs typeface="Arial" panose="020B0604020202020204" pitchFamily="34" charset="0"/>
              </a:rPr>
              <a:t>order_details</a:t>
            </a:r>
            <a:r>
              <a:rPr lang="en-US" dirty="0">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DD4A68"/>
                </a:solidFill>
                <a:latin typeface="Liberation Mono"/>
              </a:rPr>
              <a:t>JSON_REMOVE</a:t>
            </a:r>
            <a:r>
              <a:rPr lang="en-US"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order_details</a:t>
            </a:r>
            <a:r>
              <a:rPr lang="en-US" dirty="0">
                <a:latin typeface="Liberation Mono"/>
                <a:cs typeface="Arial" panose="020B0604020202020204" pitchFamily="34" charset="0"/>
              </a:rPr>
              <a:t>, "</a:t>
            </a:r>
            <a:r>
              <a:rPr lang="en-US" dirty="0">
                <a:solidFill>
                  <a:srgbClr val="DD4A68"/>
                </a:solidFill>
                <a:latin typeface="Liberation Mono"/>
              </a:rPr>
              <a:t>$</a:t>
            </a:r>
            <a:r>
              <a:rPr lang="en-US" dirty="0">
                <a:latin typeface="Liberation Mono"/>
                <a:cs typeface="Arial" panose="020B0604020202020204" pitchFamily="34" charset="0"/>
              </a:rPr>
              <a:t>. state"</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id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a:t>
            </a:r>
            <a:endParaRPr lang="en-IN" dirty="0">
              <a:latin typeface="Liberation Mono"/>
              <a:cs typeface="Arial" panose="020B0604020202020204" pitchFamily="34" charset="0"/>
            </a:endParaRPr>
          </a:p>
        </p:txBody>
      </p:sp>
      <p:sp>
        <p:nvSpPr>
          <p:cNvPr id="3" name="Rectangle 2">
            <a:extLst>
              <a:ext uri="{FF2B5EF4-FFF2-40B4-BE49-F238E27FC236}">
                <a16:creationId xmlns:a16="http://schemas.microsoft.com/office/drawing/2014/main" id="{BE7EF697-9807-489E-A355-20DA59F8E13B}"/>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dml- update/remove json object… values</a:t>
            </a:r>
            <a:endParaRPr lang="en-IN" sz="3200" i="1" dirty="0">
              <a:solidFill>
                <a:srgbClr val="FF9900"/>
              </a:solidFill>
              <a:latin typeface="Arial" pitchFamily="34" charset="0"/>
              <a:cs typeface="Arial" pitchFamily="34" charset="0"/>
            </a:endParaRPr>
          </a:p>
        </p:txBody>
      </p:sp>
      <p:sp>
        <p:nvSpPr>
          <p:cNvPr id="9" name="Rectangle 8">
            <a:extLst>
              <a:ext uri="{FF2B5EF4-FFF2-40B4-BE49-F238E27FC236}">
                <a16:creationId xmlns:a16="http://schemas.microsoft.com/office/drawing/2014/main" id="{DB103164-7CE0-48E5-B6F6-53A39A9EC8E2}"/>
              </a:ext>
            </a:extLst>
          </p:cNvPr>
          <p:cNvSpPr/>
          <p:nvPr/>
        </p:nvSpPr>
        <p:spPr>
          <a:xfrm>
            <a:off x="359510" y="2492896"/>
            <a:ext cx="11569138" cy="1477328"/>
          </a:xfrm>
          <a:prstGeom prst="rect">
            <a:avLst/>
          </a:prstGeom>
        </p:spPr>
        <p:txBody>
          <a:bodyPr wrap="square">
            <a:spAutoFit/>
          </a:bodyPr>
          <a:lstStyle/>
          <a:p>
            <a:r>
              <a:rPr lang="en-IN" dirty="0">
                <a:solidFill>
                  <a:srgbClr val="0077AA"/>
                </a:solidFill>
                <a:latin typeface="Liberation Mono"/>
                <a:cs typeface="Arial" panose="020B0604020202020204" pitchFamily="34" charset="0"/>
              </a:rPr>
              <a:t>CREATE</a:t>
            </a:r>
            <a:r>
              <a:rPr lang="en-IN" dirty="0">
                <a:latin typeface="Liberation Mono"/>
              </a:rPr>
              <a:t> </a:t>
            </a:r>
            <a:r>
              <a:rPr lang="en-IN" dirty="0">
                <a:solidFill>
                  <a:srgbClr val="0077AA"/>
                </a:solidFill>
                <a:latin typeface="Liberation Mono"/>
                <a:cs typeface="Arial" panose="020B0604020202020204" pitchFamily="34" charset="0"/>
              </a:rPr>
              <a:t>TABLE </a:t>
            </a:r>
            <a:r>
              <a:rPr lang="en-IN" dirty="0">
                <a:latin typeface="Liberation Mono"/>
                <a:cs typeface="Arial" panose="020B0604020202020204" pitchFamily="34" charset="0"/>
              </a:rPr>
              <a:t>customer</a:t>
            </a:r>
            <a:r>
              <a:rPr lang="en-IN" dirty="0">
                <a:solidFill>
                  <a:srgbClr val="0077AA"/>
                </a:solidFill>
                <a:latin typeface="Liberation Mono"/>
                <a:cs typeface="Arial" panose="020B0604020202020204" pitchFamily="34" charset="0"/>
              </a:rPr>
              <a:t> </a:t>
            </a:r>
            <a:r>
              <a:rPr lang="en-IN" dirty="0">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FE1212"/>
                </a:solidFill>
                <a:latin typeface="Liberation Mono"/>
                <a:cs typeface="Arial" panose="020B0604020202020204" pitchFamily="34" charset="0"/>
              </a:rPr>
              <a:t>PRIMARY</a:t>
            </a:r>
            <a:r>
              <a:rPr lang="en-IN" dirty="0">
                <a:latin typeface="Liberation Mono"/>
              </a:rPr>
              <a:t> </a:t>
            </a:r>
            <a:r>
              <a:rPr lang="en-IN" dirty="0">
                <a:solidFill>
                  <a:srgbClr val="FE1212"/>
                </a:solidFill>
                <a:latin typeface="Liberation Mono"/>
                <a:cs typeface="Arial" panose="020B0604020202020204" pitchFamily="34" charset="0"/>
              </a:rPr>
              <a:t>KEY </a:t>
            </a:r>
            <a:r>
              <a:rPr lang="en-IN" dirty="0">
                <a:solidFill>
                  <a:srgbClr val="0077AA"/>
                </a:solidFill>
                <a:latin typeface="Liberation Mono"/>
                <a:cs typeface="Arial" panose="020B0604020202020204" pitchFamily="34" charset="0"/>
              </a:rPr>
              <a:t>AUTO_INCREMENT</a:t>
            </a:r>
            <a:r>
              <a:rPr lang="en-IN" dirty="0">
                <a:latin typeface="Liberation Mono"/>
              </a:rPr>
              <a:t>,</a:t>
            </a:r>
            <a:endParaRPr lang="en-IN" dirty="0">
              <a:latin typeface="Liberation Mono"/>
              <a:cs typeface="Arial" panose="020B0604020202020204" pitchFamily="34" charset="0"/>
            </a:endParaRPr>
          </a:p>
          <a:p>
            <a:r>
              <a:rPr lang="en-IN" dirty="0">
                <a:latin typeface="Liberation Mono"/>
                <a:cs typeface="Arial" panose="020B0604020202020204" pitchFamily="34" charset="0"/>
              </a:rPr>
              <a:t>   customer_details </a:t>
            </a:r>
            <a:r>
              <a:rPr lang="en-IN" dirty="0">
                <a:solidFill>
                  <a:srgbClr val="834689"/>
                </a:solidFill>
                <a:latin typeface="Liberation Mono"/>
                <a:cs typeface="Arial" panose="020B0604020202020204" pitchFamily="34" charset="0"/>
              </a:rPr>
              <a:t>VARCHAR</a:t>
            </a:r>
            <a:r>
              <a:rPr lang="en-IN" dirty="0">
                <a:latin typeface="Liberation Mono"/>
                <a:cs typeface="Arial" panose="020B0604020202020204" pitchFamily="34" charset="0"/>
              </a:rPr>
              <a:t>(1000), </a:t>
            </a:r>
          </a:p>
          <a:p>
            <a:r>
              <a:rPr lang="en-IN" dirty="0">
                <a:latin typeface="Liberation Mono"/>
                <a:cs typeface="Arial" panose="020B0604020202020204" pitchFamily="34" charset="0"/>
              </a:rPr>
              <a:t>   order_details </a:t>
            </a:r>
            <a:r>
              <a:rPr lang="en-IN" dirty="0">
                <a:solidFill>
                  <a:srgbClr val="834689"/>
                </a:solidFill>
                <a:latin typeface="Liberation Mono"/>
                <a:cs typeface="Arial" panose="020B0604020202020204" pitchFamily="34" charset="0"/>
              </a:rPr>
              <a:t>JSON</a:t>
            </a:r>
            <a:r>
              <a:rPr lang="en-IN" dirty="0">
                <a:latin typeface="Liberation Mono"/>
                <a:cs typeface="Arial" panose="020B0604020202020204" pitchFamily="34" charset="0"/>
              </a:rPr>
              <a:t> </a:t>
            </a:r>
          </a:p>
          <a:p>
            <a:r>
              <a:rPr lang="en-IN" dirty="0">
                <a:latin typeface="Liberation Mono"/>
                <a:cs typeface="Arial" panose="020B0604020202020204" pitchFamily="34" charset="0"/>
              </a:rPr>
              <a:t>);</a:t>
            </a:r>
          </a:p>
        </p:txBody>
      </p:sp>
    </p:spTree>
    <p:extLst>
      <p:ext uri="{BB962C8B-B14F-4D97-AF65-F5344CB8AC3E}">
        <p14:creationId xmlns:p14="http://schemas.microsoft.com/office/powerpoint/2010/main" val="9304016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57664" y="3950177"/>
            <a:ext cx="5715000" cy="2667019"/>
          </a:xfrm>
          <a:prstGeom prst="rect">
            <a:avLst/>
          </a:prstGeom>
        </p:spPr>
      </p:pic>
      <p:sp>
        <p:nvSpPr>
          <p:cNvPr id="2" name="Title 1"/>
          <p:cNvSpPr txBox="1">
            <a:spLocks/>
          </p:cNvSpPr>
          <p:nvPr/>
        </p:nvSpPr>
        <p:spPr>
          <a:xfrm>
            <a:off x="1676400" y="2442592"/>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statement… syntax</a:t>
            </a:r>
          </a:p>
          <a:p>
            <a:pPr lvl="0" algn="ctr">
              <a:spcBef>
                <a:spcPct val="0"/>
              </a:spcBef>
              <a:defRPr/>
            </a:pP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7" name="Rectangle 6">
            <a:extLst>
              <a:ext uri="{FF2B5EF4-FFF2-40B4-BE49-F238E27FC236}">
                <a16:creationId xmlns:a16="http://schemas.microsoft.com/office/drawing/2014/main" id="{BC9A57F6-0585-44DD-9553-7045F037800F}"/>
              </a:ext>
            </a:extLst>
          </p:cNvPr>
          <p:cNvSpPr/>
          <p:nvPr/>
        </p:nvSpPr>
        <p:spPr>
          <a:xfrm>
            <a:off x="335360" y="3223440"/>
            <a:ext cx="11449271" cy="736933"/>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ea typeface="Calibri" panose="020F0502020204030204" pitchFamily="34" charset="0"/>
                <a:cs typeface="Segoe UI Light" panose="020B0502040204020203" pitchFamily="34" charset="0"/>
              </a:rPr>
              <a:t>SELECT is used to retrieve rows selected from one or more tables (</a:t>
            </a:r>
            <a:r>
              <a:rPr lang="en-IN" sz="2000" dirty="0">
                <a:solidFill>
                  <a:schemeClr val="bg2">
                    <a:lumMod val="50000"/>
                  </a:schemeClr>
                </a:solidFill>
                <a:latin typeface="Palatino Linotype" panose="02040502050505030304" pitchFamily="18" charset="0"/>
                <a:ea typeface="Calibri" panose="020F0502020204030204" pitchFamily="34" charset="0"/>
                <a:cs typeface="Segoe UI Light" panose="020B0502040204020203" pitchFamily="34" charset="0"/>
              </a:rPr>
              <a:t>using JOINS</a:t>
            </a:r>
            <a:r>
              <a:rPr lang="en-IN" sz="2000" dirty="0">
                <a:latin typeface="Palatino Linotype" panose="02040502050505030304" pitchFamily="18" charset="0"/>
                <a:ea typeface="Calibri" panose="020F0502020204030204" pitchFamily="34" charset="0"/>
                <a:cs typeface="Segoe UI Light" panose="020B0502040204020203" pitchFamily="34" charset="0"/>
              </a:rPr>
              <a:t>), and can include UNION statements and SUBQUERIES.</a:t>
            </a:r>
          </a:p>
        </p:txBody>
      </p:sp>
      <p:sp>
        <p:nvSpPr>
          <p:cNvPr id="8" name="TextBox 7">
            <a:extLst>
              <a:ext uri="{FF2B5EF4-FFF2-40B4-BE49-F238E27FC236}">
                <a16:creationId xmlns:a16="http://schemas.microsoft.com/office/drawing/2014/main" id="{406EE6C5-57FB-FA54-C0B1-B0A99A18A24C}"/>
              </a:ext>
            </a:extLst>
          </p:cNvPr>
          <p:cNvSpPr txBox="1"/>
          <p:nvPr/>
        </p:nvSpPr>
        <p:spPr>
          <a:xfrm>
            <a:off x="335360" y="332656"/>
            <a:ext cx="6096000"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Here, "*" is known as metacharacter (all columns)</a:t>
            </a:r>
            <a:r>
              <a:rPr lang="en-IN"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9673052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D3E5039-293F-3F84-BE51-BBD61955F6EE}"/>
              </a:ext>
            </a:extLst>
          </p:cNvPr>
          <p:cNvSpPr txBox="1">
            <a:spLocks/>
          </p:cNvSpPr>
          <p:nvPr/>
        </p:nvSpPr>
        <p:spPr>
          <a:xfrm>
            <a:off x="1676400" y="2442592"/>
            <a:ext cx="8839200" cy="914400"/>
          </a:xfrm>
          <a:prstGeom prst="rect">
            <a:avLst/>
          </a:prstGeom>
        </p:spPr>
        <p:txBody>
          <a:bodyPr>
            <a:normAutofit fontScale="92500"/>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create table using different engines</a:t>
            </a:r>
          </a:p>
        </p:txBody>
      </p:sp>
    </p:spTree>
    <p:extLst>
      <p:ext uri="{BB962C8B-B14F-4D97-AF65-F5344CB8AC3E}">
        <p14:creationId xmlns:p14="http://schemas.microsoft.com/office/powerpoint/2010/main" val="19983235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statement</a:t>
            </a:r>
            <a:endParaRPr lang="en-IN" sz="3200" i="1" dirty="0">
              <a:solidFill>
                <a:srgbClr val="FF9900"/>
              </a:solidFill>
              <a:latin typeface="Arial" pitchFamily="34" charset="0"/>
              <a:cs typeface="Arial" pitchFamily="34" charset="0"/>
            </a:endParaRPr>
          </a:p>
        </p:txBody>
      </p:sp>
      <p:sp>
        <p:nvSpPr>
          <p:cNvPr id="6" name="Rectangle 5"/>
          <p:cNvSpPr/>
          <p:nvPr/>
        </p:nvSpPr>
        <p:spPr>
          <a:xfrm>
            <a:off x="190550" y="4905161"/>
            <a:ext cx="11809312" cy="1908215"/>
          </a:xfrm>
          <a:prstGeom prst="rect">
            <a:avLst/>
          </a:prstGeom>
          <a:solidFill>
            <a:schemeClr val="bg1"/>
          </a:solid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b="1" dirty="0">
                <a:latin typeface="Arial" panose="020B0604020202020204" pitchFamily="34" charset="0"/>
                <a:cs typeface="Arial" panose="020B0604020202020204" pitchFamily="34" charset="0"/>
              </a:rPr>
              <a:t>ALL</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modifier</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is</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default</a:t>
            </a:r>
            <a:r>
              <a:rPr lang="en-IN" dirty="0">
                <a:latin typeface="Arial" panose="020B0604020202020204" pitchFamily="34" charset="0"/>
                <a:cs typeface="Arial" panose="020B0604020202020204" pitchFamily="34" charset="0"/>
              </a:rPr>
              <a:t>) specifies that all matching rows should be returned, including duplicates. </a:t>
            </a:r>
          </a:p>
          <a:p>
            <a:pPr marL="285750" indent="-285750" algn="just">
              <a:buFont typeface="Arial" panose="020B0604020202020204" pitchFamily="34" charset="0"/>
              <a:buChar char="•"/>
            </a:pPr>
            <a:r>
              <a:rPr lang="en-IN" b="1" dirty="0">
                <a:latin typeface="Arial" panose="020B0604020202020204" pitchFamily="34" charset="0"/>
                <a:cs typeface="Arial" panose="020B0604020202020204" pitchFamily="34" charset="0"/>
              </a:rPr>
              <a:t>DISTINCT </a:t>
            </a:r>
            <a:r>
              <a:rPr lang="en-IN" dirty="0">
                <a:latin typeface="Arial" panose="020B0604020202020204" pitchFamily="34" charset="0"/>
                <a:cs typeface="Arial" panose="020B0604020202020204" pitchFamily="34" charset="0"/>
              </a:rPr>
              <a:t>(</a:t>
            </a:r>
            <a:r>
              <a:rPr lang="en-IN" b="1" dirty="0">
                <a:latin typeface="Arial" panose="020B0604020202020204" pitchFamily="34" charset="0"/>
                <a:cs typeface="Arial" panose="020B0604020202020204" pitchFamily="34" charset="0"/>
              </a:rPr>
              <a:t>modifier</a:t>
            </a:r>
            <a:r>
              <a:rPr lang="en-IN" dirty="0">
                <a:latin typeface="Arial" panose="020B0604020202020204" pitchFamily="34" charset="0"/>
                <a:cs typeface="Arial" panose="020B0604020202020204" pitchFamily="34" charset="0"/>
              </a:rPr>
              <a:t>) specifies removal of duplicate rows from the result set.</a:t>
            </a:r>
          </a:p>
          <a:p>
            <a:pPr marL="285750" indent="-285750" algn="just">
              <a:buFont typeface="Arial" panose="020B0604020202020204" pitchFamily="34" charset="0"/>
              <a:buChar char="•"/>
            </a:pPr>
            <a:r>
              <a:rPr lang="en-IN" b="1" dirty="0">
                <a:latin typeface="Arial" panose="020B0604020202020204" pitchFamily="34" charset="0"/>
                <a:cs typeface="Arial" panose="020B0604020202020204" pitchFamily="34" charset="0"/>
              </a:rPr>
              <a:t>DISTINCTROW</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modifier</a:t>
            </a:r>
            <a:r>
              <a:rPr lang="en-IN" dirty="0">
                <a:latin typeface="Arial" panose="020B0604020202020204" pitchFamily="34" charset="0"/>
                <a:cs typeface="Arial" panose="020B0604020202020204" pitchFamily="34" charset="0"/>
              </a:rPr>
              <a:t>) is a synonym for </a:t>
            </a:r>
            <a:r>
              <a:rPr lang="en-IN" b="1" dirty="0">
                <a:latin typeface="Arial" panose="020B0604020202020204" pitchFamily="34" charset="0"/>
                <a:cs typeface="Arial" panose="020B0604020202020204" pitchFamily="34" charset="0"/>
              </a:rPr>
              <a:t>DISTINCT</a:t>
            </a:r>
            <a:r>
              <a:rPr lang="en-IN" dirty="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It is an error to specify both modifiers.</a:t>
            </a: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Whenever you use </a:t>
            </a:r>
            <a:r>
              <a:rPr lang="en-US" b="1" dirty="0">
                <a:latin typeface="Arial" panose="020B0604020202020204" pitchFamily="34" charset="0"/>
                <a:cs typeface="Arial" panose="020B0604020202020204" pitchFamily="34" charset="0"/>
              </a:rPr>
              <a:t>DISTINCT</a:t>
            </a:r>
            <a:r>
              <a:rPr lang="en-US" dirty="0">
                <a:latin typeface="Arial" panose="020B0604020202020204" pitchFamily="34" charset="0"/>
                <a:cs typeface="Arial" panose="020B0604020202020204" pitchFamily="34" charset="0"/>
              </a:rPr>
              <a:t>, sorting takes place in server.</a:t>
            </a:r>
            <a:endParaRPr lang="en-IN" dirty="0">
              <a:latin typeface="Arial" panose="020B0604020202020204" pitchFamily="34" charset="0"/>
              <a:cs typeface="Arial" panose="020B0604020202020204" pitchFamily="34" charset="0"/>
            </a:endParaRPr>
          </a:p>
        </p:txBody>
      </p:sp>
      <p:sp>
        <p:nvSpPr>
          <p:cNvPr id="9" name="Rectangle 8">
            <a:extLst>
              <a:ext uri="{FF2B5EF4-FFF2-40B4-BE49-F238E27FC236}">
                <a16:creationId xmlns:a16="http://schemas.microsoft.com/office/drawing/2014/main" id="{60D289BB-1439-4DB8-B315-C4DAAACB6F54}"/>
              </a:ext>
            </a:extLst>
          </p:cNvPr>
          <p:cNvSpPr/>
          <p:nvPr/>
        </p:nvSpPr>
        <p:spPr>
          <a:xfrm>
            <a:off x="47328" y="-27384"/>
            <a:ext cx="1326004" cy="523220"/>
          </a:xfrm>
          <a:prstGeom prst="rect">
            <a:avLst/>
          </a:prstGeom>
        </p:spPr>
        <p:txBody>
          <a:bodyPr wrap="none">
            <a:spAutoFit/>
          </a:bodyPr>
          <a:lstStyle/>
          <a:p>
            <a:r>
              <a:rPr lang="en-US" sz="2800" b="1" i="1" dirty="0">
                <a:solidFill>
                  <a:schemeClr val="accent1">
                    <a:lumMod val="75000"/>
                  </a:schemeClr>
                </a:solidFill>
                <a:latin typeface="Arial" pitchFamily="34" charset="0"/>
                <a:cs typeface="Arial" pitchFamily="34" charset="0"/>
              </a:rPr>
              <a:t>syntax</a:t>
            </a:r>
          </a:p>
        </p:txBody>
      </p:sp>
      <p:sp>
        <p:nvSpPr>
          <p:cNvPr id="10" name="Rectangle 9">
            <a:extLst>
              <a:ext uri="{FF2B5EF4-FFF2-40B4-BE49-F238E27FC236}">
                <a16:creationId xmlns:a16="http://schemas.microsoft.com/office/drawing/2014/main" id="{B80DA59F-F73A-40DE-B646-ACFB88C2CFDD}"/>
              </a:ext>
            </a:extLst>
          </p:cNvPr>
          <p:cNvSpPr/>
          <p:nvPr/>
        </p:nvSpPr>
        <p:spPr>
          <a:xfrm>
            <a:off x="262558" y="260648"/>
            <a:ext cx="11737304" cy="4629088"/>
          </a:xfrm>
          <a:prstGeom prst="rect">
            <a:avLst/>
          </a:prstGeom>
        </p:spPr>
        <p:txBody>
          <a:bodyPr wrap="square">
            <a:spAutoFit/>
          </a:bodyPr>
          <a:lstStyle/>
          <a:p>
            <a:r>
              <a:rPr lang="en-IN" sz="2000" dirty="0">
                <a:solidFill>
                  <a:schemeClr val="accent6">
                    <a:lumMod val="50000"/>
                  </a:schemeClr>
                </a:solidFill>
                <a:latin typeface="Liberation Mono"/>
                <a:cs typeface="Arial" panose="020B0604020202020204" pitchFamily="34" charset="0"/>
              </a:rPr>
              <a:t>                              </a:t>
            </a:r>
            <a:r>
              <a:rPr lang="en-IN" sz="2000" b="1" dirty="0">
                <a:solidFill>
                  <a:schemeClr val="accent4">
                    <a:lumMod val="50000"/>
                  </a:schemeClr>
                </a:solidFill>
                <a:latin typeface="Liberation Mono"/>
                <a:cs typeface="Arial" panose="020B0604020202020204" pitchFamily="34" charset="0"/>
              </a:rPr>
              <a:t>modifiers</a:t>
            </a:r>
            <a:endParaRPr lang="en-US" sz="2000" b="1" dirty="0">
              <a:solidFill>
                <a:schemeClr val="accent4">
                  <a:lumMod val="50000"/>
                </a:schemeClr>
              </a:solidFill>
              <a:latin typeface="Liberation Mono"/>
              <a:cs typeface="Arial" panose="020B0604020202020204" pitchFamily="34" charset="0"/>
            </a:endParaRPr>
          </a:p>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u="heavy" dirty="0">
                <a:solidFill>
                  <a:schemeClr val="tx1">
                    <a:lumMod val="95000"/>
                    <a:lumOff val="5000"/>
                  </a:schemeClr>
                </a:solidFill>
                <a:uFill>
                  <a:solidFill>
                    <a:srgbClr val="570528"/>
                  </a:solidFill>
                </a:uFill>
                <a:latin typeface="Liberation Mono"/>
                <a:cs typeface="Arial" panose="020B0604020202020204" pitchFamily="34" charset="0"/>
              </a:rPr>
              <a:t>ALL / DISTINCT / DISTINCTROW</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 [as] alias_name],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 [as] alias_name],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3</a:t>
            </a:r>
            <a:r>
              <a:rPr lang="en-US" sz="2000" dirty="0">
                <a:solidFill>
                  <a:schemeClr val="tx1">
                    <a:lumMod val="95000"/>
                    <a:lumOff val="5000"/>
                  </a:schemeClr>
                </a:solidFill>
                <a:latin typeface="Liberation Mono"/>
                <a:cs typeface="Arial" panose="020B0604020202020204" pitchFamily="34" charset="0"/>
              </a:rPr>
              <a:t> [ [as] alias_name], expression1 [ [as] alias_name], expression2 [ [as] alias_name]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&gt; [as] alias_name],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&gt; [as] alias_name],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a:t>
            </a:r>
            <a:r>
              <a:rPr lang="en-US" sz="2000">
                <a:solidFill>
                  <a:schemeClr val="tx1">
                    <a:lumMod val="95000"/>
                    <a:lumOff val="5000"/>
                  </a:schemeClr>
                </a:solidFill>
                <a:latin typeface="Liberation Mono"/>
                <a:cs typeface="Arial" panose="020B0604020202020204" pitchFamily="34" charset="0"/>
              </a:rPr>
              <a:t>&gt;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 </a:t>
            </a:r>
            <a:r>
              <a:rPr lang="en-US" sz="2000" dirty="0">
                <a:solidFill>
                  <a:schemeClr val="tx1">
                    <a:lumMod val="95000"/>
                    <a:lumOff val="5000"/>
                  </a:schemeClr>
                </a:solidFill>
                <a:latin typeface="Liberation Mono"/>
                <a:cs typeface="Arial" panose="020B0604020202020204" pitchFamily="34" charset="0"/>
              </a:rPr>
              <a:t>]</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 WITH ROLLUP ] &gt;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HAVING</a:t>
            </a:r>
            <a:r>
              <a:rPr lang="en-US" sz="2000" dirty="0">
                <a:solidFill>
                  <a:schemeClr val="tx1">
                    <a:lumMod val="95000"/>
                    <a:lumOff val="5000"/>
                  </a:schemeClr>
                </a:solidFill>
                <a:latin typeface="Liberation Mono"/>
                <a:cs typeface="Arial" panose="020B0604020202020204" pitchFamily="34" charset="0"/>
              </a:rPr>
              <a:t> &lt; having_condition1 &gt; [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having_condition2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LIMIT</a:t>
            </a:r>
            <a:r>
              <a:rPr lang="en-US" sz="2000" dirty="0">
                <a:solidFill>
                  <a:schemeClr val="tx1">
                    <a:lumMod val="95000"/>
                    <a:lumOff val="5000"/>
                  </a:schemeClr>
                </a:solidFill>
                <a:latin typeface="Liberation Mono"/>
                <a:cs typeface="Arial" panose="020B0604020202020204" pitchFamily="34" charset="0"/>
              </a:rPr>
              <a:t> &lt; { [offset,] row_count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row_count OFFSET offset } &gt;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FOR</a:t>
            </a:r>
            <a:r>
              <a:rPr lang="en-US" sz="2000" dirty="0">
                <a:solidFill>
                  <a:schemeClr val="tx1">
                    <a:lumMod val="95000"/>
                    <a:lumOff val="5000"/>
                  </a:schemeClr>
                </a:solidFill>
                <a:latin typeface="Liberation Mono"/>
                <a:cs typeface="Arial" panose="020B0604020202020204" pitchFamily="34" charset="0"/>
              </a:rPr>
              <a:t> { UPDATE } ]</a:t>
            </a:r>
          </a:p>
          <a:p>
            <a:pPr marL="285750" indent="-285750">
              <a:lnSpc>
                <a:spcPct val="150000"/>
              </a:lnSpc>
              <a:buFont typeface="Arial" panose="020B0604020202020204" pitchFamily="34" charset="0"/>
              <a:buChar char="•"/>
            </a:pPr>
            <a:r>
              <a:rPr lang="en-US" sz="2000" b="0" dirty="0">
                <a:solidFill>
                  <a:srgbClr val="000000"/>
                </a:solidFill>
                <a:effectLst/>
                <a:latin typeface="Liberation Mono"/>
              </a:rPr>
              <a:t> [ </a:t>
            </a:r>
            <a:r>
              <a:rPr lang="en-US" sz="2000" b="0" i="0" dirty="0">
                <a:solidFill>
                  <a:srgbClr val="000000"/>
                </a:solidFill>
                <a:effectLst/>
                <a:latin typeface="Liberation Mono"/>
              </a:rPr>
              <a:t>{ </a:t>
            </a:r>
            <a:r>
              <a:rPr lang="en-US" sz="2000" b="0" i="0" dirty="0">
                <a:solidFill>
                  <a:srgbClr val="0077AA"/>
                </a:solidFill>
                <a:effectLst/>
                <a:latin typeface="Liberation Mono"/>
              </a:rPr>
              <a:t>INTO</a:t>
            </a:r>
            <a:r>
              <a:rPr lang="en-US" sz="2000" b="0" i="0" dirty="0">
                <a:solidFill>
                  <a:srgbClr val="000000"/>
                </a:solidFill>
                <a:effectLst/>
                <a:latin typeface="Liberation Mono"/>
              </a:rPr>
              <a:t> </a:t>
            </a:r>
            <a:r>
              <a:rPr lang="en-US" sz="2000" b="0" i="0" dirty="0">
                <a:solidFill>
                  <a:srgbClr val="0077AA"/>
                </a:solidFill>
                <a:effectLst/>
                <a:latin typeface="Liberation Mono"/>
              </a:rPr>
              <a:t>OUTFILE</a:t>
            </a:r>
            <a:r>
              <a:rPr lang="en-US" sz="2000" b="0" i="0" dirty="0">
                <a:solidFill>
                  <a:srgbClr val="000000"/>
                </a:solidFill>
                <a:effectLst/>
                <a:latin typeface="Liberation Mono"/>
              </a:rPr>
              <a:t> </a:t>
            </a:r>
            <a:r>
              <a:rPr lang="en-US" sz="2000" b="0" i="0" dirty="0">
                <a:solidFill>
                  <a:srgbClr val="669900"/>
                </a:solidFill>
                <a:effectLst/>
                <a:latin typeface="Liberation Mono"/>
              </a:rPr>
              <a:t>'</a:t>
            </a:r>
            <a:r>
              <a:rPr lang="en-US" sz="2000" b="0" i="1" dirty="0">
                <a:solidFill>
                  <a:srgbClr val="669900"/>
                </a:solidFill>
                <a:effectLst/>
                <a:latin typeface="Liberation Mono"/>
              </a:rPr>
              <a:t>file_name</a:t>
            </a:r>
            <a:r>
              <a:rPr lang="en-US" sz="2000" b="0" i="0" dirty="0">
                <a:solidFill>
                  <a:srgbClr val="669900"/>
                </a:solidFill>
                <a:effectLst/>
                <a:latin typeface="Liberation Mono"/>
              </a:rPr>
              <a:t>'</a:t>
            </a:r>
            <a:r>
              <a:rPr lang="en-US" sz="2000" b="0" i="0" dirty="0">
                <a:solidFill>
                  <a:srgbClr val="000000"/>
                </a:solidFill>
                <a:effectLst/>
                <a:latin typeface="Liberation Mono"/>
              </a:rPr>
              <a:t>  </a:t>
            </a:r>
            <a:r>
              <a:rPr lang="en-US" sz="2000" b="0" i="0" dirty="0">
                <a:solidFill>
                  <a:schemeClr val="bg1">
                    <a:lumMod val="65000"/>
                  </a:schemeClr>
                </a:solidFill>
                <a:effectLst/>
                <a:latin typeface="Liberation Mono"/>
              </a:rPr>
              <a:t>|</a:t>
            </a:r>
            <a:r>
              <a:rPr lang="en-US" sz="2000" b="0" i="0" dirty="0">
                <a:solidFill>
                  <a:srgbClr val="000000"/>
                </a:solidFill>
                <a:effectLst/>
                <a:latin typeface="Liberation Mono"/>
              </a:rPr>
              <a:t> </a:t>
            </a:r>
            <a:r>
              <a:rPr lang="en-US" sz="2000" b="0" i="0" dirty="0">
                <a:solidFill>
                  <a:srgbClr val="0077AA"/>
                </a:solidFill>
                <a:effectLst/>
                <a:latin typeface="Liberation Mono"/>
              </a:rPr>
              <a:t>INTO</a:t>
            </a:r>
            <a:r>
              <a:rPr lang="en-US" sz="2000" b="0" i="0" dirty="0">
                <a:solidFill>
                  <a:srgbClr val="000000"/>
                </a:solidFill>
                <a:effectLst/>
                <a:latin typeface="Liberation Mono"/>
              </a:rPr>
              <a:t> </a:t>
            </a:r>
            <a:r>
              <a:rPr lang="en-US" sz="2000" b="0" i="0" dirty="0">
                <a:solidFill>
                  <a:srgbClr val="0077AA"/>
                </a:solidFill>
                <a:effectLst/>
                <a:latin typeface="Liberation Mono"/>
              </a:rPr>
              <a:t>DUMPFILE</a:t>
            </a:r>
            <a:r>
              <a:rPr lang="en-US" sz="2000" b="0" i="0" dirty="0">
                <a:solidFill>
                  <a:srgbClr val="000000"/>
                </a:solidFill>
                <a:effectLst/>
                <a:latin typeface="Liberation Mono"/>
              </a:rPr>
              <a:t> </a:t>
            </a:r>
            <a:r>
              <a:rPr lang="en-US" sz="2000" b="0" i="0" dirty="0">
                <a:solidFill>
                  <a:srgbClr val="669900"/>
                </a:solidFill>
                <a:effectLst/>
                <a:latin typeface="Liberation Mono"/>
              </a:rPr>
              <a:t>'</a:t>
            </a:r>
            <a:r>
              <a:rPr lang="en-US" sz="2000" b="0" i="1" dirty="0">
                <a:solidFill>
                  <a:srgbClr val="669900"/>
                </a:solidFill>
                <a:effectLst/>
                <a:latin typeface="Liberation Mono"/>
              </a:rPr>
              <a:t>file_name</a:t>
            </a:r>
            <a:r>
              <a:rPr lang="en-US" sz="2000" b="0" i="0" dirty="0">
                <a:solidFill>
                  <a:srgbClr val="669900"/>
                </a:solidFill>
                <a:effectLst/>
                <a:latin typeface="Liberation Mono"/>
              </a:rPr>
              <a:t>'</a:t>
            </a:r>
            <a:r>
              <a:rPr lang="en-US" sz="2000" b="0" i="0" dirty="0">
                <a:solidFill>
                  <a:srgbClr val="000000"/>
                </a:solidFill>
                <a:effectLst/>
                <a:latin typeface="Liberation Mono"/>
              </a:rPr>
              <a:t> </a:t>
            </a:r>
            <a:r>
              <a:rPr lang="en-US" sz="2000" b="0" i="0" dirty="0">
                <a:solidFill>
                  <a:schemeClr val="bg1">
                    <a:lumMod val="65000"/>
                  </a:schemeClr>
                </a:solidFill>
                <a:effectLst/>
                <a:latin typeface="Liberation Mono"/>
              </a:rPr>
              <a:t>|</a:t>
            </a:r>
            <a:r>
              <a:rPr lang="en-US" sz="2000" b="0" i="0" dirty="0">
                <a:solidFill>
                  <a:srgbClr val="000000"/>
                </a:solidFill>
                <a:effectLst/>
                <a:latin typeface="Liberation Mono"/>
              </a:rPr>
              <a:t> </a:t>
            </a:r>
            <a:r>
              <a:rPr lang="en-US" sz="2000" b="0" i="0" dirty="0">
                <a:solidFill>
                  <a:srgbClr val="0077AA"/>
                </a:solidFill>
                <a:effectLst/>
                <a:latin typeface="Liberation Mono"/>
              </a:rPr>
              <a:t>INTO</a:t>
            </a:r>
            <a:r>
              <a:rPr lang="en-US" sz="2000" b="0" i="0" dirty="0">
                <a:solidFill>
                  <a:srgbClr val="000000"/>
                </a:solidFill>
                <a:effectLst/>
                <a:latin typeface="Liberation Mono"/>
              </a:rPr>
              <a:t> </a:t>
            </a:r>
            <a:r>
              <a:rPr lang="en-US" sz="2000" b="0" i="1" dirty="0">
                <a:solidFill>
                  <a:srgbClr val="000000"/>
                </a:solidFill>
                <a:effectLst/>
                <a:latin typeface="Liberation Mono"/>
              </a:rPr>
              <a:t>var_name</a:t>
            </a:r>
            <a:r>
              <a:rPr lang="en-US" sz="2000" b="0" i="0" dirty="0">
                <a:solidFill>
                  <a:srgbClr val="000000"/>
                </a:solidFill>
                <a:effectLst/>
                <a:latin typeface="Liberation Mono"/>
              </a:rPr>
              <a:t> </a:t>
            </a:r>
            <a:r>
              <a:rPr lang="en-US" sz="2000" dirty="0">
                <a:solidFill>
                  <a:schemeClr val="tx1">
                    <a:lumMod val="95000"/>
                    <a:lumOff val="5000"/>
                  </a:schemeClr>
                </a:solidFill>
                <a:latin typeface="Liberation Mono"/>
                <a:cs typeface="Arial" panose="020B0604020202020204" pitchFamily="34" charset="0"/>
              </a:rPr>
              <a:t>[,</a:t>
            </a:r>
            <a:r>
              <a:rPr lang="en-US" sz="2000" b="0" i="0" dirty="0">
                <a:solidFill>
                  <a:srgbClr val="000000"/>
                </a:solidFill>
                <a:effectLst/>
                <a:latin typeface="Liberation Mono"/>
              </a:rPr>
              <a:t> </a:t>
            </a:r>
            <a:r>
              <a:rPr lang="en-US" sz="2000" b="0" i="1" dirty="0">
                <a:solidFill>
                  <a:srgbClr val="000000"/>
                </a:solidFill>
                <a:effectLst/>
                <a:latin typeface="Liberation Mono"/>
              </a:rPr>
              <a:t>var_name</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b="0" i="0" dirty="0">
                <a:solidFill>
                  <a:srgbClr val="000000"/>
                </a:solidFill>
                <a:effectLst/>
                <a:latin typeface="Liberation Mono"/>
              </a:rPr>
              <a:t>}</a:t>
            </a:r>
            <a:r>
              <a:rPr lang="en-US" sz="2000" dirty="0">
                <a:solidFill>
                  <a:schemeClr val="tx1">
                    <a:lumMod val="95000"/>
                    <a:lumOff val="5000"/>
                  </a:schemeClr>
                </a:solidFill>
                <a:latin typeface="Liberation Mono"/>
                <a:cs typeface="Arial" panose="020B0604020202020204" pitchFamily="34" charset="0"/>
              </a:rPr>
              <a:t> ]</a:t>
            </a:r>
            <a:endParaRPr lang="en-IN" sz="2000" dirty="0"/>
          </a:p>
        </p:txBody>
      </p:sp>
    </p:spTree>
    <p:extLst>
      <p:ext uri="{BB962C8B-B14F-4D97-AF65-F5344CB8AC3E}">
        <p14:creationId xmlns:p14="http://schemas.microsoft.com/office/powerpoint/2010/main" val="21832233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94900" y="1843185"/>
            <a:ext cx="5249772" cy="2449911"/>
          </a:xfrm>
          <a:prstGeom prst="rect">
            <a:avLst/>
          </a:prstGeom>
        </p:spPr>
      </p:pic>
      <p:sp>
        <p:nvSpPr>
          <p:cNvPr id="5" name="Title 1">
            <a:extLst>
              <a:ext uri="{FF2B5EF4-FFF2-40B4-BE49-F238E27FC236}">
                <a16:creationId xmlns:a16="http://schemas.microsoft.com/office/drawing/2014/main" id="{B1F51FA5-2A58-475D-AF47-AFC57CC41F77}"/>
              </a:ext>
            </a:extLst>
          </p:cNvPr>
          <p:cNvSpPr txBox="1">
            <a:spLocks/>
          </p:cNvSpPr>
          <p:nvPr/>
        </p:nvSpPr>
        <p:spPr>
          <a:xfrm>
            <a:off x="168137" y="3306688"/>
            <a:ext cx="7944087" cy="914400"/>
          </a:xfrm>
          <a:prstGeom prst="rect">
            <a:avLst/>
          </a:prstGeom>
        </p:spPr>
        <p:txBody>
          <a:bodyPr>
            <a:normAutofit/>
          </a:bodyPr>
          <a:lstStyle/>
          <a:p>
            <a:pP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statement… execution</a:t>
            </a:r>
          </a:p>
          <a:p>
            <a:pPr lvl="0" algn="ctr">
              <a:spcBef>
                <a:spcPct val="0"/>
              </a:spcBef>
              <a:defRPr/>
            </a:pPr>
            <a:endParaRPr lang="en-US" sz="4800" dirty="0">
              <a:solidFill>
                <a:srgbClr val="DC525C"/>
              </a:solidFill>
              <a:latin typeface="Segoe UI Light" panose="020B0502040204020203" pitchFamily="34" charset="0"/>
              <a:cs typeface="Segoe UI Light" panose="020B0502040204020203" pitchFamily="34" charset="0"/>
            </a:endParaRPr>
          </a:p>
        </p:txBody>
      </p:sp>
      <p:grpSp>
        <p:nvGrpSpPr>
          <p:cNvPr id="7" name="Group 6">
            <a:extLst>
              <a:ext uri="{FF2B5EF4-FFF2-40B4-BE49-F238E27FC236}">
                <a16:creationId xmlns:a16="http://schemas.microsoft.com/office/drawing/2014/main" id="{14F7D1E6-7554-458D-99D9-DD33352DBFF7}"/>
              </a:ext>
            </a:extLst>
          </p:cNvPr>
          <p:cNvGrpSpPr/>
          <p:nvPr/>
        </p:nvGrpSpPr>
        <p:grpSpPr>
          <a:xfrm>
            <a:off x="204992" y="4437112"/>
            <a:ext cx="11782016" cy="2145940"/>
            <a:chOff x="119337" y="476672"/>
            <a:chExt cx="11160178" cy="1570272"/>
          </a:xfrm>
        </p:grpSpPr>
        <p:grpSp>
          <p:nvGrpSpPr>
            <p:cNvPr id="39" name="Group 38">
              <a:extLst>
                <a:ext uri="{FF2B5EF4-FFF2-40B4-BE49-F238E27FC236}">
                  <a16:creationId xmlns:a16="http://schemas.microsoft.com/office/drawing/2014/main" id="{8FF7B16A-1A5A-4584-9D5C-FD5DBD45F244}"/>
                </a:ext>
              </a:extLst>
            </p:cNvPr>
            <p:cNvGrpSpPr/>
            <p:nvPr/>
          </p:nvGrpSpPr>
          <p:grpSpPr>
            <a:xfrm>
              <a:off x="119337" y="476672"/>
              <a:ext cx="1466015" cy="504056"/>
              <a:chOff x="361086" y="476672"/>
              <a:chExt cx="1466015" cy="504056"/>
            </a:xfrm>
          </p:grpSpPr>
          <p:sp>
            <p:nvSpPr>
              <p:cNvPr id="9" name="Rectangle 8">
                <a:extLst>
                  <a:ext uri="{FF2B5EF4-FFF2-40B4-BE49-F238E27FC236}">
                    <a16:creationId xmlns:a16="http://schemas.microsoft.com/office/drawing/2014/main" id="{71A624B5-B5BB-4F70-A420-3BB3A2193C17}"/>
                  </a:ext>
                </a:extLst>
              </p:cNvPr>
              <p:cNvSpPr/>
              <p:nvPr/>
            </p:nvSpPr>
            <p:spPr>
              <a:xfrm>
                <a:off x="361086" y="476672"/>
                <a:ext cx="1097376" cy="504056"/>
              </a:xfrm>
              <a:prstGeom prst="rect">
                <a:avLst/>
              </a:prstGeom>
              <a:pattFill prst="pct5">
                <a:fgClr>
                  <a:srgbClr val="2658E6"/>
                </a:fgClr>
                <a:bgClr>
                  <a:schemeClr val="bg1"/>
                </a:bgClr>
              </a:pattFill>
              <a:ln w="28575">
                <a:solidFill>
                  <a:srgbClr val="265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Arrow: Right 9">
                <a:extLst>
                  <a:ext uri="{FF2B5EF4-FFF2-40B4-BE49-F238E27FC236}">
                    <a16:creationId xmlns:a16="http://schemas.microsoft.com/office/drawing/2014/main" id="{C009A85B-D7BD-433E-BF5F-4122D07357E2}"/>
                  </a:ext>
                </a:extLst>
              </p:cNvPr>
              <p:cNvSpPr/>
              <p:nvPr/>
            </p:nvSpPr>
            <p:spPr>
              <a:xfrm>
                <a:off x="1539069" y="559756"/>
                <a:ext cx="288032" cy="36004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7BE205FA-DB9C-464F-86A0-ECCDDC1102EC}"/>
                  </a:ext>
                </a:extLst>
              </p:cNvPr>
              <p:cNvSpPr txBox="1"/>
              <p:nvPr/>
            </p:nvSpPr>
            <p:spPr>
              <a:xfrm>
                <a:off x="427689" y="579200"/>
                <a:ext cx="986724" cy="270255"/>
              </a:xfrm>
              <a:prstGeom prst="rect">
                <a:avLst/>
              </a:prstGeom>
              <a:noFill/>
            </p:spPr>
            <p:txBody>
              <a:bodyPr wrap="square">
                <a:spAutoFit/>
              </a:bodyPr>
              <a:lstStyle/>
              <a:p>
                <a:pPr algn="ctr"/>
                <a:r>
                  <a:rPr lang="en-US" dirty="0">
                    <a:latin typeface="Arial" panose="020B0604020202020204" pitchFamily="34" charset="0"/>
                    <a:cs typeface="Arial" panose="020B0604020202020204" pitchFamily="34" charset="0"/>
                  </a:rPr>
                  <a:t>FROM</a:t>
                </a:r>
                <a:endParaRPr lang="en-IN" dirty="0">
                  <a:latin typeface="Arial" panose="020B0604020202020204" pitchFamily="34" charset="0"/>
                  <a:cs typeface="Arial" panose="020B0604020202020204" pitchFamily="34" charset="0"/>
                </a:endParaRPr>
              </a:p>
            </p:txBody>
          </p:sp>
        </p:grpSp>
        <p:grpSp>
          <p:nvGrpSpPr>
            <p:cNvPr id="40" name="Group 39">
              <a:extLst>
                <a:ext uri="{FF2B5EF4-FFF2-40B4-BE49-F238E27FC236}">
                  <a16:creationId xmlns:a16="http://schemas.microsoft.com/office/drawing/2014/main" id="{B54D0D8A-C317-471A-BDBE-5EECF88164C3}"/>
                </a:ext>
              </a:extLst>
            </p:cNvPr>
            <p:cNvGrpSpPr/>
            <p:nvPr/>
          </p:nvGrpSpPr>
          <p:grpSpPr>
            <a:xfrm>
              <a:off x="1630942" y="476672"/>
              <a:ext cx="1512730" cy="504056"/>
              <a:chOff x="361085" y="476672"/>
              <a:chExt cx="1512730" cy="504056"/>
            </a:xfrm>
          </p:grpSpPr>
          <p:sp>
            <p:nvSpPr>
              <p:cNvPr id="41" name="Rectangle 40">
                <a:extLst>
                  <a:ext uri="{FF2B5EF4-FFF2-40B4-BE49-F238E27FC236}">
                    <a16:creationId xmlns:a16="http://schemas.microsoft.com/office/drawing/2014/main" id="{D9036775-CB5A-43DE-8D97-E86F8B18483E}"/>
                  </a:ext>
                </a:extLst>
              </p:cNvPr>
              <p:cNvSpPr/>
              <p:nvPr/>
            </p:nvSpPr>
            <p:spPr>
              <a:xfrm>
                <a:off x="361085" y="476672"/>
                <a:ext cx="1163558" cy="504056"/>
              </a:xfrm>
              <a:prstGeom prst="rect">
                <a:avLst/>
              </a:prstGeom>
              <a:pattFill prst="pct5">
                <a:fgClr>
                  <a:srgbClr val="2658E6"/>
                </a:fgClr>
                <a:bgClr>
                  <a:schemeClr val="bg1"/>
                </a:bgClr>
              </a:pattFill>
              <a:ln w="28575">
                <a:solidFill>
                  <a:srgbClr val="265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Arrow: Right 41">
                <a:extLst>
                  <a:ext uri="{FF2B5EF4-FFF2-40B4-BE49-F238E27FC236}">
                    <a16:creationId xmlns:a16="http://schemas.microsoft.com/office/drawing/2014/main" id="{95B7EAEE-54AA-47F2-B715-DE0145B0B373}"/>
                  </a:ext>
                </a:extLst>
              </p:cNvPr>
              <p:cNvSpPr/>
              <p:nvPr/>
            </p:nvSpPr>
            <p:spPr>
              <a:xfrm>
                <a:off x="1585783" y="559756"/>
                <a:ext cx="288032" cy="36004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TextBox 42">
                <a:extLst>
                  <a:ext uri="{FF2B5EF4-FFF2-40B4-BE49-F238E27FC236}">
                    <a16:creationId xmlns:a16="http://schemas.microsoft.com/office/drawing/2014/main" id="{1D99575E-5317-4E19-B29F-766BC4EEDD65}"/>
                  </a:ext>
                </a:extLst>
              </p:cNvPr>
              <p:cNvSpPr txBox="1"/>
              <p:nvPr/>
            </p:nvSpPr>
            <p:spPr>
              <a:xfrm>
                <a:off x="383035" y="579200"/>
                <a:ext cx="1146977" cy="270255"/>
              </a:xfrm>
              <a:prstGeom prst="rect">
                <a:avLst/>
              </a:prstGeom>
              <a:noFill/>
            </p:spPr>
            <p:txBody>
              <a:bodyPr wrap="square">
                <a:spAutoFit/>
              </a:bodyPr>
              <a:lstStyle/>
              <a:p>
                <a:pPr algn="ctr"/>
                <a:r>
                  <a:rPr lang="en-US" b="0" i="0" dirty="0">
                    <a:effectLst/>
                    <a:latin typeface="Arial" panose="020B0604020202020204" pitchFamily="34" charset="0"/>
                    <a:cs typeface="Arial" panose="020B0604020202020204" pitchFamily="34" charset="0"/>
                  </a:rPr>
                  <a:t>WHERE</a:t>
                </a:r>
                <a:endParaRPr lang="en-IN" dirty="0">
                  <a:latin typeface="Arial" panose="020B0604020202020204" pitchFamily="34" charset="0"/>
                  <a:cs typeface="Arial" panose="020B0604020202020204" pitchFamily="34" charset="0"/>
                </a:endParaRPr>
              </a:p>
            </p:txBody>
          </p:sp>
        </p:grpSp>
        <p:grpSp>
          <p:nvGrpSpPr>
            <p:cNvPr id="70" name="Group 69">
              <a:extLst>
                <a:ext uri="{FF2B5EF4-FFF2-40B4-BE49-F238E27FC236}">
                  <a16:creationId xmlns:a16="http://schemas.microsoft.com/office/drawing/2014/main" id="{6C60F1E7-3956-43F5-95D8-8914576A942C}"/>
                </a:ext>
              </a:extLst>
            </p:cNvPr>
            <p:cNvGrpSpPr/>
            <p:nvPr/>
          </p:nvGrpSpPr>
          <p:grpSpPr>
            <a:xfrm>
              <a:off x="3215680" y="476672"/>
              <a:ext cx="3715388" cy="504056"/>
              <a:chOff x="4001955" y="476672"/>
              <a:chExt cx="3715388" cy="504056"/>
            </a:xfrm>
          </p:grpSpPr>
          <p:grpSp>
            <p:nvGrpSpPr>
              <p:cNvPr id="44" name="Group 43">
                <a:extLst>
                  <a:ext uri="{FF2B5EF4-FFF2-40B4-BE49-F238E27FC236}">
                    <a16:creationId xmlns:a16="http://schemas.microsoft.com/office/drawing/2014/main" id="{6921436B-D802-4264-A407-F318B25D6588}"/>
                  </a:ext>
                </a:extLst>
              </p:cNvPr>
              <p:cNvGrpSpPr/>
              <p:nvPr/>
            </p:nvGrpSpPr>
            <p:grpSpPr>
              <a:xfrm>
                <a:off x="4001955" y="476672"/>
                <a:ext cx="2003296" cy="504056"/>
                <a:chOff x="288049" y="476672"/>
                <a:chExt cx="2003296" cy="504056"/>
              </a:xfrm>
            </p:grpSpPr>
            <p:sp>
              <p:nvSpPr>
                <p:cNvPr id="45" name="Rectangle 44">
                  <a:extLst>
                    <a:ext uri="{FF2B5EF4-FFF2-40B4-BE49-F238E27FC236}">
                      <a16:creationId xmlns:a16="http://schemas.microsoft.com/office/drawing/2014/main" id="{DE0F0D48-C466-49BB-9777-954F44466174}"/>
                    </a:ext>
                  </a:extLst>
                </p:cNvPr>
                <p:cNvSpPr/>
                <p:nvPr/>
              </p:nvSpPr>
              <p:spPr>
                <a:xfrm>
                  <a:off x="288049" y="476672"/>
                  <a:ext cx="1630925" cy="504056"/>
                </a:xfrm>
                <a:prstGeom prst="rect">
                  <a:avLst/>
                </a:prstGeom>
                <a:pattFill prst="pct5">
                  <a:fgClr>
                    <a:srgbClr val="2658E6"/>
                  </a:fgClr>
                  <a:bgClr>
                    <a:schemeClr val="bg1"/>
                  </a:bgClr>
                </a:pattFill>
                <a:ln w="28575">
                  <a:solidFill>
                    <a:srgbClr val="265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Arrow: Right 45">
                  <a:extLst>
                    <a:ext uri="{FF2B5EF4-FFF2-40B4-BE49-F238E27FC236}">
                      <a16:creationId xmlns:a16="http://schemas.microsoft.com/office/drawing/2014/main" id="{0857BF8D-AD72-41D2-82B7-814EABBA04E1}"/>
                    </a:ext>
                  </a:extLst>
                </p:cNvPr>
                <p:cNvSpPr/>
                <p:nvPr/>
              </p:nvSpPr>
              <p:spPr>
                <a:xfrm>
                  <a:off x="2003313" y="559756"/>
                  <a:ext cx="288032" cy="36004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TextBox 46">
                  <a:extLst>
                    <a:ext uri="{FF2B5EF4-FFF2-40B4-BE49-F238E27FC236}">
                      <a16:creationId xmlns:a16="http://schemas.microsoft.com/office/drawing/2014/main" id="{82C85C5D-4153-46D1-B83C-C9651E0DA45D}"/>
                    </a:ext>
                  </a:extLst>
                </p:cNvPr>
                <p:cNvSpPr txBox="1"/>
                <p:nvPr/>
              </p:nvSpPr>
              <p:spPr>
                <a:xfrm>
                  <a:off x="325631" y="579200"/>
                  <a:ext cx="1593343" cy="270255"/>
                </a:xfrm>
                <a:prstGeom prst="rect">
                  <a:avLst/>
                </a:prstGeom>
                <a:noFill/>
              </p:spPr>
              <p:txBody>
                <a:bodyPr wrap="square">
                  <a:spAutoFit/>
                </a:bodyPr>
                <a:lstStyle/>
                <a:p>
                  <a:pPr algn="ctr"/>
                  <a:r>
                    <a:rPr lang="en-US" b="0" i="0" dirty="0">
                      <a:effectLst/>
                      <a:latin typeface="Arial" panose="020B0604020202020204" pitchFamily="34" charset="0"/>
                      <a:cs typeface="Arial" panose="020B0604020202020204" pitchFamily="34" charset="0"/>
                    </a:rPr>
                    <a:t>GROUP BY</a:t>
                  </a:r>
                  <a:endParaRPr lang="en-IN" dirty="0">
                    <a:latin typeface="Arial" panose="020B0604020202020204" pitchFamily="34" charset="0"/>
                    <a:cs typeface="Arial" panose="020B0604020202020204" pitchFamily="34" charset="0"/>
                  </a:endParaRPr>
                </a:p>
              </p:txBody>
            </p:sp>
          </p:grpSp>
          <p:grpSp>
            <p:nvGrpSpPr>
              <p:cNvPr id="48" name="Group 47">
                <a:extLst>
                  <a:ext uri="{FF2B5EF4-FFF2-40B4-BE49-F238E27FC236}">
                    <a16:creationId xmlns:a16="http://schemas.microsoft.com/office/drawing/2014/main" id="{968C9A79-F4EF-47F4-8E8D-2123803FACBB}"/>
                  </a:ext>
                </a:extLst>
              </p:cNvPr>
              <p:cNvGrpSpPr/>
              <p:nvPr/>
            </p:nvGrpSpPr>
            <p:grpSpPr>
              <a:xfrm>
                <a:off x="6077741" y="476672"/>
                <a:ext cx="1639602" cy="504056"/>
                <a:chOff x="119336" y="476672"/>
                <a:chExt cx="1639602" cy="504056"/>
              </a:xfrm>
            </p:grpSpPr>
            <p:sp>
              <p:nvSpPr>
                <p:cNvPr id="49" name="Rectangle 48">
                  <a:extLst>
                    <a:ext uri="{FF2B5EF4-FFF2-40B4-BE49-F238E27FC236}">
                      <a16:creationId xmlns:a16="http://schemas.microsoft.com/office/drawing/2014/main" id="{A43FDC76-86FB-441B-9677-FBD58BA654F0}"/>
                    </a:ext>
                  </a:extLst>
                </p:cNvPr>
                <p:cNvSpPr/>
                <p:nvPr/>
              </p:nvSpPr>
              <p:spPr>
                <a:xfrm>
                  <a:off x="119336" y="476672"/>
                  <a:ext cx="1288678" cy="504056"/>
                </a:xfrm>
                <a:prstGeom prst="rect">
                  <a:avLst/>
                </a:prstGeom>
                <a:pattFill prst="pct5">
                  <a:fgClr>
                    <a:srgbClr val="2658E6"/>
                  </a:fgClr>
                  <a:bgClr>
                    <a:schemeClr val="bg1"/>
                  </a:bgClr>
                </a:pattFill>
                <a:ln w="28575">
                  <a:solidFill>
                    <a:srgbClr val="265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0" name="Arrow: Right 49">
                  <a:extLst>
                    <a:ext uri="{FF2B5EF4-FFF2-40B4-BE49-F238E27FC236}">
                      <a16:creationId xmlns:a16="http://schemas.microsoft.com/office/drawing/2014/main" id="{3ACB2239-2381-434A-8BD6-E57182B76661}"/>
                    </a:ext>
                  </a:extLst>
                </p:cNvPr>
                <p:cNvSpPr/>
                <p:nvPr/>
              </p:nvSpPr>
              <p:spPr>
                <a:xfrm>
                  <a:off x="1470906" y="559756"/>
                  <a:ext cx="288032" cy="36004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1" name="TextBox 50">
                  <a:extLst>
                    <a:ext uri="{FF2B5EF4-FFF2-40B4-BE49-F238E27FC236}">
                      <a16:creationId xmlns:a16="http://schemas.microsoft.com/office/drawing/2014/main" id="{5DCD877B-0E86-4E91-B474-FD1024A31394}"/>
                    </a:ext>
                  </a:extLst>
                </p:cNvPr>
                <p:cNvSpPr txBox="1"/>
                <p:nvPr/>
              </p:nvSpPr>
              <p:spPr>
                <a:xfrm>
                  <a:off x="200914" y="579200"/>
                  <a:ext cx="1207100" cy="270255"/>
                </a:xfrm>
                <a:prstGeom prst="rect">
                  <a:avLst/>
                </a:prstGeom>
                <a:noFill/>
              </p:spPr>
              <p:txBody>
                <a:bodyPr wrap="square">
                  <a:spAutoFit/>
                </a:bodyPr>
                <a:lstStyle/>
                <a:p>
                  <a:pPr algn="ctr"/>
                  <a:r>
                    <a:rPr lang="en-US" b="0" i="0" dirty="0">
                      <a:effectLst/>
                      <a:latin typeface="Arial" panose="020B0604020202020204" pitchFamily="34" charset="0"/>
                      <a:cs typeface="Arial" panose="020B0604020202020204" pitchFamily="34" charset="0"/>
                    </a:rPr>
                    <a:t>HAVING</a:t>
                  </a:r>
                  <a:endParaRPr lang="en-IN" dirty="0">
                    <a:latin typeface="Arial" panose="020B0604020202020204" pitchFamily="34" charset="0"/>
                    <a:cs typeface="Arial" panose="020B0604020202020204" pitchFamily="34" charset="0"/>
                  </a:endParaRPr>
                </a:p>
              </p:txBody>
            </p:sp>
          </p:grpSp>
        </p:grpSp>
        <p:grpSp>
          <p:nvGrpSpPr>
            <p:cNvPr id="71" name="Group 70">
              <a:extLst>
                <a:ext uri="{FF2B5EF4-FFF2-40B4-BE49-F238E27FC236}">
                  <a16:creationId xmlns:a16="http://schemas.microsoft.com/office/drawing/2014/main" id="{9A611EDF-CB23-465B-8C71-4D0C84D95A3D}"/>
                </a:ext>
              </a:extLst>
            </p:cNvPr>
            <p:cNvGrpSpPr/>
            <p:nvPr/>
          </p:nvGrpSpPr>
          <p:grpSpPr>
            <a:xfrm>
              <a:off x="6993960" y="476672"/>
              <a:ext cx="3076432" cy="504056"/>
              <a:chOff x="4001956" y="476672"/>
              <a:chExt cx="3076432" cy="504056"/>
            </a:xfrm>
          </p:grpSpPr>
          <p:grpSp>
            <p:nvGrpSpPr>
              <p:cNvPr id="72" name="Group 71">
                <a:extLst>
                  <a:ext uri="{FF2B5EF4-FFF2-40B4-BE49-F238E27FC236}">
                    <a16:creationId xmlns:a16="http://schemas.microsoft.com/office/drawing/2014/main" id="{2AD5A228-376B-41E7-B1D2-190779418E94}"/>
                  </a:ext>
                </a:extLst>
              </p:cNvPr>
              <p:cNvGrpSpPr/>
              <p:nvPr/>
            </p:nvGrpSpPr>
            <p:grpSpPr>
              <a:xfrm>
                <a:off x="4001956" y="476672"/>
                <a:ext cx="1584175" cy="504056"/>
                <a:chOff x="288050" y="476672"/>
                <a:chExt cx="1584175" cy="504056"/>
              </a:xfrm>
            </p:grpSpPr>
            <p:sp>
              <p:nvSpPr>
                <p:cNvPr id="77" name="Rectangle 76">
                  <a:extLst>
                    <a:ext uri="{FF2B5EF4-FFF2-40B4-BE49-F238E27FC236}">
                      <a16:creationId xmlns:a16="http://schemas.microsoft.com/office/drawing/2014/main" id="{AD6A0EB6-5388-4728-AED5-760174E567A4}"/>
                    </a:ext>
                  </a:extLst>
                </p:cNvPr>
                <p:cNvSpPr/>
                <p:nvPr/>
              </p:nvSpPr>
              <p:spPr>
                <a:xfrm>
                  <a:off x="288050" y="476672"/>
                  <a:ext cx="1224136" cy="504056"/>
                </a:xfrm>
                <a:prstGeom prst="rect">
                  <a:avLst/>
                </a:prstGeom>
                <a:pattFill prst="pct5">
                  <a:fgClr>
                    <a:srgbClr val="2658E6"/>
                  </a:fgClr>
                  <a:bgClr>
                    <a:schemeClr val="bg1"/>
                  </a:bgClr>
                </a:pattFill>
                <a:ln w="28575">
                  <a:solidFill>
                    <a:srgbClr val="265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8" name="Arrow: Right 77">
                  <a:extLst>
                    <a:ext uri="{FF2B5EF4-FFF2-40B4-BE49-F238E27FC236}">
                      <a16:creationId xmlns:a16="http://schemas.microsoft.com/office/drawing/2014/main" id="{64106FD7-6F4C-437A-A91D-FE7E958F9F8E}"/>
                    </a:ext>
                  </a:extLst>
                </p:cNvPr>
                <p:cNvSpPr/>
                <p:nvPr/>
              </p:nvSpPr>
              <p:spPr>
                <a:xfrm>
                  <a:off x="1584193" y="559756"/>
                  <a:ext cx="288032" cy="36004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9" name="TextBox 78">
                  <a:extLst>
                    <a:ext uri="{FF2B5EF4-FFF2-40B4-BE49-F238E27FC236}">
                      <a16:creationId xmlns:a16="http://schemas.microsoft.com/office/drawing/2014/main" id="{C5D4695E-0114-4CED-9F52-BCF42ACE8D3C}"/>
                    </a:ext>
                  </a:extLst>
                </p:cNvPr>
                <p:cNvSpPr txBox="1"/>
                <p:nvPr/>
              </p:nvSpPr>
              <p:spPr>
                <a:xfrm>
                  <a:off x="325631" y="579201"/>
                  <a:ext cx="1186554" cy="270255"/>
                </a:xfrm>
                <a:prstGeom prst="rect">
                  <a:avLst/>
                </a:prstGeom>
                <a:noFill/>
              </p:spPr>
              <p:txBody>
                <a:bodyPr wrap="square">
                  <a:spAutoFit/>
                </a:bodyPr>
                <a:lstStyle/>
                <a:p>
                  <a:pPr algn="ctr"/>
                  <a:r>
                    <a:rPr lang="en-US" dirty="0">
                      <a:latin typeface="Arial" panose="020B0604020202020204" pitchFamily="34" charset="0"/>
                      <a:cs typeface="Arial" panose="020B0604020202020204" pitchFamily="34" charset="0"/>
                    </a:rPr>
                    <a:t>SELECT</a:t>
                  </a:r>
                  <a:endParaRPr lang="en-IN" dirty="0">
                    <a:latin typeface="Arial" panose="020B0604020202020204" pitchFamily="34" charset="0"/>
                    <a:cs typeface="Arial" panose="020B0604020202020204" pitchFamily="34" charset="0"/>
                  </a:endParaRPr>
                </a:p>
              </p:txBody>
            </p:sp>
          </p:grpSp>
          <p:grpSp>
            <p:nvGrpSpPr>
              <p:cNvPr id="73" name="Group 72">
                <a:extLst>
                  <a:ext uri="{FF2B5EF4-FFF2-40B4-BE49-F238E27FC236}">
                    <a16:creationId xmlns:a16="http://schemas.microsoft.com/office/drawing/2014/main" id="{0F3C45A9-04E2-4086-A8A6-895E74E87072}"/>
                  </a:ext>
                </a:extLst>
              </p:cNvPr>
              <p:cNvGrpSpPr/>
              <p:nvPr/>
            </p:nvGrpSpPr>
            <p:grpSpPr>
              <a:xfrm>
                <a:off x="5641901" y="476672"/>
                <a:ext cx="1436487" cy="504056"/>
                <a:chOff x="-316504" y="476672"/>
                <a:chExt cx="1436487" cy="504056"/>
              </a:xfrm>
            </p:grpSpPr>
            <p:sp>
              <p:nvSpPr>
                <p:cNvPr id="74" name="Rectangle 73">
                  <a:extLst>
                    <a:ext uri="{FF2B5EF4-FFF2-40B4-BE49-F238E27FC236}">
                      <a16:creationId xmlns:a16="http://schemas.microsoft.com/office/drawing/2014/main" id="{C531F3B7-AC41-44DD-B1B5-4BDDEAC42DC7}"/>
                    </a:ext>
                  </a:extLst>
                </p:cNvPr>
                <p:cNvSpPr/>
                <p:nvPr/>
              </p:nvSpPr>
              <p:spPr>
                <a:xfrm>
                  <a:off x="-316504" y="476672"/>
                  <a:ext cx="1436487" cy="504056"/>
                </a:xfrm>
                <a:prstGeom prst="rect">
                  <a:avLst/>
                </a:prstGeom>
                <a:pattFill prst="pct5">
                  <a:fgClr>
                    <a:srgbClr val="2658E6"/>
                  </a:fgClr>
                  <a:bgClr>
                    <a:schemeClr val="bg1"/>
                  </a:bgClr>
                </a:pattFill>
                <a:ln w="28575">
                  <a:solidFill>
                    <a:srgbClr val="265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6" name="TextBox 75">
                  <a:extLst>
                    <a:ext uri="{FF2B5EF4-FFF2-40B4-BE49-F238E27FC236}">
                      <a16:creationId xmlns:a16="http://schemas.microsoft.com/office/drawing/2014/main" id="{FD1D9AE9-B24B-4AA9-9263-4B5D98C52F93}"/>
                    </a:ext>
                  </a:extLst>
                </p:cNvPr>
                <p:cNvSpPr txBox="1"/>
                <p:nvPr/>
              </p:nvSpPr>
              <p:spPr>
                <a:xfrm>
                  <a:off x="-254655" y="588159"/>
                  <a:ext cx="1360686" cy="270255"/>
                </a:xfrm>
                <a:prstGeom prst="rect">
                  <a:avLst/>
                </a:prstGeom>
                <a:noFill/>
              </p:spPr>
              <p:txBody>
                <a:bodyPr wrap="square">
                  <a:spAutoFit/>
                </a:bodyPr>
                <a:lstStyle/>
                <a:p>
                  <a:pPr algn="ctr"/>
                  <a:r>
                    <a:rPr lang="en-US" b="0" i="0" dirty="0">
                      <a:effectLst/>
                      <a:latin typeface="Arial" panose="020B0604020202020204" pitchFamily="34" charset="0"/>
                      <a:cs typeface="Arial" panose="020B0604020202020204" pitchFamily="34" charset="0"/>
                    </a:rPr>
                    <a:t>DISTINCT</a:t>
                  </a:r>
                  <a:endParaRPr lang="en-IN" dirty="0">
                    <a:latin typeface="Arial" panose="020B0604020202020204" pitchFamily="34" charset="0"/>
                    <a:cs typeface="Arial" panose="020B0604020202020204" pitchFamily="34" charset="0"/>
                  </a:endParaRPr>
                </a:p>
              </p:txBody>
            </p:sp>
          </p:grpSp>
        </p:grpSp>
        <p:grpSp>
          <p:nvGrpSpPr>
            <p:cNvPr id="53" name="Group 52">
              <a:extLst>
                <a:ext uri="{FF2B5EF4-FFF2-40B4-BE49-F238E27FC236}">
                  <a16:creationId xmlns:a16="http://schemas.microsoft.com/office/drawing/2014/main" id="{C05E667D-060E-4B79-B328-7B5E4467FB4C}"/>
                </a:ext>
              </a:extLst>
            </p:cNvPr>
            <p:cNvGrpSpPr/>
            <p:nvPr/>
          </p:nvGrpSpPr>
          <p:grpSpPr>
            <a:xfrm>
              <a:off x="6737663" y="1524809"/>
              <a:ext cx="3390790" cy="504056"/>
              <a:chOff x="2323832" y="404102"/>
              <a:chExt cx="3390790" cy="504056"/>
            </a:xfrm>
          </p:grpSpPr>
          <p:grpSp>
            <p:nvGrpSpPr>
              <p:cNvPr id="54" name="Group 53">
                <a:extLst>
                  <a:ext uri="{FF2B5EF4-FFF2-40B4-BE49-F238E27FC236}">
                    <a16:creationId xmlns:a16="http://schemas.microsoft.com/office/drawing/2014/main" id="{4C85A2DA-3BDF-4662-A383-A6934B6ABD02}"/>
                  </a:ext>
                </a:extLst>
              </p:cNvPr>
              <p:cNvGrpSpPr/>
              <p:nvPr/>
            </p:nvGrpSpPr>
            <p:grpSpPr>
              <a:xfrm>
                <a:off x="3663980" y="404102"/>
                <a:ext cx="2050642" cy="504056"/>
                <a:chOff x="-49926" y="404102"/>
                <a:chExt cx="2050642" cy="504056"/>
              </a:xfrm>
            </p:grpSpPr>
            <p:sp>
              <p:nvSpPr>
                <p:cNvPr id="59" name="Rectangle 58">
                  <a:extLst>
                    <a:ext uri="{FF2B5EF4-FFF2-40B4-BE49-F238E27FC236}">
                      <a16:creationId xmlns:a16="http://schemas.microsoft.com/office/drawing/2014/main" id="{5C682BF6-2D1E-4E06-96AC-5FF125281AAE}"/>
                    </a:ext>
                  </a:extLst>
                </p:cNvPr>
                <p:cNvSpPr/>
                <p:nvPr/>
              </p:nvSpPr>
              <p:spPr>
                <a:xfrm>
                  <a:off x="317082" y="404102"/>
                  <a:ext cx="1630925" cy="504056"/>
                </a:xfrm>
                <a:prstGeom prst="rect">
                  <a:avLst/>
                </a:prstGeom>
                <a:pattFill prst="pct5">
                  <a:fgClr>
                    <a:srgbClr val="2658E6"/>
                  </a:fgClr>
                  <a:bgClr>
                    <a:schemeClr val="bg1"/>
                  </a:bgClr>
                </a:pattFill>
                <a:ln w="28575">
                  <a:solidFill>
                    <a:srgbClr val="265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0" name="Arrow: Right 59">
                  <a:extLst>
                    <a:ext uri="{FF2B5EF4-FFF2-40B4-BE49-F238E27FC236}">
                      <a16:creationId xmlns:a16="http://schemas.microsoft.com/office/drawing/2014/main" id="{4A12E3C3-9DC8-4DDA-A566-A2A01CEFBE3C}"/>
                    </a:ext>
                  </a:extLst>
                </p:cNvPr>
                <p:cNvSpPr/>
                <p:nvPr/>
              </p:nvSpPr>
              <p:spPr>
                <a:xfrm rot="10800000">
                  <a:off x="-49926" y="487186"/>
                  <a:ext cx="288032" cy="36004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1" name="TextBox 60">
                  <a:extLst>
                    <a:ext uri="{FF2B5EF4-FFF2-40B4-BE49-F238E27FC236}">
                      <a16:creationId xmlns:a16="http://schemas.microsoft.com/office/drawing/2014/main" id="{C8BE0335-0698-49AC-80A4-45D0D4B95B02}"/>
                    </a:ext>
                  </a:extLst>
                </p:cNvPr>
                <p:cNvSpPr txBox="1"/>
                <p:nvPr/>
              </p:nvSpPr>
              <p:spPr>
                <a:xfrm>
                  <a:off x="383692" y="506630"/>
                  <a:ext cx="1617024" cy="270255"/>
                </a:xfrm>
                <a:prstGeom prst="rect">
                  <a:avLst/>
                </a:prstGeom>
                <a:noFill/>
              </p:spPr>
              <p:txBody>
                <a:bodyPr wrap="square">
                  <a:spAutoFit/>
                </a:bodyPr>
                <a:lstStyle/>
                <a:p>
                  <a:pPr algn="ctr"/>
                  <a:r>
                    <a:rPr lang="en-US" b="0" i="0" dirty="0">
                      <a:effectLst/>
                      <a:latin typeface="Arial" panose="020B0604020202020204" pitchFamily="34" charset="0"/>
                      <a:cs typeface="Arial" panose="020B0604020202020204" pitchFamily="34" charset="0"/>
                    </a:rPr>
                    <a:t>ORDER BY</a:t>
                  </a:r>
                  <a:endParaRPr lang="en-IN" dirty="0">
                    <a:latin typeface="Arial" panose="020B0604020202020204" pitchFamily="34" charset="0"/>
                    <a:cs typeface="Arial" panose="020B0604020202020204" pitchFamily="34" charset="0"/>
                  </a:endParaRPr>
                </a:p>
              </p:txBody>
            </p:sp>
          </p:grpSp>
          <p:grpSp>
            <p:nvGrpSpPr>
              <p:cNvPr id="55" name="Group 54">
                <a:extLst>
                  <a:ext uri="{FF2B5EF4-FFF2-40B4-BE49-F238E27FC236}">
                    <a16:creationId xmlns:a16="http://schemas.microsoft.com/office/drawing/2014/main" id="{5BFE4EE8-F652-411D-BB1B-A48D2C4BCC67}"/>
                  </a:ext>
                </a:extLst>
              </p:cNvPr>
              <p:cNvGrpSpPr/>
              <p:nvPr/>
            </p:nvGrpSpPr>
            <p:grpSpPr>
              <a:xfrm>
                <a:off x="2323832" y="404102"/>
                <a:ext cx="1288678" cy="504056"/>
                <a:chOff x="-3634573" y="404102"/>
                <a:chExt cx="1288678" cy="504056"/>
              </a:xfrm>
            </p:grpSpPr>
            <p:sp>
              <p:nvSpPr>
                <p:cNvPr id="56" name="Rectangle 55">
                  <a:extLst>
                    <a:ext uri="{FF2B5EF4-FFF2-40B4-BE49-F238E27FC236}">
                      <a16:creationId xmlns:a16="http://schemas.microsoft.com/office/drawing/2014/main" id="{43D53048-6D88-4DA7-BE5F-E8515366A07A}"/>
                    </a:ext>
                  </a:extLst>
                </p:cNvPr>
                <p:cNvSpPr/>
                <p:nvPr/>
              </p:nvSpPr>
              <p:spPr>
                <a:xfrm>
                  <a:off x="-3634573" y="404102"/>
                  <a:ext cx="1288678" cy="504056"/>
                </a:xfrm>
                <a:prstGeom prst="rect">
                  <a:avLst/>
                </a:prstGeom>
                <a:pattFill prst="pct5">
                  <a:fgClr>
                    <a:srgbClr val="2658E6"/>
                  </a:fgClr>
                  <a:bgClr>
                    <a:schemeClr val="bg1"/>
                  </a:bgClr>
                </a:pattFill>
                <a:ln w="28575">
                  <a:solidFill>
                    <a:srgbClr val="265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8" name="TextBox 57">
                  <a:extLst>
                    <a:ext uri="{FF2B5EF4-FFF2-40B4-BE49-F238E27FC236}">
                      <a16:creationId xmlns:a16="http://schemas.microsoft.com/office/drawing/2014/main" id="{D636D2A1-6182-4DFE-8311-CE689AD68145}"/>
                    </a:ext>
                  </a:extLst>
                </p:cNvPr>
                <p:cNvSpPr txBox="1"/>
                <p:nvPr/>
              </p:nvSpPr>
              <p:spPr>
                <a:xfrm>
                  <a:off x="-3453991" y="506630"/>
                  <a:ext cx="905116" cy="270255"/>
                </a:xfrm>
                <a:prstGeom prst="rect">
                  <a:avLst/>
                </a:prstGeom>
                <a:noFill/>
              </p:spPr>
              <p:txBody>
                <a:bodyPr wrap="square">
                  <a:spAutoFit/>
                </a:bodyPr>
                <a:lstStyle/>
                <a:p>
                  <a:pPr algn="ctr"/>
                  <a:r>
                    <a:rPr lang="en-US" b="0" i="0" dirty="0">
                      <a:effectLst/>
                      <a:latin typeface="Arial" panose="020B0604020202020204" pitchFamily="34" charset="0"/>
                      <a:cs typeface="Arial" panose="020B0604020202020204" pitchFamily="34" charset="0"/>
                    </a:rPr>
                    <a:t>LIMIT</a:t>
                  </a:r>
                  <a:endParaRPr lang="en-IN" dirty="0">
                    <a:latin typeface="Arial" panose="020B0604020202020204" pitchFamily="34" charset="0"/>
                    <a:cs typeface="Arial" panose="020B0604020202020204" pitchFamily="34" charset="0"/>
                  </a:endParaRPr>
                </a:p>
              </p:txBody>
            </p:sp>
          </p:grpSp>
        </p:grpSp>
        <p:sp>
          <p:nvSpPr>
            <p:cNvPr id="3" name="Arrow: Curved Left 2">
              <a:extLst>
                <a:ext uri="{FF2B5EF4-FFF2-40B4-BE49-F238E27FC236}">
                  <a16:creationId xmlns:a16="http://schemas.microsoft.com/office/drawing/2014/main" id="{66BC5067-3146-4485-B447-28BFB0C762C2}"/>
                </a:ext>
              </a:extLst>
            </p:cNvPr>
            <p:cNvSpPr/>
            <p:nvPr/>
          </p:nvSpPr>
          <p:spPr>
            <a:xfrm>
              <a:off x="10182139" y="562741"/>
              <a:ext cx="1097376" cy="1484203"/>
            </a:xfrm>
            <a:prstGeom prst="curved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grpSp>
      <p:grpSp>
        <p:nvGrpSpPr>
          <p:cNvPr id="52" name="Group 51">
            <a:extLst>
              <a:ext uri="{FF2B5EF4-FFF2-40B4-BE49-F238E27FC236}">
                <a16:creationId xmlns:a16="http://schemas.microsoft.com/office/drawing/2014/main" id="{1582DF31-C621-47AD-90C0-08DED0B38935}"/>
              </a:ext>
            </a:extLst>
          </p:cNvPr>
          <p:cNvGrpSpPr/>
          <p:nvPr/>
        </p:nvGrpSpPr>
        <p:grpSpPr>
          <a:xfrm>
            <a:off x="168137" y="1357717"/>
            <a:ext cx="10542377" cy="703131"/>
            <a:chOff x="1630942" y="466218"/>
            <a:chExt cx="9093584" cy="514510"/>
          </a:xfrm>
        </p:grpSpPr>
        <p:grpSp>
          <p:nvGrpSpPr>
            <p:cNvPr id="57" name="Group 56">
              <a:extLst>
                <a:ext uri="{FF2B5EF4-FFF2-40B4-BE49-F238E27FC236}">
                  <a16:creationId xmlns:a16="http://schemas.microsoft.com/office/drawing/2014/main" id="{1FAD0DE2-7E95-4CCF-A2BC-1536933C6C93}"/>
                </a:ext>
              </a:extLst>
            </p:cNvPr>
            <p:cNvGrpSpPr/>
            <p:nvPr/>
          </p:nvGrpSpPr>
          <p:grpSpPr>
            <a:xfrm>
              <a:off x="1630942" y="476672"/>
              <a:ext cx="1525658" cy="504056"/>
              <a:chOff x="361085" y="476672"/>
              <a:chExt cx="1525658" cy="504056"/>
            </a:xfrm>
          </p:grpSpPr>
          <p:sp>
            <p:nvSpPr>
              <p:cNvPr id="86" name="Rectangle 85">
                <a:extLst>
                  <a:ext uri="{FF2B5EF4-FFF2-40B4-BE49-F238E27FC236}">
                    <a16:creationId xmlns:a16="http://schemas.microsoft.com/office/drawing/2014/main" id="{81727035-EE50-44EB-846E-1F79E8CC3F06}"/>
                  </a:ext>
                </a:extLst>
              </p:cNvPr>
              <p:cNvSpPr/>
              <p:nvPr/>
            </p:nvSpPr>
            <p:spPr>
              <a:xfrm>
                <a:off x="361085" y="476672"/>
                <a:ext cx="1163558" cy="504056"/>
              </a:xfrm>
              <a:prstGeom prst="rect">
                <a:avLst/>
              </a:prstGeom>
              <a:pattFill prst="pct5">
                <a:fgClr>
                  <a:srgbClr val="2658E6"/>
                </a:fgClr>
                <a:bgClr>
                  <a:schemeClr val="bg1"/>
                </a:bgClr>
              </a:pattFill>
              <a:ln w="28575">
                <a:solidFill>
                  <a:srgbClr val="265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7" name="Arrow: Right 86">
                <a:extLst>
                  <a:ext uri="{FF2B5EF4-FFF2-40B4-BE49-F238E27FC236}">
                    <a16:creationId xmlns:a16="http://schemas.microsoft.com/office/drawing/2014/main" id="{8CD8253C-E48F-46F9-AB8D-1987C91BA709}"/>
                  </a:ext>
                </a:extLst>
              </p:cNvPr>
              <p:cNvSpPr/>
              <p:nvPr/>
            </p:nvSpPr>
            <p:spPr>
              <a:xfrm>
                <a:off x="1598711" y="559756"/>
                <a:ext cx="288032" cy="36004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8" name="TextBox 87">
                <a:extLst>
                  <a:ext uri="{FF2B5EF4-FFF2-40B4-BE49-F238E27FC236}">
                    <a16:creationId xmlns:a16="http://schemas.microsoft.com/office/drawing/2014/main" id="{5C20ADF3-D447-4AD7-AF99-CE60A45A6538}"/>
                  </a:ext>
                </a:extLst>
              </p:cNvPr>
              <p:cNvSpPr txBox="1"/>
              <p:nvPr/>
            </p:nvSpPr>
            <p:spPr>
              <a:xfrm>
                <a:off x="383035" y="579200"/>
                <a:ext cx="1153457" cy="270255"/>
              </a:xfrm>
              <a:prstGeom prst="rect">
                <a:avLst/>
              </a:prstGeom>
              <a:noFill/>
            </p:spPr>
            <p:txBody>
              <a:bodyPr wrap="square">
                <a:spAutoFit/>
              </a:bodyPr>
              <a:lstStyle/>
              <a:p>
                <a:pPr algn="ctr"/>
                <a:r>
                  <a:rPr lang="en-US" b="0" i="0" dirty="0">
                    <a:effectLst/>
                    <a:latin typeface="Arial" panose="020B0604020202020204" pitchFamily="34" charset="0"/>
                    <a:cs typeface="Arial" panose="020B0604020202020204" pitchFamily="34" charset="0"/>
                  </a:rPr>
                  <a:t>WHERE</a:t>
                </a:r>
                <a:endParaRPr lang="en-IN" dirty="0">
                  <a:latin typeface="Arial" panose="020B0604020202020204" pitchFamily="34" charset="0"/>
                  <a:cs typeface="Arial" panose="020B0604020202020204" pitchFamily="34" charset="0"/>
                </a:endParaRPr>
              </a:p>
            </p:txBody>
          </p:sp>
        </p:grpSp>
        <p:grpSp>
          <p:nvGrpSpPr>
            <p:cNvPr id="62" name="Group 61">
              <a:extLst>
                <a:ext uri="{FF2B5EF4-FFF2-40B4-BE49-F238E27FC236}">
                  <a16:creationId xmlns:a16="http://schemas.microsoft.com/office/drawing/2014/main" id="{172704CD-4AE6-4739-9FD1-C2446A53A882}"/>
                </a:ext>
              </a:extLst>
            </p:cNvPr>
            <p:cNvGrpSpPr/>
            <p:nvPr/>
          </p:nvGrpSpPr>
          <p:grpSpPr>
            <a:xfrm>
              <a:off x="3215680" y="476672"/>
              <a:ext cx="3364464" cy="504056"/>
              <a:chOff x="4001955" y="476672"/>
              <a:chExt cx="3364464" cy="504056"/>
            </a:xfrm>
          </p:grpSpPr>
          <p:grpSp>
            <p:nvGrpSpPr>
              <p:cNvPr id="75" name="Group 74">
                <a:extLst>
                  <a:ext uri="{FF2B5EF4-FFF2-40B4-BE49-F238E27FC236}">
                    <a16:creationId xmlns:a16="http://schemas.microsoft.com/office/drawing/2014/main" id="{25FD8C63-7443-4570-9495-B5732152C145}"/>
                  </a:ext>
                </a:extLst>
              </p:cNvPr>
              <p:cNvGrpSpPr/>
              <p:nvPr/>
            </p:nvGrpSpPr>
            <p:grpSpPr>
              <a:xfrm>
                <a:off x="4001955" y="476672"/>
                <a:ext cx="2003296" cy="504056"/>
                <a:chOff x="288049" y="476672"/>
                <a:chExt cx="2003296" cy="504056"/>
              </a:xfrm>
            </p:grpSpPr>
            <p:sp>
              <p:nvSpPr>
                <p:cNvPr id="83" name="Rectangle 82">
                  <a:extLst>
                    <a:ext uri="{FF2B5EF4-FFF2-40B4-BE49-F238E27FC236}">
                      <a16:creationId xmlns:a16="http://schemas.microsoft.com/office/drawing/2014/main" id="{FC0A819A-7C6B-4361-958B-B4A30392F87B}"/>
                    </a:ext>
                  </a:extLst>
                </p:cNvPr>
                <p:cNvSpPr/>
                <p:nvPr/>
              </p:nvSpPr>
              <p:spPr>
                <a:xfrm>
                  <a:off x="288049" y="476672"/>
                  <a:ext cx="1630925" cy="504056"/>
                </a:xfrm>
                <a:prstGeom prst="rect">
                  <a:avLst/>
                </a:prstGeom>
                <a:pattFill prst="pct5">
                  <a:fgClr>
                    <a:srgbClr val="2658E6"/>
                  </a:fgClr>
                  <a:bgClr>
                    <a:schemeClr val="bg1"/>
                  </a:bgClr>
                </a:pattFill>
                <a:ln w="28575">
                  <a:solidFill>
                    <a:srgbClr val="265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4" name="Arrow: Right 83">
                  <a:extLst>
                    <a:ext uri="{FF2B5EF4-FFF2-40B4-BE49-F238E27FC236}">
                      <a16:creationId xmlns:a16="http://schemas.microsoft.com/office/drawing/2014/main" id="{A28A9F02-47A6-4B0B-8128-2EEA53FECAFF}"/>
                    </a:ext>
                  </a:extLst>
                </p:cNvPr>
                <p:cNvSpPr/>
                <p:nvPr/>
              </p:nvSpPr>
              <p:spPr>
                <a:xfrm>
                  <a:off x="2003313" y="559756"/>
                  <a:ext cx="288032" cy="36004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5" name="TextBox 84">
                  <a:extLst>
                    <a:ext uri="{FF2B5EF4-FFF2-40B4-BE49-F238E27FC236}">
                      <a16:creationId xmlns:a16="http://schemas.microsoft.com/office/drawing/2014/main" id="{423245F2-502A-40F4-A3FF-AD135B88BFA9}"/>
                    </a:ext>
                  </a:extLst>
                </p:cNvPr>
                <p:cNvSpPr txBox="1"/>
                <p:nvPr/>
              </p:nvSpPr>
              <p:spPr>
                <a:xfrm>
                  <a:off x="325631" y="579200"/>
                  <a:ext cx="1582105" cy="270255"/>
                </a:xfrm>
                <a:prstGeom prst="rect">
                  <a:avLst/>
                </a:prstGeom>
                <a:noFill/>
              </p:spPr>
              <p:txBody>
                <a:bodyPr wrap="square">
                  <a:spAutoFit/>
                </a:bodyPr>
                <a:lstStyle/>
                <a:p>
                  <a:pPr algn="ctr"/>
                  <a:r>
                    <a:rPr lang="en-US" b="0" i="0" dirty="0">
                      <a:effectLst/>
                      <a:latin typeface="Arial" panose="020B0604020202020204" pitchFamily="34" charset="0"/>
                      <a:cs typeface="Arial" panose="020B0604020202020204" pitchFamily="34" charset="0"/>
                    </a:rPr>
                    <a:t>GROUP BY</a:t>
                  </a:r>
                  <a:endParaRPr lang="en-IN" dirty="0">
                    <a:latin typeface="Arial" panose="020B0604020202020204" pitchFamily="34" charset="0"/>
                    <a:cs typeface="Arial" panose="020B0604020202020204" pitchFamily="34" charset="0"/>
                  </a:endParaRPr>
                </a:p>
              </p:txBody>
            </p:sp>
          </p:grpSp>
          <p:grpSp>
            <p:nvGrpSpPr>
              <p:cNvPr id="80" name="Group 79">
                <a:extLst>
                  <a:ext uri="{FF2B5EF4-FFF2-40B4-BE49-F238E27FC236}">
                    <a16:creationId xmlns:a16="http://schemas.microsoft.com/office/drawing/2014/main" id="{F32DCE47-A9F1-4031-A01D-EDBE6187480A}"/>
                  </a:ext>
                </a:extLst>
              </p:cNvPr>
              <p:cNvGrpSpPr/>
              <p:nvPr/>
            </p:nvGrpSpPr>
            <p:grpSpPr>
              <a:xfrm>
                <a:off x="6077741" y="476672"/>
                <a:ext cx="1288678" cy="504056"/>
                <a:chOff x="119336" y="476672"/>
                <a:chExt cx="1288678" cy="504056"/>
              </a:xfrm>
            </p:grpSpPr>
            <p:sp>
              <p:nvSpPr>
                <p:cNvPr id="81" name="Rectangle 80">
                  <a:extLst>
                    <a:ext uri="{FF2B5EF4-FFF2-40B4-BE49-F238E27FC236}">
                      <a16:creationId xmlns:a16="http://schemas.microsoft.com/office/drawing/2014/main" id="{821F4921-007E-464C-882F-5B53FB34A03C}"/>
                    </a:ext>
                  </a:extLst>
                </p:cNvPr>
                <p:cNvSpPr/>
                <p:nvPr/>
              </p:nvSpPr>
              <p:spPr>
                <a:xfrm>
                  <a:off x="119336" y="476672"/>
                  <a:ext cx="1288678" cy="504056"/>
                </a:xfrm>
                <a:prstGeom prst="rect">
                  <a:avLst/>
                </a:prstGeom>
                <a:pattFill prst="pct5">
                  <a:fgClr>
                    <a:srgbClr val="2658E6"/>
                  </a:fgClr>
                  <a:bgClr>
                    <a:schemeClr val="bg1"/>
                  </a:bgClr>
                </a:pattFill>
                <a:ln w="28575">
                  <a:solidFill>
                    <a:srgbClr val="265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2" name="TextBox 81">
                  <a:extLst>
                    <a:ext uri="{FF2B5EF4-FFF2-40B4-BE49-F238E27FC236}">
                      <a16:creationId xmlns:a16="http://schemas.microsoft.com/office/drawing/2014/main" id="{88642C8F-B8F5-4514-9D4C-5B3267D01402}"/>
                    </a:ext>
                  </a:extLst>
                </p:cNvPr>
                <p:cNvSpPr txBox="1"/>
                <p:nvPr/>
              </p:nvSpPr>
              <p:spPr>
                <a:xfrm>
                  <a:off x="131185" y="579200"/>
                  <a:ext cx="1276829" cy="270255"/>
                </a:xfrm>
                <a:prstGeom prst="rect">
                  <a:avLst/>
                </a:prstGeom>
                <a:noFill/>
              </p:spPr>
              <p:txBody>
                <a:bodyPr wrap="square">
                  <a:spAutoFit/>
                </a:bodyPr>
                <a:lstStyle/>
                <a:p>
                  <a:pPr algn="ctr"/>
                  <a:r>
                    <a:rPr lang="en-US" b="0" i="0" dirty="0">
                      <a:effectLst/>
                      <a:latin typeface="Arial" panose="020B0604020202020204" pitchFamily="34" charset="0"/>
                      <a:cs typeface="Arial" panose="020B0604020202020204" pitchFamily="34" charset="0"/>
                    </a:rPr>
                    <a:t>HAVING</a:t>
                  </a:r>
                  <a:endParaRPr lang="en-IN" dirty="0">
                    <a:latin typeface="Arial" panose="020B0604020202020204" pitchFamily="34" charset="0"/>
                    <a:cs typeface="Arial" panose="020B0604020202020204" pitchFamily="34" charset="0"/>
                  </a:endParaRPr>
                </a:p>
              </p:txBody>
            </p:sp>
          </p:grpSp>
        </p:grpSp>
        <p:sp>
          <p:nvSpPr>
            <p:cNvPr id="63" name="Arrow: Right 62">
              <a:extLst>
                <a:ext uri="{FF2B5EF4-FFF2-40B4-BE49-F238E27FC236}">
                  <a16:creationId xmlns:a16="http://schemas.microsoft.com/office/drawing/2014/main" id="{AF31F913-0175-4F1F-B2B1-9B43FE6FF687}"/>
                </a:ext>
              </a:extLst>
            </p:cNvPr>
            <p:cNvSpPr/>
            <p:nvPr/>
          </p:nvSpPr>
          <p:spPr>
            <a:xfrm>
              <a:off x="6674184" y="559756"/>
              <a:ext cx="288032" cy="36004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64" name="Group 63">
              <a:extLst>
                <a:ext uri="{FF2B5EF4-FFF2-40B4-BE49-F238E27FC236}">
                  <a16:creationId xmlns:a16="http://schemas.microsoft.com/office/drawing/2014/main" id="{F8587979-2645-43A9-94E7-31BC65F8E295}"/>
                </a:ext>
              </a:extLst>
            </p:cNvPr>
            <p:cNvGrpSpPr/>
            <p:nvPr/>
          </p:nvGrpSpPr>
          <p:grpSpPr>
            <a:xfrm>
              <a:off x="7020641" y="466218"/>
              <a:ext cx="3703885" cy="504056"/>
              <a:chOff x="-1107095" y="-654489"/>
              <a:chExt cx="3703884" cy="504056"/>
            </a:xfrm>
          </p:grpSpPr>
          <p:sp>
            <p:nvSpPr>
              <p:cNvPr id="66" name="Rectangle 65">
                <a:extLst>
                  <a:ext uri="{FF2B5EF4-FFF2-40B4-BE49-F238E27FC236}">
                    <a16:creationId xmlns:a16="http://schemas.microsoft.com/office/drawing/2014/main" id="{D6779E4E-F773-43BB-8004-24610A7FC043}"/>
                  </a:ext>
                </a:extLst>
              </p:cNvPr>
              <p:cNvSpPr/>
              <p:nvPr/>
            </p:nvSpPr>
            <p:spPr>
              <a:xfrm>
                <a:off x="-1107095" y="-654489"/>
                <a:ext cx="1630925" cy="504056"/>
              </a:xfrm>
              <a:prstGeom prst="rect">
                <a:avLst/>
              </a:prstGeom>
              <a:pattFill prst="pct5">
                <a:fgClr>
                  <a:srgbClr val="2658E6"/>
                </a:fgClr>
                <a:bgClr>
                  <a:schemeClr val="bg1"/>
                </a:bgClr>
              </a:pattFill>
              <a:ln w="28575">
                <a:solidFill>
                  <a:srgbClr val="265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7" name="TextBox 66">
                <a:extLst>
                  <a:ext uri="{FF2B5EF4-FFF2-40B4-BE49-F238E27FC236}">
                    <a16:creationId xmlns:a16="http://schemas.microsoft.com/office/drawing/2014/main" id="{2ACFDE52-ABEF-40DF-98D0-0DF0E1735341}"/>
                  </a:ext>
                </a:extLst>
              </p:cNvPr>
              <p:cNvSpPr txBox="1"/>
              <p:nvPr/>
            </p:nvSpPr>
            <p:spPr>
              <a:xfrm>
                <a:off x="-1073010" y="-551961"/>
                <a:ext cx="1617024" cy="270255"/>
              </a:xfrm>
              <a:prstGeom prst="rect">
                <a:avLst/>
              </a:prstGeom>
              <a:noFill/>
            </p:spPr>
            <p:txBody>
              <a:bodyPr wrap="square">
                <a:spAutoFit/>
              </a:bodyPr>
              <a:lstStyle/>
              <a:p>
                <a:pPr algn="ctr"/>
                <a:r>
                  <a:rPr lang="en-US" b="0" i="0" dirty="0">
                    <a:effectLst/>
                    <a:latin typeface="Arial" panose="020B0604020202020204" pitchFamily="34" charset="0"/>
                    <a:cs typeface="Arial" panose="020B0604020202020204" pitchFamily="34" charset="0"/>
                  </a:rPr>
                  <a:t>ORDER BY</a:t>
                </a:r>
                <a:endParaRPr lang="en-IN" dirty="0">
                  <a:latin typeface="Arial" panose="020B0604020202020204" pitchFamily="34" charset="0"/>
                  <a:cs typeface="Arial" panose="020B0604020202020204" pitchFamily="34" charset="0"/>
                </a:endParaRPr>
              </a:p>
            </p:txBody>
          </p:sp>
          <p:sp>
            <p:nvSpPr>
              <p:cNvPr id="68" name="Rectangle 67">
                <a:extLst>
                  <a:ext uri="{FF2B5EF4-FFF2-40B4-BE49-F238E27FC236}">
                    <a16:creationId xmlns:a16="http://schemas.microsoft.com/office/drawing/2014/main" id="{5975E185-6975-4773-9844-E5BA4948AF98}"/>
                  </a:ext>
                </a:extLst>
              </p:cNvPr>
              <p:cNvSpPr/>
              <p:nvPr/>
            </p:nvSpPr>
            <p:spPr>
              <a:xfrm>
                <a:off x="965864" y="-654489"/>
                <a:ext cx="1630925" cy="504056"/>
              </a:xfrm>
              <a:prstGeom prst="rect">
                <a:avLst/>
              </a:prstGeom>
              <a:pattFill prst="pct5">
                <a:fgClr>
                  <a:srgbClr val="2658E6"/>
                </a:fgClr>
                <a:bgClr>
                  <a:schemeClr val="bg1"/>
                </a:bgClr>
              </a:pattFill>
              <a:ln w="28575">
                <a:solidFill>
                  <a:srgbClr val="265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9" name="TextBox 68">
                <a:extLst>
                  <a:ext uri="{FF2B5EF4-FFF2-40B4-BE49-F238E27FC236}">
                    <a16:creationId xmlns:a16="http://schemas.microsoft.com/office/drawing/2014/main" id="{F63AC0D1-5379-4A50-8BE3-4A327A467D11}"/>
                  </a:ext>
                </a:extLst>
              </p:cNvPr>
              <p:cNvSpPr txBox="1"/>
              <p:nvPr/>
            </p:nvSpPr>
            <p:spPr>
              <a:xfrm>
                <a:off x="1003018" y="-562879"/>
                <a:ext cx="1581066" cy="270255"/>
              </a:xfrm>
              <a:prstGeom prst="rect">
                <a:avLst/>
              </a:prstGeom>
              <a:noFill/>
            </p:spPr>
            <p:txBody>
              <a:bodyPr wrap="square">
                <a:spAutoFit/>
              </a:bodyPr>
              <a:lstStyle/>
              <a:p>
                <a:pPr algn="ctr"/>
                <a:r>
                  <a:rPr lang="en-US" b="0" i="0" dirty="0">
                    <a:effectLst/>
                    <a:latin typeface="Arial" panose="020B0604020202020204" pitchFamily="34" charset="0"/>
                    <a:cs typeface="Arial" panose="020B0604020202020204" pitchFamily="34" charset="0"/>
                  </a:rPr>
                  <a:t>LIMIT</a:t>
                </a:r>
                <a:endParaRPr lang="en-IN" dirty="0">
                  <a:latin typeface="Arial" panose="020B0604020202020204" pitchFamily="34" charset="0"/>
                  <a:cs typeface="Arial" panose="020B0604020202020204" pitchFamily="34" charset="0"/>
                </a:endParaRPr>
              </a:p>
            </p:txBody>
          </p:sp>
        </p:grpSp>
        <p:sp>
          <p:nvSpPr>
            <p:cNvPr id="65" name="Arrow: Right 64">
              <a:extLst>
                <a:ext uri="{FF2B5EF4-FFF2-40B4-BE49-F238E27FC236}">
                  <a16:creationId xmlns:a16="http://schemas.microsoft.com/office/drawing/2014/main" id="{12913A3F-6C2E-4EEF-B46D-B4CBA772FB8A}"/>
                </a:ext>
              </a:extLst>
            </p:cNvPr>
            <p:cNvSpPr/>
            <p:nvPr/>
          </p:nvSpPr>
          <p:spPr>
            <a:xfrm>
              <a:off x="8747143" y="559756"/>
              <a:ext cx="288033" cy="36004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89" name="Title 1">
            <a:extLst>
              <a:ext uri="{FF2B5EF4-FFF2-40B4-BE49-F238E27FC236}">
                <a16:creationId xmlns:a16="http://schemas.microsoft.com/office/drawing/2014/main" id="{BD3B28A3-6C1F-49C5-A6BB-99E17F3B7763}"/>
              </a:ext>
            </a:extLst>
          </p:cNvPr>
          <p:cNvSpPr txBox="1">
            <a:spLocks/>
          </p:cNvSpPr>
          <p:nvPr/>
        </p:nvSpPr>
        <p:spPr>
          <a:xfrm>
            <a:off x="168137" y="138336"/>
            <a:ext cx="7944087" cy="914400"/>
          </a:xfrm>
          <a:prstGeom prst="rect">
            <a:avLst/>
          </a:prstGeom>
        </p:spPr>
        <p:txBody>
          <a:bodyPr>
            <a:normAutofit/>
          </a:bodyPr>
          <a:lstStyle/>
          <a:p>
            <a:pP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sequence of clauses</a:t>
            </a:r>
          </a:p>
        </p:txBody>
      </p:sp>
    </p:spTree>
    <p:extLst>
      <p:ext uri="{BB962C8B-B14F-4D97-AF65-F5344CB8AC3E}">
        <p14:creationId xmlns:p14="http://schemas.microsoft.com/office/powerpoint/2010/main" val="563469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ysql limit offse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1344" y="149954"/>
            <a:ext cx="4012149" cy="270298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row limiting clause</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LIMIT is applied after HAVING</a:t>
            </a:r>
          </a:p>
        </p:txBody>
      </p:sp>
      <p:sp>
        <p:nvSpPr>
          <p:cNvPr id="4" name="Rectangle 3"/>
          <p:cNvSpPr/>
          <p:nvPr/>
        </p:nvSpPr>
        <p:spPr>
          <a:xfrm>
            <a:off x="337545" y="3713722"/>
            <a:ext cx="11453454" cy="1292662"/>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LIMIT enables you to pull a section of rows from the middle of a result set. Specify two values: The number of rows to skip at the beginning of the result set, and the number of rows to return.</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sp>
        <p:nvSpPr>
          <p:cNvPr id="7" name="Rectangle 6">
            <a:extLst>
              <a:ext uri="{FF2B5EF4-FFF2-40B4-BE49-F238E27FC236}">
                <a16:creationId xmlns:a16="http://schemas.microsoft.com/office/drawing/2014/main" id="{2E454597-A651-42AF-8678-AE908B19845B}"/>
              </a:ext>
            </a:extLst>
          </p:cNvPr>
          <p:cNvSpPr/>
          <p:nvPr/>
        </p:nvSpPr>
        <p:spPr>
          <a:xfrm>
            <a:off x="369273" y="5229201"/>
            <a:ext cx="11453454" cy="1138773"/>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Limit value are </a:t>
            </a:r>
            <a:r>
              <a:rPr lang="en-IN" dirty="0">
                <a:solidFill>
                  <a:srgbClr val="A40052"/>
                </a:solidFill>
                <a:latin typeface="Arial" panose="020B0604020202020204" pitchFamily="34" charset="0"/>
                <a:cs typeface="Arial" panose="020B0604020202020204" pitchFamily="34" charset="0"/>
              </a:rPr>
              <a:t>not</a:t>
            </a:r>
            <a:r>
              <a:rPr lang="en-IN" dirty="0">
                <a:latin typeface="Arial" panose="020B0604020202020204" pitchFamily="34" charset="0"/>
                <a:cs typeface="Arial" panose="020B0604020202020204" pitchFamily="34" charset="0"/>
              </a:rPr>
              <a:t> to be given within </a:t>
            </a:r>
            <a:r>
              <a:rPr lang="en-IN" b="1" dirty="0">
                <a:latin typeface="Arial" panose="020B0604020202020204" pitchFamily="34" charset="0"/>
                <a:cs typeface="Arial" panose="020B0604020202020204" pitchFamily="34" charset="0"/>
              </a:rPr>
              <a:t>( </a:t>
            </a:r>
            <a:r>
              <a:rPr lang="en-IN" b="1" dirty="0">
                <a:solidFill>
                  <a:schemeClr val="bg1">
                    <a:lumMod val="50000"/>
                  </a:schemeClr>
                </a:solidFill>
                <a:latin typeface="Arial" panose="020B0604020202020204" pitchFamily="34" charset="0"/>
                <a:cs typeface="Arial" panose="020B0604020202020204" pitchFamily="34" charset="0"/>
              </a:rPr>
              <a:t>. . . </a:t>
            </a:r>
            <a:r>
              <a:rPr lang="en-IN" b="1"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Limit takes one or two numeric arguments, which must both be </a:t>
            </a:r>
            <a:r>
              <a:rPr lang="en-IN" b="1" dirty="0">
                <a:latin typeface="Arial" panose="020B0604020202020204" pitchFamily="34" charset="0"/>
                <a:cs typeface="Arial" panose="020B0604020202020204" pitchFamily="34" charset="0"/>
              </a:rPr>
              <a:t>non-negative</a:t>
            </a:r>
            <a:r>
              <a:rPr lang="en-IN" dirty="0">
                <a:latin typeface="Arial" panose="020B0604020202020204" pitchFamily="34" charset="0"/>
                <a:cs typeface="Arial" panose="020B0604020202020204" pitchFamily="34" charset="0"/>
              </a:rPr>
              <a:t> integer value.</a:t>
            </a:r>
          </a:p>
        </p:txBody>
      </p:sp>
      <p:cxnSp>
        <p:nvCxnSpPr>
          <p:cNvPr id="8" name="Straight Connector 7">
            <a:extLst>
              <a:ext uri="{FF2B5EF4-FFF2-40B4-BE49-F238E27FC236}">
                <a16:creationId xmlns:a16="http://schemas.microsoft.com/office/drawing/2014/main" id="{8DBE5028-E388-48D7-B316-E241111DD318}"/>
              </a:ext>
            </a:extLst>
          </p:cNvPr>
          <p:cNvCxnSpPr/>
          <p:nvPr/>
        </p:nvCxnSpPr>
        <p:spPr>
          <a:xfrm>
            <a:off x="479376" y="5157192"/>
            <a:ext cx="1108923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17827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limit</a:t>
            </a:r>
            <a:endParaRPr lang="en-IN" sz="3200" i="1" dirty="0">
              <a:solidFill>
                <a:srgbClr val="FF9900"/>
              </a:solidFill>
              <a:latin typeface="Arial" pitchFamily="34" charset="0"/>
              <a:cs typeface="Arial" pitchFamily="34" charset="0"/>
            </a:endParaRPr>
          </a:p>
        </p:txBody>
      </p:sp>
      <p:grpSp>
        <p:nvGrpSpPr>
          <p:cNvPr id="29" name="Group 28">
            <a:extLst>
              <a:ext uri="{FF2B5EF4-FFF2-40B4-BE49-F238E27FC236}">
                <a16:creationId xmlns:a16="http://schemas.microsoft.com/office/drawing/2014/main" id="{1ACC35D7-40C6-4A53-96A0-52010D8586FB}"/>
              </a:ext>
            </a:extLst>
          </p:cNvPr>
          <p:cNvGrpSpPr/>
          <p:nvPr/>
        </p:nvGrpSpPr>
        <p:grpSpPr>
          <a:xfrm>
            <a:off x="335360" y="2852936"/>
            <a:ext cx="10539515" cy="1502780"/>
            <a:chOff x="239813" y="3170687"/>
            <a:chExt cx="10539515" cy="1502780"/>
          </a:xfrm>
        </p:grpSpPr>
        <p:grpSp>
          <p:nvGrpSpPr>
            <p:cNvPr id="8" name="Group 7">
              <a:extLst>
                <a:ext uri="{FF2B5EF4-FFF2-40B4-BE49-F238E27FC236}">
                  <a16:creationId xmlns:a16="http://schemas.microsoft.com/office/drawing/2014/main" id="{39DA75AA-2F6B-431C-8F75-64E7016AAE18}"/>
                </a:ext>
              </a:extLst>
            </p:cNvPr>
            <p:cNvGrpSpPr/>
            <p:nvPr/>
          </p:nvGrpSpPr>
          <p:grpSpPr>
            <a:xfrm>
              <a:off x="239813" y="3170687"/>
              <a:ext cx="10539515" cy="1502780"/>
              <a:chOff x="695400" y="1745011"/>
              <a:chExt cx="10539515" cy="1502780"/>
            </a:xfrm>
          </p:grpSpPr>
          <p:grpSp>
            <p:nvGrpSpPr>
              <p:cNvPr id="9" name="Group 8">
                <a:extLst>
                  <a:ext uri="{FF2B5EF4-FFF2-40B4-BE49-F238E27FC236}">
                    <a16:creationId xmlns:a16="http://schemas.microsoft.com/office/drawing/2014/main" id="{C317C915-D630-4828-B7F2-9411CA4B8242}"/>
                  </a:ext>
                </a:extLst>
              </p:cNvPr>
              <p:cNvGrpSpPr/>
              <p:nvPr/>
            </p:nvGrpSpPr>
            <p:grpSpPr>
              <a:xfrm>
                <a:off x="695400" y="1835990"/>
                <a:ext cx="8952150" cy="1304978"/>
                <a:chOff x="267703" y="1600839"/>
                <a:chExt cx="8952150" cy="1304978"/>
              </a:xfrm>
            </p:grpSpPr>
            <p:sp>
              <p:nvSpPr>
                <p:cNvPr id="12" name="Rectangle 11">
                  <a:extLst>
                    <a:ext uri="{FF2B5EF4-FFF2-40B4-BE49-F238E27FC236}">
                      <a16:creationId xmlns:a16="http://schemas.microsoft.com/office/drawing/2014/main" id="{5899B278-2784-44D2-B917-66E90577F6A6}"/>
                    </a:ext>
                  </a:extLst>
                </p:cNvPr>
                <p:cNvSpPr/>
                <p:nvPr/>
              </p:nvSpPr>
              <p:spPr>
                <a:xfrm>
                  <a:off x="5797328" y="1609673"/>
                  <a:ext cx="2736304"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3" name="Group 12">
                  <a:extLst>
                    <a:ext uri="{FF2B5EF4-FFF2-40B4-BE49-F238E27FC236}">
                      <a16:creationId xmlns:a16="http://schemas.microsoft.com/office/drawing/2014/main" id="{BC3C2B26-46F9-481C-918D-9F4CB4492160}"/>
                    </a:ext>
                  </a:extLst>
                </p:cNvPr>
                <p:cNvGrpSpPr/>
                <p:nvPr/>
              </p:nvGrpSpPr>
              <p:grpSpPr>
                <a:xfrm>
                  <a:off x="1651832" y="1600839"/>
                  <a:ext cx="7568021" cy="1296144"/>
                  <a:chOff x="31591" y="1556792"/>
                  <a:chExt cx="7568021" cy="1296144"/>
                </a:xfrm>
              </p:grpSpPr>
              <p:grpSp>
                <p:nvGrpSpPr>
                  <p:cNvPr id="19" name="Group 18">
                    <a:extLst>
                      <a:ext uri="{FF2B5EF4-FFF2-40B4-BE49-F238E27FC236}">
                        <a16:creationId xmlns:a16="http://schemas.microsoft.com/office/drawing/2014/main" id="{B1E71D3C-152C-440D-9D03-2F15D977630A}"/>
                      </a:ext>
                    </a:extLst>
                  </p:cNvPr>
                  <p:cNvGrpSpPr/>
                  <p:nvPr/>
                </p:nvGrpSpPr>
                <p:grpSpPr>
                  <a:xfrm>
                    <a:off x="669977" y="1556792"/>
                    <a:ext cx="6238644" cy="1296144"/>
                    <a:chOff x="669977" y="1556792"/>
                    <a:chExt cx="6238644" cy="1296144"/>
                  </a:xfrm>
                </p:grpSpPr>
                <p:sp>
                  <p:nvSpPr>
                    <p:cNvPr id="23" name="Rectangle 22">
                      <a:extLst>
                        <a:ext uri="{FF2B5EF4-FFF2-40B4-BE49-F238E27FC236}">
                          <a16:creationId xmlns:a16="http://schemas.microsoft.com/office/drawing/2014/main" id="{C0DCD872-5BC8-473E-A122-31BA2122DD6C}"/>
                        </a:ext>
                      </a:extLst>
                    </p:cNvPr>
                    <p:cNvSpPr/>
                    <p:nvPr/>
                  </p:nvSpPr>
                  <p:spPr>
                    <a:xfrm>
                      <a:off x="669977" y="1556792"/>
                      <a:ext cx="2736304"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TextBox 23">
                      <a:extLst>
                        <a:ext uri="{FF2B5EF4-FFF2-40B4-BE49-F238E27FC236}">
                          <a16:creationId xmlns:a16="http://schemas.microsoft.com/office/drawing/2014/main" id="{636247C4-526A-4FB5-83F2-8FDED7F5A529}"/>
                        </a:ext>
                      </a:extLst>
                    </p:cNvPr>
                    <p:cNvSpPr txBox="1"/>
                    <p:nvPr/>
                  </p:nvSpPr>
                  <p:spPr>
                    <a:xfrm>
                      <a:off x="4218751" y="1620089"/>
                      <a:ext cx="2679854" cy="584775"/>
                    </a:xfrm>
                    <a:prstGeom prst="rect">
                      <a:avLst/>
                    </a:prstGeom>
                    <a:noFill/>
                  </p:spPr>
                  <p:txBody>
                    <a:bodyPr wrap="square">
                      <a:spAutoFit/>
                    </a:bodyPr>
                    <a:lstStyle/>
                    <a:p>
                      <a:pPr algn="ctr"/>
                      <a:r>
                        <a:rPr lang="en-IN" sz="3200" dirty="0">
                          <a:latin typeface="Liberation Mono"/>
                        </a:rPr>
                        <a:t>LIMIT</a:t>
                      </a:r>
                      <a:endParaRPr lang="en-IN" sz="3200" dirty="0"/>
                    </a:p>
                  </p:txBody>
                </p:sp>
                <p:sp>
                  <p:nvSpPr>
                    <p:cNvPr id="25" name="TextBox 24">
                      <a:extLst>
                        <a:ext uri="{FF2B5EF4-FFF2-40B4-BE49-F238E27FC236}">
                          <a16:creationId xmlns:a16="http://schemas.microsoft.com/office/drawing/2014/main" id="{55A4C0E6-D067-49DA-A1B4-31466F022F26}"/>
                        </a:ext>
                      </a:extLst>
                    </p:cNvPr>
                    <p:cNvSpPr txBox="1"/>
                    <p:nvPr/>
                  </p:nvSpPr>
                  <p:spPr>
                    <a:xfrm>
                      <a:off x="4228767" y="2115523"/>
                      <a:ext cx="2679854" cy="400110"/>
                    </a:xfrm>
                    <a:prstGeom prst="rect">
                      <a:avLst/>
                    </a:prstGeom>
                    <a:noFill/>
                  </p:spPr>
                  <p:txBody>
                    <a:bodyPr wrap="square">
                      <a:spAutoFit/>
                    </a:bodyPr>
                    <a:lstStyle/>
                    <a:p>
                      <a:pPr algn="ctr"/>
                      <a:r>
                        <a:rPr lang="en-US" sz="2000" dirty="0">
                          <a:latin typeface="Liberation Mono"/>
                          <a:cs typeface="Arial" panose="020B0604020202020204" pitchFamily="34" charset="0"/>
                        </a:rPr>
                        <a:t>1, 5  </a:t>
                      </a:r>
                      <a:r>
                        <a:rPr lang="en-US" sz="2000" dirty="0">
                          <a:solidFill>
                            <a:srgbClr val="FF0000"/>
                          </a:solidFill>
                          <a:latin typeface="Liberation Mono"/>
                          <a:cs typeface="Arial" panose="020B0604020202020204" pitchFamily="34" charset="0"/>
                        </a:rPr>
                        <a:t>|</a:t>
                      </a:r>
                      <a:r>
                        <a:rPr lang="en-US" sz="2000" dirty="0">
                          <a:latin typeface="Liberation Mono"/>
                          <a:cs typeface="Arial" panose="020B0604020202020204" pitchFamily="34" charset="0"/>
                        </a:rPr>
                        <a:t>  5 offset 1</a:t>
                      </a:r>
                      <a:endParaRPr lang="en-IN" sz="2000" dirty="0"/>
                    </a:p>
                  </p:txBody>
                </p:sp>
              </p:grpSp>
              <p:sp>
                <p:nvSpPr>
                  <p:cNvPr id="20" name="Arrow: Right 19">
                    <a:extLst>
                      <a:ext uri="{FF2B5EF4-FFF2-40B4-BE49-F238E27FC236}">
                        <a16:creationId xmlns:a16="http://schemas.microsoft.com/office/drawing/2014/main" id="{0D8BC3FE-8B19-4406-BD37-76FAA7B176F1}"/>
                      </a:ext>
                    </a:extLst>
                  </p:cNvPr>
                  <p:cNvSpPr/>
                  <p:nvPr/>
                </p:nvSpPr>
                <p:spPr>
                  <a:xfrm>
                    <a:off x="3509313"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Arrow: Right 20">
                    <a:extLst>
                      <a:ext uri="{FF2B5EF4-FFF2-40B4-BE49-F238E27FC236}">
                        <a16:creationId xmlns:a16="http://schemas.microsoft.com/office/drawing/2014/main" id="{9F345D42-60C2-4C95-8143-D6730C04F4AF}"/>
                      </a:ext>
                    </a:extLst>
                  </p:cNvPr>
                  <p:cNvSpPr/>
                  <p:nvPr/>
                </p:nvSpPr>
                <p:spPr>
                  <a:xfrm>
                    <a:off x="31591"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Arrow: Right 21">
                    <a:extLst>
                      <a:ext uri="{FF2B5EF4-FFF2-40B4-BE49-F238E27FC236}">
                        <a16:creationId xmlns:a16="http://schemas.microsoft.com/office/drawing/2014/main" id="{0D408C0F-B3CD-460B-8CC0-79C3950502DF}"/>
                      </a:ext>
                    </a:extLst>
                  </p:cNvPr>
                  <p:cNvSpPr/>
                  <p:nvPr/>
                </p:nvSpPr>
                <p:spPr>
                  <a:xfrm>
                    <a:off x="6993206"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4" name="Flowchart: Magnetic Disk 13">
                  <a:extLst>
                    <a:ext uri="{FF2B5EF4-FFF2-40B4-BE49-F238E27FC236}">
                      <a16:creationId xmlns:a16="http://schemas.microsoft.com/office/drawing/2014/main" id="{A6317E69-CDF7-468E-B41B-EDCBCA0790F2}"/>
                    </a:ext>
                  </a:extLst>
                </p:cNvPr>
                <p:cNvSpPr/>
                <p:nvPr/>
              </p:nvSpPr>
              <p:spPr>
                <a:xfrm>
                  <a:off x="267703" y="1609674"/>
                  <a:ext cx="1296144" cy="1296143"/>
                </a:xfrm>
                <a:prstGeom prst="flowChartMagneticDisk">
                  <a:avLst/>
                </a:prstGeom>
                <a:solidFill>
                  <a:schemeClr val="accent3">
                    <a:lumMod val="20000"/>
                    <a:lumOff val="80000"/>
                  </a:schemeClr>
                </a:solidFill>
                <a:ln>
                  <a:solidFill>
                    <a:srgbClr val="8A1E92"/>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7" name="TextBox 16">
                  <a:extLst>
                    <a:ext uri="{FF2B5EF4-FFF2-40B4-BE49-F238E27FC236}">
                      <a16:creationId xmlns:a16="http://schemas.microsoft.com/office/drawing/2014/main" id="{FE282DF8-EEAC-4BAF-B0E1-1C297B269B87}"/>
                    </a:ext>
                  </a:extLst>
                </p:cNvPr>
                <p:cNvSpPr txBox="1"/>
                <p:nvPr/>
              </p:nvSpPr>
              <p:spPr>
                <a:xfrm>
                  <a:off x="2294543" y="1672970"/>
                  <a:ext cx="2726768" cy="584775"/>
                </a:xfrm>
                <a:prstGeom prst="rect">
                  <a:avLst/>
                </a:prstGeom>
                <a:noFill/>
              </p:spPr>
              <p:txBody>
                <a:bodyPr wrap="square">
                  <a:spAutoFit/>
                </a:bodyPr>
                <a:lstStyle/>
                <a:p>
                  <a:pPr algn="ctr"/>
                  <a:r>
                    <a:rPr lang="en-IN" sz="3200" dirty="0">
                      <a:latin typeface="Liberation Mono"/>
                    </a:rPr>
                    <a:t>SELECT</a:t>
                  </a:r>
                  <a:endParaRPr lang="en-IN" sz="3200" dirty="0"/>
                </a:p>
              </p:txBody>
            </p:sp>
            <p:sp>
              <p:nvSpPr>
                <p:cNvPr id="18" name="TextBox 17">
                  <a:extLst>
                    <a:ext uri="{FF2B5EF4-FFF2-40B4-BE49-F238E27FC236}">
                      <a16:creationId xmlns:a16="http://schemas.microsoft.com/office/drawing/2014/main" id="{1DA6E91C-A721-40B5-BBB4-133F0E99A834}"/>
                    </a:ext>
                  </a:extLst>
                </p:cNvPr>
                <p:cNvSpPr txBox="1"/>
                <p:nvPr/>
              </p:nvSpPr>
              <p:spPr>
                <a:xfrm>
                  <a:off x="2294543" y="2229960"/>
                  <a:ext cx="2726768" cy="400110"/>
                </a:xfrm>
                <a:prstGeom prst="rect">
                  <a:avLst/>
                </a:prstGeom>
                <a:noFill/>
              </p:spPr>
              <p:txBody>
                <a:bodyPr wrap="square">
                  <a:spAutoFit/>
                </a:bodyPr>
                <a:lstStyle/>
                <a:p>
                  <a:pPr algn="ct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solidFill>
                        <a:schemeClr val="accent5">
                          <a:lumMod val="75000"/>
                        </a:schemeClr>
                      </a:solidFill>
                      <a:latin typeface="Liberation Mono"/>
                    </a:rPr>
                    <a:t>*</a:t>
                  </a:r>
                </a:p>
              </p:txBody>
            </p:sp>
          </p:grpSp>
          <p:sp>
            <p:nvSpPr>
              <p:cNvPr id="10" name="Oval 9">
                <a:extLst>
                  <a:ext uri="{FF2B5EF4-FFF2-40B4-BE49-F238E27FC236}">
                    <a16:creationId xmlns:a16="http://schemas.microsoft.com/office/drawing/2014/main" id="{AD6DB181-14BA-4319-99C4-9FF591F3FEA3}"/>
                  </a:ext>
                </a:extLst>
              </p:cNvPr>
              <p:cNvSpPr/>
              <p:nvPr/>
            </p:nvSpPr>
            <p:spPr>
              <a:xfrm>
                <a:off x="9732135" y="1745011"/>
                <a:ext cx="1502780" cy="1502780"/>
              </a:xfrm>
              <a:prstGeom prst="ellipse">
                <a:avLst/>
              </a:prstGeom>
              <a:noFill/>
              <a:ln w="38100">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A414E318-8EC3-4C78-84A0-7A08A486762C}"/>
                  </a:ext>
                </a:extLst>
              </p:cNvPr>
              <p:cNvSpPr txBox="1"/>
              <p:nvPr/>
            </p:nvSpPr>
            <p:spPr>
              <a:xfrm>
                <a:off x="9783815" y="2296346"/>
                <a:ext cx="1451100" cy="400110"/>
              </a:xfrm>
              <a:prstGeom prst="rect">
                <a:avLst/>
              </a:prstGeom>
              <a:noFill/>
            </p:spPr>
            <p:txBody>
              <a:bodyPr wrap="square">
                <a:spAutoFit/>
              </a:bodyPr>
              <a:lstStyle/>
              <a:p>
                <a:pPr algn="ctr"/>
                <a:r>
                  <a:rPr lang="en-IN" sz="2000" dirty="0">
                    <a:latin typeface="Liberation Mono"/>
                    <a:cs typeface="Arial" panose="020B0604020202020204" pitchFamily="34" charset="0"/>
                  </a:rPr>
                  <a:t>output</a:t>
                </a:r>
                <a:endParaRPr lang="en-IN" sz="2000" dirty="0"/>
              </a:p>
            </p:txBody>
          </p:sp>
        </p:grpSp>
        <p:sp>
          <p:nvSpPr>
            <p:cNvPr id="3" name="TextBox 2">
              <a:extLst>
                <a:ext uri="{FF2B5EF4-FFF2-40B4-BE49-F238E27FC236}">
                  <a16:creationId xmlns:a16="http://schemas.microsoft.com/office/drawing/2014/main" id="{15C80561-BF84-4E2C-84BF-0588114D411E}"/>
                </a:ext>
              </a:extLst>
            </p:cNvPr>
            <p:cNvSpPr txBox="1"/>
            <p:nvPr/>
          </p:nvSpPr>
          <p:spPr>
            <a:xfrm>
              <a:off x="263352" y="3199328"/>
              <a:ext cx="1324285" cy="892552"/>
            </a:xfrm>
            <a:prstGeom prst="rect">
              <a:avLst/>
            </a:prstGeom>
            <a:noFill/>
          </p:spPr>
          <p:txBody>
            <a:bodyPr wrap="square">
              <a:spAutoFit/>
            </a:bodyPr>
            <a:lstStyle/>
            <a:p>
              <a:pPr algn="ctr"/>
              <a:r>
                <a:rPr lang="en-IN" sz="3200" dirty="0">
                  <a:latin typeface="Liberation Mono"/>
                </a:rPr>
                <a:t>READ</a:t>
              </a:r>
            </a:p>
            <a:p>
              <a:pPr algn="ctr"/>
              <a:r>
                <a:rPr lang="en-IN" sz="2000" b="1" dirty="0">
                  <a:latin typeface="Liberation Mono"/>
                </a:rPr>
                <a:t>FROM</a:t>
              </a:r>
            </a:p>
          </p:txBody>
        </p:sp>
        <p:sp>
          <p:nvSpPr>
            <p:cNvPr id="28" name="TextBox 27">
              <a:extLst>
                <a:ext uri="{FF2B5EF4-FFF2-40B4-BE49-F238E27FC236}">
                  <a16:creationId xmlns:a16="http://schemas.microsoft.com/office/drawing/2014/main" id="{D82D8B85-0F1D-42ED-8381-8E2647D73E2C}"/>
                </a:ext>
              </a:extLst>
            </p:cNvPr>
            <p:cNvSpPr txBox="1"/>
            <p:nvPr/>
          </p:nvSpPr>
          <p:spPr>
            <a:xfrm>
              <a:off x="258140" y="4020452"/>
              <a:ext cx="1262769" cy="400110"/>
            </a:xfrm>
            <a:prstGeom prst="rect">
              <a:avLst/>
            </a:prstGeom>
            <a:noFill/>
          </p:spPr>
          <p:txBody>
            <a:bodyPr wrap="square">
              <a:spAutoFit/>
            </a:bodyPr>
            <a:lstStyle/>
            <a:p>
              <a:pPr algn="ctr"/>
              <a:r>
                <a:rPr lang="en-IN" sz="2000" dirty="0">
                  <a:latin typeface="Liberation Mono"/>
                </a:rPr>
                <a:t>emp</a:t>
              </a:r>
              <a:endParaRPr lang="en-IN" sz="2000" dirty="0"/>
            </a:p>
          </p:txBody>
        </p:sp>
      </p:grpSp>
      <p:sp>
        <p:nvSpPr>
          <p:cNvPr id="26" name="Rectangle 25">
            <a:extLst>
              <a:ext uri="{FF2B5EF4-FFF2-40B4-BE49-F238E27FC236}">
                <a16:creationId xmlns:a16="http://schemas.microsoft.com/office/drawing/2014/main" id="{990EB631-F75D-48C4-B91D-ED162A7AD730}"/>
              </a:ext>
            </a:extLst>
          </p:cNvPr>
          <p:cNvSpPr/>
          <p:nvPr/>
        </p:nvSpPr>
        <p:spPr>
          <a:xfrm>
            <a:off x="194971" y="589412"/>
            <a:ext cx="11451963" cy="967957"/>
          </a:xfrm>
          <a:prstGeom prst="rect">
            <a:avLst/>
          </a:prstGeom>
        </p:spPr>
        <p:txBody>
          <a:bodyPr wrap="square">
            <a:spAutoFit/>
          </a:bodyPr>
          <a:lstStyle/>
          <a:p>
            <a:pPr>
              <a:lnSpc>
                <a:spcPct val="150000"/>
              </a:lnSpc>
            </a:pPr>
            <a:r>
              <a:rPr lang="en-US" sz="2000" dirty="0">
                <a:solidFill>
                  <a:srgbClr val="0077AA"/>
                </a:solidFill>
                <a:latin typeface="Liberation Mono"/>
                <a:cs typeface="Arial" panose="020B0604020202020204" pitchFamily="34" charset="0"/>
              </a:rPr>
              <a:t>SELECT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1</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2</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3</a:t>
            </a:r>
            <a:r>
              <a:rPr lang="en-US" sz="2000" dirty="0">
                <a:solidFill>
                  <a:srgbClr val="0077AA"/>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 FROM </a:t>
            </a:r>
            <a:r>
              <a:rPr lang="en-US" sz="2000" b="1" i="1" dirty="0">
                <a:solidFill>
                  <a:srgbClr val="0077AA"/>
                </a:solidFill>
                <a:latin typeface="Liberation Mono"/>
                <a:cs typeface="Arial" panose="020B0604020202020204" pitchFamily="34" charset="0"/>
              </a:rPr>
              <a:t>r</a:t>
            </a:r>
          </a:p>
          <a:p>
            <a:pPr>
              <a:lnSpc>
                <a:spcPct val="150000"/>
              </a:lnSpc>
            </a:pPr>
            <a:r>
              <a:rPr lang="en-US" sz="2000" dirty="0">
                <a:solidFill>
                  <a:srgbClr val="0077AA"/>
                </a:solidFill>
                <a:latin typeface="Liberation Mono"/>
                <a:cs typeface="Arial" panose="020B0604020202020204" pitchFamily="34" charset="0"/>
              </a:rPr>
              <a:t>     [ LIMIT { [offset,] row_count | row_count OFFSET offset } ]</a:t>
            </a:r>
          </a:p>
        </p:txBody>
      </p:sp>
      <p:sp>
        <p:nvSpPr>
          <p:cNvPr id="27" name="Rectangle 26">
            <a:extLst>
              <a:ext uri="{FF2B5EF4-FFF2-40B4-BE49-F238E27FC236}">
                <a16:creationId xmlns:a16="http://schemas.microsoft.com/office/drawing/2014/main" id="{B302974A-7A9C-4297-8F28-4B7A8028BE2A}"/>
              </a:ext>
            </a:extLst>
          </p:cNvPr>
          <p:cNvSpPr/>
          <p:nvPr/>
        </p:nvSpPr>
        <p:spPr>
          <a:xfrm>
            <a:off x="244333" y="2276872"/>
            <a:ext cx="11353239" cy="464810"/>
          </a:xfrm>
          <a:prstGeom prst="rect">
            <a:avLst/>
          </a:prstGeom>
        </p:spPr>
        <p:txBody>
          <a:bodyPr wrap="square">
            <a:spAutoFit/>
          </a:bodyPr>
          <a:lstStyle/>
          <a:p>
            <a:pPr marL="342866" indent="-342866">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solidFill>
                  <a:srgbClr val="000000"/>
                </a:solidFill>
                <a:latin typeface="Liberation Mono"/>
                <a:ea typeface="Times New Roman" panose="02020603050405020304" pitchFamily="18" charset="0"/>
                <a:cs typeface="Arial" panose="020B0604020202020204" pitchFamily="34" charset="0"/>
              </a:rPr>
              <a:t>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 </a:t>
            </a:r>
            <a:r>
              <a:rPr lang="en-US" dirty="0">
                <a:solidFill>
                  <a:srgbClr val="000000"/>
                </a:solidFill>
                <a:latin typeface="Liberation Mono"/>
                <a:ea typeface="Times New Roman" panose="02020603050405020304" pitchFamily="18" charset="0"/>
                <a:cs typeface="Arial" panose="020B0604020202020204" pitchFamily="34" charset="0"/>
              </a:rPr>
              <a:t>emp </a:t>
            </a:r>
            <a:r>
              <a:rPr lang="en-IN" dirty="0">
                <a:solidFill>
                  <a:srgbClr val="0077AA"/>
                </a:solidFill>
                <a:latin typeface="Liberation Mono"/>
                <a:ea typeface="Times New Roman" panose="02020603050405020304" pitchFamily="18" charset="0"/>
                <a:cs typeface="Arial" panose="020B0604020202020204" pitchFamily="34" charset="0"/>
              </a:rPr>
              <a:t>LIMIT</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rgbClr val="990055"/>
                </a:solidFill>
                <a:latin typeface="Liberation Mono"/>
              </a:rPr>
              <a:t>5</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rgbClr val="0077AA"/>
                </a:solidFill>
                <a:latin typeface="Liberation Mono"/>
                <a:ea typeface="Times New Roman" panose="02020603050405020304" pitchFamily="18" charset="0"/>
                <a:cs typeface="Arial" panose="020B0604020202020204" pitchFamily="34" charset="0"/>
              </a:rPr>
              <a:t>OFFSET</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rgbClr val="990055"/>
                </a:solidFill>
                <a:latin typeface="Liberation Mono"/>
              </a:rPr>
              <a:t>1</a:t>
            </a:r>
            <a:r>
              <a:rPr lang="en-IN" dirty="0">
                <a:latin typeface="Liberation Mono"/>
                <a:ea typeface="Times New Roman" panose="02020603050405020304" pitchFamily="18" charset="0"/>
                <a:cs typeface="Arial" panose="020B0604020202020204" pitchFamily="34" charset="0"/>
              </a:rPr>
              <a:t>;</a:t>
            </a:r>
          </a:p>
        </p:txBody>
      </p:sp>
      <p:sp>
        <p:nvSpPr>
          <p:cNvPr id="30" name="Rectangle 29">
            <a:extLst>
              <a:ext uri="{FF2B5EF4-FFF2-40B4-BE49-F238E27FC236}">
                <a16:creationId xmlns:a16="http://schemas.microsoft.com/office/drawing/2014/main" id="{77EE0EAB-7D9C-48F5-91B8-98F90DDBC760}"/>
              </a:ext>
            </a:extLst>
          </p:cNvPr>
          <p:cNvSpPr/>
          <p:nvPr/>
        </p:nvSpPr>
        <p:spPr>
          <a:xfrm>
            <a:off x="194972" y="1763524"/>
            <a:ext cx="11805684"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specify an offset using OFFSET from where SELECT will start returning records. By</a:t>
            </a:r>
            <a:r>
              <a:rPr lang="en-IN" b="1" i="1" dirty="0">
                <a:solidFill>
                  <a:srgbClr val="C74C49"/>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default</a:t>
            </a:r>
            <a:r>
              <a:rPr lang="en-IN" b="1" i="1" dirty="0">
                <a:solidFill>
                  <a:srgbClr val="C74C49"/>
                </a:solidFill>
                <a:latin typeface="Arial" panose="020B0604020202020204" pitchFamily="34" charset="0"/>
                <a:cs typeface="Arial" panose="020B0604020202020204" pitchFamily="34" charset="0"/>
              </a:rPr>
              <a:t> offset is zero.</a:t>
            </a:r>
            <a:endParaRPr lang="en-IN" sz="2000" b="1" i="1" dirty="0">
              <a:solidFill>
                <a:srgbClr val="C74C49"/>
              </a:solidFill>
              <a:latin typeface="Arial" panose="020B0604020202020204" pitchFamily="34" charset="0"/>
              <a:cs typeface="Arial" panose="020B0604020202020204" pitchFamily="34" charset="0"/>
            </a:endParaRPr>
          </a:p>
        </p:txBody>
      </p:sp>
      <p:sp>
        <p:nvSpPr>
          <p:cNvPr id="31" name="Rectangle 30">
            <a:extLst>
              <a:ext uri="{FF2B5EF4-FFF2-40B4-BE49-F238E27FC236}">
                <a16:creationId xmlns:a16="http://schemas.microsoft.com/office/drawing/2014/main" id="{E4215C4C-8B7B-488F-82C6-FD850A10A4B3}"/>
              </a:ext>
            </a:extLst>
          </p:cNvPr>
          <p:cNvSpPr/>
          <p:nvPr/>
        </p:nvSpPr>
        <p:spPr>
          <a:xfrm>
            <a:off x="221104" y="4509120"/>
            <a:ext cx="11354717" cy="2126864"/>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solidFill>
                  <a:srgbClr val="000000"/>
                </a:solidFill>
                <a:latin typeface="Liberation Mono"/>
                <a:ea typeface="Times New Roman" panose="02020603050405020304" pitchFamily="18" charset="0"/>
                <a:cs typeface="Arial" panose="020B0604020202020204" pitchFamily="34" charset="0"/>
              </a:rPr>
              <a:t>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 </a:t>
            </a:r>
            <a:r>
              <a:rPr lang="en-US" dirty="0">
                <a:solidFill>
                  <a:srgbClr val="000000"/>
                </a:solidFill>
                <a:latin typeface="Liberation Mono"/>
                <a:ea typeface="Times New Roman" panose="02020603050405020304" pitchFamily="18" charset="0"/>
                <a:cs typeface="Arial" panose="020B0604020202020204" pitchFamily="34" charset="0"/>
              </a:rPr>
              <a:t>student </a:t>
            </a:r>
            <a:r>
              <a:rPr lang="en-IN" dirty="0">
                <a:solidFill>
                  <a:srgbClr val="0077AA"/>
                </a:solidFill>
                <a:latin typeface="Liberation Mono"/>
                <a:ea typeface="Times New Roman" panose="02020603050405020304" pitchFamily="18" charset="0"/>
                <a:cs typeface="Arial" panose="020B0604020202020204" pitchFamily="34" charset="0"/>
              </a:rPr>
              <a:t>LIMIT</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rgbClr val="990055"/>
                </a:solidFill>
                <a:latin typeface="Liberation Mono"/>
              </a:rPr>
              <a:t>5</a:t>
            </a:r>
            <a:r>
              <a:rPr lang="en-IN" dirty="0">
                <a:latin typeface="Liberation Mono"/>
                <a:cs typeface="Arial"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solidFill>
                  <a:srgbClr val="000000"/>
                </a:solidFill>
                <a:latin typeface="Liberation Mono"/>
                <a:ea typeface="Times New Roman" panose="02020603050405020304" pitchFamily="18" charset="0"/>
                <a:cs typeface="Arial" panose="020B0604020202020204" pitchFamily="34" charset="0"/>
              </a:rPr>
              <a:t>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 </a:t>
            </a:r>
            <a:r>
              <a:rPr lang="en-US" dirty="0">
                <a:solidFill>
                  <a:srgbClr val="000000"/>
                </a:solidFill>
                <a:latin typeface="Liberation Mono"/>
                <a:ea typeface="Times New Roman" panose="02020603050405020304" pitchFamily="18" charset="0"/>
                <a:cs typeface="Arial" panose="020B0604020202020204" pitchFamily="34" charset="0"/>
              </a:rPr>
              <a:t>student </a:t>
            </a:r>
            <a:r>
              <a:rPr lang="en-IN" dirty="0">
                <a:solidFill>
                  <a:srgbClr val="0077AA"/>
                </a:solidFill>
                <a:latin typeface="Liberation Mono"/>
                <a:ea typeface="Times New Roman" panose="02020603050405020304" pitchFamily="18" charset="0"/>
                <a:cs typeface="Arial" panose="020B0604020202020204" pitchFamily="34" charset="0"/>
              </a:rPr>
              <a:t>LIMIT</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rgbClr val="990055"/>
                </a:solidFill>
                <a:latin typeface="Liberation Mono"/>
              </a:rPr>
              <a:t>1</a:t>
            </a:r>
            <a:r>
              <a:rPr lang="en-IN" dirty="0">
                <a:latin typeface="Liberation Mono"/>
                <a:cs typeface="Arial" pitchFamily="34" charset="0"/>
              </a:rPr>
              <a:t>,</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rgbClr val="990055"/>
                </a:solidFill>
                <a:latin typeface="Liberation Mono"/>
              </a:rPr>
              <a:t>5</a:t>
            </a:r>
            <a:r>
              <a:rPr lang="en-IN" dirty="0">
                <a:latin typeface="Liberation Mono"/>
                <a:cs typeface="Arial"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solidFill>
                  <a:srgbClr val="000000"/>
                </a:solidFill>
                <a:latin typeface="Liberation Mono"/>
                <a:ea typeface="Times New Roman" panose="02020603050405020304" pitchFamily="18" charset="0"/>
                <a:cs typeface="Arial" panose="020B0604020202020204" pitchFamily="34" charset="0"/>
              </a:rPr>
              <a:t>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 </a:t>
            </a:r>
            <a:r>
              <a:rPr lang="en-US" dirty="0">
                <a:solidFill>
                  <a:srgbClr val="000000"/>
                </a:solidFill>
                <a:latin typeface="Liberation Mono"/>
                <a:ea typeface="Times New Roman" panose="02020603050405020304" pitchFamily="18" charset="0"/>
                <a:cs typeface="Arial" panose="020B0604020202020204" pitchFamily="34" charset="0"/>
              </a:rPr>
              <a:t>student </a:t>
            </a:r>
            <a:r>
              <a:rPr lang="en-IN" dirty="0">
                <a:solidFill>
                  <a:srgbClr val="0077AA"/>
                </a:solidFill>
                <a:latin typeface="Liberation Mono"/>
                <a:ea typeface="Times New Roman" panose="02020603050405020304" pitchFamily="18" charset="0"/>
                <a:cs typeface="Arial" panose="020B0604020202020204" pitchFamily="34" charset="0"/>
              </a:rPr>
              <a:t>LIMIT</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rgbClr val="990055"/>
                </a:solidFill>
                <a:latin typeface="Liberation Mono"/>
              </a:rPr>
              <a:t>5</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rgbClr val="0077AA"/>
                </a:solidFill>
                <a:latin typeface="Liberation Mono"/>
                <a:ea typeface="Times New Roman" panose="02020603050405020304" pitchFamily="18" charset="0"/>
                <a:cs typeface="Arial" panose="020B0604020202020204" pitchFamily="34" charset="0"/>
              </a:rPr>
              <a:t>offset</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rgbClr val="990055"/>
                </a:solidFill>
                <a:latin typeface="Liberation Mono"/>
              </a:rPr>
              <a:t>1</a:t>
            </a:r>
            <a:r>
              <a:rPr lang="en-IN" dirty="0">
                <a:latin typeface="Liberation Mono"/>
                <a:cs typeface="Arial"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solidFill>
                  <a:srgbClr val="000000"/>
                </a:solidFill>
                <a:latin typeface="Liberation Mono"/>
                <a:ea typeface="Times New Roman" panose="02020603050405020304" pitchFamily="18" charset="0"/>
                <a:cs typeface="Arial" panose="020B0604020202020204" pitchFamily="34" charset="0"/>
              </a:rPr>
              <a:t> </a:t>
            </a:r>
            <a:r>
              <a:rPr lang="en-IN" dirty="0">
                <a:solidFill>
                  <a:srgbClr val="DD4A68"/>
                </a:solidFill>
                <a:latin typeface="Liberation Mono"/>
              </a:rPr>
              <a:t>RAND()</a:t>
            </a:r>
            <a:r>
              <a:rPr lang="en-IN" dirty="0">
                <a:latin typeface="Liberation Mono"/>
                <a:cs typeface="Arial" pitchFamily="34" charset="0"/>
              </a:rPr>
              <a:t>, student.</a:t>
            </a:r>
            <a:r>
              <a:rPr lang="en-IN" dirty="0">
                <a:solidFill>
                  <a:srgbClr val="A67F59"/>
                </a:solidFill>
                <a:latin typeface="Liberation Mono"/>
              </a:rPr>
              <a:t>*</a:t>
            </a:r>
            <a:r>
              <a:rPr lang="en-IN" dirty="0">
                <a:latin typeface="Liberation Mono"/>
                <a:cs typeface="Arial"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 </a:t>
            </a:r>
            <a:r>
              <a:rPr lang="en-US" dirty="0">
                <a:solidFill>
                  <a:srgbClr val="000000"/>
                </a:solidFill>
                <a:latin typeface="Liberation Mono"/>
                <a:ea typeface="Times New Roman" panose="02020603050405020304" pitchFamily="18" charset="0"/>
                <a:cs typeface="Arial" panose="020B0604020202020204" pitchFamily="34" charset="0"/>
              </a:rPr>
              <a:t>student </a:t>
            </a:r>
            <a:r>
              <a:rPr lang="en-IN" dirty="0">
                <a:solidFill>
                  <a:srgbClr val="0077AA"/>
                </a:solidFill>
                <a:latin typeface="Liberation Mono"/>
                <a:ea typeface="Times New Roman" panose="02020603050405020304" pitchFamily="18" charset="0"/>
                <a:cs typeface="Arial" panose="020B0604020202020204" pitchFamily="34" charset="0"/>
              </a:rPr>
              <a:t>ORDER</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rgbClr val="0077AA"/>
                </a:solidFill>
                <a:latin typeface="Liberation Mono"/>
                <a:ea typeface="Times New Roman" panose="02020603050405020304" pitchFamily="18" charset="0"/>
                <a:cs typeface="Arial" panose="020B0604020202020204" pitchFamily="34" charset="0"/>
              </a:rPr>
              <a:t>BY</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rgbClr val="990055"/>
                </a:solidFill>
                <a:latin typeface="Liberation Mono"/>
              </a:rPr>
              <a:t>1</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rgbClr val="0077AA"/>
                </a:solidFill>
                <a:latin typeface="Liberation Mono"/>
                <a:ea typeface="Times New Roman" panose="02020603050405020304" pitchFamily="18" charset="0"/>
                <a:cs typeface="Arial" panose="020B0604020202020204" pitchFamily="34" charset="0"/>
              </a:rPr>
              <a:t>LIMIT</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rgbClr val="990055"/>
                </a:solidFill>
                <a:latin typeface="Liberation Mono"/>
              </a:rPr>
              <a:t>1</a:t>
            </a:r>
            <a:r>
              <a:rPr lang="en-IN" dirty="0">
                <a:latin typeface="Liberation Mono"/>
                <a:cs typeface="Arial"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itchFamily="34" charset="0"/>
              </a:rPr>
              <a:t> student.</a:t>
            </a:r>
            <a:r>
              <a:rPr lang="en-IN" dirty="0">
                <a:solidFill>
                  <a:srgbClr val="A67F59"/>
                </a:solidFill>
                <a:latin typeface="Liberation Mono"/>
              </a:rPr>
              <a:t>*</a:t>
            </a:r>
            <a:r>
              <a:rPr lang="en-IN" dirty="0">
                <a:latin typeface="Liberation Mono"/>
                <a:cs typeface="Arial"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 </a:t>
            </a:r>
            <a:r>
              <a:rPr lang="en-US" dirty="0">
                <a:solidFill>
                  <a:srgbClr val="000000"/>
                </a:solidFill>
                <a:latin typeface="Liberation Mono"/>
                <a:ea typeface="Times New Roman" panose="02020603050405020304" pitchFamily="18" charset="0"/>
                <a:cs typeface="Arial" panose="020B0604020202020204" pitchFamily="34" charset="0"/>
              </a:rPr>
              <a:t>student </a:t>
            </a:r>
            <a:r>
              <a:rPr lang="en-IN" dirty="0">
                <a:solidFill>
                  <a:srgbClr val="0077AA"/>
                </a:solidFill>
                <a:latin typeface="Liberation Mono"/>
                <a:ea typeface="Times New Roman" panose="02020603050405020304" pitchFamily="18" charset="0"/>
                <a:cs typeface="Arial" panose="020B0604020202020204" pitchFamily="34" charset="0"/>
              </a:rPr>
              <a:t>ORDER</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rgbClr val="0077AA"/>
                </a:solidFill>
                <a:latin typeface="Liberation Mono"/>
                <a:ea typeface="Times New Roman" panose="02020603050405020304" pitchFamily="18" charset="0"/>
                <a:cs typeface="Arial" panose="020B0604020202020204" pitchFamily="34" charset="0"/>
              </a:rPr>
              <a:t>BY</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rgbClr val="DD4A68"/>
                </a:solidFill>
                <a:latin typeface="Liberation Mono"/>
              </a:rPr>
              <a:t>RAND() </a:t>
            </a:r>
            <a:r>
              <a:rPr lang="en-IN" dirty="0">
                <a:solidFill>
                  <a:srgbClr val="0077AA"/>
                </a:solidFill>
                <a:latin typeface="Liberation Mono"/>
                <a:ea typeface="Times New Roman" panose="02020603050405020304" pitchFamily="18" charset="0"/>
                <a:cs typeface="Arial" panose="020B0604020202020204" pitchFamily="34" charset="0"/>
              </a:rPr>
              <a:t>LIMIT</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rgbClr val="990055"/>
                </a:solidFill>
                <a:latin typeface="Liberation Mono"/>
              </a:rPr>
              <a:t>1</a:t>
            </a:r>
            <a:r>
              <a:rPr lang="en-IN" dirty="0">
                <a:latin typeface="Liberation Mono"/>
                <a:ea typeface="Times New Roman" panose="02020603050405020304" pitchFamily="18" charset="0"/>
                <a:cs typeface="Arial" panose="020B0604020202020204" pitchFamily="34" charset="0"/>
              </a:rPr>
              <a:t>;</a:t>
            </a:r>
          </a:p>
        </p:txBody>
      </p:sp>
    </p:spTree>
    <p:extLst>
      <p:ext uri="{BB962C8B-B14F-4D97-AF65-F5344CB8AC3E}">
        <p14:creationId xmlns:p14="http://schemas.microsoft.com/office/powerpoint/2010/main" val="10196118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order by clause</a:t>
            </a: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736933"/>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SQL allows the user to order the tuples in the result of a query by the values of one or more of the attributes that appear in the query result, by using the ORDER BY clause.</a:t>
            </a:r>
            <a:endParaRPr lang="en-IN" sz="2000" dirty="0">
              <a:latin typeface="Palatino Linotype" panose="02040502050505030304" pitchFamily="18" charset="0"/>
              <a:cs typeface="Segoe UI Light" panose="020B0502040204020203" pitchFamily="34" charset="0"/>
            </a:endParaRPr>
          </a:p>
        </p:txBody>
      </p:sp>
      <p:sp>
        <p:nvSpPr>
          <p:cNvPr id="6" name="Rectangle 5"/>
          <p:cNvSpPr/>
          <p:nvPr/>
        </p:nvSpPr>
        <p:spPr>
          <a:xfrm>
            <a:off x="303539" y="4052098"/>
            <a:ext cx="11737304" cy="2185214"/>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pPr marL="342900" indent="-342900">
              <a:buFont typeface="Arial" panose="020B0604020202020204" pitchFamily="34" charset="0"/>
              <a:buChar char="•"/>
            </a:pPr>
            <a:endParaRPr lang="en-IN" sz="800" dirty="0">
              <a:latin typeface="Arial" panose="020B060402020202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ea typeface="Calibri" panose="020F0502020204030204" pitchFamily="34" charset="0"/>
                <a:cs typeface="Arial" panose="020B0604020202020204" pitchFamily="34" charset="0"/>
              </a:rPr>
              <a:t>The default sort order is ascending </a:t>
            </a:r>
            <a:r>
              <a:rPr lang="en-IN" b="1" dirty="0">
                <a:latin typeface="Arial" panose="020B0604020202020204" pitchFamily="34" charset="0"/>
                <a:cs typeface="Arial" panose="020B0604020202020204" pitchFamily="34" charset="0"/>
              </a:rPr>
              <a:t>ASC</a:t>
            </a:r>
            <a:r>
              <a:rPr lang="en-IN" dirty="0">
                <a:latin typeface="Arial" panose="020B0604020202020204" pitchFamily="34" charset="0"/>
                <a:ea typeface="Calibri" panose="020F0502020204030204" pitchFamily="34" charset="0"/>
                <a:cs typeface="Arial" panose="020B0604020202020204" pitchFamily="34" charset="0"/>
              </a:rPr>
              <a:t>, with smallest values first. To sort in descending (reverse) order, add the </a:t>
            </a:r>
            <a:r>
              <a:rPr lang="en-IN" b="1" dirty="0">
                <a:latin typeface="Arial" panose="020B0604020202020204" pitchFamily="34" charset="0"/>
                <a:ea typeface="Calibri" panose="020F0502020204030204" pitchFamily="34" charset="0"/>
                <a:cs typeface="Arial" panose="020B0604020202020204" pitchFamily="34" charset="0"/>
              </a:rPr>
              <a:t>DESC</a:t>
            </a:r>
            <a:r>
              <a:rPr lang="en-IN" dirty="0">
                <a:latin typeface="Arial" panose="020B0604020202020204" pitchFamily="34" charset="0"/>
                <a:ea typeface="Calibri" panose="020F0502020204030204" pitchFamily="34" charset="0"/>
                <a:cs typeface="Arial" panose="020B0604020202020204" pitchFamily="34" charset="0"/>
              </a:rPr>
              <a:t> keyword to the name of the column you are sorting by.</a:t>
            </a:r>
          </a:p>
          <a:p>
            <a:pPr marL="171450" indent="-171450">
              <a:buFont typeface="Arial" panose="020B0604020202020204" pitchFamily="34" charset="0"/>
              <a:buChar char="•"/>
            </a:pPr>
            <a:endParaRPr lang="en-IN" sz="800" dirty="0">
              <a:latin typeface="Arial" panose="020B060402020202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You can sort on multiple columns, and you can sort different columns in different directions.</a:t>
            </a:r>
          </a:p>
          <a:p>
            <a:pPr marL="342900" indent="-34290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If the </a:t>
            </a:r>
            <a:r>
              <a:rPr lang="en-IN" b="1" dirty="0">
                <a:latin typeface="Arial" panose="020B0604020202020204" pitchFamily="34" charset="0"/>
                <a:cs typeface="Arial" panose="020B0604020202020204" pitchFamily="34" charset="0"/>
              </a:rPr>
              <a:t>ASC</a:t>
            </a:r>
            <a:r>
              <a:rPr lang="en-IN" dirty="0">
                <a:latin typeface="Arial" panose="020B0604020202020204" pitchFamily="34" charset="0"/>
                <a:cs typeface="Arial" panose="020B0604020202020204" pitchFamily="34" charset="0"/>
              </a:rPr>
              <a:t> or </a:t>
            </a:r>
            <a:r>
              <a:rPr lang="en-IN" b="1" dirty="0">
                <a:latin typeface="Arial" panose="020B0604020202020204" pitchFamily="34" charset="0"/>
                <a:cs typeface="Arial" panose="020B0604020202020204" pitchFamily="34" charset="0"/>
              </a:rPr>
              <a:t>DESC</a:t>
            </a:r>
            <a:r>
              <a:rPr lang="en-IN" dirty="0">
                <a:latin typeface="Arial" panose="020B0604020202020204" pitchFamily="34" charset="0"/>
                <a:cs typeface="Arial" panose="020B0604020202020204" pitchFamily="34" charset="0"/>
              </a:rPr>
              <a:t> modifier is not provided in the ORDER BY clause, the results will be sorted by expression in </a:t>
            </a:r>
            <a:r>
              <a:rPr lang="en-IN" b="1" dirty="0">
                <a:latin typeface="Arial" panose="020B0604020202020204" pitchFamily="34" charset="0"/>
                <a:cs typeface="Arial" panose="020B0604020202020204" pitchFamily="34" charset="0"/>
              </a:rPr>
              <a:t>ASC </a:t>
            </a:r>
            <a:r>
              <a:rPr lang="en-IN" dirty="0">
                <a:latin typeface="Arial" panose="020B0604020202020204" pitchFamily="34" charset="0"/>
                <a:cs typeface="Arial" panose="020B0604020202020204" pitchFamily="34" charset="0"/>
              </a:rPr>
              <a:t>(ascending) order. This is equivalent to ORDER BY expression ASC.</a:t>
            </a:r>
          </a:p>
        </p:txBody>
      </p:sp>
      <p:sp>
        <p:nvSpPr>
          <p:cNvPr id="8" name="Rectangle 7"/>
          <p:cNvSpPr/>
          <p:nvPr/>
        </p:nvSpPr>
        <p:spPr>
          <a:xfrm>
            <a:off x="191345" y="229116"/>
            <a:ext cx="11737304" cy="923330"/>
          </a:xfrm>
          <a:prstGeom prst="rect">
            <a:avLst/>
          </a:prstGeom>
        </p:spPr>
        <p:txBody>
          <a:bodyPr wrap="square">
            <a:spAutoFit/>
          </a:bodyPr>
          <a:lstStyle/>
          <a:p>
            <a:pPr algn="just"/>
            <a:r>
              <a:rPr lang="en-IN" dirty="0">
                <a:latin typeface="Palatino Linotype" panose="02040502050505030304" pitchFamily="18" charset="0"/>
                <a:cs typeface="Segoe UI Light" panose="020B0502040204020203" pitchFamily="34" charset="0"/>
              </a:rPr>
              <a:t>Nulls by default occur at the top, but you can use </a:t>
            </a:r>
            <a:r>
              <a:rPr lang="en-IN" i="1" dirty="0">
                <a:latin typeface="Palatino Linotype" panose="02040502050505030304" pitchFamily="18" charset="0"/>
                <a:cs typeface="Segoe UI Light" panose="020B0502040204020203" pitchFamily="34" charset="0"/>
              </a:rPr>
              <a:t>IsNull</a:t>
            </a:r>
            <a:r>
              <a:rPr lang="en-IN" dirty="0">
                <a:latin typeface="Palatino Linotype" panose="02040502050505030304" pitchFamily="18" charset="0"/>
                <a:cs typeface="Segoe UI Light" panose="020B0502040204020203" pitchFamily="34" charset="0"/>
              </a:rPr>
              <a:t> to assign default values, that will put it in the position you require. </a:t>
            </a:r>
            <a:r>
              <a:rPr lang="en-IN" dirty="0">
                <a:latin typeface="Palatino Linotype" panose="02040502050505030304" pitchFamily="18" charset="0"/>
              </a:rPr>
              <a:t>. The </a:t>
            </a:r>
            <a:r>
              <a:rPr lang="en-IN" i="1" dirty="0">
                <a:latin typeface="Palatino Linotype" panose="02040502050505030304" pitchFamily="18" charset="0"/>
              </a:rPr>
              <a:t>ISNULL()</a:t>
            </a:r>
            <a:r>
              <a:rPr lang="en-IN" dirty="0">
                <a:latin typeface="Palatino Linotype" panose="02040502050505030304" pitchFamily="18" charset="0"/>
              </a:rPr>
              <a:t> function tests whether an expression is NULL. If expression is a NULL value, the ISNULL() function returns 1. Otherwise, it returns 0.</a:t>
            </a:r>
          </a:p>
        </p:txBody>
      </p:sp>
    </p:spTree>
    <p:extLst>
      <p:ext uri="{BB962C8B-B14F-4D97-AF65-F5344CB8AC3E}">
        <p14:creationId xmlns:p14="http://schemas.microsoft.com/office/powerpoint/2010/main" val="10571849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order by </a:t>
            </a:r>
            <a:endParaRPr lang="en-IN" sz="3200" i="1" dirty="0">
              <a:solidFill>
                <a:srgbClr val="FF9900"/>
              </a:solidFill>
              <a:latin typeface="Arial" pitchFamily="34" charset="0"/>
              <a:cs typeface="Arial" pitchFamily="34" charset="0"/>
            </a:endParaRPr>
          </a:p>
        </p:txBody>
      </p:sp>
      <p:sp>
        <p:nvSpPr>
          <p:cNvPr id="4" name="Rectangle 3"/>
          <p:cNvSpPr/>
          <p:nvPr/>
        </p:nvSpPr>
        <p:spPr>
          <a:xfrm>
            <a:off x="191346" y="1596947"/>
            <a:ext cx="10323680" cy="967957"/>
          </a:xfrm>
          <a:prstGeom prst="rect">
            <a:avLst/>
          </a:prstGeom>
        </p:spPr>
        <p:txBody>
          <a:bodyPr wrap="square">
            <a:spAutoFit/>
          </a:bodyPr>
          <a:lstStyle/>
          <a:p>
            <a:pPr>
              <a:lnSpc>
                <a:spcPct val="150000"/>
              </a:lnSpc>
            </a:pPr>
            <a:r>
              <a:rPr lang="en-US" sz="2000" dirty="0">
                <a:solidFill>
                  <a:srgbClr val="0077AA"/>
                </a:solidFill>
                <a:latin typeface="Liberation Mono"/>
              </a:rPr>
              <a:t>SELECT </a:t>
            </a:r>
            <a:r>
              <a:rPr lang="en-US" sz="2000" b="1" i="1" dirty="0">
                <a:solidFill>
                  <a:srgbClr val="0077AA"/>
                </a:solidFill>
                <a:latin typeface="Liberation Mono"/>
              </a:rPr>
              <a:t>A</a:t>
            </a:r>
            <a:r>
              <a:rPr lang="en-US" sz="2000" baseline="-25000" dirty="0">
                <a:solidFill>
                  <a:srgbClr val="0077AA"/>
                </a:solidFill>
                <a:latin typeface="Liberation Mono"/>
              </a:rPr>
              <a:t>1</a:t>
            </a:r>
            <a:r>
              <a:rPr lang="en-IN"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2</a:t>
            </a:r>
            <a:r>
              <a:rPr lang="en-IN"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3</a:t>
            </a:r>
            <a:r>
              <a:rPr lang="en-IN"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n</a:t>
            </a:r>
            <a:r>
              <a:rPr lang="en-US" sz="2000" dirty="0">
                <a:solidFill>
                  <a:srgbClr val="0077AA"/>
                </a:solidFill>
                <a:latin typeface="Liberation Mono"/>
              </a:rPr>
              <a:t> FROM </a:t>
            </a:r>
            <a:r>
              <a:rPr lang="en-US" sz="2000" b="1" i="1" dirty="0">
                <a:solidFill>
                  <a:srgbClr val="0077AA"/>
                </a:solidFill>
                <a:latin typeface="Liberation Mono"/>
              </a:rPr>
              <a:t>r</a:t>
            </a:r>
          </a:p>
          <a:p>
            <a:pPr>
              <a:lnSpc>
                <a:spcPct val="150000"/>
              </a:lnSpc>
            </a:pPr>
            <a:r>
              <a:rPr lang="en-US" sz="2000" dirty="0">
                <a:solidFill>
                  <a:srgbClr val="0077AA"/>
                </a:solidFill>
                <a:latin typeface="Liberation Mono"/>
              </a:rPr>
              <a:t>    [ORDER BY {</a:t>
            </a:r>
            <a:r>
              <a:rPr lang="en-US" sz="2000" b="1" i="1" dirty="0">
                <a:solidFill>
                  <a:srgbClr val="0077AA"/>
                </a:solidFill>
                <a:latin typeface="Liberation Mono"/>
              </a:rPr>
              <a:t>A</a:t>
            </a:r>
            <a:r>
              <a:rPr lang="en-US" sz="2000" baseline="-25000" dirty="0">
                <a:solidFill>
                  <a:srgbClr val="0077AA"/>
                </a:solidFill>
                <a:latin typeface="Liberation Mono"/>
              </a:rPr>
              <a:t>1</a:t>
            </a:r>
            <a:r>
              <a:rPr lang="en-IN"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2</a:t>
            </a:r>
            <a:r>
              <a:rPr lang="en-IN"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dirty="0">
                <a:solidFill>
                  <a:srgbClr val="0077AA"/>
                </a:solidFill>
                <a:latin typeface="Liberation Mono"/>
              </a:rPr>
              <a:t> </a:t>
            </a:r>
            <a:r>
              <a:rPr lang="en-US" sz="2000" dirty="0">
                <a:solidFill>
                  <a:srgbClr val="000000"/>
                </a:solidFill>
                <a:latin typeface="Liberation Mono"/>
              </a:rPr>
              <a:t>|</a:t>
            </a:r>
            <a:r>
              <a:rPr lang="en-US" sz="2000" dirty="0">
                <a:solidFill>
                  <a:srgbClr val="0077AA"/>
                </a:solidFill>
                <a:latin typeface="Liberation Mono"/>
              </a:rPr>
              <a:t> expr </a:t>
            </a:r>
            <a:r>
              <a:rPr lang="en-US" sz="2000" dirty="0">
                <a:solidFill>
                  <a:srgbClr val="000000"/>
                </a:solidFill>
                <a:latin typeface="Liberation Mono"/>
              </a:rPr>
              <a:t>|</a:t>
            </a:r>
            <a:r>
              <a:rPr lang="en-US" sz="2000" dirty="0">
                <a:solidFill>
                  <a:srgbClr val="0077AA"/>
                </a:solidFill>
                <a:latin typeface="Liberation Mono"/>
              </a:rPr>
              <a:t> position}  [ASC </a:t>
            </a:r>
            <a:r>
              <a:rPr lang="en-US" sz="2000" dirty="0">
                <a:solidFill>
                  <a:srgbClr val="000000"/>
                </a:solidFill>
                <a:latin typeface="Liberation Mono"/>
              </a:rPr>
              <a:t>|</a:t>
            </a:r>
            <a:r>
              <a:rPr lang="en-US" sz="2000" dirty="0">
                <a:solidFill>
                  <a:srgbClr val="0077AA"/>
                </a:solidFill>
                <a:latin typeface="Liberation Mono"/>
              </a:rPr>
              <a:t> DESC]</a:t>
            </a:r>
            <a:r>
              <a:rPr lang="en-IN" sz="2000" dirty="0">
                <a:solidFill>
                  <a:srgbClr val="000000"/>
                </a:solidFill>
                <a:latin typeface="Liberation Mono"/>
              </a:rPr>
              <a:t> , </a:t>
            </a:r>
            <a:r>
              <a:rPr lang="en-IN" sz="2000" dirty="0">
                <a:solidFill>
                  <a:schemeClr val="bg1">
                    <a:lumMod val="50000"/>
                  </a:schemeClr>
                </a:solidFill>
                <a:latin typeface="Liberation Mono"/>
              </a:rPr>
              <a:t>. . .</a:t>
            </a:r>
            <a:r>
              <a:rPr lang="en-US" sz="2000" dirty="0">
                <a:solidFill>
                  <a:srgbClr val="0077AA"/>
                </a:solidFill>
                <a:latin typeface="Liberation Mono"/>
              </a:rPr>
              <a:t> ]</a:t>
            </a:r>
          </a:p>
        </p:txBody>
      </p:sp>
      <p:sp>
        <p:nvSpPr>
          <p:cNvPr id="6" name="Rectangle 5"/>
          <p:cNvSpPr/>
          <p:nvPr/>
        </p:nvSpPr>
        <p:spPr>
          <a:xfrm>
            <a:off x="119336" y="680593"/>
            <a:ext cx="11881320" cy="707886"/>
          </a:xfrm>
          <a:prstGeom prst="rect">
            <a:avLst/>
          </a:prstGeom>
          <a:solidFill>
            <a:schemeClr val="bg1"/>
          </a:solidFill>
        </p:spPr>
        <p:txBody>
          <a:bodyPr wrap="square">
            <a:spAutoFit/>
          </a:bodyPr>
          <a:lstStyle/>
          <a:p>
            <a:r>
              <a:rPr lang="en-IN" sz="2000" dirty="0">
                <a:latin typeface="Palatino Linotype" panose="02040502050505030304" pitchFamily="18" charset="0"/>
                <a:cs typeface="Segoe UI Light" panose="020B0502040204020203" pitchFamily="34" charset="0"/>
              </a:rPr>
              <a:t>When doing an ORDER BY, NULL values are placed </a:t>
            </a:r>
            <a:r>
              <a:rPr lang="en-IN" sz="2000" b="1" dirty="0">
                <a:latin typeface="Palatino Linotype" panose="02040502050505030304" pitchFamily="18" charset="0"/>
                <a:cs typeface="Segoe UI Light" panose="020B0502040204020203" pitchFamily="34" charset="0"/>
              </a:rPr>
              <a:t>first</a:t>
            </a:r>
            <a:r>
              <a:rPr lang="en-IN" sz="2000" dirty="0">
                <a:latin typeface="Palatino Linotype" panose="02040502050505030304" pitchFamily="18" charset="0"/>
                <a:cs typeface="Segoe UI Light" panose="020B0502040204020203" pitchFamily="34" charset="0"/>
              </a:rPr>
              <a:t> if you do ORDER BY ... ASC and </a:t>
            </a:r>
            <a:r>
              <a:rPr lang="en-IN" sz="2000" b="1" dirty="0">
                <a:latin typeface="Palatino Linotype" panose="02040502050505030304" pitchFamily="18" charset="0"/>
                <a:cs typeface="Segoe UI Light" panose="020B0502040204020203" pitchFamily="34" charset="0"/>
              </a:rPr>
              <a:t>last</a:t>
            </a:r>
            <a:r>
              <a:rPr lang="en-IN" sz="2000" dirty="0">
                <a:latin typeface="Palatino Linotype" panose="02040502050505030304" pitchFamily="18" charset="0"/>
                <a:cs typeface="Segoe UI Light" panose="020B0502040204020203" pitchFamily="34" charset="0"/>
              </a:rPr>
              <a:t> if you do ORDER BY ... DESC.</a:t>
            </a:r>
          </a:p>
        </p:txBody>
      </p:sp>
      <p:sp>
        <p:nvSpPr>
          <p:cNvPr id="2" name="Rectangle 1"/>
          <p:cNvSpPr/>
          <p:nvPr/>
        </p:nvSpPr>
        <p:spPr>
          <a:xfrm>
            <a:off x="191347" y="2780928"/>
            <a:ext cx="10382989" cy="2353529"/>
          </a:xfrm>
          <a:prstGeom prst="rect">
            <a:avLst/>
          </a:prstGeom>
        </p:spPr>
        <p:txBody>
          <a:bodyPr wrap="square">
            <a:spAutoFit/>
          </a:bodyPr>
          <a:lstStyle/>
          <a:p>
            <a:pPr>
              <a:lnSpc>
                <a:spcPct val="150000"/>
              </a:lnSpc>
            </a:pPr>
            <a:r>
              <a:rPr lang="en-IN" sz="2000" b="1" i="1" dirty="0">
                <a:solidFill>
                  <a:schemeClr val="accent2">
                    <a:lumMod val="50000"/>
                  </a:schemeClr>
                </a:solidFill>
                <a:latin typeface="Palatino Linotype" panose="02040502050505030304" pitchFamily="18" charset="0"/>
                <a:cs typeface="Arial" panose="020B0604020202020204" pitchFamily="34" charset="0"/>
              </a:rPr>
              <a:t>"</a:t>
            </a:r>
            <a:r>
              <a:rPr lang="en-IN" sz="2000" dirty="0">
                <a:solidFill>
                  <a:schemeClr val="accent2">
                    <a:lumMod val="50000"/>
                  </a:schemeClr>
                </a:solidFill>
                <a:latin typeface="Palatino Linotype" panose="02040502050505030304" pitchFamily="18" charset="0"/>
                <a:cs typeface="Arial" panose="020B0604020202020204" pitchFamily="34" charset="0"/>
              </a:rPr>
              <a:t>Ordered by attributes </a:t>
            </a:r>
            <a:r>
              <a:rPr lang="en-IN" sz="2000" i="1" dirty="0">
                <a:solidFill>
                  <a:schemeClr val="accent2">
                    <a:lumMod val="50000"/>
                  </a:schemeClr>
                </a:solidFill>
                <a:latin typeface="Palatino Linotype" panose="02040502050505030304" pitchFamily="18" charset="0"/>
                <a:cs typeface="Arial" panose="020B0604020202020204" pitchFamily="34" charset="0"/>
              </a:rPr>
              <a:t>A</a:t>
            </a:r>
            <a:r>
              <a:rPr lang="en-IN" sz="2000" baseline="-25000" dirty="0">
                <a:solidFill>
                  <a:schemeClr val="accent2">
                    <a:lumMod val="50000"/>
                  </a:schemeClr>
                </a:solidFill>
                <a:latin typeface="Palatino Linotype" panose="02040502050505030304" pitchFamily="18" charset="0"/>
                <a:cs typeface="Arial" panose="020B0604020202020204" pitchFamily="34" charset="0"/>
              </a:rPr>
              <a:t>1</a:t>
            </a:r>
            <a:r>
              <a:rPr lang="en-IN" sz="2000" dirty="0">
                <a:solidFill>
                  <a:schemeClr val="accent2">
                    <a:lumMod val="50000"/>
                  </a:schemeClr>
                </a:solidFill>
                <a:latin typeface="Palatino Linotype" panose="02040502050505030304" pitchFamily="18" charset="0"/>
                <a:cs typeface="Arial" panose="020B0604020202020204" pitchFamily="34" charset="0"/>
              </a:rPr>
              <a:t>, </a:t>
            </a:r>
            <a:r>
              <a:rPr lang="en-IN" sz="2000" i="1" dirty="0">
                <a:solidFill>
                  <a:schemeClr val="accent2">
                    <a:lumMod val="50000"/>
                  </a:schemeClr>
                </a:solidFill>
                <a:latin typeface="Palatino Linotype" panose="02040502050505030304" pitchFamily="18" charset="0"/>
                <a:cs typeface="Arial" panose="020B0604020202020204" pitchFamily="34" charset="0"/>
              </a:rPr>
              <a:t>A</a:t>
            </a:r>
            <a:r>
              <a:rPr lang="en-IN" sz="2000" baseline="-25000" dirty="0">
                <a:solidFill>
                  <a:schemeClr val="accent2">
                    <a:lumMod val="50000"/>
                  </a:schemeClr>
                </a:solidFill>
                <a:latin typeface="Palatino Linotype" panose="02040502050505030304" pitchFamily="18" charset="0"/>
                <a:cs typeface="Arial" panose="020B0604020202020204" pitchFamily="34" charset="0"/>
              </a:rPr>
              <a:t>2</a:t>
            </a:r>
            <a:r>
              <a:rPr lang="en-IN" sz="2000" dirty="0">
                <a:solidFill>
                  <a:schemeClr val="accent2">
                    <a:lumMod val="50000"/>
                  </a:schemeClr>
                </a:solidFill>
                <a:latin typeface="Palatino Linotype" panose="02040502050505030304" pitchFamily="18" charset="0"/>
                <a:cs typeface="Arial" panose="020B0604020202020204" pitchFamily="34" charset="0"/>
              </a:rPr>
              <a:t>, </a:t>
            </a:r>
            <a:r>
              <a:rPr lang="en-IN" sz="2000" i="1" dirty="0">
                <a:solidFill>
                  <a:schemeClr val="accent2">
                    <a:lumMod val="50000"/>
                  </a:schemeClr>
                </a:solidFill>
                <a:latin typeface="Palatino Linotype" panose="02040502050505030304" pitchFamily="18" charset="0"/>
                <a:cs typeface="Arial" panose="020B0604020202020204" pitchFamily="34" charset="0"/>
              </a:rPr>
              <a:t>A</a:t>
            </a:r>
            <a:r>
              <a:rPr lang="en-IN" sz="2000" baseline="-25000" dirty="0">
                <a:solidFill>
                  <a:schemeClr val="accent2">
                    <a:lumMod val="50000"/>
                  </a:schemeClr>
                </a:solidFill>
                <a:latin typeface="Palatino Linotype" panose="02040502050505030304" pitchFamily="18" charset="0"/>
                <a:cs typeface="Arial" panose="020B0604020202020204" pitchFamily="34" charset="0"/>
              </a:rPr>
              <a:t>3</a:t>
            </a:r>
            <a:r>
              <a:rPr lang="en-IN" sz="2000" dirty="0">
                <a:solidFill>
                  <a:schemeClr val="accent2">
                    <a:lumMod val="50000"/>
                  </a:schemeClr>
                </a:solidFill>
                <a:latin typeface="Palatino Linotype" panose="02040502050505030304" pitchFamily="18" charset="0"/>
                <a:cs typeface="Arial" panose="020B0604020202020204" pitchFamily="34" charset="0"/>
              </a:rPr>
              <a:t> …"</a:t>
            </a:r>
          </a:p>
          <a:p>
            <a:pPr marL="285750" indent="-285750">
              <a:lnSpc>
                <a:spcPct val="150000"/>
              </a:lnSpc>
              <a:buFont typeface="Arial" panose="020B0604020202020204" pitchFamily="34" charset="0"/>
              <a:buChar char="•"/>
            </a:pPr>
            <a:r>
              <a:rPr lang="en-IN" sz="2000" dirty="0">
                <a:solidFill>
                  <a:schemeClr val="accent2">
                    <a:lumMod val="50000"/>
                  </a:schemeClr>
                </a:solidFill>
                <a:latin typeface="Palatino Linotype" panose="02040502050505030304" pitchFamily="18" charset="0"/>
                <a:cs typeface="Arial" panose="020B0604020202020204" pitchFamily="34" charset="0"/>
              </a:rPr>
              <a:t>Tuples are sorted by specified attributes</a:t>
            </a:r>
          </a:p>
          <a:p>
            <a:pPr marL="285750" indent="-285750">
              <a:lnSpc>
                <a:spcPct val="150000"/>
              </a:lnSpc>
              <a:buFont typeface="Arial" panose="020B0604020202020204" pitchFamily="34" charset="0"/>
              <a:buChar char="•"/>
            </a:pPr>
            <a:r>
              <a:rPr lang="en-IN" sz="2000" dirty="0">
                <a:solidFill>
                  <a:schemeClr val="accent2">
                    <a:lumMod val="50000"/>
                  </a:schemeClr>
                </a:solidFill>
                <a:latin typeface="Palatino Linotype" panose="02040502050505030304" pitchFamily="18" charset="0"/>
                <a:cs typeface="Arial" panose="020B0604020202020204" pitchFamily="34" charset="0"/>
              </a:rPr>
              <a:t>Results are sorted by </a:t>
            </a:r>
            <a:r>
              <a:rPr lang="en-IN" sz="2000" i="1" dirty="0">
                <a:solidFill>
                  <a:schemeClr val="accent2">
                    <a:lumMod val="50000"/>
                  </a:schemeClr>
                </a:solidFill>
                <a:latin typeface="Palatino Linotype" panose="02040502050505030304" pitchFamily="18" charset="0"/>
                <a:cs typeface="Arial" panose="020B0604020202020204" pitchFamily="34" charset="0"/>
              </a:rPr>
              <a:t>A</a:t>
            </a:r>
            <a:r>
              <a:rPr lang="en-IN" sz="2000" baseline="-25000" dirty="0">
                <a:solidFill>
                  <a:schemeClr val="accent2">
                    <a:lumMod val="50000"/>
                  </a:schemeClr>
                </a:solidFill>
                <a:latin typeface="Palatino Linotype" panose="02040502050505030304" pitchFamily="18" charset="0"/>
                <a:cs typeface="Arial" panose="020B0604020202020204" pitchFamily="34" charset="0"/>
              </a:rPr>
              <a:t>1</a:t>
            </a:r>
            <a:r>
              <a:rPr lang="en-IN" sz="2000" dirty="0">
                <a:solidFill>
                  <a:schemeClr val="accent2">
                    <a:lumMod val="50000"/>
                  </a:schemeClr>
                </a:solidFill>
                <a:latin typeface="Palatino Linotype" panose="02040502050505030304" pitchFamily="18" charset="0"/>
                <a:cs typeface="Arial" panose="020B0604020202020204" pitchFamily="34" charset="0"/>
              </a:rPr>
              <a:t> first</a:t>
            </a:r>
          </a:p>
          <a:p>
            <a:pPr marL="285750" indent="-285750">
              <a:lnSpc>
                <a:spcPct val="150000"/>
              </a:lnSpc>
              <a:buFont typeface="Arial" panose="020B0604020202020204" pitchFamily="34" charset="0"/>
              <a:buChar char="•"/>
            </a:pPr>
            <a:r>
              <a:rPr lang="en-IN" sz="2000" dirty="0">
                <a:solidFill>
                  <a:schemeClr val="accent2">
                    <a:lumMod val="50000"/>
                  </a:schemeClr>
                </a:solidFill>
                <a:latin typeface="Palatino Linotype" panose="02040502050505030304" pitchFamily="18" charset="0"/>
                <a:cs typeface="Arial" panose="020B0604020202020204" pitchFamily="34" charset="0"/>
              </a:rPr>
              <a:t>Within each value of </a:t>
            </a:r>
            <a:r>
              <a:rPr lang="en-IN" sz="2000" i="1" dirty="0">
                <a:solidFill>
                  <a:schemeClr val="accent2">
                    <a:lumMod val="50000"/>
                  </a:schemeClr>
                </a:solidFill>
                <a:latin typeface="Palatino Linotype" panose="02040502050505030304" pitchFamily="18" charset="0"/>
                <a:cs typeface="Arial" panose="020B0604020202020204" pitchFamily="34" charset="0"/>
              </a:rPr>
              <a:t>A</a:t>
            </a:r>
            <a:r>
              <a:rPr lang="en-IN" sz="2000" baseline="-25000" dirty="0">
                <a:solidFill>
                  <a:schemeClr val="accent2">
                    <a:lumMod val="50000"/>
                  </a:schemeClr>
                </a:solidFill>
                <a:latin typeface="Palatino Linotype" panose="02040502050505030304" pitchFamily="18" charset="0"/>
                <a:cs typeface="Arial" panose="020B0604020202020204" pitchFamily="34" charset="0"/>
              </a:rPr>
              <a:t>1</a:t>
            </a:r>
            <a:r>
              <a:rPr lang="en-IN" sz="2000" dirty="0">
                <a:solidFill>
                  <a:schemeClr val="accent2">
                    <a:lumMod val="50000"/>
                  </a:schemeClr>
                </a:solidFill>
                <a:latin typeface="Palatino Linotype" panose="02040502050505030304" pitchFamily="18" charset="0"/>
                <a:cs typeface="Arial" panose="020B0604020202020204" pitchFamily="34" charset="0"/>
              </a:rPr>
              <a:t>, results are sorted by </a:t>
            </a:r>
            <a:r>
              <a:rPr lang="en-IN" sz="2000" i="1" dirty="0">
                <a:solidFill>
                  <a:schemeClr val="accent2">
                    <a:lumMod val="50000"/>
                  </a:schemeClr>
                </a:solidFill>
                <a:latin typeface="Palatino Linotype" panose="02040502050505030304" pitchFamily="18" charset="0"/>
                <a:cs typeface="Arial" panose="020B0604020202020204" pitchFamily="34" charset="0"/>
              </a:rPr>
              <a:t>A</a:t>
            </a:r>
            <a:r>
              <a:rPr lang="en-IN" sz="2000" baseline="-25000" dirty="0">
                <a:solidFill>
                  <a:schemeClr val="accent2">
                    <a:lumMod val="50000"/>
                  </a:schemeClr>
                </a:solidFill>
                <a:latin typeface="Palatino Linotype" panose="02040502050505030304" pitchFamily="18" charset="0"/>
                <a:cs typeface="Arial" panose="020B0604020202020204" pitchFamily="34" charset="0"/>
              </a:rPr>
              <a:t>2 </a:t>
            </a:r>
            <a:r>
              <a:rPr lang="en-IN" sz="2000" dirty="0">
                <a:solidFill>
                  <a:schemeClr val="accent2">
                    <a:lumMod val="50000"/>
                  </a:schemeClr>
                </a:solidFill>
                <a:latin typeface="Palatino Linotype" panose="02040502050505030304" pitchFamily="18" charset="0"/>
                <a:cs typeface="Arial" panose="020B0604020202020204" pitchFamily="34" charset="0"/>
              </a:rPr>
              <a:t>then within each value of </a:t>
            </a:r>
            <a:r>
              <a:rPr lang="en-IN" sz="2000" i="1" dirty="0">
                <a:solidFill>
                  <a:schemeClr val="accent2">
                    <a:lumMod val="50000"/>
                  </a:schemeClr>
                </a:solidFill>
                <a:latin typeface="Palatino Linotype" panose="02040502050505030304" pitchFamily="18" charset="0"/>
                <a:cs typeface="Arial" panose="020B0604020202020204" pitchFamily="34" charset="0"/>
              </a:rPr>
              <a:t>A</a:t>
            </a:r>
            <a:r>
              <a:rPr lang="en-IN" sz="2000" baseline="-25000" dirty="0">
                <a:solidFill>
                  <a:schemeClr val="accent2">
                    <a:lumMod val="50000"/>
                  </a:schemeClr>
                </a:solidFill>
                <a:latin typeface="Palatino Linotype" panose="02040502050505030304" pitchFamily="18" charset="0"/>
                <a:cs typeface="Arial" panose="020B0604020202020204" pitchFamily="34" charset="0"/>
              </a:rPr>
              <a:t>2</a:t>
            </a:r>
            <a:r>
              <a:rPr lang="en-IN" sz="2000" dirty="0">
                <a:solidFill>
                  <a:schemeClr val="accent2">
                    <a:lumMod val="50000"/>
                  </a:schemeClr>
                </a:solidFill>
                <a:latin typeface="Palatino Linotype" panose="02040502050505030304" pitchFamily="18" charset="0"/>
                <a:cs typeface="Arial" panose="020B0604020202020204" pitchFamily="34" charset="0"/>
              </a:rPr>
              <a:t>, results are sorted by </a:t>
            </a:r>
            <a:r>
              <a:rPr lang="en-IN" sz="2000" i="1" dirty="0">
                <a:solidFill>
                  <a:schemeClr val="accent2">
                    <a:lumMod val="50000"/>
                  </a:schemeClr>
                </a:solidFill>
                <a:latin typeface="Palatino Linotype" panose="02040502050505030304" pitchFamily="18" charset="0"/>
                <a:cs typeface="Arial" panose="020B0604020202020204" pitchFamily="34" charset="0"/>
              </a:rPr>
              <a:t>A</a:t>
            </a:r>
            <a:r>
              <a:rPr lang="en-IN" sz="2000" baseline="-25000" dirty="0">
                <a:solidFill>
                  <a:schemeClr val="accent2">
                    <a:lumMod val="50000"/>
                  </a:schemeClr>
                </a:solidFill>
                <a:latin typeface="Palatino Linotype" panose="02040502050505030304" pitchFamily="18" charset="0"/>
                <a:cs typeface="Arial" panose="020B0604020202020204" pitchFamily="34" charset="0"/>
              </a:rPr>
              <a:t>3 </a:t>
            </a:r>
          </a:p>
        </p:txBody>
      </p:sp>
      <p:sp>
        <p:nvSpPr>
          <p:cNvPr id="7" name="TextBox 6">
            <a:extLst>
              <a:ext uri="{FF2B5EF4-FFF2-40B4-BE49-F238E27FC236}">
                <a16:creationId xmlns:a16="http://schemas.microsoft.com/office/drawing/2014/main" id="{A25F0689-230B-4190-A1EF-CC6F529C1D32}"/>
              </a:ext>
            </a:extLst>
          </p:cNvPr>
          <p:cNvSpPr txBox="1"/>
          <p:nvPr/>
        </p:nvSpPr>
        <p:spPr>
          <a:xfrm>
            <a:off x="191346" y="5588186"/>
            <a:ext cx="11449270" cy="707886"/>
          </a:xfrm>
          <a:prstGeom prst="rect">
            <a:avLst/>
          </a:prstGeom>
          <a:noFill/>
        </p:spPr>
        <p:txBody>
          <a:bodyPr wrap="square">
            <a:spAutoFit/>
          </a:bodyPr>
          <a:lstStyle/>
          <a:p>
            <a:pPr marL="285750" indent="-285750">
              <a:buFont typeface="Arial" panose="020B0604020202020204" pitchFamily="34" charset="0"/>
              <a:buChar char="•"/>
            </a:pPr>
            <a:r>
              <a:rPr lang="en-US" b="0" i="0" dirty="0">
                <a:solidFill>
                  <a:srgbClr val="0077AA"/>
                </a:solidFill>
                <a:effectLst/>
                <a:latin typeface="Liberation Mono"/>
              </a:rPr>
              <a:t>SELECT</a:t>
            </a:r>
            <a:r>
              <a:rPr lang="en-US" b="0" i="0" dirty="0">
                <a:solidFill>
                  <a:srgbClr val="000000"/>
                </a:solidFill>
                <a:effectLst/>
                <a:latin typeface="Liberation Mono"/>
              </a:rPr>
              <a:t> </a:t>
            </a:r>
            <a:r>
              <a:rPr lang="en-US" b="0" i="0" dirty="0">
                <a:solidFill>
                  <a:srgbClr val="A67F59"/>
                </a:solidFill>
                <a:effectLst/>
                <a:latin typeface="Liberation Mono"/>
              </a:rPr>
              <a:t>*</a:t>
            </a:r>
            <a:r>
              <a:rPr lang="en-US" b="0" i="0" dirty="0">
                <a:solidFill>
                  <a:srgbClr val="000000"/>
                </a:solidFill>
                <a:effectLst/>
                <a:latin typeface="Liberation Mono"/>
              </a:rPr>
              <a:t> </a:t>
            </a:r>
            <a:r>
              <a:rPr lang="en-US" b="0" i="0" dirty="0">
                <a:solidFill>
                  <a:srgbClr val="0077AA"/>
                </a:solidFill>
                <a:effectLst/>
                <a:latin typeface="Liberation Mono"/>
              </a:rPr>
              <a:t>FROM</a:t>
            </a:r>
            <a:r>
              <a:rPr lang="en-US" b="0" i="0" dirty="0">
                <a:solidFill>
                  <a:srgbClr val="000000"/>
                </a:solidFill>
                <a:effectLst/>
                <a:latin typeface="Liberation Mono"/>
              </a:rPr>
              <a:t> </a:t>
            </a:r>
            <a:r>
              <a:rPr lang="en-US" b="1" i="1" dirty="0">
                <a:solidFill>
                  <a:srgbClr val="000000"/>
                </a:solidFill>
                <a:effectLst/>
                <a:latin typeface="Liberation Mono"/>
              </a:rPr>
              <a:t>r</a:t>
            </a:r>
            <a:r>
              <a:rPr lang="en-US" b="0" i="0" dirty="0">
                <a:solidFill>
                  <a:srgbClr val="000000"/>
                </a:solidFill>
                <a:effectLst/>
                <a:latin typeface="Liberation Mono"/>
              </a:rPr>
              <a:t> </a:t>
            </a:r>
            <a:r>
              <a:rPr lang="en-US" b="0" i="0" dirty="0">
                <a:solidFill>
                  <a:srgbClr val="0077AA"/>
                </a:solidFill>
                <a:effectLst/>
                <a:latin typeface="Liberation Mono"/>
              </a:rPr>
              <a:t>ORDER</a:t>
            </a:r>
            <a:r>
              <a:rPr lang="en-US" b="0" i="0" dirty="0">
                <a:solidFill>
                  <a:srgbClr val="000000"/>
                </a:solidFill>
                <a:effectLst/>
                <a:latin typeface="Liberation Mono"/>
              </a:rPr>
              <a:t> </a:t>
            </a:r>
            <a:r>
              <a:rPr lang="en-US" b="0" i="0" dirty="0">
                <a:solidFill>
                  <a:srgbClr val="0077AA"/>
                </a:solidFill>
                <a:effectLst/>
                <a:latin typeface="Liberation Mono"/>
              </a:rPr>
              <a:t>BY</a:t>
            </a:r>
            <a:r>
              <a:rPr lang="en-US" b="0" i="0" dirty="0">
                <a:solidFill>
                  <a:srgbClr val="000000"/>
                </a:solidFill>
                <a:effectLst/>
                <a:latin typeface="Liberation Mono"/>
              </a:rPr>
              <a:t> </a:t>
            </a:r>
            <a:r>
              <a:rPr lang="en-US" b="0" i="1" dirty="0">
                <a:solidFill>
                  <a:srgbClr val="000000"/>
                </a:solidFill>
                <a:effectLst/>
                <a:latin typeface="Liberation Mono"/>
              </a:rPr>
              <a:t>key_part1</a:t>
            </a:r>
            <a:r>
              <a:rPr lang="en-US" i="1" dirty="0">
                <a:solidFill>
                  <a:srgbClr val="000000"/>
                </a:solidFill>
                <a:latin typeface="Liberation Mono"/>
              </a:rPr>
              <a:t>, key_part2;</a:t>
            </a:r>
            <a:r>
              <a:rPr lang="en-US" b="0" i="0" dirty="0">
                <a:solidFill>
                  <a:srgbClr val="999999"/>
                </a:solidFill>
                <a:effectLst/>
                <a:latin typeface="Liberation Mono"/>
              </a:rPr>
              <a:t>			</a:t>
            </a:r>
            <a:r>
              <a:rPr lang="en-US" b="0" i="0" dirty="0">
                <a:solidFill>
                  <a:srgbClr val="39AE0A"/>
                </a:solidFill>
                <a:effectLst/>
                <a:latin typeface="Liberation Mono"/>
              </a:rPr>
              <a:t>// optimizer does not use the index.</a:t>
            </a:r>
          </a:p>
          <a:p>
            <a:pPr marL="285750" indent="-285750">
              <a:buFont typeface="Arial" panose="020B0604020202020204" pitchFamily="34" charset="0"/>
              <a:buChar char="•"/>
            </a:pPr>
            <a:endParaRPr lang="en-US" sz="400" b="0" i="0" dirty="0">
              <a:solidFill>
                <a:srgbClr val="999999"/>
              </a:solidFill>
              <a:effectLst/>
              <a:latin typeface="Liberation Mono"/>
            </a:endParaRPr>
          </a:p>
          <a:p>
            <a:pPr marL="285750" indent="-285750">
              <a:buFont typeface="Arial" panose="020B0604020202020204" pitchFamily="34" charset="0"/>
              <a:buChar char="•"/>
            </a:pPr>
            <a:r>
              <a:rPr lang="en-US" b="0" i="0" dirty="0">
                <a:solidFill>
                  <a:srgbClr val="0077AA"/>
                </a:solidFill>
                <a:effectLst/>
                <a:latin typeface="Liberation Mono"/>
              </a:rPr>
              <a:t>SELECT</a:t>
            </a:r>
            <a:r>
              <a:rPr lang="en-US" b="0" i="0" dirty="0">
                <a:solidFill>
                  <a:srgbClr val="000000"/>
                </a:solidFill>
                <a:effectLst/>
                <a:latin typeface="Liberation Mono"/>
              </a:rPr>
              <a:t> </a:t>
            </a:r>
            <a:r>
              <a:rPr lang="en-US" b="0" i="1" dirty="0">
                <a:solidFill>
                  <a:srgbClr val="000000"/>
                </a:solidFill>
                <a:effectLst/>
                <a:latin typeface="Liberation Mono"/>
              </a:rPr>
              <a:t>key_part1</a:t>
            </a:r>
            <a:r>
              <a:rPr lang="en-US" b="0" i="0" dirty="0">
                <a:solidFill>
                  <a:srgbClr val="999999"/>
                </a:solidFill>
                <a:effectLst/>
                <a:latin typeface="Liberation Mono"/>
              </a:rPr>
              <a:t>,</a:t>
            </a:r>
            <a:r>
              <a:rPr lang="en-US" b="0" i="0" dirty="0">
                <a:solidFill>
                  <a:srgbClr val="000000"/>
                </a:solidFill>
                <a:effectLst/>
                <a:latin typeface="Liberation Mono"/>
              </a:rPr>
              <a:t> </a:t>
            </a:r>
            <a:r>
              <a:rPr lang="en-US" b="0" i="1" dirty="0">
                <a:solidFill>
                  <a:srgbClr val="000000"/>
                </a:solidFill>
                <a:effectLst/>
                <a:latin typeface="Liberation Mono"/>
              </a:rPr>
              <a:t>key_part2</a:t>
            </a:r>
            <a:r>
              <a:rPr lang="en-US" b="0" i="0" dirty="0">
                <a:solidFill>
                  <a:srgbClr val="000000"/>
                </a:solidFill>
                <a:effectLst/>
                <a:latin typeface="Liberation Mono"/>
              </a:rPr>
              <a:t> </a:t>
            </a:r>
            <a:r>
              <a:rPr lang="en-US" b="0" i="0" dirty="0">
                <a:solidFill>
                  <a:srgbClr val="0077AA"/>
                </a:solidFill>
                <a:effectLst/>
                <a:latin typeface="Liberation Mono"/>
              </a:rPr>
              <a:t>FROM</a:t>
            </a:r>
            <a:r>
              <a:rPr lang="en-US" b="0" i="0" dirty="0">
                <a:solidFill>
                  <a:srgbClr val="000000"/>
                </a:solidFill>
                <a:effectLst/>
                <a:latin typeface="Liberation Mono"/>
              </a:rPr>
              <a:t> </a:t>
            </a:r>
            <a:r>
              <a:rPr lang="en-US" b="1" i="1" dirty="0">
                <a:solidFill>
                  <a:srgbClr val="000000"/>
                </a:solidFill>
                <a:effectLst/>
                <a:latin typeface="Liberation Mono"/>
              </a:rPr>
              <a:t>r</a:t>
            </a:r>
            <a:r>
              <a:rPr lang="en-US" b="0" i="0" dirty="0">
                <a:solidFill>
                  <a:srgbClr val="000000"/>
                </a:solidFill>
                <a:effectLst/>
                <a:latin typeface="Liberation Mono"/>
              </a:rPr>
              <a:t> </a:t>
            </a:r>
            <a:r>
              <a:rPr lang="en-US" b="0" i="0" dirty="0">
                <a:solidFill>
                  <a:srgbClr val="0077AA"/>
                </a:solidFill>
                <a:effectLst/>
                <a:latin typeface="Liberation Mono"/>
              </a:rPr>
              <a:t>ORDER</a:t>
            </a:r>
            <a:r>
              <a:rPr lang="en-US" b="0" i="0" dirty="0">
                <a:solidFill>
                  <a:srgbClr val="000000"/>
                </a:solidFill>
                <a:effectLst/>
                <a:latin typeface="Liberation Mono"/>
              </a:rPr>
              <a:t> </a:t>
            </a:r>
            <a:r>
              <a:rPr lang="en-US" b="0" i="0" dirty="0">
                <a:solidFill>
                  <a:srgbClr val="0077AA"/>
                </a:solidFill>
                <a:effectLst/>
                <a:latin typeface="Liberation Mono"/>
              </a:rPr>
              <a:t>BY</a:t>
            </a:r>
            <a:r>
              <a:rPr lang="en-US" b="0" i="0" dirty="0">
                <a:solidFill>
                  <a:srgbClr val="000000"/>
                </a:solidFill>
                <a:effectLst/>
                <a:latin typeface="Liberation Mono"/>
              </a:rPr>
              <a:t> </a:t>
            </a:r>
            <a:r>
              <a:rPr lang="en-US" b="0" i="1" dirty="0">
                <a:solidFill>
                  <a:srgbClr val="000000"/>
                </a:solidFill>
                <a:effectLst/>
                <a:latin typeface="Liberation Mono"/>
              </a:rPr>
              <a:t>key_part1</a:t>
            </a:r>
            <a:r>
              <a:rPr lang="en-US" b="0" i="0" dirty="0">
                <a:solidFill>
                  <a:srgbClr val="999999"/>
                </a:solidFill>
                <a:effectLst/>
                <a:latin typeface="Liberation Mono"/>
              </a:rPr>
              <a:t>,</a:t>
            </a:r>
            <a:r>
              <a:rPr lang="en-US" b="0" i="0" dirty="0">
                <a:solidFill>
                  <a:srgbClr val="000000"/>
                </a:solidFill>
                <a:effectLst/>
                <a:latin typeface="Liberation Mono"/>
              </a:rPr>
              <a:t> </a:t>
            </a:r>
            <a:r>
              <a:rPr lang="en-US" b="0" i="1" dirty="0">
                <a:solidFill>
                  <a:srgbClr val="000000"/>
                </a:solidFill>
                <a:effectLst/>
                <a:latin typeface="Liberation Mono"/>
              </a:rPr>
              <a:t>key_part2</a:t>
            </a:r>
            <a:r>
              <a:rPr lang="en-US" b="0" i="0" dirty="0">
                <a:solidFill>
                  <a:srgbClr val="999999"/>
                </a:solidFill>
                <a:effectLst/>
                <a:latin typeface="Liberation Mono"/>
              </a:rPr>
              <a:t>;	</a:t>
            </a:r>
            <a:r>
              <a:rPr lang="en-US" dirty="0">
                <a:solidFill>
                  <a:srgbClr val="39AE0A"/>
                </a:solidFill>
                <a:latin typeface="Liberation Mono"/>
              </a:rPr>
              <a:t>// optimizer uses the index.</a:t>
            </a:r>
            <a:endParaRPr lang="en-IN" dirty="0">
              <a:solidFill>
                <a:srgbClr val="39AE0A"/>
              </a:solidFill>
              <a:latin typeface="Liberation Mono"/>
            </a:endParaRPr>
          </a:p>
        </p:txBody>
      </p:sp>
    </p:spTree>
    <p:extLst>
      <p:ext uri="{BB962C8B-B14F-4D97-AF65-F5344CB8AC3E}">
        <p14:creationId xmlns:p14="http://schemas.microsoft.com/office/powerpoint/2010/main" val="16300398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order by </a:t>
            </a:r>
            <a:endParaRPr lang="en-IN" sz="3200" i="1" dirty="0">
              <a:solidFill>
                <a:srgbClr val="FF9900"/>
              </a:solidFill>
              <a:latin typeface="Arial" pitchFamily="34" charset="0"/>
              <a:cs typeface="Arial" pitchFamily="34" charset="0"/>
            </a:endParaRPr>
          </a:p>
        </p:txBody>
      </p:sp>
      <p:sp>
        <p:nvSpPr>
          <p:cNvPr id="2" name="Rectangle 1"/>
          <p:cNvSpPr/>
          <p:nvPr/>
        </p:nvSpPr>
        <p:spPr>
          <a:xfrm>
            <a:off x="191347" y="671986"/>
            <a:ext cx="8838049" cy="369332"/>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The ORDER BY clause is used to sort the records in your result set.</a:t>
            </a:r>
          </a:p>
        </p:txBody>
      </p:sp>
      <p:grpSp>
        <p:nvGrpSpPr>
          <p:cNvPr id="3" name="Group 2">
            <a:extLst>
              <a:ext uri="{FF2B5EF4-FFF2-40B4-BE49-F238E27FC236}">
                <a16:creationId xmlns:a16="http://schemas.microsoft.com/office/drawing/2014/main" id="{92C88704-B6CC-417E-B786-9BD80CC0DB13}"/>
              </a:ext>
            </a:extLst>
          </p:cNvPr>
          <p:cNvGrpSpPr/>
          <p:nvPr/>
        </p:nvGrpSpPr>
        <p:grpSpPr>
          <a:xfrm>
            <a:off x="690630" y="2852936"/>
            <a:ext cx="10544285" cy="3220899"/>
            <a:chOff x="690630" y="3006340"/>
            <a:chExt cx="10544285" cy="3220899"/>
          </a:xfrm>
        </p:grpSpPr>
        <p:grpSp>
          <p:nvGrpSpPr>
            <p:cNvPr id="26" name="Group 25">
              <a:extLst>
                <a:ext uri="{FF2B5EF4-FFF2-40B4-BE49-F238E27FC236}">
                  <a16:creationId xmlns:a16="http://schemas.microsoft.com/office/drawing/2014/main" id="{06EE6528-7482-4030-9A7A-63F59567B0FB}"/>
                </a:ext>
              </a:extLst>
            </p:cNvPr>
            <p:cNvGrpSpPr/>
            <p:nvPr/>
          </p:nvGrpSpPr>
          <p:grpSpPr>
            <a:xfrm>
              <a:off x="690630" y="3006340"/>
              <a:ext cx="10544285" cy="1502780"/>
              <a:chOff x="690630" y="1745011"/>
              <a:chExt cx="10544285" cy="1502780"/>
            </a:xfrm>
          </p:grpSpPr>
          <p:grpSp>
            <p:nvGrpSpPr>
              <p:cNvPr id="27" name="Group 26">
                <a:extLst>
                  <a:ext uri="{FF2B5EF4-FFF2-40B4-BE49-F238E27FC236}">
                    <a16:creationId xmlns:a16="http://schemas.microsoft.com/office/drawing/2014/main" id="{5EE7456F-8033-4B42-A1C4-9F3BA35086FE}"/>
                  </a:ext>
                </a:extLst>
              </p:cNvPr>
              <p:cNvGrpSpPr/>
              <p:nvPr/>
            </p:nvGrpSpPr>
            <p:grpSpPr>
              <a:xfrm>
                <a:off x="690630" y="1783237"/>
                <a:ext cx="8956920" cy="1357731"/>
                <a:chOff x="262933" y="1548086"/>
                <a:chExt cx="8956920" cy="1357731"/>
              </a:xfrm>
            </p:grpSpPr>
            <p:sp>
              <p:nvSpPr>
                <p:cNvPr id="34" name="Rectangle 33">
                  <a:extLst>
                    <a:ext uri="{FF2B5EF4-FFF2-40B4-BE49-F238E27FC236}">
                      <a16:creationId xmlns:a16="http://schemas.microsoft.com/office/drawing/2014/main" id="{275A66DE-78B0-49D0-84F9-8D69B13E2AEB}"/>
                    </a:ext>
                  </a:extLst>
                </p:cNvPr>
                <p:cNvSpPr/>
                <p:nvPr/>
              </p:nvSpPr>
              <p:spPr>
                <a:xfrm>
                  <a:off x="5797328" y="1609673"/>
                  <a:ext cx="2736304"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30" name="Group 29">
                  <a:extLst>
                    <a:ext uri="{FF2B5EF4-FFF2-40B4-BE49-F238E27FC236}">
                      <a16:creationId xmlns:a16="http://schemas.microsoft.com/office/drawing/2014/main" id="{AE92CDCB-F0A8-454E-BE3D-0CC60132CBEC}"/>
                    </a:ext>
                  </a:extLst>
                </p:cNvPr>
                <p:cNvGrpSpPr/>
                <p:nvPr/>
              </p:nvGrpSpPr>
              <p:grpSpPr>
                <a:xfrm>
                  <a:off x="1651832" y="1600839"/>
                  <a:ext cx="7568021" cy="1296144"/>
                  <a:chOff x="31591" y="1556792"/>
                  <a:chExt cx="7568021" cy="1296144"/>
                </a:xfrm>
              </p:grpSpPr>
              <p:grpSp>
                <p:nvGrpSpPr>
                  <p:cNvPr id="37" name="Group 36">
                    <a:extLst>
                      <a:ext uri="{FF2B5EF4-FFF2-40B4-BE49-F238E27FC236}">
                        <a16:creationId xmlns:a16="http://schemas.microsoft.com/office/drawing/2014/main" id="{B5EF27D8-38AB-4C7B-8483-596A5CA13FCE}"/>
                      </a:ext>
                    </a:extLst>
                  </p:cNvPr>
                  <p:cNvGrpSpPr/>
                  <p:nvPr/>
                </p:nvGrpSpPr>
                <p:grpSpPr>
                  <a:xfrm>
                    <a:off x="669977" y="1556792"/>
                    <a:ext cx="6238644" cy="1296144"/>
                    <a:chOff x="669977" y="1556792"/>
                    <a:chExt cx="6238644" cy="1296144"/>
                  </a:xfrm>
                </p:grpSpPr>
                <p:sp>
                  <p:nvSpPr>
                    <p:cNvPr id="41" name="Rectangle 40">
                      <a:extLst>
                        <a:ext uri="{FF2B5EF4-FFF2-40B4-BE49-F238E27FC236}">
                          <a16:creationId xmlns:a16="http://schemas.microsoft.com/office/drawing/2014/main" id="{D0534904-4556-46AD-B4F8-0198B332B9E6}"/>
                        </a:ext>
                      </a:extLst>
                    </p:cNvPr>
                    <p:cNvSpPr/>
                    <p:nvPr/>
                  </p:nvSpPr>
                  <p:spPr>
                    <a:xfrm>
                      <a:off x="669977" y="1556792"/>
                      <a:ext cx="2736304"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TextBox 41">
                      <a:extLst>
                        <a:ext uri="{FF2B5EF4-FFF2-40B4-BE49-F238E27FC236}">
                          <a16:creationId xmlns:a16="http://schemas.microsoft.com/office/drawing/2014/main" id="{5728A7C2-1120-4BEA-9B48-6A8F0C1586F0}"/>
                        </a:ext>
                      </a:extLst>
                    </p:cNvPr>
                    <p:cNvSpPr txBox="1"/>
                    <p:nvPr/>
                  </p:nvSpPr>
                  <p:spPr>
                    <a:xfrm>
                      <a:off x="4200305" y="1620089"/>
                      <a:ext cx="2708316" cy="584775"/>
                    </a:xfrm>
                    <a:prstGeom prst="rect">
                      <a:avLst/>
                    </a:prstGeom>
                    <a:noFill/>
                  </p:spPr>
                  <p:txBody>
                    <a:bodyPr wrap="square">
                      <a:spAutoFit/>
                    </a:bodyPr>
                    <a:lstStyle/>
                    <a:p>
                      <a:pPr algn="ctr"/>
                      <a:r>
                        <a:rPr lang="en-IN" sz="3200" dirty="0">
                          <a:latin typeface="Liberation Mono"/>
                        </a:rPr>
                        <a:t>ORDER BY</a:t>
                      </a:r>
                      <a:endParaRPr lang="en-IN" sz="3200" dirty="0"/>
                    </a:p>
                  </p:txBody>
                </p:sp>
                <p:sp>
                  <p:nvSpPr>
                    <p:cNvPr id="43" name="TextBox 42">
                      <a:extLst>
                        <a:ext uri="{FF2B5EF4-FFF2-40B4-BE49-F238E27FC236}">
                          <a16:creationId xmlns:a16="http://schemas.microsoft.com/office/drawing/2014/main" id="{E5A62CF6-BC1C-4896-B1F3-6F0D2F3E4910}"/>
                        </a:ext>
                      </a:extLst>
                    </p:cNvPr>
                    <p:cNvSpPr txBox="1"/>
                    <p:nvPr/>
                  </p:nvSpPr>
                  <p:spPr>
                    <a:xfrm>
                      <a:off x="4195535" y="2097142"/>
                      <a:ext cx="2713086" cy="707886"/>
                    </a:xfrm>
                    <a:prstGeom prst="rect">
                      <a:avLst/>
                    </a:prstGeom>
                    <a:noFill/>
                  </p:spPr>
                  <p:txBody>
                    <a:bodyPr wrap="square">
                      <a:spAutoFit/>
                    </a:bodyPr>
                    <a:lstStyle/>
                    <a:p>
                      <a:pPr algn="ct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latin typeface="Liberation Mono"/>
                          <a:cs typeface="Arial" panose="020B0604020202020204" pitchFamily="34" charset="0"/>
                        </a:rPr>
                        <a:t>job </a:t>
                      </a:r>
                      <a:r>
                        <a:rPr lang="en-IN" sz="2000" b="1" dirty="0">
                          <a:latin typeface="Liberation Mono"/>
                          <a:cs typeface="Arial" panose="020B0604020202020204" pitchFamily="34" charset="0"/>
                        </a:rPr>
                        <a:t>ASC</a:t>
                      </a:r>
                      <a:r>
                        <a:rPr lang="en-IN" sz="2000" dirty="0">
                          <a:latin typeface="Liberation Mono"/>
                          <a:cs typeface="Arial" panose="020B0604020202020204" pitchFamily="34" charset="0"/>
                        </a:rPr>
                        <a:t>, </a:t>
                      </a: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latin typeface="Liberation Mono"/>
                          <a:cs typeface="Arial" panose="020B0604020202020204" pitchFamily="34" charset="0"/>
                        </a:rPr>
                        <a:t>ename</a:t>
                      </a:r>
                      <a:r>
                        <a:rPr lang="en-IN" sz="2000" b="1" dirty="0">
                          <a:latin typeface="Liberation Mono"/>
                          <a:cs typeface="Arial" panose="020B0604020202020204" pitchFamily="34" charset="0"/>
                        </a:rPr>
                        <a:t> DESC</a:t>
                      </a:r>
                      <a:endParaRPr lang="en-IN" sz="2000" b="1" dirty="0"/>
                    </a:p>
                  </p:txBody>
                </p:sp>
              </p:grpSp>
              <p:sp>
                <p:nvSpPr>
                  <p:cNvPr id="38" name="Arrow: Right 37">
                    <a:extLst>
                      <a:ext uri="{FF2B5EF4-FFF2-40B4-BE49-F238E27FC236}">
                        <a16:creationId xmlns:a16="http://schemas.microsoft.com/office/drawing/2014/main" id="{187EC880-DA91-45C4-A549-19E1D978A9A4}"/>
                      </a:ext>
                    </a:extLst>
                  </p:cNvPr>
                  <p:cNvSpPr/>
                  <p:nvPr/>
                </p:nvSpPr>
                <p:spPr>
                  <a:xfrm>
                    <a:off x="3509313"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Arrow: Right 38">
                    <a:extLst>
                      <a:ext uri="{FF2B5EF4-FFF2-40B4-BE49-F238E27FC236}">
                        <a16:creationId xmlns:a16="http://schemas.microsoft.com/office/drawing/2014/main" id="{CD02663C-8E8E-4A93-A9A0-A1815FE6F6A9}"/>
                      </a:ext>
                    </a:extLst>
                  </p:cNvPr>
                  <p:cNvSpPr/>
                  <p:nvPr/>
                </p:nvSpPr>
                <p:spPr>
                  <a:xfrm>
                    <a:off x="31591"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Arrow: Right 39">
                    <a:extLst>
                      <a:ext uri="{FF2B5EF4-FFF2-40B4-BE49-F238E27FC236}">
                        <a16:creationId xmlns:a16="http://schemas.microsoft.com/office/drawing/2014/main" id="{7976813C-D555-4DEA-97CF-DC5816AD7053}"/>
                      </a:ext>
                    </a:extLst>
                  </p:cNvPr>
                  <p:cNvSpPr/>
                  <p:nvPr/>
                </p:nvSpPr>
                <p:spPr>
                  <a:xfrm>
                    <a:off x="6993206"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31" name="Flowchart: Magnetic Disk 30">
                  <a:extLst>
                    <a:ext uri="{FF2B5EF4-FFF2-40B4-BE49-F238E27FC236}">
                      <a16:creationId xmlns:a16="http://schemas.microsoft.com/office/drawing/2014/main" id="{C976275B-4FF6-4910-B0EA-4D2A43571D60}"/>
                    </a:ext>
                  </a:extLst>
                </p:cNvPr>
                <p:cNvSpPr/>
                <p:nvPr/>
              </p:nvSpPr>
              <p:spPr>
                <a:xfrm>
                  <a:off x="267703" y="1609674"/>
                  <a:ext cx="1296144" cy="1296143"/>
                </a:xfrm>
                <a:prstGeom prst="flowChartMagneticDisk">
                  <a:avLst/>
                </a:prstGeom>
                <a:solidFill>
                  <a:schemeClr val="accent3">
                    <a:lumMod val="20000"/>
                    <a:lumOff val="80000"/>
                  </a:schemeClr>
                </a:solidFill>
                <a:ln>
                  <a:solidFill>
                    <a:srgbClr val="8A1E92"/>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32" name="TextBox 31">
                  <a:extLst>
                    <a:ext uri="{FF2B5EF4-FFF2-40B4-BE49-F238E27FC236}">
                      <a16:creationId xmlns:a16="http://schemas.microsoft.com/office/drawing/2014/main" id="{22F96624-88A2-4AFD-9F7F-AB3B305E6231}"/>
                    </a:ext>
                  </a:extLst>
                </p:cNvPr>
                <p:cNvSpPr txBox="1"/>
                <p:nvPr/>
              </p:nvSpPr>
              <p:spPr>
                <a:xfrm>
                  <a:off x="267703" y="1548086"/>
                  <a:ext cx="1324285" cy="892552"/>
                </a:xfrm>
                <a:prstGeom prst="rect">
                  <a:avLst/>
                </a:prstGeom>
                <a:noFill/>
              </p:spPr>
              <p:txBody>
                <a:bodyPr wrap="square">
                  <a:spAutoFit/>
                </a:bodyPr>
                <a:lstStyle/>
                <a:p>
                  <a:pPr algn="ctr"/>
                  <a:r>
                    <a:rPr lang="en-IN" sz="3200" dirty="0">
                      <a:latin typeface="Liberation Mono"/>
                    </a:rPr>
                    <a:t>READ</a:t>
                  </a:r>
                </a:p>
                <a:p>
                  <a:pPr algn="ctr"/>
                  <a:r>
                    <a:rPr lang="en-IN" sz="2000" b="1" dirty="0">
                      <a:latin typeface="Liberation Mono"/>
                    </a:rPr>
                    <a:t>FROM</a:t>
                  </a:r>
                </a:p>
              </p:txBody>
            </p:sp>
            <p:sp>
              <p:nvSpPr>
                <p:cNvPr id="33" name="TextBox 32">
                  <a:extLst>
                    <a:ext uri="{FF2B5EF4-FFF2-40B4-BE49-F238E27FC236}">
                      <a16:creationId xmlns:a16="http://schemas.microsoft.com/office/drawing/2014/main" id="{1B4E845A-D718-4E64-A6A9-32934B7FDC96}"/>
                    </a:ext>
                  </a:extLst>
                </p:cNvPr>
                <p:cNvSpPr txBox="1"/>
                <p:nvPr/>
              </p:nvSpPr>
              <p:spPr>
                <a:xfrm>
                  <a:off x="262933" y="2369210"/>
                  <a:ext cx="1285867" cy="400110"/>
                </a:xfrm>
                <a:prstGeom prst="rect">
                  <a:avLst/>
                </a:prstGeom>
                <a:noFill/>
              </p:spPr>
              <p:txBody>
                <a:bodyPr wrap="square">
                  <a:spAutoFit/>
                </a:bodyPr>
                <a:lstStyle/>
                <a:p>
                  <a:pPr algn="ctr"/>
                  <a:r>
                    <a:rPr lang="en-IN" sz="2000" dirty="0">
                      <a:latin typeface="Liberation Mono"/>
                    </a:rPr>
                    <a:t>emp</a:t>
                  </a:r>
                  <a:endParaRPr lang="en-IN" sz="2000" dirty="0"/>
                </a:p>
              </p:txBody>
            </p:sp>
            <p:sp>
              <p:nvSpPr>
                <p:cNvPr id="35" name="TextBox 34">
                  <a:extLst>
                    <a:ext uri="{FF2B5EF4-FFF2-40B4-BE49-F238E27FC236}">
                      <a16:creationId xmlns:a16="http://schemas.microsoft.com/office/drawing/2014/main" id="{AF161048-B0FC-4873-81B0-F8BD5756F177}"/>
                    </a:ext>
                  </a:extLst>
                </p:cNvPr>
                <p:cNvSpPr txBox="1"/>
                <p:nvPr/>
              </p:nvSpPr>
              <p:spPr>
                <a:xfrm>
                  <a:off x="2285448" y="1672970"/>
                  <a:ext cx="2736304" cy="584775"/>
                </a:xfrm>
                <a:prstGeom prst="rect">
                  <a:avLst/>
                </a:prstGeom>
                <a:noFill/>
              </p:spPr>
              <p:txBody>
                <a:bodyPr wrap="square">
                  <a:spAutoFit/>
                </a:bodyPr>
                <a:lstStyle/>
                <a:p>
                  <a:pPr algn="ctr"/>
                  <a:r>
                    <a:rPr lang="en-IN" sz="3200" dirty="0">
                      <a:latin typeface="Liberation Mono"/>
                    </a:rPr>
                    <a:t>SELECT</a:t>
                  </a:r>
                  <a:endParaRPr lang="en-IN" sz="3200" dirty="0"/>
                </a:p>
              </p:txBody>
            </p:sp>
            <p:sp>
              <p:nvSpPr>
                <p:cNvPr id="36" name="TextBox 35">
                  <a:extLst>
                    <a:ext uri="{FF2B5EF4-FFF2-40B4-BE49-F238E27FC236}">
                      <a16:creationId xmlns:a16="http://schemas.microsoft.com/office/drawing/2014/main" id="{7BADFEA8-2DA8-428B-AD1A-5E360833734C}"/>
                    </a:ext>
                  </a:extLst>
                </p:cNvPr>
                <p:cNvSpPr txBox="1"/>
                <p:nvPr/>
              </p:nvSpPr>
              <p:spPr>
                <a:xfrm>
                  <a:off x="2285448" y="2229960"/>
                  <a:ext cx="2741074" cy="400110"/>
                </a:xfrm>
                <a:prstGeom prst="rect">
                  <a:avLst/>
                </a:prstGeom>
                <a:noFill/>
              </p:spPr>
              <p:txBody>
                <a:bodyPr wrap="square">
                  <a:spAutoFit/>
                </a:bodyPr>
                <a:lstStyle/>
                <a:p>
                  <a:pPr algn="ct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latin typeface="Liberation Mono"/>
                      <a:cs typeface="Arial" panose="020B0604020202020204" pitchFamily="34" charset="0"/>
                    </a:rPr>
                    <a:t>*</a:t>
                  </a:r>
                  <a:endParaRPr lang="en-IN" sz="2000" dirty="0"/>
                </a:p>
              </p:txBody>
            </p:sp>
          </p:grpSp>
          <p:sp>
            <p:nvSpPr>
              <p:cNvPr id="28" name="Oval 27">
                <a:extLst>
                  <a:ext uri="{FF2B5EF4-FFF2-40B4-BE49-F238E27FC236}">
                    <a16:creationId xmlns:a16="http://schemas.microsoft.com/office/drawing/2014/main" id="{0C684803-5BFA-4C54-9F6B-2C5B9ADB3451}"/>
                  </a:ext>
                </a:extLst>
              </p:cNvPr>
              <p:cNvSpPr/>
              <p:nvPr/>
            </p:nvSpPr>
            <p:spPr>
              <a:xfrm>
                <a:off x="9732135" y="1745011"/>
                <a:ext cx="1502780" cy="1502780"/>
              </a:xfrm>
              <a:prstGeom prst="ellipse">
                <a:avLst/>
              </a:prstGeom>
              <a:noFill/>
              <a:ln w="38100">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TextBox 28">
                <a:extLst>
                  <a:ext uri="{FF2B5EF4-FFF2-40B4-BE49-F238E27FC236}">
                    <a16:creationId xmlns:a16="http://schemas.microsoft.com/office/drawing/2014/main" id="{AAAEDAEB-52E7-439E-B7B7-D6EF8A0C2B30}"/>
                  </a:ext>
                </a:extLst>
              </p:cNvPr>
              <p:cNvSpPr txBox="1"/>
              <p:nvPr/>
            </p:nvSpPr>
            <p:spPr>
              <a:xfrm>
                <a:off x="10056747" y="2296346"/>
                <a:ext cx="929199" cy="400110"/>
              </a:xfrm>
              <a:prstGeom prst="rect">
                <a:avLst/>
              </a:prstGeom>
              <a:noFill/>
            </p:spPr>
            <p:txBody>
              <a:bodyPr wrap="square">
                <a:spAutoFit/>
              </a:bodyPr>
              <a:lstStyle/>
              <a:p>
                <a:pPr algn="ctr"/>
                <a:r>
                  <a:rPr lang="en-IN" sz="2000" dirty="0">
                    <a:latin typeface="Liberation Mono"/>
                    <a:cs typeface="Arial" panose="020B0604020202020204" pitchFamily="34" charset="0"/>
                  </a:rPr>
                  <a:t>output</a:t>
                </a:r>
                <a:endParaRPr lang="en-IN" sz="2000" dirty="0"/>
              </a:p>
            </p:txBody>
          </p:sp>
        </p:grpSp>
        <p:grpSp>
          <p:nvGrpSpPr>
            <p:cNvPr id="23" name="Group 22">
              <a:extLst>
                <a:ext uri="{FF2B5EF4-FFF2-40B4-BE49-F238E27FC236}">
                  <a16:creationId xmlns:a16="http://schemas.microsoft.com/office/drawing/2014/main" id="{EDF05389-FC19-4A81-9ACB-B0C3744942B4}"/>
                </a:ext>
              </a:extLst>
            </p:cNvPr>
            <p:cNvGrpSpPr/>
            <p:nvPr/>
          </p:nvGrpSpPr>
          <p:grpSpPr>
            <a:xfrm>
              <a:off x="690630" y="4724459"/>
              <a:ext cx="10544285" cy="1502780"/>
              <a:chOff x="690630" y="1745011"/>
              <a:chExt cx="10544285" cy="1502780"/>
            </a:xfrm>
          </p:grpSpPr>
          <p:grpSp>
            <p:nvGrpSpPr>
              <p:cNvPr id="24" name="Group 23">
                <a:extLst>
                  <a:ext uri="{FF2B5EF4-FFF2-40B4-BE49-F238E27FC236}">
                    <a16:creationId xmlns:a16="http://schemas.microsoft.com/office/drawing/2014/main" id="{65A4CF2D-7982-4231-AC5D-A3E770CE651B}"/>
                  </a:ext>
                </a:extLst>
              </p:cNvPr>
              <p:cNvGrpSpPr/>
              <p:nvPr/>
            </p:nvGrpSpPr>
            <p:grpSpPr>
              <a:xfrm>
                <a:off x="690630" y="1783237"/>
                <a:ext cx="8956920" cy="1389760"/>
                <a:chOff x="262933" y="1548086"/>
                <a:chExt cx="8956920" cy="1389760"/>
              </a:xfrm>
            </p:grpSpPr>
            <p:sp>
              <p:nvSpPr>
                <p:cNvPr id="45" name="Rectangle 44">
                  <a:extLst>
                    <a:ext uri="{FF2B5EF4-FFF2-40B4-BE49-F238E27FC236}">
                      <a16:creationId xmlns:a16="http://schemas.microsoft.com/office/drawing/2014/main" id="{140B04E5-2F0D-432B-91BE-5FDC6341F0C9}"/>
                    </a:ext>
                  </a:extLst>
                </p:cNvPr>
                <p:cNvSpPr/>
                <p:nvPr/>
              </p:nvSpPr>
              <p:spPr>
                <a:xfrm>
                  <a:off x="5797328" y="1609673"/>
                  <a:ext cx="2736304"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46" name="Group 45">
                  <a:extLst>
                    <a:ext uri="{FF2B5EF4-FFF2-40B4-BE49-F238E27FC236}">
                      <a16:creationId xmlns:a16="http://schemas.microsoft.com/office/drawing/2014/main" id="{8FF88CB6-2AC4-44D0-8507-1FAF7F73C791}"/>
                    </a:ext>
                  </a:extLst>
                </p:cNvPr>
                <p:cNvGrpSpPr/>
                <p:nvPr/>
              </p:nvGrpSpPr>
              <p:grpSpPr>
                <a:xfrm>
                  <a:off x="1651832" y="1600839"/>
                  <a:ext cx="7568021" cy="1296144"/>
                  <a:chOff x="31591" y="1556792"/>
                  <a:chExt cx="7568021" cy="1296144"/>
                </a:xfrm>
              </p:grpSpPr>
              <p:grpSp>
                <p:nvGrpSpPr>
                  <p:cNvPr id="52" name="Group 51">
                    <a:extLst>
                      <a:ext uri="{FF2B5EF4-FFF2-40B4-BE49-F238E27FC236}">
                        <a16:creationId xmlns:a16="http://schemas.microsoft.com/office/drawing/2014/main" id="{5FC6B932-3FD2-4BB7-82F9-2056D2BFE4A5}"/>
                      </a:ext>
                    </a:extLst>
                  </p:cNvPr>
                  <p:cNvGrpSpPr/>
                  <p:nvPr/>
                </p:nvGrpSpPr>
                <p:grpSpPr>
                  <a:xfrm>
                    <a:off x="669977" y="1556792"/>
                    <a:ext cx="6238644" cy="1296144"/>
                    <a:chOff x="669977" y="1556792"/>
                    <a:chExt cx="6238644" cy="1296144"/>
                  </a:xfrm>
                </p:grpSpPr>
                <p:sp>
                  <p:nvSpPr>
                    <p:cNvPr id="56" name="Rectangle 55">
                      <a:extLst>
                        <a:ext uri="{FF2B5EF4-FFF2-40B4-BE49-F238E27FC236}">
                          <a16:creationId xmlns:a16="http://schemas.microsoft.com/office/drawing/2014/main" id="{A50DDB9F-5D88-44EE-A058-33AC886E658C}"/>
                        </a:ext>
                      </a:extLst>
                    </p:cNvPr>
                    <p:cNvSpPr/>
                    <p:nvPr/>
                  </p:nvSpPr>
                  <p:spPr>
                    <a:xfrm>
                      <a:off x="669977" y="1556792"/>
                      <a:ext cx="2736304"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7" name="TextBox 56">
                      <a:extLst>
                        <a:ext uri="{FF2B5EF4-FFF2-40B4-BE49-F238E27FC236}">
                          <a16:creationId xmlns:a16="http://schemas.microsoft.com/office/drawing/2014/main" id="{21D14759-C707-4DB2-824A-5D8462C679C8}"/>
                        </a:ext>
                      </a:extLst>
                    </p:cNvPr>
                    <p:cNvSpPr txBox="1"/>
                    <p:nvPr/>
                  </p:nvSpPr>
                  <p:spPr>
                    <a:xfrm>
                      <a:off x="4200305" y="1620089"/>
                      <a:ext cx="2708316" cy="584775"/>
                    </a:xfrm>
                    <a:prstGeom prst="rect">
                      <a:avLst/>
                    </a:prstGeom>
                    <a:noFill/>
                  </p:spPr>
                  <p:txBody>
                    <a:bodyPr wrap="square">
                      <a:spAutoFit/>
                    </a:bodyPr>
                    <a:lstStyle/>
                    <a:p>
                      <a:pPr algn="ctr"/>
                      <a:r>
                        <a:rPr lang="en-IN" sz="3200" dirty="0">
                          <a:latin typeface="Liberation Mono"/>
                        </a:rPr>
                        <a:t>ORDER BY</a:t>
                      </a:r>
                      <a:endParaRPr lang="en-IN" sz="3200" dirty="0"/>
                    </a:p>
                  </p:txBody>
                </p:sp>
                <p:sp>
                  <p:nvSpPr>
                    <p:cNvPr id="58" name="TextBox 57">
                      <a:extLst>
                        <a:ext uri="{FF2B5EF4-FFF2-40B4-BE49-F238E27FC236}">
                          <a16:creationId xmlns:a16="http://schemas.microsoft.com/office/drawing/2014/main" id="{6DB79C00-AAD9-4CA7-82BE-B15E5DF4CFA3}"/>
                        </a:ext>
                      </a:extLst>
                    </p:cNvPr>
                    <p:cNvSpPr txBox="1"/>
                    <p:nvPr/>
                  </p:nvSpPr>
                  <p:spPr>
                    <a:xfrm>
                      <a:off x="4195535" y="2097142"/>
                      <a:ext cx="2713086" cy="707886"/>
                    </a:xfrm>
                    <a:prstGeom prst="rect">
                      <a:avLst/>
                    </a:prstGeom>
                    <a:noFill/>
                  </p:spPr>
                  <p:txBody>
                    <a:bodyPr wrap="square">
                      <a:spAutoFit/>
                    </a:bodyPr>
                    <a:lstStyle/>
                    <a:p>
                      <a:pPr algn="ct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latin typeface="Liberation Mono"/>
                          <a:cs typeface="Arial" panose="020B0604020202020204" pitchFamily="34" charset="0"/>
                        </a:rPr>
                        <a:t>job </a:t>
                      </a:r>
                      <a:r>
                        <a:rPr lang="en-IN" sz="2000" b="1" dirty="0">
                          <a:latin typeface="Liberation Mono"/>
                          <a:cs typeface="Arial" panose="020B0604020202020204" pitchFamily="34" charset="0"/>
                        </a:rPr>
                        <a:t>DESC</a:t>
                      </a:r>
                      <a:r>
                        <a:rPr lang="en-IN" sz="2000" dirty="0">
                          <a:latin typeface="Liberation Mono"/>
                          <a:cs typeface="Arial" panose="020B0604020202020204" pitchFamily="34" charset="0"/>
                        </a:rPr>
                        <a:t>, </a:t>
                      </a: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latin typeface="Liberation Mono"/>
                          <a:cs typeface="Arial" panose="020B0604020202020204" pitchFamily="34" charset="0"/>
                        </a:rPr>
                        <a:t>ename</a:t>
                      </a:r>
                      <a:r>
                        <a:rPr lang="en-IN" sz="2000" b="1" dirty="0">
                          <a:latin typeface="Liberation Mono"/>
                          <a:cs typeface="Arial" panose="020B0604020202020204" pitchFamily="34" charset="0"/>
                        </a:rPr>
                        <a:t> ASC</a:t>
                      </a:r>
                      <a:endParaRPr lang="en-IN" sz="2000" b="1" dirty="0"/>
                    </a:p>
                  </p:txBody>
                </p:sp>
              </p:grpSp>
              <p:sp>
                <p:nvSpPr>
                  <p:cNvPr id="53" name="Arrow: Right 52">
                    <a:extLst>
                      <a:ext uri="{FF2B5EF4-FFF2-40B4-BE49-F238E27FC236}">
                        <a16:creationId xmlns:a16="http://schemas.microsoft.com/office/drawing/2014/main" id="{F7A5FA70-A7BA-4989-AE4B-7255D8D5F8B8}"/>
                      </a:ext>
                    </a:extLst>
                  </p:cNvPr>
                  <p:cNvSpPr/>
                  <p:nvPr/>
                </p:nvSpPr>
                <p:spPr>
                  <a:xfrm>
                    <a:off x="3509313"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4" name="Arrow: Right 53">
                    <a:extLst>
                      <a:ext uri="{FF2B5EF4-FFF2-40B4-BE49-F238E27FC236}">
                        <a16:creationId xmlns:a16="http://schemas.microsoft.com/office/drawing/2014/main" id="{6BA39D37-BD7C-4C1C-BAFF-5B7233D4E8AD}"/>
                      </a:ext>
                    </a:extLst>
                  </p:cNvPr>
                  <p:cNvSpPr/>
                  <p:nvPr/>
                </p:nvSpPr>
                <p:spPr>
                  <a:xfrm>
                    <a:off x="31591"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 name="Arrow: Right 54">
                    <a:extLst>
                      <a:ext uri="{FF2B5EF4-FFF2-40B4-BE49-F238E27FC236}">
                        <a16:creationId xmlns:a16="http://schemas.microsoft.com/office/drawing/2014/main" id="{AF1232CC-3E73-4904-B902-F8B03FAAC0DD}"/>
                      </a:ext>
                    </a:extLst>
                  </p:cNvPr>
                  <p:cNvSpPr/>
                  <p:nvPr/>
                </p:nvSpPr>
                <p:spPr>
                  <a:xfrm>
                    <a:off x="6993206"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47" name="Flowchart: Magnetic Disk 46">
                  <a:extLst>
                    <a:ext uri="{FF2B5EF4-FFF2-40B4-BE49-F238E27FC236}">
                      <a16:creationId xmlns:a16="http://schemas.microsoft.com/office/drawing/2014/main" id="{A83B0FA5-FE1C-4703-92B8-863A309AAC3A}"/>
                    </a:ext>
                  </a:extLst>
                </p:cNvPr>
                <p:cNvSpPr/>
                <p:nvPr/>
              </p:nvSpPr>
              <p:spPr>
                <a:xfrm>
                  <a:off x="267703" y="1609674"/>
                  <a:ext cx="1296144" cy="1296143"/>
                </a:xfrm>
                <a:prstGeom prst="flowChartMagneticDisk">
                  <a:avLst/>
                </a:prstGeom>
                <a:solidFill>
                  <a:schemeClr val="accent3">
                    <a:lumMod val="20000"/>
                    <a:lumOff val="80000"/>
                  </a:schemeClr>
                </a:solidFill>
                <a:ln>
                  <a:solidFill>
                    <a:srgbClr val="8A1E92"/>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48" name="TextBox 47">
                  <a:extLst>
                    <a:ext uri="{FF2B5EF4-FFF2-40B4-BE49-F238E27FC236}">
                      <a16:creationId xmlns:a16="http://schemas.microsoft.com/office/drawing/2014/main" id="{7402C2C2-C7B9-478A-B911-3A4128B8F076}"/>
                    </a:ext>
                  </a:extLst>
                </p:cNvPr>
                <p:cNvSpPr txBox="1"/>
                <p:nvPr/>
              </p:nvSpPr>
              <p:spPr>
                <a:xfrm>
                  <a:off x="267703" y="1548086"/>
                  <a:ext cx="1324285" cy="892552"/>
                </a:xfrm>
                <a:prstGeom prst="rect">
                  <a:avLst/>
                </a:prstGeom>
                <a:noFill/>
              </p:spPr>
              <p:txBody>
                <a:bodyPr wrap="square">
                  <a:spAutoFit/>
                </a:bodyPr>
                <a:lstStyle/>
                <a:p>
                  <a:pPr algn="ctr"/>
                  <a:r>
                    <a:rPr lang="en-IN" sz="3200" dirty="0">
                      <a:latin typeface="Liberation Mono"/>
                    </a:rPr>
                    <a:t>READ</a:t>
                  </a:r>
                </a:p>
                <a:p>
                  <a:pPr algn="ctr"/>
                  <a:r>
                    <a:rPr lang="en-IN" sz="2000" b="1" dirty="0">
                      <a:latin typeface="Liberation Mono"/>
                    </a:rPr>
                    <a:t>FROM</a:t>
                  </a:r>
                </a:p>
              </p:txBody>
            </p:sp>
            <p:sp>
              <p:nvSpPr>
                <p:cNvPr id="49" name="TextBox 48">
                  <a:extLst>
                    <a:ext uri="{FF2B5EF4-FFF2-40B4-BE49-F238E27FC236}">
                      <a16:creationId xmlns:a16="http://schemas.microsoft.com/office/drawing/2014/main" id="{0ECD2B9C-2FED-48DD-9FCD-FDD9B10C8D80}"/>
                    </a:ext>
                  </a:extLst>
                </p:cNvPr>
                <p:cNvSpPr txBox="1"/>
                <p:nvPr/>
              </p:nvSpPr>
              <p:spPr>
                <a:xfrm>
                  <a:off x="262933" y="2369210"/>
                  <a:ext cx="1285867" cy="400110"/>
                </a:xfrm>
                <a:prstGeom prst="rect">
                  <a:avLst/>
                </a:prstGeom>
                <a:noFill/>
              </p:spPr>
              <p:txBody>
                <a:bodyPr wrap="square">
                  <a:spAutoFit/>
                </a:bodyPr>
                <a:lstStyle/>
                <a:p>
                  <a:pPr algn="ctr"/>
                  <a:r>
                    <a:rPr lang="en-IN" sz="2000" dirty="0">
                      <a:latin typeface="Liberation Mono"/>
                    </a:rPr>
                    <a:t>emp</a:t>
                  </a:r>
                  <a:endParaRPr lang="en-IN" sz="2000" dirty="0"/>
                </a:p>
              </p:txBody>
            </p:sp>
            <p:sp>
              <p:nvSpPr>
                <p:cNvPr id="50" name="TextBox 49">
                  <a:extLst>
                    <a:ext uri="{FF2B5EF4-FFF2-40B4-BE49-F238E27FC236}">
                      <a16:creationId xmlns:a16="http://schemas.microsoft.com/office/drawing/2014/main" id="{2FC57E58-FCE2-4C22-8196-7AF62522279F}"/>
                    </a:ext>
                  </a:extLst>
                </p:cNvPr>
                <p:cNvSpPr txBox="1"/>
                <p:nvPr/>
              </p:nvSpPr>
              <p:spPr>
                <a:xfrm>
                  <a:off x="2285448" y="1672970"/>
                  <a:ext cx="2736304" cy="584775"/>
                </a:xfrm>
                <a:prstGeom prst="rect">
                  <a:avLst/>
                </a:prstGeom>
                <a:noFill/>
              </p:spPr>
              <p:txBody>
                <a:bodyPr wrap="square">
                  <a:spAutoFit/>
                </a:bodyPr>
                <a:lstStyle/>
                <a:p>
                  <a:pPr algn="ctr"/>
                  <a:r>
                    <a:rPr lang="en-IN" sz="3200" dirty="0">
                      <a:latin typeface="Liberation Mono"/>
                    </a:rPr>
                    <a:t>SELECT</a:t>
                  </a:r>
                  <a:endParaRPr lang="en-IN" sz="3200" dirty="0"/>
                </a:p>
              </p:txBody>
            </p:sp>
            <p:sp>
              <p:nvSpPr>
                <p:cNvPr id="51" name="TextBox 50">
                  <a:extLst>
                    <a:ext uri="{FF2B5EF4-FFF2-40B4-BE49-F238E27FC236}">
                      <a16:creationId xmlns:a16="http://schemas.microsoft.com/office/drawing/2014/main" id="{C8455A71-10DD-4DBD-ADAF-7DEDC4478409}"/>
                    </a:ext>
                  </a:extLst>
                </p:cNvPr>
                <p:cNvSpPr txBox="1"/>
                <p:nvPr/>
              </p:nvSpPr>
              <p:spPr>
                <a:xfrm>
                  <a:off x="2285448" y="2229960"/>
                  <a:ext cx="2741074" cy="707886"/>
                </a:xfrm>
                <a:prstGeom prst="rect">
                  <a:avLst/>
                </a:prstGeom>
                <a:noFill/>
              </p:spPr>
              <p:txBody>
                <a:bodyPr wrap="square">
                  <a:spAutoFit/>
                </a:bodyPr>
                <a:lstStyle/>
                <a:p>
                  <a:pPr algn="ct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.ename, identifier.job</a:t>
                  </a:r>
                  <a:endParaRPr lang="en-IN" sz="2000" dirty="0"/>
                </a:p>
              </p:txBody>
            </p:sp>
          </p:grpSp>
          <p:sp>
            <p:nvSpPr>
              <p:cNvPr id="25" name="Oval 24">
                <a:extLst>
                  <a:ext uri="{FF2B5EF4-FFF2-40B4-BE49-F238E27FC236}">
                    <a16:creationId xmlns:a16="http://schemas.microsoft.com/office/drawing/2014/main" id="{99B7DFED-8B65-404F-8F32-658E7DBD9924}"/>
                  </a:ext>
                </a:extLst>
              </p:cNvPr>
              <p:cNvSpPr/>
              <p:nvPr/>
            </p:nvSpPr>
            <p:spPr>
              <a:xfrm>
                <a:off x="9732135" y="1745011"/>
                <a:ext cx="1502780" cy="1502780"/>
              </a:xfrm>
              <a:prstGeom prst="ellipse">
                <a:avLst/>
              </a:prstGeom>
              <a:noFill/>
              <a:ln w="38100">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 name="TextBox 43">
                <a:extLst>
                  <a:ext uri="{FF2B5EF4-FFF2-40B4-BE49-F238E27FC236}">
                    <a16:creationId xmlns:a16="http://schemas.microsoft.com/office/drawing/2014/main" id="{5514895A-4966-491A-A1F7-A506E2972AB6}"/>
                  </a:ext>
                </a:extLst>
              </p:cNvPr>
              <p:cNvSpPr txBox="1"/>
              <p:nvPr/>
            </p:nvSpPr>
            <p:spPr>
              <a:xfrm>
                <a:off x="10056747" y="2296346"/>
                <a:ext cx="929199" cy="400110"/>
              </a:xfrm>
              <a:prstGeom prst="rect">
                <a:avLst/>
              </a:prstGeom>
              <a:noFill/>
            </p:spPr>
            <p:txBody>
              <a:bodyPr wrap="square">
                <a:spAutoFit/>
              </a:bodyPr>
              <a:lstStyle/>
              <a:p>
                <a:pPr algn="ctr"/>
                <a:r>
                  <a:rPr lang="en-IN" sz="2000" dirty="0">
                    <a:latin typeface="Liberation Mono"/>
                    <a:cs typeface="Arial" panose="020B0604020202020204" pitchFamily="34" charset="0"/>
                  </a:rPr>
                  <a:t>output</a:t>
                </a:r>
                <a:endParaRPr lang="en-IN" sz="2000" dirty="0"/>
              </a:p>
            </p:txBody>
          </p:sp>
        </p:grpSp>
      </p:grpSp>
      <p:sp>
        <p:nvSpPr>
          <p:cNvPr id="61" name="Rectangle 60">
            <a:extLst>
              <a:ext uri="{FF2B5EF4-FFF2-40B4-BE49-F238E27FC236}">
                <a16:creationId xmlns:a16="http://schemas.microsoft.com/office/drawing/2014/main" id="{A0754C73-2F69-44A5-BD3C-C284BFC30F58}"/>
              </a:ext>
            </a:extLst>
          </p:cNvPr>
          <p:cNvSpPr/>
          <p:nvPr/>
        </p:nvSpPr>
        <p:spPr>
          <a:xfrm>
            <a:off x="191346" y="1268760"/>
            <a:ext cx="10323680" cy="967957"/>
          </a:xfrm>
          <a:prstGeom prst="rect">
            <a:avLst/>
          </a:prstGeom>
        </p:spPr>
        <p:txBody>
          <a:bodyPr wrap="square">
            <a:spAutoFit/>
          </a:bodyPr>
          <a:lstStyle/>
          <a:p>
            <a:pPr>
              <a:lnSpc>
                <a:spcPct val="150000"/>
              </a:lnSpc>
            </a:pPr>
            <a:r>
              <a:rPr lang="en-US" sz="2000" dirty="0">
                <a:solidFill>
                  <a:srgbClr val="0077AA"/>
                </a:solidFill>
                <a:latin typeface="Liberation Mono"/>
              </a:rPr>
              <a:t>SELECT </a:t>
            </a:r>
            <a:r>
              <a:rPr lang="en-US" sz="2000" b="1" i="1" dirty="0">
                <a:solidFill>
                  <a:srgbClr val="0077AA"/>
                </a:solidFill>
                <a:latin typeface="Liberation Mono"/>
              </a:rPr>
              <a:t>A</a:t>
            </a:r>
            <a:r>
              <a:rPr lang="en-US" sz="2000" baseline="-25000" dirty="0">
                <a:solidFill>
                  <a:srgbClr val="0077AA"/>
                </a:solidFill>
                <a:latin typeface="Liberation Mono"/>
              </a:rPr>
              <a:t>1</a:t>
            </a:r>
            <a:r>
              <a:rPr lang="en-IN"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2</a:t>
            </a:r>
            <a:r>
              <a:rPr lang="en-IN"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3</a:t>
            </a:r>
            <a:r>
              <a:rPr lang="en-IN"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n</a:t>
            </a:r>
            <a:r>
              <a:rPr lang="en-US" sz="2000" dirty="0">
                <a:solidFill>
                  <a:srgbClr val="0077AA"/>
                </a:solidFill>
                <a:latin typeface="Liberation Mono"/>
              </a:rPr>
              <a:t> FROM </a:t>
            </a:r>
            <a:r>
              <a:rPr lang="en-US" sz="2000" b="1" i="1" dirty="0">
                <a:solidFill>
                  <a:srgbClr val="0077AA"/>
                </a:solidFill>
                <a:latin typeface="Liberation Mono"/>
              </a:rPr>
              <a:t>r</a:t>
            </a:r>
          </a:p>
          <a:p>
            <a:pPr>
              <a:lnSpc>
                <a:spcPct val="150000"/>
              </a:lnSpc>
            </a:pPr>
            <a:r>
              <a:rPr lang="en-US" sz="2000" dirty="0">
                <a:solidFill>
                  <a:srgbClr val="0077AA"/>
                </a:solidFill>
                <a:latin typeface="Liberation Mono"/>
              </a:rPr>
              <a:t>    [ORDER BY {</a:t>
            </a:r>
            <a:r>
              <a:rPr lang="en-US" sz="2000" b="1" i="1" dirty="0">
                <a:solidFill>
                  <a:srgbClr val="0077AA"/>
                </a:solidFill>
                <a:latin typeface="Liberation Mono"/>
              </a:rPr>
              <a:t>A</a:t>
            </a:r>
            <a:r>
              <a:rPr lang="en-US" sz="2000" baseline="-25000" dirty="0">
                <a:solidFill>
                  <a:srgbClr val="0077AA"/>
                </a:solidFill>
                <a:latin typeface="Liberation Mono"/>
              </a:rPr>
              <a:t>1</a:t>
            </a:r>
            <a:r>
              <a:rPr lang="en-IN"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2</a:t>
            </a:r>
            <a:r>
              <a:rPr lang="en-IN"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dirty="0">
                <a:solidFill>
                  <a:srgbClr val="0077AA"/>
                </a:solidFill>
                <a:latin typeface="Liberation Mono"/>
              </a:rPr>
              <a:t> </a:t>
            </a:r>
            <a:r>
              <a:rPr lang="en-US" sz="2000" dirty="0">
                <a:solidFill>
                  <a:srgbClr val="000000"/>
                </a:solidFill>
                <a:latin typeface="Liberation Mono"/>
              </a:rPr>
              <a:t>|</a:t>
            </a:r>
            <a:r>
              <a:rPr lang="en-US" sz="2000" dirty="0">
                <a:solidFill>
                  <a:srgbClr val="0077AA"/>
                </a:solidFill>
                <a:latin typeface="Liberation Mono"/>
              </a:rPr>
              <a:t> expr </a:t>
            </a:r>
            <a:r>
              <a:rPr lang="en-US" sz="2000" dirty="0">
                <a:solidFill>
                  <a:srgbClr val="000000"/>
                </a:solidFill>
                <a:latin typeface="Liberation Mono"/>
              </a:rPr>
              <a:t>|</a:t>
            </a:r>
            <a:r>
              <a:rPr lang="en-US" sz="2000" dirty="0">
                <a:solidFill>
                  <a:srgbClr val="0077AA"/>
                </a:solidFill>
                <a:latin typeface="Liberation Mono"/>
              </a:rPr>
              <a:t> position}  [ASC </a:t>
            </a:r>
            <a:r>
              <a:rPr lang="en-US" sz="2000" dirty="0">
                <a:solidFill>
                  <a:srgbClr val="000000"/>
                </a:solidFill>
                <a:latin typeface="Liberation Mono"/>
              </a:rPr>
              <a:t>|</a:t>
            </a:r>
            <a:r>
              <a:rPr lang="en-US" sz="2000" dirty="0">
                <a:solidFill>
                  <a:srgbClr val="0077AA"/>
                </a:solidFill>
                <a:latin typeface="Liberation Mono"/>
              </a:rPr>
              <a:t> DESC]</a:t>
            </a:r>
            <a:r>
              <a:rPr lang="en-IN" sz="2000" dirty="0">
                <a:solidFill>
                  <a:srgbClr val="000000"/>
                </a:solidFill>
                <a:latin typeface="Liberation Mono"/>
              </a:rPr>
              <a:t> , </a:t>
            </a:r>
            <a:r>
              <a:rPr lang="en-IN" sz="2000" dirty="0">
                <a:solidFill>
                  <a:schemeClr val="bg1">
                    <a:lumMod val="50000"/>
                  </a:schemeClr>
                </a:solidFill>
                <a:latin typeface="Liberation Mono"/>
              </a:rPr>
              <a:t>. . .</a:t>
            </a:r>
            <a:r>
              <a:rPr lang="en-US" sz="2000" dirty="0">
                <a:solidFill>
                  <a:srgbClr val="0077AA"/>
                </a:solidFill>
                <a:latin typeface="Liberation Mono"/>
              </a:rPr>
              <a:t> ]</a:t>
            </a:r>
          </a:p>
        </p:txBody>
      </p:sp>
    </p:spTree>
    <p:extLst>
      <p:ext uri="{BB962C8B-B14F-4D97-AF65-F5344CB8AC3E}">
        <p14:creationId xmlns:p14="http://schemas.microsoft.com/office/powerpoint/2010/main" val="35152434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order by </a:t>
            </a:r>
            <a:endParaRPr lang="en-IN" sz="3200" i="1" dirty="0">
              <a:solidFill>
                <a:srgbClr val="FF9900"/>
              </a:solidFill>
              <a:latin typeface="Arial" pitchFamily="34" charset="0"/>
              <a:cs typeface="Arial" pitchFamily="34" charset="0"/>
            </a:endParaRPr>
          </a:p>
        </p:txBody>
      </p:sp>
      <p:sp>
        <p:nvSpPr>
          <p:cNvPr id="6" name="Rectangle 5"/>
          <p:cNvSpPr/>
          <p:nvPr/>
        </p:nvSpPr>
        <p:spPr>
          <a:xfrm>
            <a:off x="193417" y="980728"/>
            <a:ext cx="11809310" cy="5866350"/>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Times New Roman" panose="02020603050405020304" pitchFamily="18" charset="0"/>
              </a:rPr>
              <a:t> FROM </a:t>
            </a:r>
            <a:r>
              <a:rPr lang="en-US" dirty="0">
                <a:solidFill>
                  <a:srgbClr val="000000"/>
                </a:solidFill>
                <a:latin typeface="Liberation Mono"/>
                <a:ea typeface="Times New Roman" panose="02020603050405020304" pitchFamily="18" charset="0"/>
              </a:rPr>
              <a:t>emp</a:t>
            </a:r>
            <a:r>
              <a:rPr lang="en-US" dirty="0">
                <a:solidFill>
                  <a:srgbClr val="0077AA"/>
                </a:solidFill>
                <a:latin typeface="Liberation Mono"/>
                <a:ea typeface="Times New Roman" panose="02020603050405020304" pitchFamily="18" charset="0"/>
                <a:cs typeface="Times New Roman" panose="02020603050405020304" pitchFamily="18" charset="0"/>
              </a:rPr>
              <a:t> ORDER BY </a:t>
            </a:r>
            <a:r>
              <a:rPr lang="en-IN" dirty="0">
                <a:latin typeface="Liberation Mono"/>
                <a:ea typeface="Times New Roman" panose="02020603050405020304" pitchFamily="18" charset="0"/>
              </a:rPr>
              <a:t>comm;</a:t>
            </a:r>
            <a:endParaRPr lang="en-IN" dirty="0">
              <a:solidFill>
                <a:srgbClr val="DD4A68"/>
              </a:solidFill>
              <a:latin typeface="Liberation Mono"/>
              <a:ea typeface="Times New Roman" panose="02020603050405020304" pitchFamily="18" charset="0"/>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Times New Roman" panose="02020603050405020304" pitchFamily="18" charset="0"/>
              </a:rPr>
              <a:t> FROM </a:t>
            </a:r>
            <a:r>
              <a:rPr lang="en-US" dirty="0">
                <a:solidFill>
                  <a:srgbClr val="000000"/>
                </a:solidFill>
                <a:latin typeface="Liberation Mono"/>
                <a:ea typeface="Times New Roman" panose="02020603050405020304" pitchFamily="18" charset="0"/>
              </a:rPr>
              <a:t>emp</a:t>
            </a:r>
            <a:r>
              <a:rPr lang="en-US" dirty="0">
                <a:solidFill>
                  <a:srgbClr val="0077AA"/>
                </a:solidFill>
                <a:latin typeface="Liberation Mono"/>
                <a:ea typeface="Times New Roman" panose="02020603050405020304" pitchFamily="18" charset="0"/>
                <a:cs typeface="Times New Roman" panose="02020603050405020304" pitchFamily="18" charset="0"/>
              </a:rPr>
              <a:t> ORDER BY </a:t>
            </a:r>
            <a:r>
              <a:rPr lang="en-IN" dirty="0">
                <a:latin typeface="Liberation Mono"/>
                <a:ea typeface="Times New Roman" panose="02020603050405020304" pitchFamily="18" charset="0"/>
              </a:rPr>
              <a:t>comm</a:t>
            </a:r>
            <a:r>
              <a:rPr lang="en-IN" dirty="0">
                <a:solidFill>
                  <a:srgbClr val="DD4A68"/>
                </a:solidFill>
                <a:latin typeface="Liberation Mono"/>
                <a:ea typeface="Times New Roman" panose="02020603050405020304" pitchFamily="18" charset="0"/>
              </a:rPr>
              <a:t> </a:t>
            </a:r>
            <a:r>
              <a:rPr lang="en-IN" dirty="0">
                <a:solidFill>
                  <a:schemeClr val="accent5">
                    <a:lumMod val="75000"/>
                  </a:schemeClr>
                </a:solidFill>
                <a:latin typeface="Liberation Mono"/>
              </a:rPr>
              <a:t>IS NULL </a:t>
            </a:r>
            <a:r>
              <a:rPr lang="en-IN" dirty="0">
                <a:latin typeface="Liberation Mono"/>
                <a:ea typeface="Times New Roman" panose="02020603050405020304" pitchFamily="18" charset="0"/>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Times New Roman" panose="02020603050405020304" pitchFamily="18" charset="0"/>
              </a:rPr>
              <a:t> FROM </a:t>
            </a:r>
            <a:r>
              <a:rPr lang="en-US" dirty="0">
                <a:solidFill>
                  <a:srgbClr val="000000"/>
                </a:solidFill>
                <a:latin typeface="Liberation Mono"/>
                <a:ea typeface="Times New Roman" panose="02020603050405020304" pitchFamily="18" charset="0"/>
              </a:rPr>
              <a:t>emp</a:t>
            </a:r>
            <a:r>
              <a:rPr lang="en-US" dirty="0">
                <a:solidFill>
                  <a:srgbClr val="0077AA"/>
                </a:solidFill>
                <a:latin typeface="Liberation Mono"/>
                <a:ea typeface="Times New Roman" panose="02020603050405020304" pitchFamily="18" charset="0"/>
                <a:cs typeface="Times New Roman" panose="02020603050405020304" pitchFamily="18" charset="0"/>
              </a:rPr>
              <a:t> ORDER BY </a:t>
            </a:r>
            <a:r>
              <a:rPr lang="en-IN" dirty="0">
                <a:latin typeface="Liberation Mono"/>
                <a:ea typeface="Times New Roman" panose="02020603050405020304" pitchFamily="18" charset="0"/>
              </a:rPr>
              <a:t>comm</a:t>
            </a:r>
            <a:r>
              <a:rPr lang="en-IN" dirty="0">
                <a:solidFill>
                  <a:srgbClr val="DD4A68"/>
                </a:solidFill>
                <a:latin typeface="Liberation Mono"/>
                <a:ea typeface="Times New Roman" panose="02020603050405020304" pitchFamily="18" charset="0"/>
              </a:rPr>
              <a:t> </a:t>
            </a:r>
            <a:r>
              <a:rPr lang="en-IN" dirty="0">
                <a:solidFill>
                  <a:schemeClr val="accent5">
                    <a:lumMod val="75000"/>
                  </a:schemeClr>
                </a:solidFill>
                <a:latin typeface="Liberation Mono"/>
                <a:ea typeface="Times New Roman" panose="02020603050405020304" pitchFamily="18" charset="0"/>
              </a:rPr>
              <a:t>IS NOT NULL</a:t>
            </a:r>
            <a:r>
              <a:rPr lang="en-IN" dirty="0">
                <a:latin typeface="Liberation Mono"/>
                <a:ea typeface="Times New Roman" panose="02020603050405020304" pitchFamily="18" charset="0"/>
              </a:rPr>
              <a:t> ;</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Times New Roman" panose="02020603050405020304" pitchFamily="18" charset="0"/>
              </a:rPr>
              <a:t> FROM </a:t>
            </a:r>
            <a:r>
              <a:rPr lang="en-US" dirty="0">
                <a:solidFill>
                  <a:srgbClr val="000000"/>
                </a:solidFill>
                <a:latin typeface="Liberation Mono"/>
                <a:ea typeface="Times New Roman" panose="02020603050405020304" pitchFamily="18" charset="0"/>
              </a:rPr>
              <a:t>emp</a:t>
            </a:r>
            <a:r>
              <a:rPr lang="en-US" dirty="0">
                <a:solidFill>
                  <a:srgbClr val="0077AA"/>
                </a:solidFill>
                <a:latin typeface="Liberation Mono"/>
                <a:ea typeface="Times New Roman" panose="02020603050405020304" pitchFamily="18" charset="0"/>
                <a:cs typeface="Times New Roman" panose="02020603050405020304" pitchFamily="18" charset="0"/>
              </a:rPr>
              <a:t> ORDER BY </a:t>
            </a:r>
            <a:r>
              <a:rPr lang="en-IN" dirty="0">
                <a:solidFill>
                  <a:srgbClr val="990055"/>
                </a:solidFill>
                <a:latin typeface="Liberation Mono"/>
              </a:rPr>
              <a:t>1</a:t>
            </a:r>
            <a:r>
              <a:rPr lang="en-IN" dirty="0">
                <a:latin typeface="Liberation Mono"/>
                <a:ea typeface="Times New Roman" panose="02020603050405020304" pitchFamily="18" charset="0"/>
              </a:rPr>
              <a:t> </a:t>
            </a:r>
            <a:r>
              <a:rPr lang="en-IN" dirty="0">
                <a:solidFill>
                  <a:schemeClr val="accent5">
                    <a:lumMod val="75000"/>
                  </a:schemeClr>
                </a:solidFill>
                <a:latin typeface="Liberation Mono"/>
              </a:rPr>
              <a:t>+</a:t>
            </a:r>
            <a:r>
              <a:rPr lang="en-IN" dirty="0">
                <a:latin typeface="Liberation Mono"/>
                <a:ea typeface="Times New Roman" panose="02020603050405020304" pitchFamily="18" charset="0"/>
              </a:rPr>
              <a:t> </a:t>
            </a:r>
            <a:r>
              <a:rPr lang="en-IN" dirty="0">
                <a:solidFill>
                  <a:srgbClr val="990055"/>
                </a:solidFill>
                <a:latin typeface="Liberation Mono"/>
              </a:rPr>
              <a:t>1</a:t>
            </a:r>
            <a:r>
              <a:rPr lang="en-IN" dirty="0">
                <a:latin typeface="Liberation Mono"/>
                <a:ea typeface="Times New Roman" panose="02020603050405020304" pitchFamily="18" charset="0"/>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Times New Roman" panose="02020603050405020304" pitchFamily="18" charset="0"/>
              </a:rPr>
              <a:t> FROM </a:t>
            </a:r>
            <a:r>
              <a:rPr lang="en-US" dirty="0">
                <a:solidFill>
                  <a:srgbClr val="000000"/>
                </a:solidFill>
                <a:latin typeface="Liberation Mono"/>
                <a:ea typeface="Times New Roman" panose="02020603050405020304" pitchFamily="18" charset="0"/>
              </a:rPr>
              <a:t>emp</a:t>
            </a:r>
            <a:r>
              <a:rPr lang="en-US" dirty="0">
                <a:solidFill>
                  <a:srgbClr val="0077AA"/>
                </a:solidFill>
                <a:latin typeface="Liberation Mono"/>
                <a:ea typeface="Times New Roman" panose="02020603050405020304" pitchFamily="18" charset="0"/>
                <a:cs typeface="Times New Roman" panose="02020603050405020304" pitchFamily="18" charset="0"/>
              </a:rPr>
              <a:t> ORDER BY </a:t>
            </a:r>
            <a:r>
              <a:rPr lang="en-IN" dirty="0">
                <a:solidFill>
                  <a:schemeClr val="accent4">
                    <a:lumMod val="50000"/>
                  </a:schemeClr>
                </a:solidFill>
                <a:latin typeface="Liberation Mono"/>
              </a:rPr>
              <a:t>True</a:t>
            </a:r>
            <a:r>
              <a:rPr lang="en-IN" dirty="0">
                <a:latin typeface="Liberation Mono"/>
                <a:ea typeface="Times New Roman" panose="02020603050405020304" pitchFamily="18" charset="0"/>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ea typeface="Times New Roman" panose="02020603050405020304" pitchFamily="18" charset="0"/>
              </a:rPr>
              <a:t> sal </a:t>
            </a:r>
            <a:r>
              <a:rPr lang="en-US" dirty="0">
                <a:solidFill>
                  <a:srgbClr val="0077AA"/>
                </a:solidFill>
                <a:latin typeface="Liberation Mono"/>
                <a:cs typeface="Times New Roman" panose="02020603050405020304" pitchFamily="18" charset="0"/>
              </a:rPr>
              <a:t>FROM</a:t>
            </a:r>
            <a:r>
              <a:rPr lang="en-US" dirty="0">
                <a:latin typeface="Liberation Mono"/>
                <a:ea typeface="Times New Roman" panose="02020603050405020304" pitchFamily="18" charset="0"/>
              </a:rPr>
              <a:t> emp </a:t>
            </a:r>
            <a:r>
              <a:rPr lang="en-US" dirty="0">
                <a:solidFill>
                  <a:srgbClr val="0077AA"/>
                </a:solidFill>
                <a:latin typeface="Liberation Mono"/>
                <a:cs typeface="Times New Roman" panose="02020603050405020304" pitchFamily="18" charset="0"/>
              </a:rPr>
              <a:t>ORDER</a:t>
            </a:r>
            <a:r>
              <a:rPr lang="en-US" dirty="0">
                <a:latin typeface="Liberation Mono"/>
                <a:ea typeface="Times New Roman" panose="02020603050405020304" pitchFamily="18" charset="0"/>
              </a:rPr>
              <a:t> </a:t>
            </a:r>
            <a:r>
              <a:rPr lang="en-US" dirty="0">
                <a:solidFill>
                  <a:srgbClr val="0077AA"/>
                </a:solidFill>
                <a:latin typeface="Liberation Mono"/>
                <a:cs typeface="Times New Roman" panose="02020603050405020304" pitchFamily="18" charset="0"/>
              </a:rPr>
              <a:t>BY</a:t>
            </a:r>
            <a:r>
              <a:rPr lang="en-US" dirty="0">
                <a:latin typeface="Liberation Mono"/>
                <a:ea typeface="Times New Roman" panose="02020603050405020304" pitchFamily="18" charset="0"/>
              </a:rPr>
              <a:t> -sal;</a:t>
            </a:r>
            <a:endParaRPr lang="en-IN" dirty="0">
              <a:latin typeface="Liberation Mono"/>
              <a:ea typeface="Times New Roman" panose="02020603050405020304" pitchFamily="18" charset="0"/>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IN" dirty="0">
                <a:latin typeface="Liberation Mono"/>
                <a:cs typeface="Arial" panose="020B0604020202020204" pitchFamily="34" charset="0"/>
              </a:rPr>
              <a:t>ename, </a:t>
            </a:r>
            <a:r>
              <a:rPr lang="en-IN" dirty="0">
                <a:solidFill>
                  <a:srgbClr val="DD4A68"/>
                </a:solidFill>
                <a:latin typeface="Liberation Mono"/>
              </a:rPr>
              <a:t>LENGTH</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ename</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US" dirty="0">
                <a:solidFill>
                  <a:srgbClr val="0077AA"/>
                </a:solidFill>
                <a:latin typeface="Liberation Mono"/>
                <a:ea typeface="Times New Roman" panose="02020603050405020304" pitchFamily="18" charset="0"/>
                <a:cs typeface="Times New Roman" panose="02020603050405020304" pitchFamily="18" charset="0"/>
              </a:rPr>
              <a:t>FROM </a:t>
            </a:r>
            <a:r>
              <a:rPr lang="en-US" dirty="0">
                <a:solidFill>
                  <a:srgbClr val="000000"/>
                </a:solidFill>
                <a:latin typeface="Liberation Mono"/>
                <a:ea typeface="Times New Roman" panose="02020603050405020304" pitchFamily="18" charset="0"/>
              </a:rPr>
              <a:t>emp</a:t>
            </a:r>
            <a:r>
              <a:rPr lang="en-US" dirty="0">
                <a:solidFill>
                  <a:srgbClr val="0077AA"/>
                </a:solidFill>
                <a:latin typeface="Liberation Mono"/>
                <a:ea typeface="Times New Roman" panose="02020603050405020304" pitchFamily="18" charset="0"/>
                <a:cs typeface="Times New Roman" panose="02020603050405020304" pitchFamily="18" charset="0"/>
              </a:rPr>
              <a:t> ORDER BY </a:t>
            </a:r>
            <a:r>
              <a:rPr lang="en-IN" dirty="0">
                <a:solidFill>
                  <a:srgbClr val="DD4A68"/>
                </a:solidFill>
                <a:latin typeface="Liberation Mono"/>
              </a:rPr>
              <a:t>LENGTH</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ename</a:t>
            </a:r>
            <a:r>
              <a:rPr lang="en-IN" dirty="0">
                <a:solidFill>
                  <a:schemeClr val="bg1">
                    <a:lumMod val="65000"/>
                  </a:schemeClr>
                </a:solidFill>
                <a:latin typeface="Liberation Mono"/>
                <a:ea typeface="Times New Roman" panose="02020603050405020304" pitchFamily="18" charset="0"/>
              </a:rPr>
              <a:t>)</a:t>
            </a:r>
            <a:r>
              <a:rPr lang="en-IN" dirty="0">
                <a:solidFill>
                  <a:srgbClr val="0077AA"/>
                </a:solidFill>
                <a:latin typeface="Liberation Mono"/>
                <a:ea typeface="Times New Roman" panose="02020603050405020304" pitchFamily="18" charset="0"/>
                <a:cs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latin typeface="Liberation Mono"/>
                <a:ea typeface="Times New Roman" panose="02020603050405020304" pitchFamily="18" charset="0"/>
              </a:rPr>
              <a:t>ename</a:t>
            </a:r>
            <a:r>
              <a:rPr lang="en-IN" dirty="0">
                <a:solidFill>
                  <a:srgbClr val="DD4A68"/>
                </a:solidFill>
                <a:latin typeface="Liberation Mono"/>
                <a:ea typeface="Times New Roman" panose="02020603050405020304" pitchFamily="18" charset="0"/>
              </a:rPr>
              <a:t> </a:t>
            </a:r>
            <a:r>
              <a:rPr lang="en-IN" dirty="0">
                <a:solidFill>
                  <a:srgbClr val="0077AA"/>
                </a:solidFill>
                <a:latin typeface="Liberation Mono"/>
                <a:cs typeface="Times New Roman" panose="02020603050405020304" pitchFamily="18" charset="0"/>
              </a:rPr>
              <a:t>DESC</a:t>
            </a:r>
            <a:r>
              <a:rPr lang="en-IN" dirty="0">
                <a:latin typeface="Liberation Mono"/>
                <a:ea typeface="Times New Roman" panose="02020603050405020304" pitchFamily="18" charset="0"/>
              </a:rPr>
              <a:t> ;</a:t>
            </a:r>
            <a:endParaRPr lang="en-IN" dirty="0">
              <a:solidFill>
                <a:srgbClr val="DD4A68"/>
              </a:solidFill>
              <a:latin typeface="Liberation Mono"/>
              <a:ea typeface="Times New Roman" panose="02020603050405020304" pitchFamily="18" charset="0"/>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Times New Roman" panose="02020603050405020304" pitchFamily="18" charset="0"/>
              </a:rPr>
              <a:t> FROM </a:t>
            </a:r>
            <a:r>
              <a:rPr lang="en-US" dirty="0">
                <a:solidFill>
                  <a:srgbClr val="000000"/>
                </a:solidFill>
                <a:latin typeface="Liberation Mono"/>
                <a:ea typeface="Times New Roman" panose="02020603050405020304" pitchFamily="18" charset="0"/>
              </a:rPr>
              <a:t>emp</a:t>
            </a:r>
            <a:r>
              <a:rPr lang="en-US" dirty="0">
                <a:solidFill>
                  <a:srgbClr val="0077AA"/>
                </a:solidFill>
                <a:latin typeface="Liberation Mono"/>
                <a:ea typeface="Times New Roman" panose="02020603050405020304" pitchFamily="18" charset="0"/>
                <a:cs typeface="Times New Roman" panose="02020603050405020304" pitchFamily="18" charset="0"/>
              </a:rPr>
              <a:t> ORDER BY </a:t>
            </a:r>
            <a:r>
              <a:rPr lang="en-US" dirty="0">
                <a:solidFill>
                  <a:srgbClr val="DD4A68"/>
                </a:solidFill>
                <a:latin typeface="Liberation Mono"/>
              </a:rPr>
              <a:t>IF</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job</a:t>
            </a:r>
            <a:r>
              <a:rPr lang="en-IN" dirty="0">
                <a:solidFill>
                  <a:srgbClr val="DD4A68"/>
                </a:solidFill>
                <a:latin typeface="Liberation Mono"/>
                <a:ea typeface="Times New Roman" panose="02020603050405020304" pitchFamily="18" charset="0"/>
              </a:rPr>
              <a:t> </a:t>
            </a:r>
            <a:r>
              <a:rPr lang="en-IN" dirty="0">
                <a:solidFill>
                  <a:schemeClr val="accent5">
                    <a:lumMod val="75000"/>
                  </a:schemeClr>
                </a:solidFill>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US" dirty="0">
                <a:solidFill>
                  <a:srgbClr val="669900"/>
                </a:solidFill>
                <a:latin typeface="Liberation Mono"/>
              </a:rPr>
              <a:t>'</a:t>
            </a:r>
            <a:r>
              <a:rPr lang="en-IN" dirty="0">
                <a:solidFill>
                  <a:srgbClr val="669900"/>
                </a:solidFill>
                <a:latin typeface="Liberation Mono"/>
              </a:rPr>
              <a:t>manager'</a:t>
            </a:r>
            <a:r>
              <a:rPr lang="en-IN" dirty="0">
                <a:latin typeface="Liberation Mono"/>
                <a:ea typeface="Times New Roman" panose="02020603050405020304" pitchFamily="18" charset="0"/>
                <a:cs typeface="Times New Roman" panose="02020603050405020304" pitchFamily="18" charset="0"/>
              </a:rPr>
              <a:t>,</a:t>
            </a:r>
            <a:r>
              <a:rPr lang="en-IN" dirty="0">
                <a:latin typeface="Liberation Mono"/>
                <a:ea typeface="Times New Roman" panose="02020603050405020304" pitchFamily="18" charset="0"/>
              </a:rPr>
              <a:t> </a:t>
            </a:r>
            <a:r>
              <a:rPr lang="en-IN" dirty="0">
                <a:solidFill>
                  <a:srgbClr val="990055"/>
                </a:solidFill>
                <a:latin typeface="Liberation Mono"/>
              </a:rPr>
              <a:t>3</a:t>
            </a:r>
            <a:r>
              <a:rPr lang="en-IN" dirty="0">
                <a:latin typeface="Liberation Mono"/>
                <a:ea typeface="Times New Roman" panose="02020603050405020304" pitchFamily="18" charset="0"/>
                <a:cs typeface="Times New Roman" panose="02020603050405020304" pitchFamily="18" charset="0"/>
              </a:rPr>
              <a:t>,</a:t>
            </a:r>
            <a:r>
              <a:rPr lang="en-IN" dirty="0">
                <a:latin typeface="Liberation Mono"/>
                <a:ea typeface="Times New Roman" panose="02020603050405020304" pitchFamily="18" charset="0"/>
              </a:rPr>
              <a:t> </a:t>
            </a:r>
            <a:r>
              <a:rPr lang="en-US" dirty="0">
                <a:solidFill>
                  <a:srgbClr val="DD4A68"/>
                </a:solidFill>
                <a:latin typeface="Liberation Mono"/>
              </a:rPr>
              <a:t>IF</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job</a:t>
            </a:r>
            <a:r>
              <a:rPr lang="en-IN" dirty="0">
                <a:solidFill>
                  <a:srgbClr val="DD4A68"/>
                </a:solidFill>
                <a:latin typeface="Liberation Mono"/>
                <a:ea typeface="Times New Roman" panose="02020603050405020304" pitchFamily="18" charset="0"/>
              </a:rPr>
              <a:t> </a:t>
            </a:r>
            <a:r>
              <a:rPr lang="en-IN" dirty="0">
                <a:solidFill>
                  <a:schemeClr val="accent5">
                    <a:lumMod val="75000"/>
                  </a:schemeClr>
                </a:solidFill>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669900"/>
                </a:solidFill>
                <a:latin typeface="Liberation Mono"/>
              </a:rPr>
              <a:t>'salesman', </a:t>
            </a:r>
            <a:r>
              <a:rPr lang="en-IN" dirty="0">
                <a:solidFill>
                  <a:srgbClr val="990055"/>
                </a:solidFill>
                <a:latin typeface="Liberation Mono"/>
              </a:rPr>
              <a:t>2</a:t>
            </a:r>
            <a:r>
              <a:rPr lang="en-IN" dirty="0">
                <a:latin typeface="Liberation Mono"/>
                <a:ea typeface="Times New Roman" panose="02020603050405020304" pitchFamily="18" charset="0"/>
                <a:cs typeface="Times New Roman" panose="02020603050405020304" pitchFamily="18" charset="0"/>
              </a:rPr>
              <a:t>,</a:t>
            </a:r>
            <a:r>
              <a:rPr lang="en-IN" dirty="0">
                <a:latin typeface="Liberation Mono"/>
                <a:ea typeface="Times New Roman" panose="02020603050405020304" pitchFamily="18" charset="0"/>
              </a:rPr>
              <a:t> </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 ;</a:t>
            </a:r>
            <a:endParaRPr lang="en-IN" dirty="0">
              <a:solidFill>
                <a:srgbClr val="DD4A68"/>
              </a:solidFill>
              <a:latin typeface="Liberation Mono"/>
              <a:ea typeface="Times New Roman" panose="02020603050405020304" pitchFamily="18" charset="0"/>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Times New Roman" panose="02020603050405020304" pitchFamily="18" charset="0"/>
              </a:rPr>
              <a:t> FROM </a:t>
            </a:r>
            <a:r>
              <a:rPr lang="en-US" dirty="0">
                <a:solidFill>
                  <a:srgbClr val="000000"/>
                </a:solidFill>
                <a:latin typeface="Liberation Mono"/>
                <a:ea typeface="Times New Roman" panose="02020603050405020304" pitchFamily="18" charset="0"/>
              </a:rPr>
              <a:t>emp</a:t>
            </a:r>
            <a:r>
              <a:rPr lang="en-US" dirty="0">
                <a:solidFill>
                  <a:srgbClr val="0077AA"/>
                </a:solidFill>
                <a:latin typeface="Liberation Mono"/>
                <a:ea typeface="Times New Roman" panose="02020603050405020304" pitchFamily="18" charset="0"/>
                <a:cs typeface="Times New Roman" panose="02020603050405020304" pitchFamily="18" charset="0"/>
              </a:rPr>
              <a:t> ORDER BY </a:t>
            </a:r>
            <a:r>
              <a:rPr lang="en-US" dirty="0">
                <a:solidFill>
                  <a:srgbClr val="DD4A68"/>
                </a:solidFill>
                <a:latin typeface="Liberation Mono"/>
              </a:rPr>
              <a:t>FIELD</a:t>
            </a:r>
            <a:r>
              <a:rPr lang="en-US" dirty="0">
                <a:solidFill>
                  <a:schemeClr val="bg1">
                    <a:lumMod val="65000"/>
                  </a:schemeClr>
                </a:solidFill>
                <a:latin typeface="Liberation Mono"/>
                <a:ea typeface="Times New Roman" panose="02020603050405020304" pitchFamily="18" charset="0"/>
              </a:rPr>
              <a:t>(</a:t>
            </a:r>
            <a:r>
              <a:rPr lang="en-US" dirty="0">
                <a:latin typeface="Liberation Mono"/>
                <a:ea typeface="Times New Roman" panose="02020603050405020304" pitchFamily="18" charset="0"/>
              </a:rPr>
              <a:t>job</a:t>
            </a:r>
            <a:r>
              <a:rPr lang="en-US" dirty="0">
                <a:latin typeface="Liberation Mono"/>
                <a:ea typeface="Times New Roman" panose="02020603050405020304" pitchFamily="18" charset="0"/>
                <a:cs typeface="Times New Roman" panose="02020603050405020304" pitchFamily="18" charset="0"/>
              </a:rPr>
              <a:t>,</a:t>
            </a:r>
            <a:r>
              <a:rPr lang="en-US" dirty="0">
                <a:latin typeface="Liberation Mono"/>
                <a:ea typeface="Times New Roman" panose="02020603050405020304" pitchFamily="18" charset="0"/>
              </a:rPr>
              <a:t> </a:t>
            </a:r>
            <a:r>
              <a:rPr lang="en-US" dirty="0">
                <a:solidFill>
                  <a:srgbClr val="669900"/>
                </a:solidFill>
                <a:latin typeface="Liberation Mono"/>
              </a:rPr>
              <a:t>'manager'</a:t>
            </a:r>
            <a:r>
              <a:rPr lang="en-US" dirty="0">
                <a:latin typeface="Liberation Mono"/>
                <a:ea typeface="Times New Roman" panose="02020603050405020304" pitchFamily="18" charset="0"/>
                <a:cs typeface="Times New Roman" panose="02020603050405020304" pitchFamily="18" charset="0"/>
              </a:rPr>
              <a:t>,</a:t>
            </a:r>
            <a:r>
              <a:rPr lang="en-US" dirty="0">
                <a:latin typeface="Liberation Mono"/>
                <a:ea typeface="Times New Roman" panose="02020603050405020304" pitchFamily="18" charset="0"/>
              </a:rPr>
              <a:t> </a:t>
            </a:r>
            <a:r>
              <a:rPr lang="en-US" dirty="0">
                <a:solidFill>
                  <a:srgbClr val="669900"/>
                </a:solidFill>
                <a:latin typeface="Liberation Mono"/>
              </a:rPr>
              <a:t>'salesman'</a:t>
            </a:r>
            <a:r>
              <a:rPr lang="en-US"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 ;</a:t>
            </a:r>
            <a:endParaRPr lang="en-US" dirty="0">
              <a:solidFill>
                <a:srgbClr val="DD4A68"/>
              </a:solidFill>
              <a:latin typeface="Liberation Mono"/>
              <a:ea typeface="Times New Roman" panose="02020603050405020304" pitchFamily="18" charset="0"/>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Times New Roman" panose="02020603050405020304" pitchFamily="18" charset="0"/>
              </a:rPr>
              <a:t> FROM </a:t>
            </a:r>
            <a:r>
              <a:rPr lang="en-US" dirty="0">
                <a:solidFill>
                  <a:srgbClr val="000000"/>
                </a:solidFill>
                <a:latin typeface="Liberation Mono"/>
                <a:ea typeface="Times New Roman" panose="02020603050405020304" pitchFamily="18" charset="0"/>
              </a:rPr>
              <a:t>emp</a:t>
            </a:r>
            <a:r>
              <a:rPr lang="en-US" dirty="0">
                <a:solidFill>
                  <a:srgbClr val="0077AA"/>
                </a:solidFill>
                <a:latin typeface="Liberation Mono"/>
                <a:ea typeface="Times New Roman" panose="02020603050405020304" pitchFamily="18" charset="0"/>
                <a:cs typeface="Times New Roman" panose="02020603050405020304" pitchFamily="18" charset="0"/>
              </a:rPr>
              <a:t> ORDER BY </a:t>
            </a:r>
            <a:r>
              <a:rPr lang="en-IN" dirty="0">
                <a:solidFill>
                  <a:srgbClr val="DD4A68"/>
                </a:solidFill>
                <a:latin typeface="Liberation Mono"/>
              </a:rPr>
              <a:t>ISNULL</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comm</a:t>
            </a:r>
            <a:r>
              <a:rPr lang="en-IN" dirty="0">
                <a:solidFill>
                  <a:schemeClr val="bg1">
                    <a:lumMod val="65000"/>
                  </a:schemeClr>
                </a:solidFill>
                <a:latin typeface="Liberation Mono"/>
                <a:ea typeface="Times New Roman" panose="02020603050405020304" pitchFamily="18" charset="0"/>
              </a:rPr>
              <a:t>)</a:t>
            </a:r>
            <a:r>
              <a:rPr lang="en-IN" dirty="0">
                <a:latin typeface="Liberation Mono"/>
              </a:rPr>
              <a:t>,</a:t>
            </a:r>
            <a:r>
              <a:rPr lang="en-IN" dirty="0">
                <a:solidFill>
                  <a:srgbClr val="DD4A68"/>
                </a:solidFill>
                <a:latin typeface="Liberation Mono"/>
                <a:ea typeface="Times New Roman" panose="02020603050405020304" pitchFamily="18" charset="0"/>
              </a:rPr>
              <a:t> </a:t>
            </a:r>
            <a:r>
              <a:rPr lang="en-IN" dirty="0">
                <a:latin typeface="Liberation Mono"/>
                <a:ea typeface="Times New Roman" panose="02020603050405020304" pitchFamily="18" charset="0"/>
              </a:rPr>
              <a:t>comm ;</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solidFill>
                  <a:srgbClr val="DD4A68"/>
                </a:solidFill>
                <a:latin typeface="Liberation Mono"/>
                <a:ea typeface="Times New Roman" panose="02020603050405020304" pitchFamily="18" charset="0"/>
              </a:rPr>
              <a:t> </a:t>
            </a:r>
            <a:r>
              <a:rPr lang="en-IN" dirty="0">
                <a:solidFill>
                  <a:srgbClr val="000000"/>
                </a:solidFill>
                <a:latin typeface="Liberation Mono"/>
                <a:ea typeface="Times New Roman" panose="02020603050405020304" pitchFamily="18" charset="0"/>
              </a:rPr>
              <a:t>ename `e` </a:t>
            </a:r>
            <a:r>
              <a:rPr lang="en-IN" dirty="0">
                <a:solidFill>
                  <a:srgbClr val="0077AA"/>
                </a:solidFill>
                <a:latin typeface="Liberation Mono"/>
                <a:ea typeface="Times New Roman" panose="02020603050405020304" pitchFamily="18" charset="0"/>
                <a:cs typeface="Times New Roman" panose="02020603050405020304" pitchFamily="18" charset="0"/>
              </a:rPr>
              <a:t>FROM</a:t>
            </a:r>
            <a:r>
              <a:rPr lang="en-IN" dirty="0">
                <a:solidFill>
                  <a:srgbClr val="DD4A68"/>
                </a:solidFill>
                <a:latin typeface="Liberation Mono"/>
                <a:ea typeface="Times New Roman" panose="02020603050405020304" pitchFamily="18" charset="0"/>
              </a:rPr>
              <a:t> </a:t>
            </a:r>
            <a:r>
              <a:rPr lang="en-IN" dirty="0">
                <a:solidFill>
                  <a:srgbClr val="000000"/>
                </a:solidFill>
                <a:latin typeface="Liberation Mono"/>
                <a:ea typeface="Times New Roman" panose="02020603050405020304" pitchFamily="18" charset="0"/>
              </a:rPr>
              <a:t>emp</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cs typeface="Times New Roman" panose="02020603050405020304" pitchFamily="18" charset="0"/>
              </a:rPr>
              <a:t>ORDER BY </a:t>
            </a:r>
            <a:r>
              <a:rPr lang="en-IN" dirty="0">
                <a:solidFill>
                  <a:schemeClr val="tx1">
                    <a:lumMod val="85000"/>
                    <a:lumOff val="15000"/>
                  </a:schemeClr>
                </a:solidFill>
                <a:latin typeface="Liberation Mono"/>
                <a:ea typeface="Times New Roman" panose="02020603050405020304" pitchFamily="18" charset="0"/>
              </a:rPr>
              <a:t>`e`</a:t>
            </a:r>
            <a:r>
              <a:rPr lang="en-IN" dirty="0">
                <a:latin typeface="Liberation Mono"/>
                <a:ea typeface="Times New Roman" panose="02020603050405020304" pitchFamily="18" charset="0"/>
              </a:rPr>
              <a:t> ;</a:t>
            </a:r>
            <a:endParaRPr lang="en-IN" dirty="0">
              <a:solidFill>
                <a:schemeClr val="tx1">
                  <a:lumMod val="85000"/>
                  <a:lumOff val="15000"/>
                </a:schemeClr>
              </a:solidFill>
              <a:latin typeface="Liberation Mono"/>
              <a:ea typeface="Times New Roman" panose="02020603050405020304" pitchFamily="18" charset="0"/>
            </a:endParaRP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solidFill>
                  <a:srgbClr val="DD4A68"/>
                </a:solidFill>
                <a:latin typeface="Liberation Mono"/>
                <a:ea typeface="Times New Roman" panose="02020603050405020304" pitchFamily="18" charset="0"/>
              </a:rPr>
              <a:t> </a:t>
            </a:r>
            <a:r>
              <a:rPr lang="en-IN" dirty="0">
                <a:solidFill>
                  <a:srgbClr val="000000"/>
                </a:solidFill>
                <a:latin typeface="Liberation Mono"/>
                <a:ea typeface="Times New Roman" panose="02020603050405020304" pitchFamily="18" charset="0"/>
              </a:rPr>
              <a:t>ename `e` </a:t>
            </a:r>
            <a:r>
              <a:rPr lang="en-IN" dirty="0">
                <a:solidFill>
                  <a:srgbClr val="0077AA"/>
                </a:solidFill>
                <a:latin typeface="Liberation Mono"/>
                <a:ea typeface="Times New Roman" panose="02020603050405020304" pitchFamily="18" charset="0"/>
                <a:cs typeface="Times New Roman" panose="02020603050405020304" pitchFamily="18" charset="0"/>
              </a:rPr>
              <a:t>FROM</a:t>
            </a:r>
            <a:r>
              <a:rPr lang="en-IN" dirty="0">
                <a:solidFill>
                  <a:srgbClr val="DD4A68"/>
                </a:solidFill>
                <a:latin typeface="Liberation Mono"/>
                <a:ea typeface="Times New Roman" panose="02020603050405020304" pitchFamily="18" charset="0"/>
              </a:rPr>
              <a:t> </a:t>
            </a:r>
            <a:r>
              <a:rPr lang="en-IN" dirty="0">
                <a:solidFill>
                  <a:srgbClr val="000000"/>
                </a:solidFill>
                <a:latin typeface="Liberation Mono"/>
                <a:ea typeface="Times New Roman" panose="02020603050405020304" pitchFamily="18" charset="0"/>
              </a:rPr>
              <a:t>emp</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cs typeface="Times New Roman" panose="02020603050405020304" pitchFamily="18" charset="0"/>
              </a:rPr>
              <a:t>ORDER BY </a:t>
            </a:r>
            <a:r>
              <a:rPr lang="en-IN" dirty="0">
                <a:solidFill>
                  <a:schemeClr val="tx1">
                    <a:lumMod val="85000"/>
                    <a:lumOff val="15000"/>
                  </a:schemeClr>
                </a:solidFill>
                <a:latin typeface="Liberation Mono"/>
                <a:ea typeface="Times New Roman" panose="02020603050405020304" pitchFamily="18" charset="0"/>
              </a:rPr>
              <a:t>e</a:t>
            </a:r>
            <a:r>
              <a:rPr lang="en-IN" dirty="0">
                <a:latin typeface="Liberation Mono"/>
                <a:ea typeface="Times New Roman" panose="02020603050405020304" pitchFamily="18" charset="0"/>
              </a:rPr>
              <a:t> ;</a:t>
            </a:r>
            <a:endParaRPr lang="en-IN" dirty="0">
              <a:solidFill>
                <a:schemeClr val="tx1">
                  <a:lumMod val="85000"/>
                  <a:lumOff val="15000"/>
                </a:schemeClr>
              </a:solidFill>
              <a:latin typeface="Liberation Mono"/>
              <a:ea typeface="Times New Roman" panose="02020603050405020304" pitchFamily="18" charset="0"/>
            </a:endParaRP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solidFill>
                  <a:srgbClr val="DD4A68"/>
                </a:solidFill>
                <a:latin typeface="Liberation Mono"/>
                <a:ea typeface="Times New Roman" panose="02020603050405020304" pitchFamily="18" charset="0"/>
              </a:rPr>
              <a:t> </a:t>
            </a:r>
            <a:r>
              <a:rPr lang="en-IN" dirty="0">
                <a:solidFill>
                  <a:srgbClr val="000000"/>
                </a:solidFill>
                <a:latin typeface="Liberation Mono"/>
                <a:ea typeface="Times New Roman" panose="02020603050405020304" pitchFamily="18" charset="0"/>
              </a:rPr>
              <a:t>ename </a:t>
            </a:r>
            <a:r>
              <a:rPr lang="en-IN" dirty="0">
                <a:latin typeface="Liberation Mono"/>
                <a:ea typeface="Times New Roman" panose="02020603050405020304" pitchFamily="18" charset="0"/>
              </a:rPr>
              <a:t>'e'</a:t>
            </a:r>
            <a:r>
              <a:rPr lang="en-IN" dirty="0">
                <a:solidFill>
                  <a:srgbClr val="000000"/>
                </a:solidFill>
                <a:latin typeface="Liberation Mono"/>
                <a:ea typeface="Times New Roman" panose="02020603050405020304" pitchFamily="18" charset="0"/>
              </a:rPr>
              <a:t> </a:t>
            </a:r>
            <a:r>
              <a:rPr lang="en-IN" dirty="0">
                <a:solidFill>
                  <a:srgbClr val="0077AA"/>
                </a:solidFill>
                <a:latin typeface="Liberation Mono"/>
                <a:ea typeface="Times New Roman" panose="02020603050405020304" pitchFamily="18" charset="0"/>
                <a:cs typeface="Times New Roman" panose="02020603050405020304" pitchFamily="18" charset="0"/>
              </a:rPr>
              <a:t>FROM</a:t>
            </a:r>
            <a:r>
              <a:rPr lang="en-IN" dirty="0">
                <a:solidFill>
                  <a:srgbClr val="DD4A68"/>
                </a:solidFill>
                <a:latin typeface="Liberation Mono"/>
                <a:ea typeface="Times New Roman" panose="02020603050405020304" pitchFamily="18" charset="0"/>
              </a:rPr>
              <a:t> </a:t>
            </a:r>
            <a:r>
              <a:rPr lang="en-IN" dirty="0">
                <a:solidFill>
                  <a:srgbClr val="000000"/>
                </a:solidFill>
                <a:latin typeface="Liberation Mono"/>
                <a:ea typeface="Times New Roman" panose="02020603050405020304" pitchFamily="18" charset="0"/>
              </a:rPr>
              <a:t>emp</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cs typeface="Times New Roman" panose="02020603050405020304" pitchFamily="18" charset="0"/>
              </a:rPr>
              <a:t>ORDER BY </a:t>
            </a:r>
            <a:r>
              <a:rPr lang="en-IN" dirty="0">
                <a:solidFill>
                  <a:schemeClr val="tx1">
                    <a:lumMod val="85000"/>
                    <a:lumOff val="15000"/>
                  </a:schemeClr>
                </a:solidFill>
                <a:latin typeface="Liberation Mono"/>
                <a:ea typeface="Times New Roman" panose="02020603050405020304" pitchFamily="18" charset="0"/>
              </a:rPr>
              <a:t>'e'</a:t>
            </a:r>
            <a:r>
              <a:rPr lang="en-IN" dirty="0">
                <a:latin typeface="Liberation Mono"/>
                <a:ea typeface="Times New Roman" panose="02020603050405020304" pitchFamily="18" charset="0"/>
              </a:rPr>
              <a:t> ;</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chemeClr val="tx1">
                    <a:lumMod val="85000"/>
                    <a:lumOff val="15000"/>
                  </a:schemeClr>
                </a:solidFill>
                <a:latin typeface="Liberation Mono"/>
                <a:ea typeface="Times New Roman" panose="02020603050405020304" pitchFamily="18" charset="0"/>
              </a:rPr>
              <a:t> </a:t>
            </a:r>
            <a:r>
              <a:rPr lang="en-US" dirty="0">
                <a:solidFill>
                  <a:srgbClr val="A67F59"/>
                </a:solidFill>
                <a:latin typeface="Liberation Mono"/>
              </a:rPr>
              <a:t>*</a:t>
            </a:r>
            <a:r>
              <a:rPr lang="en-US" dirty="0">
                <a:solidFill>
                  <a:schemeClr val="tx1">
                    <a:lumMod val="85000"/>
                    <a:lumOff val="15000"/>
                  </a:schemeClr>
                </a:solidFill>
                <a:latin typeface="Liberation Mono"/>
                <a:ea typeface="Times New Roman" panose="02020603050405020304" pitchFamily="18" charset="0"/>
              </a:rPr>
              <a:t> </a:t>
            </a:r>
            <a:r>
              <a:rPr lang="en-US" dirty="0">
                <a:solidFill>
                  <a:srgbClr val="0077AA"/>
                </a:solidFill>
                <a:latin typeface="Liberation Mono"/>
                <a:cs typeface="Times New Roman" panose="02020603050405020304" pitchFamily="18" charset="0"/>
              </a:rPr>
              <a:t>FROM</a:t>
            </a:r>
            <a:r>
              <a:rPr lang="en-US" dirty="0">
                <a:solidFill>
                  <a:schemeClr val="tx1">
                    <a:lumMod val="85000"/>
                    <a:lumOff val="15000"/>
                  </a:schemeClr>
                </a:solidFill>
                <a:latin typeface="Liberation Mono"/>
                <a:ea typeface="Times New Roman" panose="02020603050405020304" pitchFamily="18" charset="0"/>
              </a:rPr>
              <a:t> emp </a:t>
            </a:r>
            <a:r>
              <a:rPr lang="en-US" dirty="0">
                <a:solidFill>
                  <a:srgbClr val="0077AA"/>
                </a:solidFill>
                <a:latin typeface="Liberation Mono"/>
                <a:cs typeface="Times New Roman" panose="02020603050405020304" pitchFamily="18" charset="0"/>
              </a:rPr>
              <a:t>ORDER</a:t>
            </a:r>
            <a:r>
              <a:rPr lang="en-US" dirty="0">
                <a:solidFill>
                  <a:schemeClr val="tx1">
                    <a:lumMod val="85000"/>
                    <a:lumOff val="15000"/>
                  </a:schemeClr>
                </a:solidFill>
                <a:latin typeface="Liberation Mono"/>
                <a:ea typeface="Times New Roman" panose="02020603050405020304" pitchFamily="18" charset="0"/>
              </a:rPr>
              <a:t> </a:t>
            </a:r>
            <a:r>
              <a:rPr lang="en-US" dirty="0">
                <a:solidFill>
                  <a:srgbClr val="0077AA"/>
                </a:solidFill>
                <a:latin typeface="Liberation Mono"/>
                <a:cs typeface="Times New Roman" panose="02020603050405020304" pitchFamily="18" charset="0"/>
              </a:rPr>
              <a:t>BY</a:t>
            </a:r>
            <a:r>
              <a:rPr lang="en-US" dirty="0">
                <a:solidFill>
                  <a:schemeClr val="tx1">
                    <a:lumMod val="85000"/>
                    <a:lumOff val="15000"/>
                  </a:schemeClr>
                </a:solidFill>
                <a:latin typeface="Liberation Mono"/>
                <a:ea typeface="Times New Roman" panose="02020603050405020304" pitchFamily="18" charset="0"/>
              </a:rPr>
              <a:t> </a:t>
            </a:r>
            <a:r>
              <a:rPr lang="en-US" dirty="0">
                <a:solidFill>
                  <a:srgbClr val="DD4A68"/>
                </a:solidFill>
                <a:latin typeface="Liberation Mono"/>
              </a:rPr>
              <a:t>CASE</a:t>
            </a:r>
            <a:r>
              <a:rPr lang="en-US" dirty="0">
                <a:solidFill>
                  <a:schemeClr val="tx1">
                    <a:lumMod val="85000"/>
                    <a:lumOff val="15000"/>
                  </a:schemeClr>
                </a:solidFill>
                <a:latin typeface="Liberation Mono"/>
                <a:ea typeface="Times New Roman" panose="02020603050405020304" pitchFamily="18" charset="0"/>
              </a:rPr>
              <a:t> </a:t>
            </a:r>
            <a:r>
              <a:rPr lang="en-US" dirty="0">
                <a:solidFill>
                  <a:srgbClr val="DD4A68"/>
                </a:solidFill>
                <a:latin typeface="Liberation Mono"/>
              </a:rPr>
              <a:t>WHEN</a:t>
            </a:r>
            <a:r>
              <a:rPr lang="en-US" dirty="0">
                <a:solidFill>
                  <a:schemeClr val="tx1">
                    <a:lumMod val="85000"/>
                    <a:lumOff val="15000"/>
                  </a:schemeClr>
                </a:solidFill>
                <a:latin typeface="Liberation Mono"/>
                <a:ea typeface="Times New Roman" panose="02020603050405020304" pitchFamily="18" charset="0"/>
              </a:rPr>
              <a:t> ename=</a:t>
            </a:r>
            <a:r>
              <a:rPr lang="en-US" dirty="0">
                <a:solidFill>
                  <a:srgbClr val="669900"/>
                </a:solidFill>
                <a:latin typeface="Liberation Mono"/>
              </a:rPr>
              <a:t>'sharmin'</a:t>
            </a:r>
            <a:r>
              <a:rPr lang="en-US" dirty="0">
                <a:solidFill>
                  <a:schemeClr val="tx1">
                    <a:lumMod val="85000"/>
                    <a:lumOff val="15000"/>
                  </a:schemeClr>
                </a:solidFill>
                <a:latin typeface="Liberation Mono"/>
                <a:ea typeface="Times New Roman" panose="02020603050405020304" pitchFamily="18" charset="0"/>
              </a:rPr>
              <a:t> </a:t>
            </a:r>
            <a:r>
              <a:rPr lang="en-US" dirty="0">
                <a:solidFill>
                  <a:srgbClr val="DD4A68"/>
                </a:solidFill>
                <a:latin typeface="Liberation Mono"/>
              </a:rPr>
              <a:t>THEN</a:t>
            </a:r>
            <a:r>
              <a:rPr lang="en-US" dirty="0">
                <a:solidFill>
                  <a:schemeClr val="tx1">
                    <a:lumMod val="85000"/>
                    <a:lumOff val="15000"/>
                  </a:schemeClr>
                </a:solidFill>
                <a:latin typeface="Liberation Mono"/>
                <a:ea typeface="Times New Roman" panose="02020603050405020304" pitchFamily="18" charset="0"/>
              </a:rPr>
              <a:t> </a:t>
            </a:r>
            <a:r>
              <a:rPr lang="en-US" dirty="0">
                <a:solidFill>
                  <a:srgbClr val="990055"/>
                </a:solidFill>
                <a:latin typeface="Liberation Mono"/>
              </a:rPr>
              <a:t>0</a:t>
            </a:r>
            <a:r>
              <a:rPr lang="en-US" dirty="0">
                <a:solidFill>
                  <a:schemeClr val="tx1">
                    <a:lumMod val="85000"/>
                    <a:lumOff val="15000"/>
                  </a:schemeClr>
                </a:solidFill>
                <a:latin typeface="Liberation Mono"/>
                <a:ea typeface="Times New Roman" panose="02020603050405020304" pitchFamily="18" charset="0"/>
              </a:rPr>
              <a:t> </a:t>
            </a:r>
            <a:r>
              <a:rPr lang="en-US" dirty="0">
                <a:solidFill>
                  <a:srgbClr val="DD4A68"/>
                </a:solidFill>
                <a:latin typeface="Liberation Mono"/>
              </a:rPr>
              <a:t>ELSE</a:t>
            </a:r>
            <a:r>
              <a:rPr lang="en-US" dirty="0">
                <a:solidFill>
                  <a:schemeClr val="tx1">
                    <a:lumMod val="85000"/>
                    <a:lumOff val="15000"/>
                  </a:schemeClr>
                </a:solidFill>
                <a:latin typeface="Liberation Mono"/>
                <a:ea typeface="Times New Roman" panose="02020603050405020304" pitchFamily="18" charset="0"/>
              </a:rPr>
              <a:t> </a:t>
            </a:r>
            <a:r>
              <a:rPr lang="en-US" dirty="0">
                <a:solidFill>
                  <a:srgbClr val="990055"/>
                </a:solidFill>
                <a:latin typeface="Liberation Mono"/>
              </a:rPr>
              <a:t>1</a:t>
            </a:r>
            <a:r>
              <a:rPr lang="en-US" dirty="0">
                <a:solidFill>
                  <a:schemeClr val="tx1">
                    <a:lumMod val="85000"/>
                    <a:lumOff val="15000"/>
                  </a:schemeClr>
                </a:solidFill>
                <a:latin typeface="Liberation Mono"/>
                <a:ea typeface="Times New Roman" panose="02020603050405020304" pitchFamily="18" charset="0"/>
              </a:rPr>
              <a:t> </a:t>
            </a:r>
            <a:r>
              <a:rPr lang="en-US" dirty="0">
                <a:solidFill>
                  <a:srgbClr val="DD4A68"/>
                </a:solidFill>
                <a:latin typeface="Liberation Mono"/>
              </a:rPr>
              <a:t>END</a:t>
            </a:r>
            <a:r>
              <a:rPr lang="en-US" dirty="0">
                <a:solidFill>
                  <a:schemeClr val="tx1">
                    <a:lumMod val="85000"/>
                    <a:lumOff val="15000"/>
                  </a:schemeClr>
                </a:solidFill>
                <a:latin typeface="Liberation Mono"/>
                <a:ea typeface="Times New Roman" panose="02020603050405020304" pitchFamily="18" charset="0"/>
              </a:rPr>
              <a:t>, ename;</a:t>
            </a:r>
            <a:endParaRPr lang="en-IN" dirty="0">
              <a:solidFill>
                <a:schemeClr val="tx1">
                  <a:lumMod val="85000"/>
                  <a:lumOff val="15000"/>
                </a:schemeClr>
              </a:solidFill>
              <a:latin typeface="Liberation Mono"/>
              <a:ea typeface="Times New Roman" panose="02020603050405020304" pitchFamily="18" charset="0"/>
            </a:endParaRPr>
          </a:p>
        </p:txBody>
      </p:sp>
      <p:sp>
        <p:nvSpPr>
          <p:cNvPr id="8" name="Rectangle 7">
            <a:extLst>
              <a:ext uri="{FF2B5EF4-FFF2-40B4-BE49-F238E27FC236}">
                <a16:creationId xmlns:a16="http://schemas.microsoft.com/office/drawing/2014/main" id="{BF1557B7-1BAB-4F9E-90BB-2E5F28D5346D}"/>
              </a:ext>
            </a:extLst>
          </p:cNvPr>
          <p:cNvSpPr/>
          <p:nvPr/>
        </p:nvSpPr>
        <p:spPr>
          <a:xfrm>
            <a:off x="191346" y="12771"/>
            <a:ext cx="10323680" cy="967957"/>
          </a:xfrm>
          <a:prstGeom prst="rect">
            <a:avLst/>
          </a:prstGeom>
        </p:spPr>
        <p:txBody>
          <a:bodyPr wrap="square">
            <a:spAutoFit/>
          </a:bodyPr>
          <a:lstStyle/>
          <a:p>
            <a:pPr>
              <a:lnSpc>
                <a:spcPct val="150000"/>
              </a:lnSpc>
            </a:pPr>
            <a:r>
              <a:rPr lang="en-US" sz="2000" dirty="0">
                <a:solidFill>
                  <a:srgbClr val="0077AA"/>
                </a:solidFill>
                <a:latin typeface="Liberation Mono"/>
              </a:rPr>
              <a:t>SELECT </a:t>
            </a:r>
            <a:r>
              <a:rPr lang="en-US" sz="2000" b="1" i="1" dirty="0">
                <a:solidFill>
                  <a:srgbClr val="0077AA"/>
                </a:solidFill>
                <a:latin typeface="Liberation Mono"/>
              </a:rPr>
              <a:t>A</a:t>
            </a:r>
            <a:r>
              <a:rPr lang="en-US" sz="2000" baseline="-25000" dirty="0">
                <a:solidFill>
                  <a:srgbClr val="0077AA"/>
                </a:solidFill>
                <a:latin typeface="Liberation Mono"/>
              </a:rPr>
              <a:t>1</a:t>
            </a:r>
            <a:r>
              <a:rPr lang="en-IN"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2</a:t>
            </a:r>
            <a:r>
              <a:rPr lang="en-IN"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3</a:t>
            </a:r>
            <a:r>
              <a:rPr lang="en-IN"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n</a:t>
            </a:r>
            <a:r>
              <a:rPr lang="en-US" sz="2000" dirty="0">
                <a:solidFill>
                  <a:srgbClr val="0077AA"/>
                </a:solidFill>
                <a:latin typeface="Liberation Mono"/>
              </a:rPr>
              <a:t> FROM </a:t>
            </a:r>
            <a:r>
              <a:rPr lang="en-US" sz="2000" b="1" i="1" dirty="0">
                <a:solidFill>
                  <a:srgbClr val="0077AA"/>
                </a:solidFill>
                <a:latin typeface="Liberation Mono"/>
              </a:rPr>
              <a:t>r</a:t>
            </a:r>
          </a:p>
          <a:p>
            <a:pPr>
              <a:lnSpc>
                <a:spcPct val="150000"/>
              </a:lnSpc>
            </a:pPr>
            <a:r>
              <a:rPr lang="en-US" sz="2000" dirty="0">
                <a:solidFill>
                  <a:srgbClr val="0077AA"/>
                </a:solidFill>
                <a:latin typeface="Liberation Mono"/>
              </a:rPr>
              <a:t>    [ORDER BY {</a:t>
            </a:r>
            <a:r>
              <a:rPr lang="en-US" sz="2000" b="1" i="1" dirty="0">
                <a:solidFill>
                  <a:srgbClr val="0077AA"/>
                </a:solidFill>
                <a:latin typeface="Liberation Mono"/>
              </a:rPr>
              <a:t>A</a:t>
            </a:r>
            <a:r>
              <a:rPr lang="en-US" sz="2000" baseline="-25000" dirty="0">
                <a:solidFill>
                  <a:srgbClr val="0077AA"/>
                </a:solidFill>
                <a:latin typeface="Liberation Mono"/>
              </a:rPr>
              <a:t>1</a:t>
            </a:r>
            <a:r>
              <a:rPr lang="en-IN"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2</a:t>
            </a:r>
            <a:r>
              <a:rPr lang="en-IN"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dirty="0">
                <a:solidFill>
                  <a:srgbClr val="0077AA"/>
                </a:solidFill>
                <a:latin typeface="Liberation Mono"/>
              </a:rPr>
              <a:t> </a:t>
            </a:r>
            <a:r>
              <a:rPr lang="en-US" sz="2000" dirty="0">
                <a:solidFill>
                  <a:srgbClr val="000000"/>
                </a:solidFill>
                <a:latin typeface="Liberation Mono"/>
              </a:rPr>
              <a:t>|</a:t>
            </a:r>
            <a:r>
              <a:rPr lang="en-US" sz="2000" dirty="0">
                <a:solidFill>
                  <a:srgbClr val="0077AA"/>
                </a:solidFill>
                <a:latin typeface="Liberation Mono"/>
              </a:rPr>
              <a:t> expr </a:t>
            </a:r>
            <a:r>
              <a:rPr lang="en-US" sz="2000" dirty="0">
                <a:solidFill>
                  <a:srgbClr val="000000"/>
                </a:solidFill>
                <a:latin typeface="Liberation Mono"/>
              </a:rPr>
              <a:t>|</a:t>
            </a:r>
            <a:r>
              <a:rPr lang="en-US" sz="2000" dirty="0">
                <a:solidFill>
                  <a:srgbClr val="0077AA"/>
                </a:solidFill>
                <a:latin typeface="Liberation Mono"/>
              </a:rPr>
              <a:t> position}  [ASC </a:t>
            </a:r>
            <a:r>
              <a:rPr lang="en-US" sz="2000" dirty="0">
                <a:solidFill>
                  <a:srgbClr val="000000"/>
                </a:solidFill>
                <a:latin typeface="Liberation Mono"/>
              </a:rPr>
              <a:t>|</a:t>
            </a:r>
            <a:r>
              <a:rPr lang="en-US" sz="2000" dirty="0">
                <a:solidFill>
                  <a:srgbClr val="0077AA"/>
                </a:solidFill>
                <a:latin typeface="Liberation Mono"/>
              </a:rPr>
              <a:t> DESC]</a:t>
            </a:r>
            <a:r>
              <a:rPr lang="en-IN" sz="2000" dirty="0">
                <a:solidFill>
                  <a:srgbClr val="000000"/>
                </a:solidFill>
                <a:latin typeface="Liberation Mono"/>
              </a:rPr>
              <a:t> , </a:t>
            </a:r>
            <a:r>
              <a:rPr lang="en-IN" sz="2000" dirty="0">
                <a:solidFill>
                  <a:schemeClr val="bg1">
                    <a:lumMod val="50000"/>
                  </a:schemeClr>
                </a:solidFill>
                <a:latin typeface="Liberation Mono"/>
              </a:rPr>
              <a:t>. . .</a:t>
            </a:r>
            <a:r>
              <a:rPr lang="en-US" sz="2000" dirty="0">
                <a:solidFill>
                  <a:srgbClr val="0077AA"/>
                </a:solidFill>
                <a:latin typeface="Liberation Mono"/>
              </a:rPr>
              <a:t> ]</a:t>
            </a:r>
          </a:p>
        </p:txBody>
      </p:sp>
    </p:spTree>
    <p:extLst>
      <p:ext uri="{BB962C8B-B14F-4D97-AF65-F5344CB8AC3E}">
        <p14:creationId xmlns:p14="http://schemas.microsoft.com/office/powerpoint/2010/main" val="35118906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977" y="2132856"/>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where clause</a:t>
            </a:r>
          </a:p>
        </p:txBody>
      </p:sp>
      <p:sp>
        <p:nvSpPr>
          <p:cNvPr id="3" name="Rectangle 2"/>
          <p:cNvSpPr/>
          <p:nvPr/>
        </p:nvSpPr>
        <p:spPr>
          <a:xfrm>
            <a:off x="335361" y="3721230"/>
            <a:ext cx="6336703" cy="2012026"/>
          </a:xfrm>
          <a:prstGeom prst="rect">
            <a:avLst/>
          </a:prstGeom>
          <a:solidFill>
            <a:schemeClr val="bg1"/>
          </a:solidFill>
        </p:spPr>
        <p:txBody>
          <a:bodyPr wrap="square">
            <a:spAutoFit/>
          </a:bodyPr>
          <a:lstStyle/>
          <a:p>
            <a:pPr>
              <a:lnSpc>
                <a:spcPct val="107000"/>
              </a:lnSpc>
            </a:pPr>
            <a:r>
              <a:rPr lang="en-IN" sz="2200" dirty="0">
                <a:solidFill>
                  <a:srgbClr val="FF0000"/>
                </a:solidFill>
                <a:latin typeface="Arial" panose="020B0604020202020204" pitchFamily="34" charset="0"/>
                <a:cs typeface="Arial" panose="020B0604020202020204" pitchFamily="34" charset="0"/>
              </a:rPr>
              <a:t>Note:</a:t>
            </a:r>
          </a:p>
          <a:p>
            <a:pPr>
              <a:lnSpc>
                <a:spcPct val="107000"/>
              </a:lnSpc>
            </a:pPr>
            <a:endParaRPr lang="en-IN" sz="400" b="1" dirty="0">
              <a:latin typeface="Arial" panose="020B0604020202020204" pitchFamily="34" charset="0"/>
              <a:ea typeface="Calibri" panose="020F0502020204030204" pitchFamily="34" charset="0"/>
              <a:cs typeface="Arial" panose="020B0604020202020204" pitchFamily="34" charset="0"/>
            </a:endParaRPr>
          </a:p>
          <a:p>
            <a:pPr>
              <a:lnSpc>
                <a:spcPct val="107000"/>
              </a:lnSpc>
            </a:pPr>
            <a:r>
              <a:rPr lang="en-IN" b="1" dirty="0">
                <a:latin typeface="Arial" panose="020B0604020202020204" pitchFamily="34" charset="0"/>
                <a:ea typeface="Calibri" panose="020F0502020204030204" pitchFamily="34" charset="0"/>
                <a:cs typeface="Arial" panose="020B0604020202020204" pitchFamily="34" charset="0"/>
              </a:rPr>
              <a:t>Expressions in WHERE clause can use.</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Arithmetic</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Comparison</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Logical</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operators</a:t>
            </a:r>
            <a:endParaRPr lang="en-IN" i="1" dirty="0">
              <a:latin typeface="Arial" panose="020B0604020202020204" pitchFamily="34" charset="0"/>
              <a:cs typeface="Arial" panose="020B0604020202020204" pitchFamily="34" charset="0"/>
            </a:endParaRPr>
          </a:p>
        </p:txBody>
      </p:sp>
      <p:sp>
        <p:nvSpPr>
          <p:cNvPr id="4" name="Rectangle 3"/>
          <p:cNvSpPr/>
          <p:nvPr/>
        </p:nvSpPr>
        <p:spPr>
          <a:xfrm>
            <a:off x="335361" y="116633"/>
            <a:ext cx="6336703" cy="2012026"/>
          </a:xfrm>
          <a:prstGeom prst="rect">
            <a:avLst/>
          </a:prstGeom>
          <a:solidFill>
            <a:schemeClr val="bg1"/>
          </a:solidFill>
        </p:spPr>
        <p:txBody>
          <a:bodyPr wrap="square">
            <a:spAutoFit/>
          </a:bodyPr>
          <a:lstStyle/>
          <a:p>
            <a:pPr>
              <a:lnSpc>
                <a:spcPct val="107000"/>
              </a:lnSpc>
            </a:pPr>
            <a:r>
              <a:rPr lang="en-IN" sz="2200" dirty="0">
                <a:solidFill>
                  <a:srgbClr val="FF0000"/>
                </a:solidFill>
                <a:latin typeface="Arial" panose="020B0604020202020204" pitchFamily="34" charset="0"/>
                <a:cs typeface="Arial" panose="020B0604020202020204" pitchFamily="34" charset="0"/>
              </a:rPr>
              <a:t>Remember:</a:t>
            </a:r>
          </a:p>
          <a:p>
            <a:pPr>
              <a:lnSpc>
                <a:spcPct val="107000"/>
              </a:lnSpc>
            </a:pPr>
            <a:endParaRPr lang="en-IN" sz="400" dirty="0">
              <a:latin typeface="Arial" panose="020B0604020202020204" pitchFamily="34" charset="0"/>
              <a:ea typeface="Calibri" panose="020F0502020204030204" pitchFamily="34" charset="0"/>
              <a:cs typeface="Arial" panose="020B0604020202020204" pitchFamily="34" charset="0"/>
            </a:endParaRPr>
          </a:p>
          <a:p>
            <a:pPr>
              <a:lnSpc>
                <a:spcPct val="107000"/>
              </a:lnSpc>
            </a:pPr>
            <a:r>
              <a:rPr lang="en-IN" dirty="0">
                <a:latin typeface="Arial" panose="020B0604020202020204" pitchFamily="34" charset="0"/>
                <a:ea typeface="Calibri" panose="020F0502020204030204" pitchFamily="34" charset="0"/>
                <a:cs typeface="Arial" panose="020B0604020202020204" pitchFamily="34" charset="0"/>
              </a:rPr>
              <a:t>In </a:t>
            </a:r>
            <a:r>
              <a:rPr lang="en-IN" b="1" dirty="0">
                <a:latin typeface="Arial" panose="020B0604020202020204" pitchFamily="34" charset="0"/>
                <a:ea typeface="Calibri" panose="020F0502020204030204" pitchFamily="34" charset="0"/>
                <a:cs typeface="Arial" panose="020B0604020202020204" pitchFamily="34" charset="0"/>
              </a:rPr>
              <a:t>WHERE</a:t>
            </a:r>
            <a:r>
              <a:rPr lang="en-IN" dirty="0">
                <a:latin typeface="Arial" panose="020B0604020202020204" pitchFamily="34" charset="0"/>
                <a:ea typeface="Calibri" panose="020F0502020204030204" pitchFamily="34" charset="0"/>
                <a:cs typeface="Arial" panose="020B0604020202020204" pitchFamily="34" charset="0"/>
              </a:rPr>
              <a:t> clause operations can be performed using…</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CONSTANTS</a:t>
            </a:r>
            <a:endParaRPr lang="en-IN" dirty="0">
              <a:solidFill>
                <a:schemeClr val="bg1">
                  <a:lumMod val="65000"/>
                </a:schemeClr>
              </a:solidFill>
              <a:latin typeface="Arial" panose="020B0604020202020204" pitchFamily="34" charset="0"/>
              <a:ea typeface="Calibri" panose="020F050202020403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TABLE</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columns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FUNCTION</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calls (PRE-DEFINED / UDF)</a:t>
            </a:r>
          </a:p>
        </p:txBody>
      </p:sp>
      <p:sp>
        <p:nvSpPr>
          <p:cNvPr id="5" name="Rectangle 4"/>
          <p:cNvSpPr/>
          <p:nvPr/>
        </p:nvSpPr>
        <p:spPr>
          <a:xfrm>
            <a:off x="335360" y="2911624"/>
            <a:ext cx="11449272" cy="736933"/>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ea typeface="Verdana" panose="020B0604030504040204" pitchFamily="34" charset="0"/>
                <a:cs typeface="Segoe UI Light" panose="020B0502040204020203" pitchFamily="34" charset="0"/>
              </a:rPr>
              <a:t>The WHERE Clause is used when you want to retrieve specific information from a table excluding other irrelevant data.</a:t>
            </a:r>
          </a:p>
        </p:txBody>
      </p:sp>
      <p:sp>
        <p:nvSpPr>
          <p:cNvPr id="7" name="TextBox 6">
            <a:extLst>
              <a:ext uri="{FF2B5EF4-FFF2-40B4-BE49-F238E27FC236}">
                <a16:creationId xmlns:a16="http://schemas.microsoft.com/office/drawing/2014/main" id="{DD849229-9677-46DB-94CA-104ED5D819EA}"/>
              </a:ext>
            </a:extLst>
          </p:cNvPr>
          <p:cNvSpPr txBox="1"/>
          <p:nvPr/>
        </p:nvSpPr>
        <p:spPr>
          <a:xfrm>
            <a:off x="7392144" y="120690"/>
            <a:ext cx="4799856" cy="738664"/>
          </a:xfrm>
          <a:prstGeom prst="rect">
            <a:avLst/>
          </a:prstGeom>
          <a:solidFill>
            <a:schemeClr val="accent3">
              <a:lumMod val="20000"/>
              <a:lumOff val="80000"/>
            </a:schemeClr>
          </a:solidFill>
        </p:spPr>
        <p:txBody>
          <a:bodyPr wrap="square">
            <a:spAutoFit/>
          </a:bodyPr>
          <a:lstStyle/>
          <a:p>
            <a:pPr marL="285750" indent="-285750">
              <a:buFont typeface="Palatino Linotype" panose="02040502050505030304" pitchFamily="18" charset="0"/>
              <a:buChar char="*"/>
            </a:pPr>
            <a:r>
              <a:rPr lang="en-US" dirty="0">
                <a:latin typeface="Palatino Linotype" panose="02040502050505030304" pitchFamily="18" charset="0"/>
                <a:cs typeface="Arial" panose="020B0604020202020204" pitchFamily="34" charset="0"/>
              </a:rPr>
              <a:t>In SQL, a logical expression is often called a </a:t>
            </a:r>
            <a:r>
              <a:rPr lang="en-US" sz="2400" i="1" dirty="0">
                <a:solidFill>
                  <a:srgbClr val="7E007E"/>
                </a:solidFill>
                <a:latin typeface="Palatino Linotype" panose="02040502050505030304" pitchFamily="18" charset="0"/>
                <a:cs typeface="Arial" panose="020B0604020202020204" pitchFamily="34" charset="0"/>
              </a:rPr>
              <a:t>predicate</a:t>
            </a:r>
            <a:r>
              <a:rPr lang="en-US" dirty="0">
                <a:latin typeface="Palatino Linotype" panose="02040502050505030304" pitchFamily="18" charset="0"/>
                <a:cs typeface="Arial" panose="020B0604020202020204" pitchFamily="34" charset="0"/>
              </a:rPr>
              <a:t>.</a:t>
            </a:r>
            <a:endParaRPr lang="en-IN" dirty="0">
              <a:latin typeface="Palatino Linotype" panose="02040502050505030304" pitchFamily="18" charset="0"/>
              <a:cs typeface="Arial" panose="020B0604020202020204" pitchFamily="34" charset="0"/>
            </a:endParaRPr>
          </a:p>
        </p:txBody>
      </p:sp>
      <p:sp>
        <p:nvSpPr>
          <p:cNvPr id="8" name="TextBox 7">
            <a:extLst>
              <a:ext uri="{FF2B5EF4-FFF2-40B4-BE49-F238E27FC236}">
                <a16:creationId xmlns:a16="http://schemas.microsoft.com/office/drawing/2014/main" id="{6F67562F-CDBB-409C-A9BB-F33246282F48}"/>
              </a:ext>
            </a:extLst>
          </p:cNvPr>
          <p:cNvSpPr txBox="1"/>
          <p:nvPr/>
        </p:nvSpPr>
        <p:spPr>
          <a:xfrm>
            <a:off x="335360" y="5805264"/>
            <a:ext cx="11375999" cy="769441"/>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pPr algn="l"/>
            <a:endParaRPr lang="en-US" sz="400" b="0" i="0" u="none" strike="noStrike" baseline="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u="none" strike="noStrike" baseline="0" dirty="0">
                <a:latin typeface="Arial" panose="020B0604020202020204" pitchFamily="34" charset="0"/>
                <a:cs typeface="Arial" panose="020B0604020202020204" pitchFamily="34" charset="0"/>
              </a:rPr>
              <a:t>All comparisons return FALSE when either argument is NULL, so no rows </a:t>
            </a:r>
            <a:r>
              <a:rPr lang="en-IN" b="0" i="0" u="none" strike="noStrike" baseline="0" dirty="0">
                <a:latin typeface="Arial" panose="020B0604020202020204" pitchFamily="34" charset="0"/>
                <a:cs typeface="Arial" panose="020B0604020202020204" pitchFamily="34" charset="0"/>
              </a:rPr>
              <a:t>are ever selected.</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098090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2" name="Rectangle 1"/>
          <p:cNvSpPr/>
          <p:nvPr/>
        </p:nvSpPr>
        <p:spPr>
          <a:xfrm>
            <a:off x="387116" y="703183"/>
            <a:ext cx="11397516"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sp>
        <p:nvSpPr>
          <p:cNvPr id="9" name="Rectangle 8"/>
          <p:cNvSpPr/>
          <p:nvPr/>
        </p:nvSpPr>
        <p:spPr>
          <a:xfrm>
            <a:off x="325234" y="4005064"/>
            <a:ext cx="11430936" cy="1477328"/>
          </a:xfrm>
          <a:prstGeom prst="rect">
            <a:avLst/>
          </a:prstGeom>
        </p:spPr>
        <p:txBody>
          <a:bodyPr wrap="square">
            <a:spAutoFit/>
          </a:bodyPr>
          <a:lstStyle/>
          <a:p>
            <a:r>
              <a:rPr lang="en-IN" sz="2000" dirty="0">
                <a:solidFill>
                  <a:srgbClr val="FF0000"/>
                </a:solidFill>
                <a:latin typeface="Arial" panose="020B0604020202020204" pitchFamily="34" charset="0"/>
                <a:cs typeface="Arial" panose="020B0604020202020204" pitchFamily="34" charset="0"/>
              </a:rPr>
              <a:t>Remember:</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latin typeface="Arial" panose="020B0604020202020204" pitchFamily="34" charset="0"/>
                <a:cs typeface="Arial" panose="020B0604020202020204" pitchFamily="34" charset="0"/>
              </a:rPr>
              <a:t>A </a:t>
            </a:r>
            <a:r>
              <a:rPr lang="en-US" dirty="0">
                <a:solidFill>
                  <a:schemeClr val="accent2">
                    <a:lumMod val="50000"/>
                  </a:schemeClr>
                </a:solidFill>
                <a:latin typeface="Arial" panose="020B0604020202020204" pitchFamily="34" charset="0"/>
                <a:cs typeface="Arial" panose="020B0604020202020204" pitchFamily="34" charset="0"/>
              </a:rPr>
              <a:t>predicate</a:t>
            </a:r>
            <a:r>
              <a:rPr lang="en-US" dirty="0">
                <a:latin typeface="Arial" panose="020B0604020202020204" pitchFamily="34" charset="0"/>
                <a:cs typeface="Arial" panose="020B0604020202020204" pitchFamily="34" charset="0"/>
              </a:rPr>
              <a:t> is a condition expression that evaluates to a boolean value, either </a:t>
            </a:r>
            <a:r>
              <a:rPr lang="en-US" b="1" dirty="0">
                <a:latin typeface="Arial" panose="020B0604020202020204" pitchFamily="34" charset="0"/>
                <a:cs typeface="Arial" panose="020B0604020202020204" pitchFamily="34" charset="0"/>
              </a:rPr>
              <a:t>true</a:t>
            </a:r>
            <a:r>
              <a:rPr lang="en-US" dirty="0">
                <a:latin typeface="Arial" panose="020B0604020202020204" pitchFamily="34" charset="0"/>
                <a:cs typeface="Arial" panose="020B0604020202020204" pitchFamily="34" charset="0"/>
              </a:rPr>
              <a:t> or </a:t>
            </a:r>
            <a:r>
              <a:rPr lang="en-US" b="1" dirty="0">
                <a:latin typeface="Arial" panose="020B0604020202020204" pitchFamily="34" charset="0"/>
                <a:cs typeface="Arial" panose="020B0604020202020204" pitchFamily="34" charset="0"/>
              </a:rPr>
              <a:t>false</a:t>
            </a:r>
            <a:r>
              <a:rPr lang="en-US" dirty="0">
                <a:latin typeface="Arial" panose="020B0604020202020204" pitchFamily="34" charset="0"/>
                <a:cs typeface="Arial" panose="020B0604020202020204" pitchFamily="34" charset="0"/>
              </a:rPr>
              <a:t>.</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solidFill>
                  <a:schemeClr val="accent2">
                    <a:lumMod val="50000"/>
                  </a:schemeClr>
                </a:solidFill>
                <a:latin typeface="Arial" panose="020B0604020202020204" pitchFamily="34" charset="0"/>
                <a:cs typeface="Arial" panose="020B0604020202020204" pitchFamily="34" charset="0"/>
              </a:rPr>
              <a:t>Predicates</a:t>
            </a:r>
            <a:r>
              <a:rPr lang="en-US" dirty="0">
                <a:latin typeface="Arial" panose="020B0604020202020204" pitchFamily="34" charset="0"/>
                <a:cs typeface="Arial" panose="020B0604020202020204" pitchFamily="34" charset="0"/>
              </a:rPr>
              <a:t> can be used as follows: In a SELECT statement's </a:t>
            </a:r>
            <a:r>
              <a:rPr lang="en-US" b="1" i="1" dirty="0">
                <a:latin typeface="Arial" panose="020B0604020202020204" pitchFamily="34" charset="0"/>
                <a:cs typeface="Arial" panose="020B0604020202020204" pitchFamily="34" charset="0"/>
              </a:rPr>
              <a:t>WHERE</a:t>
            </a:r>
            <a:r>
              <a:rPr lang="en-US" dirty="0">
                <a:latin typeface="Arial" panose="020B0604020202020204" pitchFamily="34" charset="0"/>
                <a:cs typeface="Arial" panose="020B0604020202020204" pitchFamily="34" charset="0"/>
              </a:rPr>
              <a:t> clause or </a:t>
            </a:r>
            <a:r>
              <a:rPr lang="en-US" b="1" i="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clause to determine which rows are relevant to a particular query.</a:t>
            </a:r>
          </a:p>
        </p:txBody>
      </p:sp>
      <p:sp>
        <p:nvSpPr>
          <p:cNvPr id="10" name="Rectangle 9"/>
          <p:cNvSpPr/>
          <p:nvPr/>
        </p:nvSpPr>
        <p:spPr>
          <a:xfrm>
            <a:off x="325234" y="2204864"/>
            <a:ext cx="11430936" cy="1553054"/>
          </a:xfrm>
          <a:prstGeom prst="rect">
            <a:avLst/>
          </a:prstGeom>
        </p:spPr>
        <p:txBody>
          <a:bodyPr wrap="square">
            <a:spAutoFit/>
          </a:bodyPr>
          <a:lstStyle/>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r</a:t>
            </a:r>
            <a:r>
              <a:rPr lang="en-US" sz="2200" baseline="-25000" dirty="0">
                <a:solidFill>
                  <a:schemeClr val="accent2">
                    <a:lumMod val="50000"/>
                  </a:schemeClr>
                </a:solidFill>
                <a:latin typeface="Arial" panose="020B0604020202020204" pitchFamily="34" charset="0"/>
                <a:cs typeface="Arial" panose="020B0604020202020204" pitchFamily="34" charset="0"/>
              </a:rPr>
              <a:t>i</a:t>
            </a:r>
            <a:r>
              <a:rPr lang="en-US" sz="2200" dirty="0">
                <a:solidFill>
                  <a:schemeClr val="accent2">
                    <a:lumMod val="50000"/>
                  </a:schemeClr>
                </a:solidFill>
                <a:latin typeface="Arial" panose="020B0604020202020204" pitchFamily="34" charset="0"/>
                <a:cs typeface="Arial" panose="020B0604020202020204" pitchFamily="34" charset="0"/>
              </a:rPr>
              <a:t> are the relations (tables) </a:t>
            </a:r>
          </a:p>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A</a:t>
            </a:r>
            <a:r>
              <a:rPr lang="en-US" sz="2200" baseline="-25000" dirty="0">
                <a:solidFill>
                  <a:schemeClr val="accent2">
                    <a:lumMod val="50000"/>
                  </a:schemeClr>
                </a:solidFill>
                <a:latin typeface="Arial" panose="020B0604020202020204" pitchFamily="34" charset="0"/>
                <a:cs typeface="Arial" panose="020B0604020202020204" pitchFamily="34" charset="0"/>
              </a:rPr>
              <a:t>i</a:t>
            </a:r>
            <a:r>
              <a:rPr lang="en-US" sz="2200" dirty="0">
                <a:solidFill>
                  <a:schemeClr val="accent2">
                    <a:lumMod val="50000"/>
                  </a:schemeClr>
                </a:solidFill>
                <a:latin typeface="Arial" panose="020B0604020202020204" pitchFamily="34" charset="0"/>
                <a:cs typeface="Arial" panose="020B0604020202020204" pitchFamily="34" charset="0"/>
              </a:rPr>
              <a:t> are attributes (columns) </a:t>
            </a:r>
          </a:p>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P is the selection predicate</a:t>
            </a:r>
          </a:p>
        </p:txBody>
      </p:sp>
      <p:sp>
        <p:nvSpPr>
          <p:cNvPr id="7" name="Rectangle 6">
            <a:extLst>
              <a:ext uri="{FF2B5EF4-FFF2-40B4-BE49-F238E27FC236}">
                <a16:creationId xmlns:a16="http://schemas.microsoft.com/office/drawing/2014/main" id="{F10BEF0D-5199-41A1-9C81-22A94E52BF01}"/>
              </a:ext>
            </a:extLst>
          </p:cNvPr>
          <p:cNvSpPr/>
          <p:nvPr/>
        </p:nvSpPr>
        <p:spPr>
          <a:xfrm>
            <a:off x="387116" y="1626564"/>
            <a:ext cx="8715436" cy="506292"/>
          </a:xfrm>
          <a:prstGeom prst="rect">
            <a:avLst/>
          </a:prstGeom>
        </p:spPr>
        <p:txBody>
          <a:bodyPr wrap="square">
            <a:spAutoFit/>
          </a:bodyPr>
          <a:lstStyle/>
          <a:p>
            <a:pPr>
              <a:lnSpc>
                <a:spcPct val="150000"/>
              </a:lnSpc>
            </a:pPr>
            <a:r>
              <a:rPr lang="en-US" sz="2000" dirty="0">
                <a:solidFill>
                  <a:srgbClr val="0077AA"/>
                </a:solidFill>
                <a:latin typeface="Liberation Mono"/>
                <a:cs typeface="Arial" panose="020B0604020202020204" pitchFamily="34" charset="0"/>
              </a:rPr>
              <a:t>SELECT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1</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2</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dirty="0">
                <a:solidFill>
                  <a:srgbClr val="0077AA"/>
                </a:solidFill>
                <a:latin typeface="Liberation Mono"/>
                <a:cs typeface="Arial" panose="020B0604020202020204" pitchFamily="34" charset="0"/>
              </a:rPr>
              <a:t> FROM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1</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2</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b="1" i="1" dirty="0">
                <a:solidFill>
                  <a:srgbClr val="0077AA"/>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WHERE </a:t>
            </a:r>
            <a:r>
              <a:rPr lang="en-US" sz="2000" b="1" i="1" dirty="0">
                <a:solidFill>
                  <a:srgbClr val="0077AA"/>
                </a:solidFill>
                <a:latin typeface="Liberation Mono"/>
                <a:cs typeface="Arial" panose="020B0604020202020204" pitchFamily="34" charset="0"/>
              </a:rPr>
              <a:t>P </a:t>
            </a:r>
            <a:r>
              <a:rPr lang="en-US" sz="2000" dirty="0">
                <a:solidFill>
                  <a:srgbClr val="0077AA"/>
                </a:solidFill>
                <a:latin typeface="Liberation Mono"/>
                <a:cs typeface="Arial" panose="020B0604020202020204" pitchFamily="34" charset="0"/>
              </a:rPr>
              <a:t>]</a:t>
            </a:r>
          </a:p>
        </p:txBody>
      </p:sp>
      <p:sp>
        <p:nvSpPr>
          <p:cNvPr id="11" name="Rectangle 10">
            <a:extLst>
              <a:ext uri="{FF2B5EF4-FFF2-40B4-BE49-F238E27FC236}">
                <a16:creationId xmlns:a16="http://schemas.microsoft.com/office/drawing/2014/main" id="{12C3D81E-3D2B-48DA-B46C-AA37BBC787B5}"/>
              </a:ext>
            </a:extLst>
          </p:cNvPr>
          <p:cNvSpPr/>
          <p:nvPr/>
        </p:nvSpPr>
        <p:spPr>
          <a:xfrm>
            <a:off x="325234" y="6156012"/>
            <a:ext cx="8219038" cy="369332"/>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Source Code Pro" panose="020B0509030403020204" pitchFamily="49" charset="0"/>
                <a:ea typeface="Source Code Pro" panose="020B0509030403020204" pitchFamily="49" charset="0"/>
              </a:rPr>
              <a:t>SELECT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p:txBody>
      </p:sp>
      <p:sp>
        <p:nvSpPr>
          <p:cNvPr id="12" name="Rectangle 11">
            <a:extLst>
              <a:ext uri="{FF2B5EF4-FFF2-40B4-BE49-F238E27FC236}">
                <a16:creationId xmlns:a16="http://schemas.microsoft.com/office/drawing/2014/main" id="{BF41C5D9-8E8A-4B01-904F-3436C6021AA5}"/>
              </a:ext>
            </a:extLst>
          </p:cNvPr>
          <p:cNvSpPr/>
          <p:nvPr/>
        </p:nvSpPr>
        <p:spPr>
          <a:xfrm>
            <a:off x="407368" y="5589240"/>
            <a:ext cx="11089232" cy="523220"/>
          </a:xfrm>
          <a:prstGeom prst="rect">
            <a:avLst/>
          </a:prstGeom>
        </p:spPr>
        <p:txBody>
          <a:bodyPr wrap="square">
            <a:spAutoFit/>
          </a:bodyPr>
          <a:lstStyle/>
          <a:p>
            <a:r>
              <a:rPr lang="en-IN" sz="2400" dirty="0">
                <a:latin typeface="Liberation Mono"/>
              </a:rPr>
              <a:t>A value of </a:t>
            </a:r>
            <a:r>
              <a:rPr lang="en-IN" sz="2800" dirty="0">
                <a:solidFill>
                  <a:srgbClr val="2658E6"/>
                </a:solidFill>
                <a:latin typeface="Liberation Mono"/>
              </a:rPr>
              <a:t>zero</a:t>
            </a:r>
            <a:r>
              <a:rPr lang="en-IN" sz="2400" dirty="0">
                <a:latin typeface="Liberation Mono"/>
              </a:rPr>
              <a:t> is considered </a:t>
            </a:r>
            <a:r>
              <a:rPr lang="en-IN" sz="2800" dirty="0">
                <a:solidFill>
                  <a:srgbClr val="2658E6"/>
                </a:solidFill>
                <a:latin typeface="Liberation Mono"/>
              </a:rPr>
              <a:t>false</a:t>
            </a:r>
            <a:r>
              <a:rPr lang="en-IN" sz="2400" dirty="0">
                <a:latin typeface="Liberation Mono"/>
              </a:rPr>
              <a:t>. </a:t>
            </a:r>
            <a:r>
              <a:rPr lang="en-IN" sz="2800" dirty="0">
                <a:solidFill>
                  <a:srgbClr val="2658E6"/>
                </a:solidFill>
                <a:latin typeface="Liberation Mono"/>
              </a:rPr>
              <a:t>Nonzero</a:t>
            </a:r>
            <a:r>
              <a:rPr lang="en-IN" sz="2400" dirty="0">
                <a:latin typeface="Liberation Mono"/>
              </a:rPr>
              <a:t> values are considered </a:t>
            </a:r>
            <a:r>
              <a:rPr lang="en-IN" sz="2800" dirty="0">
                <a:solidFill>
                  <a:srgbClr val="2658E6"/>
                </a:solidFill>
                <a:latin typeface="Liberation Mono"/>
              </a:rPr>
              <a:t>true</a:t>
            </a:r>
            <a:r>
              <a:rPr lang="en-IN" sz="2400" dirty="0">
                <a:latin typeface="Liberation Mono"/>
              </a:rPr>
              <a:t>.</a:t>
            </a:r>
          </a:p>
        </p:txBody>
      </p:sp>
      <p:sp>
        <p:nvSpPr>
          <p:cNvPr id="3" name="TextBox 2">
            <a:extLst>
              <a:ext uri="{FF2B5EF4-FFF2-40B4-BE49-F238E27FC236}">
                <a16:creationId xmlns:a16="http://schemas.microsoft.com/office/drawing/2014/main" id="{78E204C2-8354-E3D1-5822-6CD25B91F8B8}"/>
              </a:ext>
            </a:extLst>
          </p:cNvPr>
          <p:cNvSpPr txBox="1"/>
          <p:nvPr/>
        </p:nvSpPr>
        <p:spPr>
          <a:xfrm>
            <a:off x="5255397" y="2380002"/>
            <a:ext cx="6643108" cy="707886"/>
          </a:xfrm>
          <a:prstGeom prst="rect">
            <a:avLst/>
          </a:prstGeom>
          <a:noFill/>
        </p:spPr>
        <p:txBody>
          <a:bodyPr wrap="square">
            <a:spAutoFit/>
          </a:bodyPr>
          <a:lstStyle/>
          <a:p>
            <a:r>
              <a:rPr lang="en-IN" sz="2000" dirty="0">
                <a:latin typeface="Arial" panose="020B0604020202020204" pitchFamily="34" charset="0"/>
                <a:cs typeface="Arial" panose="020B0604020202020204" pitchFamily="34" charset="0"/>
              </a:rPr>
              <a:t>SQL permits us to use the notation (v</a:t>
            </a:r>
            <a:r>
              <a:rPr lang="en-IN" sz="2000" baseline="-25000" dirty="0">
                <a:latin typeface="Arial" panose="020B0604020202020204" pitchFamily="34" charset="0"/>
                <a:cs typeface="Arial" panose="020B0604020202020204" pitchFamily="34" charset="0"/>
              </a:rPr>
              <a:t>1</a:t>
            </a:r>
            <a:r>
              <a:rPr lang="en-IN" sz="2000" dirty="0">
                <a:latin typeface="Arial" panose="020B0604020202020204" pitchFamily="34" charset="0"/>
                <a:cs typeface="Arial" panose="020B0604020202020204" pitchFamily="34" charset="0"/>
              </a:rPr>
              <a:t>, v</a:t>
            </a:r>
            <a:r>
              <a:rPr lang="en-IN" sz="2000" baseline="-25000" dirty="0">
                <a:latin typeface="Arial" panose="020B0604020202020204" pitchFamily="34" charset="0"/>
                <a:cs typeface="Arial" panose="020B0604020202020204" pitchFamily="34" charset="0"/>
              </a:rPr>
              <a:t>2</a:t>
            </a:r>
            <a:r>
              <a:rPr lang="en-IN" sz="2000" dirty="0">
                <a:latin typeface="Arial" panose="020B0604020202020204" pitchFamily="34" charset="0"/>
                <a:cs typeface="Arial" panose="020B0604020202020204" pitchFamily="34" charset="0"/>
              </a:rPr>
              <a:t>,...,</a:t>
            </a:r>
            <a:r>
              <a:rPr lang="en-IN" sz="2000" dirty="0" err="1">
                <a:latin typeface="Arial" panose="020B0604020202020204" pitchFamily="34" charset="0"/>
                <a:cs typeface="Arial" panose="020B0604020202020204" pitchFamily="34" charset="0"/>
              </a:rPr>
              <a:t>v</a:t>
            </a:r>
            <a:r>
              <a:rPr lang="en-IN" sz="2000" baseline="-25000" dirty="0" err="1">
                <a:latin typeface="Arial" panose="020B0604020202020204" pitchFamily="34" charset="0"/>
                <a:cs typeface="Arial" panose="020B0604020202020204" pitchFamily="34" charset="0"/>
              </a:rPr>
              <a:t>n</a:t>
            </a:r>
            <a:r>
              <a:rPr lang="en-IN" sz="2000" dirty="0">
                <a:latin typeface="Arial" panose="020B0604020202020204" pitchFamily="34" charset="0"/>
                <a:cs typeface="Arial" panose="020B0604020202020204" pitchFamily="34" charset="0"/>
              </a:rPr>
              <a:t>) to denote a tuple of arity (attribute) n containing values v</a:t>
            </a:r>
            <a:r>
              <a:rPr lang="en-IN" sz="2000" baseline="-25000" dirty="0">
                <a:latin typeface="Arial" panose="020B0604020202020204" pitchFamily="34" charset="0"/>
                <a:cs typeface="Arial" panose="020B0604020202020204" pitchFamily="34" charset="0"/>
              </a:rPr>
              <a:t>1</a:t>
            </a:r>
            <a:r>
              <a:rPr lang="en-IN" sz="2000" dirty="0">
                <a:latin typeface="Arial" panose="020B0604020202020204" pitchFamily="34" charset="0"/>
                <a:cs typeface="Arial" panose="020B0604020202020204" pitchFamily="34" charset="0"/>
              </a:rPr>
              <a:t>, v</a:t>
            </a:r>
            <a:r>
              <a:rPr lang="en-IN" sz="2000" baseline="-25000" dirty="0">
                <a:latin typeface="Arial" panose="020B0604020202020204" pitchFamily="34" charset="0"/>
                <a:cs typeface="Arial" panose="020B0604020202020204" pitchFamily="34" charset="0"/>
              </a:rPr>
              <a:t>2</a:t>
            </a:r>
            <a:r>
              <a:rPr lang="en-IN" sz="2000" dirty="0">
                <a:latin typeface="Arial" panose="020B0604020202020204" pitchFamily="34" charset="0"/>
                <a:cs typeface="Arial" panose="020B0604020202020204" pitchFamily="34" charset="0"/>
              </a:rPr>
              <a:t>,...,</a:t>
            </a:r>
            <a:r>
              <a:rPr lang="en-IN" sz="2000" dirty="0" err="1">
                <a:latin typeface="Arial" panose="020B0604020202020204" pitchFamily="34" charset="0"/>
                <a:cs typeface="Arial" panose="020B0604020202020204" pitchFamily="34" charset="0"/>
              </a:rPr>
              <a:t>v</a:t>
            </a:r>
            <a:r>
              <a:rPr lang="en-IN" sz="2000" baseline="-25000" dirty="0" err="1">
                <a:latin typeface="Arial" panose="020B0604020202020204" pitchFamily="34" charset="0"/>
                <a:cs typeface="Arial" panose="020B0604020202020204" pitchFamily="34" charset="0"/>
              </a:rPr>
              <a:t>n</a:t>
            </a:r>
            <a:r>
              <a:rPr lang="en-IN" sz="2000" dirty="0" err="1">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a:t>
            </a:r>
          </a:p>
        </p:txBody>
      </p:sp>
      <p:sp>
        <p:nvSpPr>
          <p:cNvPr id="4" name="TextBox 3">
            <a:extLst>
              <a:ext uri="{FF2B5EF4-FFF2-40B4-BE49-F238E27FC236}">
                <a16:creationId xmlns:a16="http://schemas.microsoft.com/office/drawing/2014/main" id="{35A23B68-C0C9-D0C6-5CBB-E6A03F2C3267}"/>
              </a:ext>
            </a:extLst>
          </p:cNvPr>
          <p:cNvSpPr txBox="1"/>
          <p:nvPr/>
        </p:nvSpPr>
        <p:spPr>
          <a:xfrm>
            <a:off x="5284028" y="3163341"/>
            <a:ext cx="6480720" cy="769441"/>
          </a:xfrm>
          <a:prstGeom prst="rect">
            <a:avLst/>
          </a:prstGeom>
          <a:noFill/>
        </p:spPr>
        <p:txBody>
          <a:bodyPr wrap="square">
            <a:spAutoFit/>
          </a:bodyPr>
          <a:lstStyle/>
          <a:p>
            <a:r>
              <a:rPr lang="en-US" dirty="0">
                <a:solidFill>
                  <a:srgbClr val="0077AA"/>
                </a:solidFill>
                <a:latin typeface="Liberation Mono"/>
                <a:cs typeface="Times New Roman" panose="02020603050405020304" pitchFamily="18" charset="0"/>
              </a:rPr>
              <a:t>WHERE</a:t>
            </a:r>
            <a:r>
              <a:rPr lang="en-IN" dirty="0">
                <a:latin typeface="Liberation Mono"/>
                <a:cs typeface="Arial" panose="020B0604020202020204" pitchFamily="34" charset="0"/>
              </a:rPr>
              <a:t> (a</a:t>
            </a:r>
            <a:r>
              <a:rPr lang="en-IN" baseline="-25000" dirty="0">
                <a:latin typeface="Liberation Mono"/>
                <a:cs typeface="Arial" panose="020B0604020202020204" pitchFamily="34" charset="0"/>
              </a:rPr>
              <a:t>1</a:t>
            </a:r>
            <a:r>
              <a:rPr lang="en-IN" dirty="0">
                <a:latin typeface="Liberation Mono"/>
                <a:cs typeface="Arial" panose="020B0604020202020204" pitchFamily="34" charset="0"/>
              </a:rPr>
              <a:t>, a</a:t>
            </a:r>
            <a:r>
              <a:rPr lang="en-IN" baseline="-25000" dirty="0">
                <a:latin typeface="Liberation Mono"/>
                <a:cs typeface="Arial" panose="020B0604020202020204" pitchFamily="34" charset="0"/>
              </a:rPr>
              <a:t>2</a:t>
            </a:r>
            <a:r>
              <a:rPr lang="en-IN" dirty="0">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&lt;=</a:t>
            </a:r>
            <a:r>
              <a:rPr lang="en-IN" dirty="0">
                <a:latin typeface="Liberation Mono"/>
                <a:cs typeface="Arial" panose="020B0604020202020204" pitchFamily="34" charset="0"/>
              </a:rPr>
              <a:t> (b</a:t>
            </a:r>
            <a:r>
              <a:rPr lang="en-IN" baseline="-25000" dirty="0">
                <a:latin typeface="Liberation Mono"/>
                <a:cs typeface="Arial" panose="020B0604020202020204" pitchFamily="34" charset="0"/>
              </a:rPr>
              <a:t>1</a:t>
            </a:r>
            <a:r>
              <a:rPr lang="en-IN" dirty="0">
                <a:latin typeface="Liberation Mono"/>
                <a:cs typeface="Arial" panose="020B0604020202020204" pitchFamily="34" charset="0"/>
              </a:rPr>
              <a:t>, b</a:t>
            </a:r>
            <a:r>
              <a:rPr lang="en-IN" baseline="-25000" dirty="0">
                <a:latin typeface="Liberation Mono"/>
                <a:cs typeface="Arial" panose="020B0604020202020204" pitchFamily="34" charset="0"/>
              </a:rPr>
              <a:t>2</a:t>
            </a:r>
            <a:r>
              <a:rPr lang="en-IN" dirty="0">
                <a:latin typeface="Liberation Mono"/>
                <a:cs typeface="Arial" panose="020B0604020202020204" pitchFamily="34" charset="0"/>
              </a:rPr>
              <a:t>)</a:t>
            </a:r>
          </a:p>
          <a:p>
            <a:endParaRPr lang="en-IN" sz="800" dirty="0">
              <a:latin typeface="Liberation Mono"/>
              <a:cs typeface="Arial" panose="020B0604020202020204" pitchFamily="34" charset="0"/>
            </a:endParaRPr>
          </a:p>
          <a:p>
            <a:r>
              <a:rPr lang="en-US" dirty="0">
                <a:solidFill>
                  <a:srgbClr val="0077AA"/>
                </a:solidFill>
                <a:latin typeface="Liberation Mono"/>
                <a:cs typeface="Times New Roman" panose="02020603050405020304" pitchFamily="18" charset="0"/>
              </a:rPr>
              <a:t>WHERE</a:t>
            </a:r>
            <a:r>
              <a:rPr lang="en-IN" dirty="0">
                <a:latin typeface="Liberation Mono"/>
                <a:cs typeface="Arial" panose="020B0604020202020204" pitchFamily="34" charset="0"/>
              </a:rPr>
              <a:t> (EMP.DEPTNO, DNAME)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(DEPT.DEPTNO, 'SALES');</a:t>
            </a:r>
          </a:p>
        </p:txBody>
      </p:sp>
    </p:spTree>
    <p:extLst>
      <p:ext uri="{BB962C8B-B14F-4D97-AF65-F5344CB8AC3E}">
        <p14:creationId xmlns:p14="http://schemas.microsoft.com/office/powerpoint/2010/main" val="1399474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CF5B85F3-FDB7-4380-99A7-FB2A685D9DF4}"/>
              </a:ext>
            </a:extLst>
          </p:cNvPr>
          <p:cNvSpPr/>
          <p:nvPr/>
        </p:nvSpPr>
        <p:spPr>
          <a:xfrm>
            <a:off x="1524000" y="1"/>
            <a:ext cx="1033264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with memory engine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90F3F62D-4DCA-478D-A65A-34FA1D0488CD}"/>
              </a:ext>
            </a:extLst>
          </p:cNvPr>
          <p:cNvSpPr/>
          <p:nvPr/>
        </p:nvSpPr>
        <p:spPr>
          <a:xfrm>
            <a:off x="191344" y="119232"/>
            <a:ext cx="4828395" cy="707886"/>
          </a:xfrm>
          <a:prstGeom prst="rect">
            <a:avLst/>
          </a:prstGeom>
        </p:spPr>
        <p:txBody>
          <a:bodyPr wrap="square">
            <a:spAutoFit/>
          </a:bodyPr>
          <a:lstStyle/>
          <a:p>
            <a:r>
              <a:rPr lang="en-US" sz="2000" dirty="0">
                <a:solidFill>
                  <a:srgbClr val="0070C0"/>
                </a:solidFill>
                <a:latin typeface="Liberation Mono"/>
              </a:rPr>
              <a:t>show engines;</a:t>
            </a:r>
          </a:p>
          <a:p>
            <a:r>
              <a:rPr lang="en-US" sz="2000" dirty="0">
                <a:solidFill>
                  <a:srgbClr val="0070C0"/>
                </a:solidFill>
                <a:latin typeface="Liberation Mono"/>
              </a:rPr>
              <a:t>set default_storage_engine = memory;</a:t>
            </a:r>
          </a:p>
        </p:txBody>
      </p:sp>
      <p:sp>
        <p:nvSpPr>
          <p:cNvPr id="9" name="TextBox 8">
            <a:extLst>
              <a:ext uri="{FF2B5EF4-FFF2-40B4-BE49-F238E27FC236}">
                <a16:creationId xmlns:a16="http://schemas.microsoft.com/office/drawing/2014/main" id="{A3121744-74F9-4F8A-881D-2AFB67498824}"/>
              </a:ext>
            </a:extLst>
          </p:cNvPr>
          <p:cNvSpPr txBox="1"/>
          <p:nvPr/>
        </p:nvSpPr>
        <p:spPr>
          <a:xfrm>
            <a:off x="479376" y="1329730"/>
            <a:ext cx="11233248" cy="4204356"/>
          </a:xfrm>
          <a:prstGeom prst="rect">
            <a:avLst/>
          </a:prstGeom>
          <a:solidFill>
            <a:schemeClr val="bg1"/>
          </a:solidFill>
        </p:spPr>
        <p:txBody>
          <a:bodyPr wrap="square" rtlCol="0">
            <a:spAutoFit/>
          </a:bodyPr>
          <a:lstStyle/>
          <a:p>
            <a:pPr marL="342900" indent="-342900" algn="just">
              <a:buFont typeface="Arial" panose="020B0604020202020204" pitchFamily="34" charset="0"/>
              <a:buChar char="•"/>
            </a:pPr>
            <a:r>
              <a:rPr lang="en-IN" sz="2400" b="1" dirty="0">
                <a:solidFill>
                  <a:schemeClr val="bg2">
                    <a:lumMod val="25000"/>
                  </a:schemeClr>
                </a:solidFill>
                <a:latin typeface="Liberation Mono"/>
              </a:rPr>
              <a:t>MEMORY </a:t>
            </a:r>
            <a:r>
              <a:rPr lang="en-US" sz="2000" b="0" i="0" dirty="0">
                <a:solidFill>
                  <a:srgbClr val="555555"/>
                </a:solidFill>
                <a:effectLst/>
                <a:latin typeface="Liberation Mono"/>
              </a:rPr>
              <a:t>storage engine </a:t>
            </a:r>
            <a:r>
              <a:rPr lang="en-IN" sz="2000" dirty="0">
                <a:solidFill>
                  <a:schemeClr val="bg2">
                    <a:lumMod val="25000"/>
                  </a:schemeClr>
                </a:solidFill>
                <a:latin typeface="Liberation Mono"/>
              </a:rPr>
              <a:t>tables are visible to another client.</a:t>
            </a:r>
          </a:p>
          <a:p>
            <a:pPr marL="342900" indent="-342900" algn="just">
              <a:buFont typeface="Arial" panose="020B0604020202020204" pitchFamily="34" charset="0"/>
              <a:buChar char="•"/>
            </a:pPr>
            <a:r>
              <a:rPr lang="en-IN" sz="2000" dirty="0">
                <a:solidFill>
                  <a:schemeClr val="bg2">
                    <a:lumMod val="25000"/>
                  </a:schemeClr>
                </a:solidFill>
                <a:latin typeface="Liberation Mono"/>
              </a:rPr>
              <a:t>Structure is stored and rows will be removed, after </a:t>
            </a:r>
            <a:r>
              <a:rPr lang="en-US" sz="2000" dirty="0">
                <a:solidFill>
                  <a:schemeClr val="bg2">
                    <a:lumMod val="25000"/>
                  </a:schemeClr>
                </a:solidFill>
                <a:latin typeface="Liberation Mono"/>
              </a:rPr>
              <a:t>re-starting mysql server (MySQL80) from Services.</a:t>
            </a:r>
          </a:p>
          <a:p>
            <a:pPr marL="342900" indent="-342900" algn="just">
              <a:buFont typeface="Arial" panose="020B0604020202020204" pitchFamily="34" charset="0"/>
              <a:buChar char="•"/>
            </a:pPr>
            <a:r>
              <a:rPr lang="en-US" sz="2000" dirty="0">
                <a:solidFill>
                  <a:schemeClr val="bg2">
                    <a:lumMod val="25000"/>
                  </a:schemeClr>
                </a:solidFill>
                <a:latin typeface="Liberation Mono"/>
              </a:rPr>
              <a:t>Provides in-memory tables, formerly known as HEAP.</a:t>
            </a:r>
          </a:p>
          <a:p>
            <a:pPr marL="342900" indent="-342900" algn="just">
              <a:buFont typeface="Arial" panose="020B0604020202020204" pitchFamily="34" charset="0"/>
              <a:buChar char="•"/>
            </a:pPr>
            <a:r>
              <a:rPr lang="en-US" sz="2000" dirty="0">
                <a:solidFill>
                  <a:schemeClr val="bg2">
                    <a:lumMod val="25000"/>
                  </a:schemeClr>
                </a:solidFill>
                <a:latin typeface="Liberation Mono"/>
              </a:rPr>
              <a:t>It sores all data in RAM for faster access than storing data on disks.</a:t>
            </a:r>
          </a:p>
          <a:p>
            <a:pPr marL="342900" indent="-342900" algn="just">
              <a:buFont typeface="Arial" panose="020B0604020202020204" pitchFamily="34" charset="0"/>
              <a:buChar char="•"/>
            </a:pPr>
            <a:r>
              <a:rPr lang="en-US" sz="2000" dirty="0">
                <a:solidFill>
                  <a:schemeClr val="bg2">
                    <a:lumMod val="25000"/>
                  </a:schemeClr>
                </a:solidFill>
                <a:latin typeface="Liberation Mono"/>
              </a:rPr>
              <a:t>Operations involving transient, non-critical data such as session management or caching.</a:t>
            </a:r>
          </a:p>
          <a:p>
            <a:pPr marL="342900" indent="-342900" algn="just">
              <a:buFont typeface="Arial" panose="020B0604020202020204" pitchFamily="34" charset="0"/>
              <a:buChar char="•"/>
            </a:pPr>
            <a:endParaRPr lang="en-US" sz="2000" dirty="0">
              <a:solidFill>
                <a:schemeClr val="bg2">
                  <a:lumMod val="25000"/>
                </a:schemeClr>
              </a:solidFill>
              <a:latin typeface="Liberation Mono"/>
            </a:endParaRPr>
          </a:p>
          <a:p>
            <a:pPr algn="just"/>
            <a:endParaRPr lang="en-IN" sz="800" dirty="0">
              <a:solidFill>
                <a:srgbClr val="4BACC6"/>
              </a:solidFill>
              <a:latin typeface="Liberation Mono"/>
            </a:endParaRPr>
          </a:p>
          <a:p>
            <a:pPr algn="just">
              <a:lnSpc>
                <a:spcPct val="150000"/>
              </a:lnSpc>
            </a:pPr>
            <a:r>
              <a:rPr lang="en-IN" dirty="0">
                <a:solidFill>
                  <a:srgbClr val="FF0000"/>
                </a:solidFill>
                <a:latin typeface="Liberation Mono"/>
              </a:rPr>
              <a:t>e.g. </a:t>
            </a:r>
            <a:r>
              <a:rPr lang="en-US" b="0" i="0" dirty="0">
                <a:solidFill>
                  <a:srgbClr val="0077AA"/>
                </a:solidFill>
                <a:effectLst/>
                <a:latin typeface="Liberation Mono"/>
              </a:rPr>
              <a:t>CREATE</a:t>
            </a:r>
            <a:r>
              <a:rPr lang="en-US" b="0" i="0" dirty="0">
                <a:solidFill>
                  <a:srgbClr val="000000"/>
                </a:solidFill>
                <a:effectLst/>
                <a:latin typeface="Liberation Mono"/>
              </a:rPr>
              <a:t> </a:t>
            </a:r>
            <a:r>
              <a:rPr lang="en-US" b="0" i="0" dirty="0">
                <a:solidFill>
                  <a:srgbClr val="0077AA"/>
                </a:solidFill>
                <a:effectLst/>
                <a:latin typeface="Liberation Mono"/>
              </a:rPr>
              <a:t>TABLE</a:t>
            </a:r>
            <a:r>
              <a:rPr lang="en-US" b="0" i="0" dirty="0">
                <a:solidFill>
                  <a:srgbClr val="000000"/>
                </a:solidFill>
                <a:effectLst/>
                <a:latin typeface="Liberation Mono"/>
              </a:rPr>
              <a:t> temp</a:t>
            </a:r>
            <a:r>
              <a:rPr lang="en-US" b="0" i="0" dirty="0">
                <a:solidFill>
                  <a:srgbClr val="999999"/>
                </a:solidFill>
                <a:effectLst/>
                <a:latin typeface="Liberation Mono"/>
              </a:rPr>
              <a:t>(</a:t>
            </a:r>
            <a:r>
              <a:rPr lang="en-US" b="0" i="0" dirty="0">
                <a:solidFill>
                  <a:srgbClr val="000000"/>
                </a:solidFill>
                <a:effectLst/>
                <a:latin typeface="Liberation Mono"/>
              </a:rPr>
              <a:t>c1 </a:t>
            </a:r>
            <a:r>
              <a:rPr lang="en-US" b="0" i="0" dirty="0">
                <a:solidFill>
                  <a:srgbClr val="834689"/>
                </a:solidFill>
                <a:effectLst/>
                <a:latin typeface="Liberation Mono"/>
              </a:rPr>
              <a:t>INT,  </a:t>
            </a:r>
            <a:r>
              <a:rPr lang="en-US" b="0" i="0" dirty="0">
                <a:solidFill>
                  <a:srgbClr val="000000"/>
                </a:solidFill>
                <a:effectLst/>
                <a:latin typeface="Liberation Mono"/>
              </a:rPr>
              <a:t>c2 </a:t>
            </a:r>
            <a:r>
              <a:rPr lang="en-US" b="0" i="0" dirty="0">
                <a:solidFill>
                  <a:srgbClr val="834689"/>
                </a:solidFill>
                <a:effectLst/>
                <a:latin typeface="Liberation Mono"/>
              </a:rPr>
              <a:t>INT</a:t>
            </a:r>
            <a:r>
              <a:rPr lang="en-US" b="0" i="0" dirty="0">
                <a:solidFill>
                  <a:srgbClr val="999999"/>
                </a:solidFill>
                <a:effectLst/>
                <a:latin typeface="Liberation Mono"/>
              </a:rPr>
              <a:t>)</a:t>
            </a:r>
            <a:r>
              <a:rPr lang="en-US" b="0" i="0" dirty="0">
                <a:solidFill>
                  <a:srgbClr val="000000"/>
                </a:solidFill>
                <a:effectLst/>
                <a:latin typeface="Liberation Mono"/>
              </a:rPr>
              <a:t> </a:t>
            </a:r>
            <a:r>
              <a:rPr lang="en-US" b="0" i="0" dirty="0">
                <a:solidFill>
                  <a:srgbClr val="C00000"/>
                </a:solidFill>
                <a:effectLst/>
                <a:latin typeface="Liberation Mono"/>
              </a:rPr>
              <a:t>ENGINE</a:t>
            </a:r>
            <a:r>
              <a:rPr lang="en-US" b="0" i="0" dirty="0">
                <a:solidFill>
                  <a:srgbClr val="000000"/>
                </a:solidFill>
                <a:effectLst/>
                <a:latin typeface="Liberation Mono"/>
              </a:rPr>
              <a:t> </a:t>
            </a:r>
            <a:r>
              <a:rPr lang="en-US" b="0" i="0" dirty="0">
                <a:solidFill>
                  <a:srgbClr val="A67F59"/>
                </a:solidFill>
                <a:effectLst/>
                <a:latin typeface="Liberation Mono"/>
              </a:rPr>
              <a:t>=</a:t>
            </a:r>
            <a:r>
              <a:rPr lang="en-US" b="0" i="0" dirty="0">
                <a:solidFill>
                  <a:srgbClr val="000000"/>
                </a:solidFill>
                <a:effectLst/>
                <a:latin typeface="Liberation Mono"/>
              </a:rPr>
              <a:t> </a:t>
            </a:r>
            <a:r>
              <a:rPr lang="en-US" dirty="0">
                <a:solidFill>
                  <a:srgbClr val="C00000"/>
                </a:solidFill>
                <a:latin typeface="Liberation Mono"/>
              </a:rPr>
              <a:t>MEMORY</a:t>
            </a:r>
            <a:r>
              <a:rPr lang="en-US" b="0" i="0" dirty="0">
                <a:effectLst/>
                <a:latin typeface="Liberation Mono"/>
              </a:rPr>
              <a:t>;</a:t>
            </a:r>
            <a:r>
              <a:rPr lang="en-US" b="0" i="0" dirty="0">
                <a:solidFill>
                  <a:srgbClr val="999999"/>
                </a:solidFill>
                <a:effectLst/>
                <a:latin typeface="Liberation Mono"/>
              </a:rPr>
              <a:t> </a:t>
            </a:r>
          </a:p>
          <a:p>
            <a:pPr algn="just">
              <a:lnSpc>
                <a:spcPct val="150000"/>
              </a:lnSpc>
            </a:pPr>
            <a:r>
              <a:rPr lang="en-US" dirty="0">
                <a:solidFill>
                  <a:srgbClr val="999999"/>
                </a:solidFill>
                <a:latin typeface="Liberation Mono"/>
              </a:rPr>
              <a:t>        </a:t>
            </a:r>
            <a:r>
              <a:rPr lang="en-IN" dirty="0">
                <a:solidFill>
                  <a:srgbClr val="0077AA"/>
                </a:solidFill>
                <a:latin typeface="Liberation Mono"/>
              </a:rPr>
              <a:t>INSERT</a:t>
            </a:r>
            <a:r>
              <a:rPr lang="en-IN" dirty="0">
                <a:solidFill>
                  <a:srgbClr val="FF0000"/>
                </a:solidFill>
                <a:latin typeface="Liberation Mono"/>
              </a:rPr>
              <a:t> </a:t>
            </a:r>
            <a:r>
              <a:rPr lang="en-IN" dirty="0">
                <a:solidFill>
                  <a:srgbClr val="0077AA"/>
                </a:solidFill>
                <a:latin typeface="Liberation Mono"/>
              </a:rPr>
              <a:t>INTO</a:t>
            </a:r>
            <a:r>
              <a:rPr lang="en-IN" dirty="0">
                <a:solidFill>
                  <a:srgbClr val="FF0000"/>
                </a:solidFill>
                <a:latin typeface="Liberation Mono"/>
              </a:rPr>
              <a:t> </a:t>
            </a:r>
            <a:r>
              <a:rPr lang="en-US" b="0" i="0" dirty="0">
                <a:solidFill>
                  <a:srgbClr val="000000"/>
                </a:solidFill>
                <a:effectLst/>
                <a:latin typeface="Liberation Mono"/>
              </a:rPr>
              <a:t>temp</a:t>
            </a:r>
            <a:r>
              <a:rPr lang="en-IN" dirty="0">
                <a:solidFill>
                  <a:srgbClr val="FF0000"/>
                </a:solidFill>
                <a:latin typeface="Liberation Mono"/>
              </a:rPr>
              <a:t> </a:t>
            </a:r>
            <a:r>
              <a:rPr lang="en-IN" dirty="0">
                <a:solidFill>
                  <a:srgbClr val="0077AA"/>
                </a:solidFill>
                <a:latin typeface="Liberation Mono"/>
              </a:rPr>
              <a:t>VALUES</a:t>
            </a:r>
            <a:r>
              <a:rPr lang="en-IN" dirty="0">
                <a:solidFill>
                  <a:srgbClr val="999999"/>
                </a:solidFill>
                <a:latin typeface="Liberation Mono"/>
              </a:rPr>
              <a:t>(</a:t>
            </a:r>
            <a:r>
              <a:rPr lang="en-IN" dirty="0">
                <a:solidFill>
                  <a:srgbClr val="990055"/>
                </a:solidFill>
                <a:latin typeface="Liberation Mono"/>
              </a:rPr>
              <a:t>10</a:t>
            </a:r>
            <a:r>
              <a:rPr lang="en-IN" dirty="0">
                <a:latin typeface="Liberation Mono"/>
              </a:rPr>
              <a:t>, </a:t>
            </a:r>
            <a:r>
              <a:rPr lang="en-IN" dirty="0">
                <a:solidFill>
                  <a:srgbClr val="990055"/>
                </a:solidFill>
                <a:latin typeface="Liberation Mono"/>
              </a:rPr>
              <a:t>10</a:t>
            </a:r>
            <a:r>
              <a:rPr lang="en-IN" dirty="0">
                <a:solidFill>
                  <a:srgbClr val="999999"/>
                </a:solidFill>
                <a:latin typeface="Liberation Mono"/>
              </a:rPr>
              <a:t>)</a:t>
            </a:r>
            <a:r>
              <a:rPr lang="en-IN" dirty="0">
                <a:latin typeface="Liberation Mono"/>
              </a:rPr>
              <a:t>;</a:t>
            </a:r>
          </a:p>
          <a:p>
            <a:pPr algn="just">
              <a:lnSpc>
                <a:spcPct val="150000"/>
              </a:lnSpc>
            </a:pPr>
            <a:r>
              <a:rPr lang="en-IN" dirty="0">
                <a:latin typeface="Liberation Mono"/>
              </a:rPr>
              <a:t>        </a:t>
            </a: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a:t>
            </a:r>
            <a:r>
              <a:rPr lang="en-US" b="0" i="0" dirty="0">
                <a:solidFill>
                  <a:srgbClr val="000000"/>
                </a:solidFill>
                <a:effectLst/>
                <a:latin typeface="Liberation Mono"/>
              </a:rPr>
              <a:t>temp</a:t>
            </a:r>
            <a:r>
              <a:rPr lang="en-IN" dirty="0">
                <a:latin typeface="Liberation Mono"/>
              </a:rPr>
              <a:t>;</a:t>
            </a:r>
          </a:p>
          <a:p>
            <a:pPr algn="just">
              <a:lnSpc>
                <a:spcPct val="150000"/>
              </a:lnSpc>
            </a:pPr>
            <a:r>
              <a:rPr lang="en-US" b="0" i="0" dirty="0">
                <a:solidFill>
                  <a:srgbClr val="00B050"/>
                </a:solidFill>
                <a:effectLst/>
                <a:latin typeface="Liberation Mono"/>
              </a:rPr>
              <a:t>        </a:t>
            </a:r>
            <a:r>
              <a:rPr lang="en-US" sz="2000" dirty="0">
                <a:solidFill>
                  <a:srgbClr val="669900"/>
                </a:solidFill>
                <a:latin typeface="Liberation Mono"/>
              </a:rPr>
              <a:t>re-start mysql server.</a:t>
            </a:r>
            <a:endParaRPr lang="en-IN" sz="2000" dirty="0">
              <a:solidFill>
                <a:srgbClr val="669900"/>
              </a:solidFill>
              <a:latin typeface="Liberation Mono"/>
            </a:endParaRPr>
          </a:p>
          <a:p>
            <a:pPr algn="just">
              <a:lnSpc>
                <a:spcPct val="150000"/>
              </a:lnSpc>
            </a:pPr>
            <a:r>
              <a:rPr lang="en-IN" dirty="0">
                <a:solidFill>
                  <a:srgbClr val="0077AA"/>
                </a:solidFill>
                <a:latin typeface="Liberation Mono"/>
              </a:rPr>
              <a:t>        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a:t>
            </a:r>
            <a:r>
              <a:rPr lang="en-US" b="0" i="0" dirty="0">
                <a:solidFill>
                  <a:srgbClr val="000000"/>
                </a:solidFill>
                <a:effectLst/>
                <a:latin typeface="Liberation Mono"/>
              </a:rPr>
              <a:t>temp</a:t>
            </a:r>
            <a:r>
              <a:rPr lang="en-IN" dirty="0">
                <a:latin typeface="Liberation Mono"/>
              </a:rPr>
              <a:t>;</a:t>
            </a:r>
          </a:p>
        </p:txBody>
      </p:sp>
    </p:spTree>
    <p:extLst>
      <p:ext uri="{BB962C8B-B14F-4D97-AF65-F5344CB8AC3E}">
        <p14:creationId xmlns:p14="http://schemas.microsoft.com/office/powerpoint/2010/main" val="5155449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640E5DD-8DF1-42AD-82EE-0CFA98C12CFA}"/>
              </a:ext>
            </a:extLst>
          </p:cNvPr>
          <p:cNvSpPr/>
          <p:nvPr/>
        </p:nvSpPr>
        <p:spPr>
          <a:xfrm>
            <a:off x="7896200" y="5365085"/>
            <a:ext cx="4176464" cy="800219"/>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endParaRPr lang="en-IN" sz="400" dirty="0">
              <a:latin typeface="Arial" panose="020B0604020202020204" pitchFamily="34" charset="0"/>
              <a:cs typeface="Arial" panose="020B0604020202020204" pitchFamily="34" charset="0"/>
            </a:endParaRPr>
          </a:p>
          <a:p>
            <a:r>
              <a:rPr lang="en-US" sz="1800" b="1" dirty="0">
                <a:solidFill>
                  <a:schemeClr val="tx1">
                    <a:lumMod val="85000"/>
                    <a:lumOff val="15000"/>
                  </a:schemeClr>
                </a:solidFill>
                <a:latin typeface="Arial" panose="020B0604020202020204" pitchFamily="34" charset="0"/>
                <a:cs typeface="Arial" panose="020B0604020202020204" pitchFamily="34" charset="0"/>
              </a:rPr>
              <a:t>AND</a:t>
            </a:r>
            <a:r>
              <a:rPr lang="en-US" sz="1800" dirty="0">
                <a:solidFill>
                  <a:schemeClr val="tx1">
                    <a:lumMod val="85000"/>
                    <a:lumOff val="15000"/>
                  </a:schemeClr>
                </a:solidFill>
                <a:latin typeface="Arial" panose="020B0604020202020204" pitchFamily="34" charset="0"/>
                <a:cs typeface="Arial" panose="020B0604020202020204" pitchFamily="34" charset="0"/>
              </a:rPr>
              <a:t> has higher precedence than </a:t>
            </a:r>
            <a:r>
              <a:rPr lang="en-US" sz="1800" b="1" dirty="0">
                <a:solidFill>
                  <a:schemeClr val="tx1">
                    <a:lumMod val="85000"/>
                    <a:lumOff val="15000"/>
                  </a:schemeClr>
                </a:solidFill>
                <a:latin typeface="Arial" panose="020B0604020202020204" pitchFamily="34" charset="0"/>
                <a:cs typeface="Arial" panose="020B0604020202020204" pitchFamily="34" charset="0"/>
              </a:rPr>
              <a:t>OR.</a:t>
            </a:r>
          </a:p>
        </p:txBody>
      </p:sp>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13" name="TextBox 12">
            <a:extLst>
              <a:ext uri="{FF2B5EF4-FFF2-40B4-BE49-F238E27FC236}">
                <a16:creationId xmlns:a16="http://schemas.microsoft.com/office/drawing/2014/main" id="{5CA720AB-F4E8-4F13-8E16-92F6B8D40E26}"/>
              </a:ext>
            </a:extLst>
          </p:cNvPr>
          <p:cNvSpPr txBox="1"/>
          <p:nvPr/>
        </p:nvSpPr>
        <p:spPr>
          <a:xfrm>
            <a:off x="47328" y="2564904"/>
            <a:ext cx="2890710" cy="378885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2</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0</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669900"/>
                </a:solidFill>
                <a:latin typeface="Liberation Mono"/>
              </a:rPr>
              <a:t>'a'</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669900"/>
                </a:solidFill>
                <a:latin typeface="Liberation Mono"/>
              </a:rPr>
              <a:t>'a'</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0</a:t>
            </a:r>
            <a:r>
              <a:rPr lang="en-IN" dirty="0">
                <a:latin typeface="Liberation Mono"/>
              </a:rPr>
              <a:t>;</a:t>
            </a:r>
          </a:p>
        </p:txBody>
      </p:sp>
      <p:sp>
        <p:nvSpPr>
          <p:cNvPr id="11" name="Rectangle 10">
            <a:extLst>
              <a:ext uri="{FF2B5EF4-FFF2-40B4-BE49-F238E27FC236}">
                <a16:creationId xmlns:a16="http://schemas.microsoft.com/office/drawing/2014/main" id="{6C3089C9-2EAC-4779-AA10-6771B698E70D}"/>
              </a:ext>
            </a:extLst>
          </p:cNvPr>
          <p:cNvSpPr/>
          <p:nvPr/>
        </p:nvSpPr>
        <p:spPr>
          <a:xfrm>
            <a:off x="407368" y="2060848"/>
            <a:ext cx="11377264"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6" name="TextBox 5">
            <a:extLst>
              <a:ext uri="{FF2B5EF4-FFF2-40B4-BE49-F238E27FC236}">
                <a16:creationId xmlns:a16="http://schemas.microsoft.com/office/drawing/2014/main" id="{CBC954AA-5E7D-4EF9-AAA2-33D79F12E8CA}"/>
              </a:ext>
            </a:extLst>
          </p:cNvPr>
          <p:cNvSpPr txBox="1"/>
          <p:nvPr/>
        </p:nvSpPr>
        <p:spPr>
          <a:xfrm>
            <a:off x="263352" y="1202415"/>
            <a:ext cx="5976664" cy="969496"/>
          </a:xfrm>
          <a:prstGeom prst="rect">
            <a:avLst/>
          </a:prstGeom>
          <a:noFill/>
        </p:spPr>
        <p:txBody>
          <a:bodyPr wrap="square">
            <a:spAutoFit/>
          </a:bodyPr>
          <a:lstStyle/>
          <a:p>
            <a:pPr marL="457200" indent="-457200">
              <a:buFont typeface="+mj-lt"/>
              <a:buAutoNum type="arabicPeriod" startAt="2"/>
            </a:pPr>
            <a:r>
              <a:rPr lang="en-IN" sz="2400" b="1" i="1" dirty="0">
                <a:solidFill>
                  <a:schemeClr val="accent6">
                    <a:lumMod val="75000"/>
                  </a:schemeClr>
                </a:solidFill>
                <a:latin typeface="Liberation Mono"/>
              </a:rPr>
              <a:t>comparison_operator: </a:t>
            </a:r>
          </a:p>
          <a:p>
            <a:pPr marL="531813"/>
            <a:r>
              <a:rPr lang="en-IN" sz="2200" dirty="0">
                <a:solidFill>
                  <a:srgbClr val="A67F59"/>
                </a:solidFill>
                <a:latin typeface="Liberation Mono"/>
              </a:rPr>
              <a:t>= </a:t>
            </a:r>
            <a:r>
              <a:rPr lang="en-IN" sz="2200" b="0" i="0" dirty="0">
                <a:solidFill>
                  <a:schemeClr val="bg1">
                    <a:lumMod val="65000"/>
                  </a:schemeClr>
                </a:solidFill>
                <a:effectLst/>
                <a:latin typeface="Liberation Mono"/>
              </a:rPr>
              <a:t>| </a:t>
            </a:r>
            <a:r>
              <a:rPr lang="en-IN" sz="2200" dirty="0">
                <a:solidFill>
                  <a:srgbClr val="A67F59"/>
                </a:solidFill>
                <a:latin typeface="Liberation Mono"/>
              </a:rPr>
              <a:t>&lt;=&gt; </a:t>
            </a:r>
            <a:r>
              <a:rPr lang="en-IN" sz="2200" b="0" i="0" dirty="0">
                <a:solidFill>
                  <a:schemeClr val="bg1">
                    <a:lumMod val="65000"/>
                  </a:schemeClr>
                </a:solidFill>
                <a:effectLst/>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&gt;= </a:t>
            </a:r>
            <a:r>
              <a:rPr lang="en-IN" sz="2200" dirty="0">
                <a:solidFill>
                  <a:schemeClr val="bg1">
                    <a:lumMod val="65000"/>
                  </a:schemeClr>
                </a:solidFill>
                <a:latin typeface="Liberation Mono"/>
              </a:rPr>
              <a:t>| </a:t>
            </a:r>
            <a:r>
              <a:rPr lang="en-IN" sz="2200" dirty="0">
                <a:solidFill>
                  <a:srgbClr val="A67F59"/>
                </a:solidFill>
                <a:latin typeface="Liberation Mono"/>
              </a:rPr>
              <a:t>&gt; </a:t>
            </a:r>
            <a:r>
              <a:rPr lang="en-IN" sz="2200" dirty="0">
                <a:solidFill>
                  <a:schemeClr val="bg1">
                    <a:lumMod val="65000"/>
                  </a:schemeClr>
                </a:solidFill>
                <a:latin typeface="Liberation Mono"/>
              </a:rPr>
              <a:t>|</a:t>
            </a:r>
            <a:r>
              <a:rPr lang="en-IN" sz="2200" dirty="0">
                <a:solidFill>
                  <a:srgbClr val="A67F59"/>
                </a:solidFill>
                <a:latin typeface="Liberation Mono"/>
              </a:rPr>
              <a:t> &lt;=</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&lt; </a:t>
            </a:r>
            <a:r>
              <a:rPr lang="en-IN" sz="2200" dirty="0">
                <a:solidFill>
                  <a:schemeClr val="bg1">
                    <a:lumMod val="65000"/>
                  </a:schemeClr>
                </a:solidFill>
                <a:latin typeface="Liberation Mono"/>
              </a:rPr>
              <a:t>| </a:t>
            </a:r>
            <a:r>
              <a:rPr lang="en-IN" sz="2200" dirty="0">
                <a:solidFill>
                  <a:srgbClr val="A67F59"/>
                </a:solidFill>
                <a:latin typeface="Liberation Mono"/>
              </a:rPr>
              <a:t>&lt;&gt;</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a:t>
            </a:r>
          </a:p>
          <a:p>
            <a:endParaRPr lang="en-US" sz="900" dirty="0">
              <a:solidFill>
                <a:schemeClr val="accent6">
                  <a:lumMod val="75000"/>
                </a:schemeClr>
              </a:solidFill>
              <a:effectLst/>
              <a:latin typeface="Liberation Mono"/>
            </a:endParaRPr>
          </a:p>
        </p:txBody>
      </p:sp>
      <p:sp>
        <p:nvSpPr>
          <p:cNvPr id="7" name="TextBox 6">
            <a:extLst>
              <a:ext uri="{FF2B5EF4-FFF2-40B4-BE49-F238E27FC236}">
                <a16:creationId xmlns:a16="http://schemas.microsoft.com/office/drawing/2014/main" id="{4E7DB296-E8A5-4380-9DCC-E7C7FB2903F6}"/>
              </a:ext>
            </a:extLst>
          </p:cNvPr>
          <p:cNvSpPr txBox="1"/>
          <p:nvPr/>
        </p:nvSpPr>
        <p:spPr>
          <a:xfrm>
            <a:off x="2955369" y="2560471"/>
            <a:ext cx="8795366" cy="337335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0</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AND</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OR</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AND</a:t>
            </a:r>
            <a:r>
              <a:rPr lang="en-US" dirty="0">
                <a:latin typeface="Liberation Mono"/>
              </a:rPr>
              <a:t> </a:t>
            </a:r>
            <a:r>
              <a:rPr lang="en-IN" dirty="0">
                <a:solidFill>
                  <a:srgbClr val="990055"/>
                </a:solidFill>
                <a:latin typeface="Liberation Mono"/>
              </a:rPr>
              <a:t>1</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OR</a:t>
            </a:r>
            <a:r>
              <a:rPr lang="en-US" dirty="0">
                <a:latin typeface="Liberation Mono"/>
              </a:rPr>
              <a:t> </a:t>
            </a:r>
            <a:r>
              <a:rPr lang="en-IN" dirty="0">
                <a:solidFill>
                  <a:srgbClr val="990055"/>
                </a:solidFill>
                <a:latin typeface="Liberation Mono"/>
              </a:rPr>
              <a:t>0</a:t>
            </a:r>
            <a:r>
              <a:rPr lang="en-US" dirty="0">
                <a:latin typeface="Liberation Mono"/>
              </a:rPr>
              <a:t>;</a:t>
            </a:r>
            <a:endParaRPr lang="en-IN" dirty="0">
              <a:latin typeface="Liberation Mono"/>
            </a:endParaRPr>
          </a:p>
        </p:txBody>
      </p:sp>
      <p:sp>
        <p:nvSpPr>
          <p:cNvPr id="8" name="TextBox 7">
            <a:extLst>
              <a:ext uri="{FF2B5EF4-FFF2-40B4-BE49-F238E27FC236}">
                <a16:creationId xmlns:a16="http://schemas.microsoft.com/office/drawing/2014/main" id="{D1B4EBBE-E266-4A83-B7FA-9B173F3C100F}"/>
              </a:ext>
            </a:extLst>
          </p:cNvPr>
          <p:cNvSpPr txBox="1"/>
          <p:nvPr/>
        </p:nvSpPr>
        <p:spPr>
          <a:xfrm>
            <a:off x="5866683" y="1196752"/>
            <a:ext cx="4933875" cy="830997"/>
          </a:xfrm>
          <a:prstGeom prst="rect">
            <a:avLst/>
          </a:prstGeom>
          <a:noFill/>
        </p:spPr>
        <p:txBody>
          <a:bodyPr wrap="square">
            <a:spAutoFit/>
          </a:bodyPr>
          <a:lstStyle/>
          <a:p>
            <a:pPr marL="450850" indent="-450850">
              <a:buFont typeface="+mj-lt"/>
              <a:buAutoNum type="arabicPeriod" startAt="5"/>
            </a:pPr>
            <a:r>
              <a:rPr lang="en-IN" sz="2400" b="1" i="1" dirty="0">
                <a:solidFill>
                  <a:schemeClr val="accent6">
                    <a:lumMod val="75000"/>
                  </a:schemeClr>
                </a:solidFill>
                <a:latin typeface="Liberation Mono"/>
              </a:rPr>
              <a:t>logical_operators</a:t>
            </a:r>
          </a:p>
          <a:p>
            <a:pPr marL="536575"/>
            <a:r>
              <a:rPr lang="en-IN" sz="2200" dirty="0">
                <a:solidFill>
                  <a:srgbClr val="A67F59"/>
                </a:solidFill>
                <a:latin typeface="Liberation Mono"/>
              </a:rPr>
              <a:t> </a:t>
            </a:r>
            <a:r>
              <a:rPr lang="en-IN" sz="2200" dirty="0">
                <a:latin typeface="Liberation Mono"/>
              </a:rPr>
              <a:t>{</a:t>
            </a:r>
            <a:r>
              <a:rPr lang="en-IN" sz="2200" dirty="0">
                <a:solidFill>
                  <a:srgbClr val="A67F59"/>
                </a:solidFill>
                <a:latin typeface="Liberation Mono"/>
              </a:rPr>
              <a:t> AND</a:t>
            </a:r>
            <a:r>
              <a:rPr lang="en-IN" sz="2200" b="0" i="0" dirty="0">
                <a:solidFill>
                  <a:srgbClr val="000000"/>
                </a:solidFill>
                <a:effectLst/>
                <a:latin typeface="Liberation Mono"/>
              </a:rPr>
              <a:t> </a:t>
            </a:r>
            <a:r>
              <a:rPr lang="en-IN" sz="2200" b="0" i="0" dirty="0">
                <a:solidFill>
                  <a:schemeClr val="bg1">
                    <a:lumMod val="65000"/>
                  </a:schemeClr>
                </a:solidFill>
                <a:effectLst/>
                <a:latin typeface="Liberation Mono"/>
              </a:rPr>
              <a:t>| </a:t>
            </a:r>
            <a:r>
              <a:rPr lang="en-IN" sz="2200" b="0" i="0" dirty="0">
                <a:solidFill>
                  <a:srgbClr val="A67F59"/>
                </a:solidFill>
                <a:effectLst/>
                <a:latin typeface="Liberation Mono"/>
              </a:rPr>
              <a:t>&amp;&amp;</a:t>
            </a:r>
            <a:r>
              <a:rPr lang="en-IN" sz="2200" b="0" i="0" dirty="0">
                <a:solidFill>
                  <a:srgbClr val="000000"/>
                </a:solidFill>
                <a:effectLst/>
                <a:latin typeface="Liberation Mono"/>
              </a:rPr>
              <a:t> } </a:t>
            </a:r>
            <a:r>
              <a:rPr lang="en-IN" sz="2200" b="0" i="0" dirty="0">
                <a:solidFill>
                  <a:schemeClr val="bg1">
                    <a:lumMod val="65000"/>
                  </a:schemeClr>
                </a:solidFill>
                <a:effectLst/>
                <a:latin typeface="Liberation Mono"/>
              </a:rPr>
              <a:t>| </a:t>
            </a:r>
            <a:r>
              <a:rPr lang="en-IN" sz="2200" b="0" i="0" dirty="0">
                <a:effectLst/>
                <a:latin typeface="Liberation Mono"/>
              </a:rPr>
              <a:t>{</a:t>
            </a:r>
            <a:r>
              <a:rPr lang="en-IN" sz="2200" b="0" i="0" dirty="0">
                <a:solidFill>
                  <a:schemeClr val="bg1">
                    <a:lumMod val="65000"/>
                  </a:schemeClr>
                </a:solidFill>
                <a:effectLst/>
                <a:latin typeface="Liberation Mono"/>
              </a:rPr>
              <a:t> </a:t>
            </a:r>
            <a:r>
              <a:rPr lang="en-IN" sz="2200" dirty="0">
                <a:solidFill>
                  <a:srgbClr val="A67F59"/>
                </a:solidFill>
                <a:latin typeface="Liberation Mono"/>
              </a:rPr>
              <a:t>OR</a:t>
            </a:r>
            <a:r>
              <a:rPr lang="en-IN" sz="2200" b="0" i="0" dirty="0">
                <a:solidFill>
                  <a:srgbClr val="000000"/>
                </a:solidFill>
                <a:effectLst/>
                <a:latin typeface="Liberation Mono"/>
              </a:rPr>
              <a:t> </a:t>
            </a:r>
            <a:r>
              <a:rPr lang="en-IN" sz="2200" b="0" i="0" dirty="0">
                <a:solidFill>
                  <a:schemeClr val="bg1">
                    <a:lumMod val="65000"/>
                  </a:schemeClr>
                </a:solidFill>
                <a:effectLst/>
                <a:latin typeface="Liberation Mono"/>
              </a:rPr>
              <a:t>| </a:t>
            </a:r>
            <a:r>
              <a:rPr lang="en-IN" sz="2200" b="0" i="0" dirty="0">
                <a:solidFill>
                  <a:srgbClr val="A67F59"/>
                </a:solidFill>
                <a:effectLst/>
                <a:latin typeface="Liberation Mono"/>
              </a:rPr>
              <a:t>|| </a:t>
            </a:r>
            <a:r>
              <a:rPr lang="en-IN" sz="2200" b="0" i="0" dirty="0">
                <a:effectLst/>
                <a:latin typeface="Liberation Mono"/>
              </a:rPr>
              <a:t>}</a:t>
            </a:r>
            <a:r>
              <a:rPr lang="en-IN" sz="2200" dirty="0">
                <a:solidFill>
                  <a:schemeClr val="bg1">
                    <a:lumMod val="65000"/>
                  </a:schemeClr>
                </a:solidFill>
                <a:latin typeface="Liberation Mono"/>
              </a:rPr>
              <a:t> </a:t>
            </a:r>
          </a:p>
        </p:txBody>
      </p:sp>
      <p:sp>
        <p:nvSpPr>
          <p:cNvPr id="9" name="Rectangle 8">
            <a:extLst>
              <a:ext uri="{FF2B5EF4-FFF2-40B4-BE49-F238E27FC236}">
                <a16:creationId xmlns:a16="http://schemas.microsoft.com/office/drawing/2014/main" id="{8CE928B2-CC82-4905-89B0-168119B134B8}"/>
              </a:ext>
            </a:extLst>
          </p:cNvPr>
          <p:cNvSpPr/>
          <p:nvPr/>
        </p:nvSpPr>
        <p:spPr>
          <a:xfrm>
            <a:off x="387116" y="618452"/>
            <a:ext cx="8715436" cy="506292"/>
          </a:xfrm>
          <a:prstGeom prst="rect">
            <a:avLst/>
          </a:prstGeom>
        </p:spPr>
        <p:txBody>
          <a:bodyPr wrap="square">
            <a:spAutoFit/>
          </a:bodyPr>
          <a:lstStyle/>
          <a:p>
            <a:pPr>
              <a:lnSpc>
                <a:spcPct val="150000"/>
              </a:lnSpc>
            </a:pPr>
            <a:r>
              <a:rPr lang="en-US" sz="2000" dirty="0">
                <a:solidFill>
                  <a:srgbClr val="0077AA"/>
                </a:solidFill>
                <a:latin typeface="Liberation Mono"/>
                <a:cs typeface="Arial" panose="020B0604020202020204" pitchFamily="34" charset="0"/>
              </a:rPr>
              <a:t>SELECT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1</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2</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dirty="0">
                <a:solidFill>
                  <a:srgbClr val="0077AA"/>
                </a:solidFill>
                <a:latin typeface="Liberation Mono"/>
                <a:cs typeface="Arial" panose="020B0604020202020204" pitchFamily="34" charset="0"/>
              </a:rPr>
              <a:t> FROM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1</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2</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b="1" i="1" dirty="0">
                <a:solidFill>
                  <a:srgbClr val="0077AA"/>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WHERE </a:t>
            </a:r>
            <a:r>
              <a:rPr lang="en-US" sz="2000" b="1" i="1" dirty="0">
                <a:solidFill>
                  <a:srgbClr val="0077AA"/>
                </a:solidFill>
                <a:latin typeface="Liberation Mono"/>
                <a:cs typeface="Arial" panose="020B0604020202020204" pitchFamily="34" charset="0"/>
              </a:rPr>
              <a:t>P </a:t>
            </a:r>
            <a:r>
              <a:rPr lang="en-US" sz="2000" dirty="0">
                <a:solidFill>
                  <a:srgbClr val="0077AA"/>
                </a:solidFill>
                <a:latin typeface="Liberation Mono"/>
                <a:cs typeface="Arial" panose="020B0604020202020204" pitchFamily="34" charset="0"/>
              </a:rPr>
              <a:t>]</a:t>
            </a:r>
          </a:p>
        </p:txBody>
      </p:sp>
      <p:sp>
        <p:nvSpPr>
          <p:cNvPr id="12" name="TextBox 11">
            <a:extLst>
              <a:ext uri="{FF2B5EF4-FFF2-40B4-BE49-F238E27FC236}">
                <a16:creationId xmlns:a16="http://schemas.microsoft.com/office/drawing/2014/main" id="{42BD7AD7-2232-4C95-B376-67CE7D3A67B5}"/>
              </a:ext>
            </a:extLst>
          </p:cNvPr>
          <p:cNvSpPr txBox="1"/>
          <p:nvPr/>
        </p:nvSpPr>
        <p:spPr>
          <a:xfrm>
            <a:off x="6744072" y="6167045"/>
            <a:ext cx="5328592"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Times New Roman" panose="02020603050405020304" pitchFamily="18" charset="0"/>
              </a:rPr>
              <a:t>EXPLAIN</a:t>
            </a:r>
            <a:r>
              <a:rPr lang="en-IN" dirty="0">
                <a:latin typeface="Liberation Mono"/>
              </a:rPr>
              <a:t> </a:t>
            </a:r>
            <a:r>
              <a:rPr lang="en-IN" dirty="0">
                <a:solidFill>
                  <a:srgbClr val="0077AA"/>
                </a:solidFill>
                <a:latin typeface="Liberation Mono"/>
                <a:cs typeface="Times New Roman" panose="02020603050405020304" pitchFamily="18" charset="0"/>
              </a:rPr>
              <a:t>ANALYZE</a:t>
            </a:r>
            <a:r>
              <a:rPr lang="en-IN" dirty="0">
                <a:latin typeface="Liberation Mono"/>
              </a:rPr>
              <a:t>  </a:t>
            </a: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job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US" dirty="0">
                <a:solidFill>
                  <a:srgbClr val="669900"/>
                </a:solidFill>
                <a:latin typeface="Liberation Mono"/>
              </a:rPr>
              <a:t>'salesman'</a:t>
            </a:r>
            <a:r>
              <a:rPr lang="en-IN" dirty="0">
                <a:latin typeface="Liberation Mono"/>
              </a:rPr>
              <a:t> </a:t>
            </a:r>
            <a:r>
              <a:rPr lang="en-IN" dirty="0">
                <a:solidFill>
                  <a:srgbClr val="A67F59"/>
                </a:solidFill>
                <a:latin typeface="Liberation Mono"/>
              </a:rPr>
              <a:t>OR</a:t>
            </a:r>
            <a:r>
              <a:rPr lang="en-IN" dirty="0">
                <a:latin typeface="Liberation Mono"/>
              </a:rPr>
              <a:t> job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US" dirty="0">
                <a:solidFill>
                  <a:srgbClr val="669900"/>
                </a:solidFill>
                <a:latin typeface="Liberation Mono"/>
              </a:rPr>
              <a:t>'manager'</a:t>
            </a:r>
            <a:r>
              <a:rPr lang="en-IN" dirty="0">
                <a:latin typeface="Liberation Mono"/>
              </a:rPr>
              <a:t> </a:t>
            </a:r>
            <a:r>
              <a:rPr lang="en-IN" dirty="0">
                <a:solidFill>
                  <a:srgbClr val="A67F59"/>
                </a:solidFill>
                <a:latin typeface="Liberation Mono"/>
              </a:rPr>
              <a:t>AND</a:t>
            </a:r>
            <a:r>
              <a:rPr lang="en-IN" dirty="0">
                <a:latin typeface="Liberation Mono"/>
              </a:rPr>
              <a:t> sal </a:t>
            </a:r>
            <a:r>
              <a:rPr lang="en-IN" dirty="0">
                <a:solidFill>
                  <a:schemeClr val="accent5">
                    <a:lumMod val="75000"/>
                  </a:schemeClr>
                </a:solidFill>
                <a:latin typeface="Liberation Mono"/>
                <a:cs typeface="Arial" panose="020B0604020202020204" pitchFamily="34" charset="0"/>
              </a:rPr>
              <a:t>&gt;</a:t>
            </a:r>
            <a:r>
              <a:rPr lang="en-IN" dirty="0">
                <a:latin typeface="Liberation Mono"/>
              </a:rPr>
              <a:t> </a:t>
            </a:r>
            <a:r>
              <a:rPr lang="en-IN" dirty="0">
                <a:solidFill>
                  <a:srgbClr val="990055"/>
                </a:solidFill>
                <a:latin typeface="Liberation Mono"/>
              </a:rPr>
              <a:t>2000</a:t>
            </a:r>
            <a:r>
              <a:rPr lang="en-IN" dirty="0">
                <a:latin typeface="Liberation Mono"/>
              </a:rPr>
              <a:t>;</a:t>
            </a:r>
          </a:p>
        </p:txBody>
      </p:sp>
    </p:spTree>
    <p:extLst>
      <p:ext uri="{BB962C8B-B14F-4D97-AF65-F5344CB8AC3E}">
        <p14:creationId xmlns:p14="http://schemas.microsoft.com/office/powerpoint/2010/main" val="2252911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4" name="Rectangle 3"/>
          <p:cNvSpPr/>
          <p:nvPr/>
        </p:nvSpPr>
        <p:spPr>
          <a:xfrm>
            <a:off x="335360" y="4596804"/>
            <a:ext cx="11521280" cy="2000548"/>
          </a:xfrm>
          <a:prstGeom prst="rect">
            <a:avLst/>
          </a:prstGeom>
          <a:noFill/>
        </p:spPr>
        <p:txBody>
          <a:bodyPr wrap="square">
            <a:spAutoFit/>
          </a:bodyPr>
          <a:lstStyle/>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AND.</a:t>
            </a:r>
            <a:r>
              <a:rPr lang="en-IN" dirty="0">
                <a:latin typeface="Arial" panose="020B0604020202020204" pitchFamily="34" charset="0"/>
                <a:cs typeface="Arial" panose="020B0604020202020204" pitchFamily="34" charset="0"/>
              </a:rPr>
              <a:t> Evaluates to 1 if all operands are nonzero and not NULL, to 0 if one or more operands are 0, otherwise NULL is returned.</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OR.</a:t>
            </a:r>
            <a:r>
              <a:rPr lang="en-IN" dirty="0">
                <a:latin typeface="Arial" panose="020B0604020202020204" pitchFamily="34" charset="0"/>
                <a:cs typeface="Arial" panose="020B0604020202020204" pitchFamily="34" charset="0"/>
              </a:rPr>
              <a:t> When both operands are non-NULL, the result is 1 if any operand is nonzero, and 0 otherwise. With a NULL operand, the result is 1 if the other operand is nonzero, and NULL otherwise. If both operands are NULL, the result is NULL.</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NOT.</a:t>
            </a:r>
            <a:r>
              <a:rPr lang="en-IN" dirty="0">
                <a:latin typeface="Arial" panose="020B0604020202020204" pitchFamily="34" charset="0"/>
                <a:cs typeface="Arial" panose="020B0604020202020204" pitchFamily="34" charset="0"/>
              </a:rPr>
              <a:t> Evaluates to 1 if the operand is 0, to 0 if the operand is nonzero, and NOT NULL returns NULL.</a:t>
            </a:r>
          </a:p>
        </p:txBody>
      </p:sp>
      <p:graphicFrame>
        <p:nvGraphicFramePr>
          <p:cNvPr id="2" name="Table 1">
            <a:extLst>
              <a:ext uri="{FF2B5EF4-FFF2-40B4-BE49-F238E27FC236}">
                <a16:creationId xmlns:a16="http://schemas.microsoft.com/office/drawing/2014/main" id="{91D6965C-3067-4116-99D3-9F5B4FC2D56D}"/>
              </a:ext>
            </a:extLst>
          </p:cNvPr>
          <p:cNvGraphicFramePr>
            <a:graphicFrameLocks noGrp="1"/>
          </p:cNvGraphicFramePr>
          <p:nvPr>
            <p:extLst>
              <p:ext uri="{D42A27DB-BD31-4B8C-83A1-F6EECF244321}">
                <p14:modId xmlns:p14="http://schemas.microsoft.com/office/powerpoint/2010/main" val="533426059"/>
              </p:ext>
            </p:extLst>
          </p:nvPr>
        </p:nvGraphicFramePr>
        <p:xfrm>
          <a:off x="335360" y="1727517"/>
          <a:ext cx="11377264" cy="2595880"/>
        </p:xfrm>
        <a:graphic>
          <a:graphicData uri="http://schemas.openxmlformats.org/drawingml/2006/table">
            <a:tbl>
              <a:tblPr firstRow="1" bandRow="1">
                <a:tableStyleId>{7E9639D4-E3E2-4D34-9284-5A2195B3D0D7}</a:tableStyleId>
              </a:tblPr>
              <a:tblGrid>
                <a:gridCol w="2157757">
                  <a:extLst>
                    <a:ext uri="{9D8B030D-6E8A-4147-A177-3AD203B41FA5}">
                      <a16:colId xmlns:a16="http://schemas.microsoft.com/office/drawing/2014/main" val="20000"/>
                    </a:ext>
                  </a:extLst>
                </a:gridCol>
                <a:gridCol w="9219507">
                  <a:extLst>
                    <a:ext uri="{9D8B030D-6E8A-4147-A177-3AD203B41FA5}">
                      <a16:colId xmlns:a16="http://schemas.microsoft.com/office/drawing/2014/main" val="20001"/>
                    </a:ext>
                  </a:extLst>
                </a:gridCol>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2000" b="1" kern="1200" dirty="0">
                          <a:solidFill>
                            <a:srgbClr val="B7F7E2"/>
                          </a:solidFill>
                          <a:latin typeface="Arial" panose="020B0604020202020204" pitchFamily="34" charset="0"/>
                          <a:ea typeface="+mn-ea"/>
                          <a:cs typeface="Arial" panose="020B0604020202020204" pitchFamily="34" charset="0"/>
                        </a:rPr>
                        <a:t>Logical Operators</a:t>
                      </a:r>
                    </a:p>
                  </a:txBody>
                  <a:tcPr>
                    <a:solidFill>
                      <a:srgbClr val="006C86"/>
                    </a:solidFill>
                  </a:tcPr>
                </a:tc>
                <a:tc hMerge="1">
                  <a:txBody>
                    <a:bodyPr/>
                    <a:lstStyle/>
                    <a:p>
                      <a:endParaRPr lang="en-IN" dirty="0"/>
                    </a:p>
                  </a:txBody>
                  <a:tcPr/>
                </a:tc>
                <a:extLst>
                  <a:ext uri="{0D108BD9-81ED-4DB2-BD59-A6C34878D82A}">
                    <a16:rowId xmlns:a16="http://schemas.microsoft.com/office/drawing/2014/main" val="10000"/>
                  </a:ext>
                </a:extLst>
              </a:tr>
              <a:tr h="370840">
                <a:tc>
                  <a:txBody>
                    <a:bodyPr/>
                    <a:lstStyle/>
                    <a:p>
                      <a:r>
                        <a:rPr lang="en-IN" sz="1800" dirty="0">
                          <a:solidFill>
                            <a:srgbClr val="0083A2"/>
                          </a:solidFill>
                          <a:latin typeface="Liberation Mono"/>
                          <a:cs typeface="Arial" panose="020B0604020202020204" pitchFamily="34" charset="0"/>
                        </a:rPr>
                        <a:t>  AND</a:t>
                      </a:r>
                      <a:r>
                        <a:rPr lang="en-IN" sz="1800" dirty="0">
                          <a:solidFill>
                            <a:schemeClr val="tx1"/>
                          </a:solidFill>
                          <a:latin typeface="Liberation Mono"/>
                          <a:cs typeface="Arial" panose="020B0604020202020204" pitchFamily="34" charset="0"/>
                        </a:rPr>
                        <a:t>,</a:t>
                      </a:r>
                      <a:r>
                        <a:rPr lang="en-IN" sz="1800" dirty="0">
                          <a:solidFill>
                            <a:srgbClr val="0083A2"/>
                          </a:solidFill>
                          <a:latin typeface="Liberation Mono"/>
                          <a:cs typeface="Arial" panose="020B0604020202020204" pitchFamily="34" charset="0"/>
                        </a:rPr>
                        <a:t> &amp;&amp;</a:t>
                      </a:r>
                    </a:p>
                  </a:txBody>
                  <a:tcPr anchor="ctr"/>
                </a:tc>
                <a:tc>
                  <a:txBody>
                    <a:bodyPr/>
                    <a:lstStyle/>
                    <a:p>
                      <a:r>
                        <a:rPr lang="en-IN" sz="1800" dirty="0">
                          <a:latin typeface="Liberation Mono"/>
                          <a:cs typeface="Arial" panose="020B0604020202020204" pitchFamily="34" charset="0"/>
                        </a:rPr>
                        <a:t>Logical AND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p>
                    <a:p>
                      <a:r>
                        <a:rPr lang="en-IN" sz="1800" kern="1200" dirty="0">
                          <a:solidFill>
                            <a:srgbClr val="0077AA"/>
                          </a:solidFill>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p>
                  </a:txBody>
                  <a:tcPr anchor="ctr"/>
                </a:tc>
                <a:extLst>
                  <a:ext uri="{0D108BD9-81ED-4DB2-BD59-A6C34878D82A}">
                    <a16:rowId xmlns:a16="http://schemas.microsoft.com/office/drawing/2014/main" val="10001"/>
                  </a:ext>
                </a:extLst>
              </a:tr>
              <a:tr h="370840">
                <a:tc>
                  <a:txBody>
                    <a:bodyPr/>
                    <a:lstStyle/>
                    <a:p>
                      <a:r>
                        <a:rPr lang="en-IN" sz="1800" dirty="0">
                          <a:solidFill>
                            <a:srgbClr val="0083A2"/>
                          </a:solidFill>
                          <a:latin typeface="Liberation Mono"/>
                          <a:cs typeface="Arial" panose="020B0604020202020204" pitchFamily="34" charset="0"/>
                        </a:rPr>
                        <a:t>  OR</a:t>
                      </a:r>
                      <a:r>
                        <a:rPr lang="en-IN" sz="1800" dirty="0">
                          <a:solidFill>
                            <a:schemeClr val="tx1"/>
                          </a:solidFill>
                          <a:latin typeface="Liberation Mono"/>
                          <a:cs typeface="Arial" panose="020B0604020202020204" pitchFamily="34" charset="0"/>
                        </a:rPr>
                        <a:t>,</a:t>
                      </a:r>
                      <a:r>
                        <a:rPr lang="en-IN" sz="1800" dirty="0">
                          <a:solidFill>
                            <a:srgbClr val="0083A2"/>
                          </a:solidFill>
                          <a:latin typeface="Liberation Mono"/>
                          <a:cs typeface="Arial" panose="020B0604020202020204" pitchFamily="34" charset="0"/>
                        </a:rPr>
                        <a:t> ||</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Logical OR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kumimoji="0"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a:t>
                      </a: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p>
                  </a:txBody>
                  <a:tcPr anchor="ctr"/>
                </a:tc>
                <a:extLst>
                  <a:ext uri="{0D108BD9-81ED-4DB2-BD59-A6C34878D82A}">
                    <a16:rowId xmlns:a16="http://schemas.microsoft.com/office/drawing/2014/main" val="10002"/>
                  </a:ext>
                </a:extLst>
              </a:tr>
              <a:tr h="370840">
                <a:tc>
                  <a:txBody>
                    <a:bodyPr/>
                    <a:lstStyle/>
                    <a:p>
                      <a:r>
                        <a:rPr lang="en-IN" sz="1800" dirty="0">
                          <a:solidFill>
                            <a:srgbClr val="0083A2"/>
                          </a:solidFill>
                          <a:latin typeface="Liberation Mono"/>
                          <a:cs typeface="Arial" panose="020B0604020202020204" pitchFamily="34" charset="0"/>
                        </a:rPr>
                        <a:t>  NOT</a:t>
                      </a:r>
                      <a:r>
                        <a:rPr lang="en-IN" sz="1800" dirty="0">
                          <a:solidFill>
                            <a:schemeClr val="tx1"/>
                          </a:solidFill>
                          <a:latin typeface="Liberation Mono"/>
                          <a:cs typeface="Arial" panose="020B0604020202020204" pitchFamily="34" charset="0"/>
                        </a:rPr>
                        <a:t>,</a:t>
                      </a:r>
                      <a:r>
                        <a:rPr lang="en-IN" sz="1800" dirty="0">
                          <a:solidFill>
                            <a:srgbClr val="0083A2"/>
                          </a:solidFill>
                          <a:latin typeface="Liberation Mono"/>
                          <a:cs typeface="Arial" panose="020B0604020202020204" pitchFamily="34" charset="0"/>
                        </a:rPr>
                        <a:t> !</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Negates value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NOT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a:t>
                      </a:r>
                    </a:p>
                  </a:txBody>
                  <a:tcPr anchor="ctr"/>
                </a:tc>
                <a:extLst>
                  <a:ext uri="{0D108BD9-81ED-4DB2-BD59-A6C34878D82A}">
                    <a16:rowId xmlns:a16="http://schemas.microsoft.com/office/drawing/2014/main" val="10003"/>
                  </a:ext>
                </a:extLst>
              </a:tr>
            </a:tbl>
          </a:graphicData>
        </a:graphic>
      </p:graphicFrame>
      <p:sp>
        <p:nvSpPr>
          <p:cNvPr id="7" name="Rectangle 6">
            <a:extLst>
              <a:ext uri="{FF2B5EF4-FFF2-40B4-BE49-F238E27FC236}">
                <a16:creationId xmlns:a16="http://schemas.microsoft.com/office/drawing/2014/main" id="{C5366487-8218-4A87-9657-278070489131}"/>
              </a:ext>
            </a:extLst>
          </p:cNvPr>
          <p:cNvSpPr/>
          <p:nvPr/>
        </p:nvSpPr>
        <p:spPr>
          <a:xfrm>
            <a:off x="387116" y="618452"/>
            <a:ext cx="8715436" cy="506292"/>
          </a:xfrm>
          <a:prstGeom prst="rect">
            <a:avLst/>
          </a:prstGeom>
        </p:spPr>
        <p:txBody>
          <a:bodyPr wrap="square">
            <a:spAutoFit/>
          </a:bodyPr>
          <a:lstStyle/>
          <a:p>
            <a:pPr>
              <a:lnSpc>
                <a:spcPct val="150000"/>
              </a:lnSpc>
            </a:pPr>
            <a:r>
              <a:rPr lang="en-US" sz="2000" dirty="0">
                <a:solidFill>
                  <a:srgbClr val="0077AA"/>
                </a:solidFill>
                <a:latin typeface="Liberation Mono"/>
                <a:cs typeface="Arial" panose="020B0604020202020204" pitchFamily="34" charset="0"/>
              </a:rPr>
              <a:t>SELECT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1</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2</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dirty="0">
                <a:solidFill>
                  <a:srgbClr val="0077AA"/>
                </a:solidFill>
                <a:latin typeface="Liberation Mono"/>
                <a:cs typeface="Arial" panose="020B0604020202020204" pitchFamily="34" charset="0"/>
              </a:rPr>
              <a:t> FROM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1</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2</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b="1" i="1" dirty="0">
                <a:solidFill>
                  <a:srgbClr val="0077AA"/>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WHERE </a:t>
            </a:r>
            <a:r>
              <a:rPr lang="en-US" sz="2000" b="1" i="1" dirty="0">
                <a:solidFill>
                  <a:srgbClr val="0077AA"/>
                </a:solidFill>
                <a:latin typeface="Liberation Mono"/>
                <a:cs typeface="Arial" panose="020B0604020202020204" pitchFamily="34" charset="0"/>
              </a:rPr>
              <a:t>P </a:t>
            </a:r>
            <a:r>
              <a:rPr lang="en-US" sz="2000" dirty="0">
                <a:solidFill>
                  <a:srgbClr val="0077AA"/>
                </a:solidFill>
                <a:latin typeface="Liberation Mono"/>
                <a:cs typeface="Arial" panose="020B0604020202020204" pitchFamily="34" charset="0"/>
              </a:rPr>
              <a:t>]</a:t>
            </a:r>
          </a:p>
        </p:txBody>
      </p:sp>
      <p:sp>
        <p:nvSpPr>
          <p:cNvPr id="8" name="TextBox 7">
            <a:extLst>
              <a:ext uri="{FF2B5EF4-FFF2-40B4-BE49-F238E27FC236}">
                <a16:creationId xmlns:a16="http://schemas.microsoft.com/office/drawing/2014/main" id="{D622DE69-2C28-45FA-B4D6-D853EA84EE65}"/>
              </a:ext>
            </a:extLst>
          </p:cNvPr>
          <p:cNvSpPr txBox="1"/>
          <p:nvPr/>
        </p:nvSpPr>
        <p:spPr>
          <a:xfrm>
            <a:off x="6960096" y="548680"/>
            <a:ext cx="4752528" cy="1077218"/>
          </a:xfrm>
          <a:prstGeom prst="rect">
            <a:avLst/>
          </a:prstGeom>
          <a:noFill/>
        </p:spPr>
        <p:txBody>
          <a:bodyPr wrap="square">
            <a:spAutoFit/>
          </a:bodyPr>
          <a:lstStyle/>
          <a:p>
            <a:r>
              <a:rPr lang="en-IN" sz="2000" dirty="0">
                <a:solidFill>
                  <a:srgbClr val="0077AA"/>
                </a:solidFill>
                <a:latin typeface="Liberation Mono"/>
                <a:cs typeface="Arial" panose="020B0604020202020204" pitchFamily="34" charset="0"/>
              </a:rPr>
              <a:t>WHERE</a:t>
            </a:r>
            <a:r>
              <a:rPr lang="en-IN" sz="2000" dirty="0">
                <a:latin typeface="Liberation Mono"/>
              </a:rPr>
              <a:t> state </a:t>
            </a:r>
            <a:r>
              <a:rPr lang="en-IN" sz="2000" dirty="0">
                <a:solidFill>
                  <a:schemeClr val="accent5">
                    <a:lumMod val="75000"/>
                  </a:schemeClr>
                </a:solidFill>
                <a:latin typeface="Liberation Mono"/>
                <a:cs typeface="Arial" panose="020B0604020202020204" pitchFamily="34" charset="0"/>
              </a:rPr>
              <a:t>=</a:t>
            </a:r>
            <a:r>
              <a:rPr lang="en-IN" sz="2000" dirty="0">
                <a:latin typeface="Liberation Mono"/>
              </a:rPr>
              <a:t> </a:t>
            </a:r>
            <a:r>
              <a:rPr lang="en-IN" sz="2000" dirty="0">
                <a:solidFill>
                  <a:srgbClr val="669900"/>
                </a:solidFill>
                <a:latin typeface="Liberation Mono"/>
              </a:rPr>
              <a:t>'NY'</a:t>
            </a:r>
            <a:r>
              <a:rPr lang="en-IN" sz="2000" dirty="0">
                <a:latin typeface="Liberation Mono"/>
              </a:rPr>
              <a:t> </a:t>
            </a:r>
            <a:r>
              <a:rPr lang="en-IN" sz="2000" dirty="0">
                <a:solidFill>
                  <a:srgbClr val="A67F59"/>
                </a:solidFill>
                <a:latin typeface="Liberation Mono"/>
              </a:rPr>
              <a:t>OR</a:t>
            </a:r>
            <a:r>
              <a:rPr lang="en-IN" sz="2000" dirty="0">
                <a:latin typeface="Liberation Mono"/>
              </a:rPr>
              <a:t> </a:t>
            </a:r>
            <a:r>
              <a:rPr lang="en-IN" sz="2000" dirty="0">
                <a:solidFill>
                  <a:srgbClr val="669900"/>
                </a:solidFill>
                <a:latin typeface="Liberation Mono"/>
              </a:rPr>
              <a:t>'CA'</a:t>
            </a:r>
            <a:r>
              <a:rPr lang="en-IN" sz="2000" dirty="0">
                <a:latin typeface="Liberation Mono"/>
              </a:rPr>
              <a:t> </a:t>
            </a:r>
            <a:r>
              <a:rPr lang="en-IN" sz="2000" dirty="0">
                <a:solidFill>
                  <a:srgbClr val="41C60C"/>
                </a:solidFill>
                <a:latin typeface="Liberation Mono"/>
              </a:rPr>
              <a:t>--Illegal</a:t>
            </a:r>
          </a:p>
          <a:p>
            <a:endParaRPr lang="en-IN" sz="200" dirty="0">
              <a:latin typeface="Liberation Mono"/>
            </a:endParaRPr>
          </a:p>
          <a:p>
            <a:r>
              <a:rPr lang="en-IN" sz="2000" dirty="0">
                <a:solidFill>
                  <a:srgbClr val="0077AA"/>
                </a:solidFill>
                <a:latin typeface="Liberation Mono"/>
                <a:cs typeface="Arial" panose="020B0604020202020204" pitchFamily="34" charset="0"/>
              </a:rPr>
              <a:t>WHERE</a:t>
            </a:r>
            <a:r>
              <a:rPr lang="en-IN" sz="2000" dirty="0">
                <a:latin typeface="Liberation Mono"/>
              </a:rPr>
              <a:t> salary </a:t>
            </a:r>
            <a:r>
              <a:rPr lang="en-IN" sz="2000" dirty="0">
                <a:solidFill>
                  <a:schemeClr val="accent5">
                    <a:lumMod val="75000"/>
                  </a:schemeClr>
                </a:solidFill>
                <a:latin typeface="Liberation Mono"/>
                <a:cs typeface="Arial" panose="020B0604020202020204" pitchFamily="34" charset="0"/>
              </a:rPr>
              <a:t>&gt;</a:t>
            </a:r>
            <a:r>
              <a:rPr lang="en-IN" sz="2000" dirty="0">
                <a:latin typeface="Liberation Mono"/>
              </a:rPr>
              <a:t> </a:t>
            </a:r>
            <a:r>
              <a:rPr lang="en-IN" sz="2000" dirty="0">
                <a:solidFill>
                  <a:srgbClr val="990055"/>
                </a:solidFill>
                <a:latin typeface="Liberation Mono"/>
              </a:rPr>
              <a:t>20000</a:t>
            </a:r>
            <a:r>
              <a:rPr lang="en-IN" sz="2000" dirty="0">
                <a:latin typeface="Liberation Mono"/>
              </a:rPr>
              <a:t> </a:t>
            </a:r>
            <a:r>
              <a:rPr lang="en-IN" sz="2000" dirty="0">
                <a:solidFill>
                  <a:srgbClr val="A67F59"/>
                </a:solidFill>
                <a:latin typeface="Liberation Mono"/>
              </a:rPr>
              <a:t>AND</a:t>
            </a:r>
            <a:r>
              <a:rPr lang="en-IN" sz="2000" dirty="0">
                <a:latin typeface="Liberation Mono"/>
              </a:rPr>
              <a:t> </a:t>
            </a:r>
            <a:r>
              <a:rPr lang="en-IN" sz="2000" dirty="0">
                <a:solidFill>
                  <a:schemeClr val="accent5">
                    <a:lumMod val="75000"/>
                  </a:schemeClr>
                </a:solidFill>
                <a:latin typeface="Liberation Mono"/>
                <a:cs typeface="Arial" panose="020B0604020202020204" pitchFamily="34" charset="0"/>
              </a:rPr>
              <a:t>&lt;</a:t>
            </a:r>
            <a:r>
              <a:rPr lang="en-IN" sz="2000" dirty="0">
                <a:latin typeface="Liberation Mono"/>
              </a:rPr>
              <a:t> </a:t>
            </a:r>
            <a:r>
              <a:rPr lang="en-IN" sz="2000" dirty="0">
                <a:solidFill>
                  <a:srgbClr val="990055"/>
                </a:solidFill>
                <a:latin typeface="Liberation Mono"/>
              </a:rPr>
              <a:t>30000</a:t>
            </a:r>
            <a:r>
              <a:rPr lang="en-IN" sz="2000" dirty="0">
                <a:latin typeface="Liberation Mono"/>
              </a:rPr>
              <a:t> </a:t>
            </a:r>
            <a:r>
              <a:rPr lang="en-IN" sz="2000" dirty="0">
                <a:solidFill>
                  <a:srgbClr val="41C60C"/>
                </a:solidFill>
                <a:latin typeface="Liberation Mono"/>
              </a:rPr>
              <a:t>–Illegal</a:t>
            </a:r>
          </a:p>
          <a:p>
            <a:endParaRPr lang="en-US" sz="200" dirty="0">
              <a:solidFill>
                <a:schemeClr val="tx1">
                  <a:lumMod val="75000"/>
                  <a:lumOff val="25000"/>
                </a:schemeClr>
              </a:solidFill>
              <a:latin typeface="Liberation Mono"/>
            </a:endParaRPr>
          </a:p>
          <a:p>
            <a:r>
              <a:rPr lang="en-US" sz="2000" dirty="0">
                <a:solidFill>
                  <a:srgbClr val="0077AA"/>
                </a:solidFill>
                <a:latin typeface="Liberation Mono"/>
                <a:cs typeface="Arial" panose="020B0604020202020204" pitchFamily="34" charset="0"/>
              </a:rPr>
              <a:t>WHERE</a:t>
            </a:r>
            <a:r>
              <a:rPr lang="en-US" sz="2000" dirty="0">
                <a:solidFill>
                  <a:schemeClr val="tx1">
                    <a:lumMod val="75000"/>
                    <a:lumOff val="25000"/>
                  </a:schemeClr>
                </a:solidFill>
                <a:latin typeface="Liberation Mono"/>
              </a:rPr>
              <a:t> </a:t>
            </a:r>
            <a:r>
              <a:rPr lang="en-US" sz="2000" dirty="0">
                <a:latin typeface="Liberation Mono"/>
              </a:rPr>
              <a:t>state</a:t>
            </a:r>
            <a:r>
              <a:rPr lang="en-US" sz="2000" dirty="0">
                <a:solidFill>
                  <a:schemeClr val="tx1">
                    <a:lumMod val="75000"/>
                    <a:lumOff val="25000"/>
                  </a:schemeClr>
                </a:solidFill>
                <a:latin typeface="Liberation Mono"/>
              </a:rPr>
              <a:t> </a:t>
            </a:r>
            <a:r>
              <a:rPr lang="en-US" sz="2000" dirty="0">
                <a:solidFill>
                  <a:srgbClr val="A67F59"/>
                </a:solidFill>
                <a:latin typeface="Liberation Mono"/>
              </a:rPr>
              <a:t>NOT</a:t>
            </a:r>
            <a:r>
              <a:rPr lang="en-US" sz="2000" dirty="0">
                <a:solidFill>
                  <a:schemeClr val="tx1">
                    <a:lumMod val="75000"/>
                    <a:lumOff val="25000"/>
                  </a:schemeClr>
                </a:solidFill>
                <a:latin typeface="Liberation Mono"/>
              </a:rPr>
              <a:t> </a:t>
            </a:r>
            <a:r>
              <a:rPr lang="en-US" sz="2000" dirty="0">
                <a:solidFill>
                  <a:schemeClr val="accent5">
                    <a:lumMod val="75000"/>
                  </a:schemeClr>
                </a:solidFill>
                <a:latin typeface="Liberation Mono"/>
                <a:cs typeface="Arial" panose="020B0604020202020204" pitchFamily="34" charset="0"/>
              </a:rPr>
              <a:t>=</a:t>
            </a:r>
            <a:r>
              <a:rPr lang="en-US" sz="2000" dirty="0">
                <a:solidFill>
                  <a:schemeClr val="tx1">
                    <a:lumMod val="75000"/>
                    <a:lumOff val="25000"/>
                  </a:schemeClr>
                </a:solidFill>
                <a:latin typeface="Liberation Mono"/>
              </a:rPr>
              <a:t> </a:t>
            </a:r>
            <a:r>
              <a:rPr lang="en-US" sz="2000" dirty="0">
                <a:solidFill>
                  <a:srgbClr val="669900"/>
                </a:solidFill>
                <a:latin typeface="Liberation Mono"/>
              </a:rPr>
              <a:t>'CA'</a:t>
            </a:r>
            <a:r>
              <a:rPr lang="en-US" sz="2000" dirty="0">
                <a:solidFill>
                  <a:schemeClr val="tx1">
                    <a:lumMod val="75000"/>
                    <a:lumOff val="25000"/>
                  </a:schemeClr>
                </a:solidFill>
                <a:latin typeface="Liberation Mono"/>
              </a:rPr>
              <a:t>     </a:t>
            </a:r>
            <a:r>
              <a:rPr lang="en-US" sz="2000" dirty="0">
                <a:solidFill>
                  <a:srgbClr val="41C60C"/>
                </a:solidFill>
                <a:latin typeface="Liberation Mono"/>
              </a:rPr>
              <a:t>--Illegal</a:t>
            </a:r>
            <a:endParaRPr lang="en-IN" sz="2000" dirty="0">
              <a:solidFill>
                <a:srgbClr val="41C60C"/>
              </a:solidFill>
              <a:latin typeface="Liberation Mono"/>
            </a:endParaRPr>
          </a:p>
        </p:txBody>
      </p:sp>
    </p:spTree>
    <p:extLst>
      <p:ext uri="{BB962C8B-B14F-4D97-AF65-F5344CB8AC3E}">
        <p14:creationId xmlns:p14="http://schemas.microsoft.com/office/powerpoint/2010/main" val="40919684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2354324457"/>
              </p:ext>
            </p:extLst>
          </p:nvPr>
        </p:nvGraphicFramePr>
        <p:xfrm>
          <a:off x="335360" y="1605136"/>
          <a:ext cx="11593288" cy="1889748"/>
        </p:xfrm>
        <a:graphic>
          <a:graphicData uri="http://schemas.openxmlformats.org/drawingml/2006/table">
            <a:tbl>
              <a:tblPr firstRow="1" bandRow="1">
                <a:tableStyleId>{7E9639D4-E3E2-4D34-9284-5A2195B3D0D7}</a:tableStyleId>
              </a:tblPr>
              <a:tblGrid>
                <a:gridCol w="3168352">
                  <a:extLst>
                    <a:ext uri="{9D8B030D-6E8A-4147-A177-3AD203B41FA5}">
                      <a16:colId xmlns:a16="http://schemas.microsoft.com/office/drawing/2014/main" val="20000"/>
                    </a:ext>
                  </a:extLst>
                </a:gridCol>
                <a:gridCol w="8424936">
                  <a:extLst>
                    <a:ext uri="{9D8B030D-6E8A-4147-A177-3AD203B41FA5}">
                      <a16:colId xmlns:a16="http://schemas.microsoft.com/office/drawing/2014/main" val="20001"/>
                    </a:ext>
                  </a:extLst>
                </a:gridCol>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2000" b="1" kern="1200" dirty="0">
                          <a:solidFill>
                            <a:srgbClr val="B7F7E2"/>
                          </a:solidFill>
                          <a:latin typeface="Arial" panose="020B0604020202020204" pitchFamily="34" charset="0"/>
                          <a:ea typeface="+mn-ea"/>
                          <a:cs typeface="Arial" panose="020B0604020202020204" pitchFamily="34" charset="0"/>
                        </a:rPr>
                        <a:t>Comparison Functions and Operators</a:t>
                      </a:r>
                    </a:p>
                  </a:txBody>
                  <a:tcPr>
                    <a:solidFill>
                      <a:srgbClr val="006C86"/>
                    </a:solidFill>
                  </a:tcPr>
                </a:tc>
                <a:tc hMerge="1">
                  <a:txBody>
                    <a:bodyPr/>
                    <a:lstStyle/>
                    <a:p>
                      <a:endParaRPr lang="en-IN" dirty="0"/>
                    </a:p>
                  </a:txBody>
                  <a:tcPr/>
                </a:tc>
                <a:extLst>
                  <a:ext uri="{0D108BD9-81ED-4DB2-BD59-A6C34878D82A}">
                    <a16:rowId xmlns:a16="http://schemas.microsoft.com/office/drawing/2014/main" val="10000"/>
                  </a:ext>
                </a:extLst>
              </a:tr>
              <a:tr h="370840">
                <a:tc>
                  <a:txBody>
                    <a:bodyPr/>
                    <a:lstStyle/>
                    <a:p>
                      <a:r>
                        <a:rPr kumimoji="0" lang="en-IN" sz="1800" kern="1200" dirty="0">
                          <a:solidFill>
                            <a:srgbClr val="0083A2"/>
                          </a:solidFill>
                          <a:latin typeface="Liberation Mono"/>
                          <a:ea typeface="+mn-ea"/>
                          <a:cs typeface="Arial" panose="020B0604020202020204" pitchFamily="34" charset="0"/>
                        </a:rPr>
                        <a:t>  LEAST(</a:t>
                      </a:r>
                      <a:r>
                        <a:rPr kumimoji="0" lang="en-IN" sz="1800" kern="1200" dirty="0">
                          <a:solidFill>
                            <a:schemeClr val="tx1">
                              <a:lumMod val="65000"/>
                              <a:lumOff val="35000"/>
                            </a:schemeClr>
                          </a:solidFill>
                          <a:latin typeface="Liberation Mono"/>
                          <a:ea typeface="+mn-ea"/>
                          <a:cs typeface="Arial" panose="020B0604020202020204" pitchFamily="34" charset="0"/>
                        </a:rPr>
                        <a:t>value1</a:t>
                      </a:r>
                      <a:r>
                        <a:rPr kumimoji="0" lang="en-IN" sz="1800" kern="1200" dirty="0">
                          <a:solidFill>
                            <a:schemeClr val="tx1"/>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value2</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IN" sz="1800" dirty="0">
                          <a:latin typeface="Liberation Mono"/>
                          <a:cs typeface="Arial" panose="020B0604020202020204" pitchFamily="34" charset="0"/>
                        </a:rPr>
                        <a:t>With two or more arguments, returns the smallest argument.</a:t>
                      </a:r>
                    </a:p>
                  </a:txBody>
                  <a:tcPr anchor="ctr"/>
                </a:tc>
                <a:extLst>
                  <a:ext uri="{0D108BD9-81ED-4DB2-BD59-A6C34878D82A}">
                    <a16:rowId xmlns:a16="http://schemas.microsoft.com/office/drawing/2014/main" val="10001"/>
                  </a:ext>
                </a:extLst>
              </a:tr>
              <a:tr h="370840">
                <a:tc>
                  <a:txBody>
                    <a:bodyPr/>
                    <a:lstStyle/>
                    <a:p>
                      <a:r>
                        <a:rPr kumimoji="0" lang="en-IN" sz="1800" kern="1200" dirty="0">
                          <a:solidFill>
                            <a:srgbClr val="0083A2"/>
                          </a:solidFill>
                          <a:latin typeface="Liberation Mono"/>
                          <a:ea typeface="+mn-ea"/>
                          <a:cs typeface="Arial" panose="020B0604020202020204" pitchFamily="34" charset="0"/>
                        </a:rPr>
                        <a:t>  GREATEST(</a:t>
                      </a:r>
                      <a:r>
                        <a:rPr kumimoji="0" lang="en-IN" sz="1800" kern="1200" dirty="0">
                          <a:solidFill>
                            <a:schemeClr val="tx1">
                              <a:lumMod val="65000"/>
                              <a:lumOff val="35000"/>
                            </a:schemeClr>
                          </a:solidFill>
                          <a:latin typeface="Liberation Mono"/>
                          <a:ea typeface="+mn-ea"/>
                          <a:cs typeface="Arial" panose="020B0604020202020204" pitchFamily="34" charset="0"/>
                        </a:rPr>
                        <a:t>value1</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value2</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IN" sz="1800" dirty="0">
                          <a:latin typeface="Liberation Mono"/>
                          <a:cs typeface="Arial" panose="020B0604020202020204" pitchFamily="34" charset="0"/>
                        </a:rPr>
                        <a:t>With two or more arguments, returns the largest argument.</a:t>
                      </a:r>
                    </a:p>
                  </a:txBody>
                  <a:tcPr anchor="ctr"/>
                </a:tc>
                <a:extLst>
                  <a:ext uri="{0D108BD9-81ED-4DB2-BD59-A6C34878D82A}">
                    <a16:rowId xmlns:a16="http://schemas.microsoft.com/office/drawing/2014/main" val="10002"/>
                  </a:ext>
                </a:extLst>
              </a:tr>
              <a:tr h="370840">
                <a:tc>
                  <a:txBody>
                    <a:bodyPr/>
                    <a:lstStyle/>
                    <a:p>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expr</a:t>
                      </a:r>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expr</a:t>
                      </a:r>
                      <a:r>
                        <a:rPr kumimoji="0" lang="en-IN" sz="1800" kern="1200" dirty="0">
                          <a:solidFill>
                            <a:srgbClr val="0083A2"/>
                          </a:solidFill>
                          <a:latin typeface="Liberation Mono"/>
                          <a:ea typeface="+mn-ea"/>
                          <a:cs typeface="Arial" panose="020B0604020202020204" pitchFamily="34" charset="0"/>
                        </a:rPr>
                        <a:t>]</a:t>
                      </a:r>
                      <a:r>
                        <a:rPr kumimoji="0" lang="en-IN" sz="1800" kern="1200" dirty="0">
                          <a:solidFill>
                            <a:schemeClr val="tx1"/>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US" sz="1800" dirty="0">
                          <a:latin typeface="Liberation Mono"/>
                          <a:cs typeface="Arial" panose="020B0604020202020204" pitchFamily="34" charset="0"/>
                        </a:rPr>
                        <a:t>Multiple columns in expr. (sub-query returning multiple columns to compare)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3"/>
                  </a:ext>
                </a:extLst>
              </a:tr>
              <a:tr h="370840">
                <a:tc>
                  <a:txBody>
                    <a:bodyPr/>
                    <a:lstStyle/>
                    <a:p>
                      <a:r>
                        <a:rPr kumimoji="0" lang="en-IN" sz="1800" kern="1200" dirty="0">
                          <a:solidFill>
                            <a:srgbClr val="0083A2"/>
                          </a:solidFill>
                          <a:latin typeface="Liberation Mono"/>
                          <a:ea typeface="+mn-ea"/>
                          <a:cs typeface="Arial" panose="020B0604020202020204" pitchFamily="34" charset="0"/>
                        </a:rPr>
                        <a:t>  COALESCE(</a:t>
                      </a:r>
                      <a:r>
                        <a:rPr kumimoji="0" lang="en-IN" sz="1800" kern="1200" dirty="0">
                          <a:solidFill>
                            <a:schemeClr val="tx1">
                              <a:lumMod val="65000"/>
                              <a:lumOff val="35000"/>
                            </a:schemeClr>
                          </a:solidFill>
                          <a:latin typeface="Liberation Mono"/>
                          <a:ea typeface="+mn-ea"/>
                          <a:cs typeface="Arial" panose="020B0604020202020204" pitchFamily="34" charset="0"/>
                        </a:rPr>
                        <a:t>value</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marL="91428" marR="91428" marT="45714" marB="45714" anchor="ctr"/>
                </a:tc>
                <a:tc>
                  <a:txBody>
                    <a:bodyPr/>
                    <a:lstStyle/>
                    <a:p>
                      <a:r>
                        <a:rPr lang="en-IN" sz="1900" dirty="0">
                          <a:latin typeface="Liberation Mono"/>
                          <a:cs typeface="Arial" panose="020B0604020202020204" pitchFamily="34" charset="0"/>
                        </a:rPr>
                        <a:t>Returns the first non-NULL value in the list, or NULL if there are no non-NULL values.</a:t>
                      </a:r>
                    </a:p>
                  </a:txBody>
                  <a:tcPr marL="91428" marR="91428" marT="45714" marB="45714" anchor="ctr"/>
                </a:tc>
                <a:extLst>
                  <a:ext uri="{0D108BD9-81ED-4DB2-BD59-A6C34878D82A}">
                    <a16:rowId xmlns:a16="http://schemas.microsoft.com/office/drawing/2014/main" val="658137126"/>
                  </a:ext>
                </a:extLst>
              </a:tr>
            </a:tbl>
          </a:graphicData>
        </a:graphic>
      </p:graphicFrame>
      <p:sp>
        <p:nvSpPr>
          <p:cNvPr id="6" name="Rectangle 5"/>
          <p:cNvSpPr/>
          <p:nvPr/>
        </p:nvSpPr>
        <p:spPr>
          <a:xfrm>
            <a:off x="334032" y="3784391"/>
            <a:ext cx="11449272" cy="2092881"/>
          </a:xfrm>
          <a:prstGeom prst="rect">
            <a:avLst/>
          </a:prstGeom>
          <a:solidFill>
            <a:schemeClr val="bg1"/>
          </a:solidFill>
        </p:spPr>
        <p:txBody>
          <a:bodyPr wrap="square">
            <a:spAutoFit/>
          </a:bodyPr>
          <a:lstStyle/>
          <a:p>
            <a:pPr marL="285750" indent="-285750" latinLnBrk="1">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chemeClr val="tx1">
                    <a:lumMod val="75000"/>
                    <a:lumOff val="25000"/>
                  </a:schemeClr>
                </a:solidFill>
                <a:latin typeface="Liberation Mono"/>
                <a:cs typeface="Arial" panose="020B0604020202020204" pitchFamily="34" charset="0"/>
              </a:rPr>
              <a:t> GREATEST(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20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669900"/>
                </a:solidFill>
                <a:latin typeface="Liberation Mono"/>
              </a:rPr>
              <a:t># 30</a:t>
            </a:r>
            <a:endParaRPr lang="en-US" sz="2000" dirty="0">
              <a:solidFill>
                <a:srgbClr val="669900"/>
              </a:solidFill>
              <a:latin typeface="Liberation Mono"/>
            </a:endParaRPr>
          </a:p>
          <a:p>
            <a:pPr latinLnBrk="1"/>
            <a:r>
              <a:rPr lang="en-US" dirty="0">
                <a:solidFill>
                  <a:srgbClr val="00B0F0"/>
                </a:solidFill>
                <a:latin typeface="Liberation Mono"/>
                <a:cs typeface="Arial" panose="020B0604020202020204" pitchFamily="34" charset="0"/>
              </a:rPr>
              <a:t>                    </a:t>
            </a:r>
            <a:r>
              <a:rPr lang="en-US" dirty="0">
                <a:solidFill>
                  <a:schemeClr val="tx1">
                    <a:lumMod val="75000"/>
                    <a:lumOff val="25000"/>
                  </a:schemeClr>
                </a:solidFill>
                <a:latin typeface="Liberation Mono"/>
                <a:cs typeface="Arial" panose="020B0604020202020204" pitchFamily="34" charset="0"/>
              </a:rPr>
              <a:t>LEAST(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20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00B0F0"/>
                </a:solidFill>
                <a:latin typeface="Liberation Mono"/>
                <a:cs typeface="Arial" panose="020B0604020202020204" pitchFamily="34" charset="0"/>
              </a:rPr>
              <a:t>               </a:t>
            </a:r>
            <a:r>
              <a:rPr lang="en-US" dirty="0">
                <a:solidFill>
                  <a:srgbClr val="669900"/>
                </a:solidFill>
                <a:latin typeface="Liberation Mono"/>
              </a:rPr>
              <a:t># 10</a:t>
            </a:r>
            <a:endParaRPr lang="en-US" sz="2000" dirty="0">
              <a:solidFill>
                <a:srgbClr val="669900"/>
              </a:solidFill>
              <a:latin typeface="Liberation Mono"/>
            </a:endParaRPr>
          </a:p>
          <a:p>
            <a:pPr latinLnBrk="1"/>
            <a:r>
              <a:rPr lang="en-US" dirty="0">
                <a:solidFill>
                  <a:srgbClr val="00B0F0"/>
                </a:solidFill>
                <a:latin typeface="Liberation Mono"/>
                <a:cs typeface="Arial" panose="020B0604020202020204" pitchFamily="34" charset="0"/>
              </a:rPr>
              <a:t>  </a:t>
            </a:r>
          </a:p>
          <a:p>
            <a:pPr marL="285750" indent="-285750" latinLnBrk="1">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chemeClr val="tx1">
                    <a:lumMod val="75000"/>
                    <a:lumOff val="25000"/>
                  </a:schemeClr>
                </a:solidFill>
                <a:latin typeface="Liberation Mono"/>
                <a:cs typeface="Arial" panose="020B0604020202020204" pitchFamily="34" charset="0"/>
              </a:rPr>
              <a:t> GREATEST(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null,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00B0F0"/>
                </a:solidFill>
                <a:latin typeface="Liberation Mono"/>
                <a:cs typeface="Arial" panose="020B0604020202020204" pitchFamily="34" charset="0"/>
              </a:rPr>
              <a:t>       </a:t>
            </a:r>
            <a:r>
              <a:rPr lang="en-US" dirty="0">
                <a:solidFill>
                  <a:srgbClr val="669900"/>
                </a:solidFill>
                <a:latin typeface="Liberation Mono"/>
              </a:rPr>
              <a:t># null</a:t>
            </a:r>
            <a:endParaRPr lang="en-US" sz="2000" dirty="0">
              <a:solidFill>
                <a:srgbClr val="669900"/>
              </a:solidFill>
              <a:latin typeface="Liberation Mono"/>
            </a:endParaRPr>
          </a:p>
          <a:p>
            <a:pPr latinLnBrk="1"/>
            <a:r>
              <a:rPr lang="en-US" dirty="0">
                <a:solidFill>
                  <a:schemeClr val="tx1">
                    <a:lumMod val="75000"/>
                    <a:lumOff val="25000"/>
                  </a:schemeClr>
                </a:solidFill>
                <a:latin typeface="Liberation Mono"/>
                <a:cs typeface="Arial" panose="020B0604020202020204" pitchFamily="34" charset="0"/>
              </a:rPr>
              <a:t>                   LEAST(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NULL</a:t>
            </a:r>
            <a:r>
              <a:rPr lang="en-US" dirty="0">
                <a:solidFill>
                  <a:schemeClr val="tx1">
                    <a:lumMod val="75000"/>
                    <a:lumOff val="25000"/>
                  </a:schemeClr>
                </a:solidFill>
                <a:latin typeface="Liberation Mono"/>
                <a:cs typeface="Arial" panose="020B0604020202020204" pitchFamily="34" charset="0"/>
              </a:rPr>
              <a:t> ,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669900"/>
                </a:solidFill>
                <a:latin typeface="Liberation Mono"/>
              </a:rPr>
              <a:t># null</a:t>
            </a:r>
          </a:p>
          <a:p>
            <a:pPr latinLnBrk="1"/>
            <a:endParaRPr lang="en-US" sz="2000" dirty="0">
              <a:solidFill>
                <a:srgbClr val="669900"/>
              </a:solidFill>
              <a:latin typeface="Liberation Mono"/>
            </a:endParaRPr>
          </a:p>
          <a:p>
            <a:pPr marL="342900" indent="-342900" latinLnBrk="1">
              <a:buFont typeface="Arial" panose="020B0604020202020204" pitchFamily="34" charset="0"/>
              <a:buChar char="•"/>
            </a:pPr>
            <a:r>
              <a:rPr lang="en-US" sz="2000" dirty="0">
                <a:solidFill>
                  <a:srgbClr val="0077AA"/>
                </a:solidFill>
                <a:latin typeface="Liberation Mono"/>
                <a:ea typeface="Times New Roman" panose="02020603050405020304" pitchFamily="18" charset="0"/>
                <a:cs typeface="Arial" panose="020B0604020202020204" pitchFamily="34" charset="0"/>
              </a:rPr>
              <a:t>SELECT </a:t>
            </a:r>
            <a:r>
              <a:rPr lang="en-US" sz="2000" dirty="0">
                <a:solidFill>
                  <a:srgbClr val="A67F59"/>
                </a:solidFill>
                <a:latin typeface="Liberation Mono"/>
              </a:rPr>
              <a:t>*</a:t>
            </a:r>
            <a:r>
              <a:rPr lang="en-US" sz="2000" dirty="0">
                <a:solidFill>
                  <a:srgbClr val="0077AA"/>
                </a:solidFill>
                <a:latin typeface="Liberation Mono"/>
                <a:ea typeface="Times New Roman" panose="02020603050405020304" pitchFamily="18" charset="0"/>
                <a:cs typeface="Arial" panose="020B0604020202020204" pitchFamily="34" charset="0"/>
              </a:rPr>
              <a:t> FROM </a:t>
            </a:r>
            <a:r>
              <a:rPr lang="en-IN" sz="2000" dirty="0">
                <a:latin typeface="Liberation Mono"/>
                <a:cs typeface="Arial" panose="020B0604020202020204" pitchFamily="34" charset="0"/>
              </a:rPr>
              <a:t>emp </a:t>
            </a:r>
            <a:r>
              <a:rPr lang="en-IN" sz="2000" dirty="0">
                <a:solidFill>
                  <a:srgbClr val="0077AA"/>
                </a:solidFill>
                <a:latin typeface="Liberation Mono"/>
                <a:ea typeface="Times New Roman" panose="02020603050405020304" pitchFamily="18" charset="0"/>
                <a:cs typeface="Arial" panose="020B0604020202020204" pitchFamily="34" charset="0"/>
              </a:rPr>
              <a:t>WHERE </a:t>
            </a:r>
            <a:r>
              <a:rPr lang="en-IN" sz="2000" dirty="0">
                <a:solidFill>
                  <a:schemeClr val="bg1">
                    <a:lumMod val="65000"/>
                  </a:schemeClr>
                </a:solidFill>
                <a:latin typeface="Liberation Mono"/>
                <a:ea typeface="Times New Roman" panose="02020603050405020304" pitchFamily="18" charset="0"/>
                <a:cs typeface="Arial" panose="020B0604020202020204" pitchFamily="34" charset="0"/>
              </a:rPr>
              <a:t>(</a:t>
            </a:r>
            <a:r>
              <a:rPr lang="en-IN" sz="2000" dirty="0">
                <a:latin typeface="Liberation Mono"/>
                <a:ea typeface="Times New Roman" panose="02020603050405020304" pitchFamily="18" charset="0"/>
                <a:cs typeface="Arial" panose="020B0604020202020204" pitchFamily="34" charset="0"/>
              </a:rPr>
              <a:t>deptno</a:t>
            </a:r>
            <a:r>
              <a:rPr lang="en-IN" sz="2000" dirty="0">
                <a:solidFill>
                  <a:srgbClr val="0077AA"/>
                </a:solidFill>
                <a:latin typeface="Liberation Mono"/>
                <a:ea typeface="Times New Roman" panose="02020603050405020304" pitchFamily="18" charset="0"/>
                <a:cs typeface="Arial" panose="020B0604020202020204" pitchFamily="34" charset="0"/>
              </a:rPr>
              <a:t>,</a:t>
            </a:r>
            <a:r>
              <a:rPr lang="en-IN" sz="2000" dirty="0">
                <a:solidFill>
                  <a:srgbClr val="DD4A68"/>
                </a:solidFill>
                <a:latin typeface="Liberation Mono"/>
                <a:ea typeface="Times New Roman" panose="02020603050405020304" pitchFamily="18" charset="0"/>
                <a:cs typeface="Arial" panose="020B0604020202020204" pitchFamily="34" charset="0"/>
              </a:rPr>
              <a:t> </a:t>
            </a:r>
            <a:r>
              <a:rPr lang="en-IN" sz="2000" dirty="0">
                <a:latin typeface="Liberation Mono"/>
                <a:ea typeface="Times New Roman" panose="02020603050405020304" pitchFamily="18" charset="0"/>
                <a:cs typeface="Arial" panose="020B0604020202020204" pitchFamily="34" charset="0"/>
              </a:rPr>
              <a:t>pwd</a:t>
            </a:r>
            <a:r>
              <a:rPr lang="en-IN" sz="2000" dirty="0">
                <a:solidFill>
                  <a:schemeClr val="bg1">
                    <a:lumMod val="65000"/>
                  </a:schemeClr>
                </a:solidFill>
                <a:latin typeface="Liberation Mono"/>
                <a:ea typeface="Times New Roman" panose="02020603050405020304" pitchFamily="18" charset="0"/>
                <a:cs typeface="Arial" panose="020B0604020202020204" pitchFamily="34" charset="0"/>
              </a:rPr>
              <a:t>)</a:t>
            </a:r>
            <a:r>
              <a:rPr lang="en-IN" sz="2000" dirty="0">
                <a:solidFill>
                  <a:srgbClr val="DD4A68"/>
                </a:solidFill>
                <a:latin typeface="Liberation Mono"/>
                <a:ea typeface="Times New Roman" panose="02020603050405020304" pitchFamily="18" charset="0"/>
                <a:cs typeface="Arial" panose="020B0604020202020204" pitchFamily="34" charset="0"/>
              </a:rPr>
              <a:t> </a:t>
            </a:r>
            <a:r>
              <a:rPr lang="en-IN" sz="2000" dirty="0">
                <a:solidFill>
                  <a:schemeClr val="accent5">
                    <a:lumMod val="7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ea typeface="Times New Roman" panose="02020603050405020304" pitchFamily="18" charset="0"/>
                <a:cs typeface="Arial" panose="020B0604020202020204" pitchFamily="34" charset="0"/>
              </a:rPr>
              <a:t>SELECT </a:t>
            </a:r>
            <a:r>
              <a:rPr lang="en-IN" sz="2000" dirty="0">
                <a:latin typeface="Liberation Mono"/>
                <a:cs typeface="Arial" panose="020B0604020202020204" pitchFamily="34" charset="0"/>
              </a:rPr>
              <a:t>deptno</a:t>
            </a:r>
            <a:r>
              <a:rPr lang="en-IN" sz="2000" dirty="0">
                <a:solidFill>
                  <a:srgbClr val="0077AA"/>
                </a:solidFill>
                <a:latin typeface="Liberation Mono"/>
                <a:ea typeface="Times New Roman" panose="02020603050405020304" pitchFamily="18" charset="0"/>
                <a:cs typeface="Arial" panose="020B0604020202020204" pitchFamily="34" charset="0"/>
              </a:rPr>
              <a:t>,</a:t>
            </a:r>
            <a:r>
              <a:rPr lang="en-IN" sz="2000" dirty="0">
                <a:latin typeface="Liberation Mono"/>
                <a:cs typeface="Arial" panose="020B0604020202020204" pitchFamily="34" charset="0"/>
              </a:rPr>
              <a:t> pwd </a:t>
            </a:r>
            <a:r>
              <a:rPr lang="en-US" sz="2000" dirty="0">
                <a:solidFill>
                  <a:srgbClr val="0077AA"/>
                </a:solidFill>
                <a:latin typeface="Liberation Mono"/>
                <a:ea typeface="Times New Roman" panose="02020603050405020304" pitchFamily="18" charset="0"/>
                <a:cs typeface="Arial" panose="020B0604020202020204" pitchFamily="34" charset="0"/>
              </a:rPr>
              <a:t>FROM </a:t>
            </a:r>
            <a:r>
              <a:rPr lang="en-IN" sz="2000" dirty="0">
                <a:latin typeface="Liberation Mono"/>
                <a:cs typeface="Arial" panose="020B0604020202020204" pitchFamily="34" charset="0"/>
              </a:rPr>
              <a:t>dept </a:t>
            </a:r>
            <a:r>
              <a:rPr lang="en-IN" sz="2000" dirty="0">
                <a:solidFill>
                  <a:srgbClr val="0077AA"/>
                </a:solidFill>
                <a:latin typeface="Liberation Mono"/>
                <a:ea typeface="Times New Roman" panose="02020603050405020304" pitchFamily="18" charset="0"/>
                <a:cs typeface="Arial" panose="020B0604020202020204" pitchFamily="34" charset="0"/>
              </a:rPr>
              <a:t>WHERE </a:t>
            </a:r>
            <a:r>
              <a:rPr lang="en-IN" sz="2000" dirty="0">
                <a:latin typeface="Liberation Mono"/>
                <a:ea typeface="Times New Roman" panose="02020603050405020304" pitchFamily="18" charset="0"/>
                <a:cs typeface="Arial" panose="020B0604020202020204" pitchFamily="34" charset="0"/>
              </a:rPr>
              <a:t>deptno </a:t>
            </a:r>
            <a:r>
              <a:rPr lang="en-IN" sz="2000" dirty="0">
                <a:solidFill>
                  <a:schemeClr val="accent5">
                    <a:lumMod val="75000"/>
                  </a:schemeClr>
                </a:solidFill>
                <a:latin typeface="Liberation Mono"/>
                <a:ea typeface="Times New Roman" panose="02020603050405020304" pitchFamily="18" charset="0"/>
                <a:cs typeface="Arial" panose="020B0604020202020204" pitchFamily="34" charset="0"/>
              </a:rPr>
              <a:t>=</a:t>
            </a:r>
            <a:r>
              <a:rPr lang="en-IN" sz="2000" dirty="0">
                <a:latin typeface="Liberation Mono"/>
                <a:ea typeface="Times New Roman" panose="02020603050405020304" pitchFamily="18" charset="0"/>
                <a:cs typeface="Arial" panose="020B0604020202020204" pitchFamily="34" charset="0"/>
              </a:rPr>
              <a:t> </a:t>
            </a:r>
            <a:r>
              <a:rPr lang="en-IN" sz="2000" dirty="0">
                <a:solidFill>
                  <a:srgbClr val="990055"/>
                </a:solidFill>
                <a:latin typeface="Liberation Mono"/>
              </a:rPr>
              <a:t>30</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a:t>
            </a:r>
          </a:p>
        </p:txBody>
      </p:sp>
      <p:sp>
        <p:nvSpPr>
          <p:cNvPr id="8" name="Rectangle 7">
            <a:extLst>
              <a:ext uri="{FF2B5EF4-FFF2-40B4-BE49-F238E27FC236}">
                <a16:creationId xmlns:a16="http://schemas.microsoft.com/office/drawing/2014/main" id="{0B45598B-3435-4FB4-BA9E-389C59DF1284}"/>
              </a:ext>
            </a:extLst>
          </p:cNvPr>
          <p:cNvSpPr/>
          <p:nvPr/>
        </p:nvSpPr>
        <p:spPr>
          <a:xfrm>
            <a:off x="387116" y="618452"/>
            <a:ext cx="8715436" cy="506292"/>
          </a:xfrm>
          <a:prstGeom prst="rect">
            <a:avLst/>
          </a:prstGeom>
        </p:spPr>
        <p:txBody>
          <a:bodyPr wrap="square">
            <a:spAutoFit/>
          </a:bodyPr>
          <a:lstStyle/>
          <a:p>
            <a:pPr>
              <a:lnSpc>
                <a:spcPct val="150000"/>
              </a:lnSpc>
            </a:pPr>
            <a:r>
              <a:rPr lang="en-US" sz="2000" dirty="0">
                <a:solidFill>
                  <a:srgbClr val="0077AA"/>
                </a:solidFill>
                <a:latin typeface="Liberation Mono"/>
                <a:cs typeface="Arial" panose="020B0604020202020204" pitchFamily="34" charset="0"/>
              </a:rPr>
              <a:t>SELECT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1</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2</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dirty="0">
                <a:solidFill>
                  <a:srgbClr val="0077AA"/>
                </a:solidFill>
                <a:latin typeface="Liberation Mono"/>
                <a:cs typeface="Arial" panose="020B0604020202020204" pitchFamily="34" charset="0"/>
              </a:rPr>
              <a:t> FROM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1</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2</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b="1" i="1" dirty="0">
                <a:solidFill>
                  <a:srgbClr val="0077AA"/>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WHERE </a:t>
            </a:r>
            <a:r>
              <a:rPr lang="en-US" sz="2000" b="1" i="1" dirty="0">
                <a:solidFill>
                  <a:srgbClr val="0077AA"/>
                </a:solidFill>
                <a:latin typeface="Liberation Mono"/>
                <a:cs typeface="Arial" panose="020B0604020202020204" pitchFamily="34" charset="0"/>
              </a:rPr>
              <a:t>P </a:t>
            </a:r>
            <a:r>
              <a:rPr lang="en-US" sz="2000" dirty="0">
                <a:solidFill>
                  <a:srgbClr val="0077AA"/>
                </a:solidFill>
                <a:latin typeface="Liberation Mono"/>
                <a:cs typeface="Arial" panose="020B0604020202020204" pitchFamily="34" charset="0"/>
              </a:rPr>
              <a:t>]</a:t>
            </a:r>
          </a:p>
        </p:txBody>
      </p:sp>
      <p:sp>
        <p:nvSpPr>
          <p:cNvPr id="9" name="Rectangle 8">
            <a:extLst>
              <a:ext uri="{FF2B5EF4-FFF2-40B4-BE49-F238E27FC236}">
                <a16:creationId xmlns:a16="http://schemas.microsoft.com/office/drawing/2014/main" id="{BB4FCC00-187A-7FEB-A338-C791737B9ABF}"/>
              </a:ext>
            </a:extLst>
          </p:cNvPr>
          <p:cNvSpPr/>
          <p:nvPr/>
        </p:nvSpPr>
        <p:spPr>
          <a:xfrm>
            <a:off x="263352" y="5941149"/>
            <a:ext cx="11430936" cy="800219"/>
          </a:xfrm>
          <a:prstGeom prst="rect">
            <a:avLst/>
          </a:prstGeom>
        </p:spPr>
        <p:txBody>
          <a:bodyPr wrap="square">
            <a:spAutoFit/>
          </a:bodyPr>
          <a:lstStyle/>
          <a:p>
            <a:r>
              <a:rPr lang="en-IN" sz="2000" dirty="0">
                <a:solidFill>
                  <a:srgbClr val="FF0000"/>
                </a:solidFill>
                <a:latin typeface="Arial" panose="020B0604020202020204" pitchFamily="34" charset="0"/>
                <a:cs typeface="Arial" panose="020B0604020202020204" pitchFamily="34" charset="0"/>
              </a:rPr>
              <a:t>Remember:</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latin typeface="Arial" panose="020B0604020202020204" pitchFamily="34" charset="0"/>
                <a:cs typeface="Arial" panose="020B0604020202020204" pitchFamily="34" charset="0"/>
              </a:rPr>
              <a:t>If any argument is NULL, the both functions return NULLs immediately without doing any comparison..</a:t>
            </a:r>
          </a:p>
        </p:txBody>
      </p:sp>
    </p:spTree>
    <p:extLst>
      <p:ext uri="{BB962C8B-B14F-4D97-AF65-F5344CB8AC3E}">
        <p14:creationId xmlns:p14="http://schemas.microsoft.com/office/powerpoint/2010/main" val="8877053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11604CD-44B6-46E9-9273-AD61ABB4D2C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69F980B1-F657-4295-BD07-EA5AE25632C3}"/>
              </a:ext>
            </a:extLst>
          </p:cNvPr>
          <p:cNvSpPr/>
          <p:nvPr/>
        </p:nvSpPr>
        <p:spPr>
          <a:xfrm>
            <a:off x="551384" y="827420"/>
            <a:ext cx="9001000" cy="369332"/>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job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669900"/>
                </a:solidFill>
                <a:latin typeface="Liberation Mono"/>
              </a:rPr>
              <a:t>'MANAGER' </a:t>
            </a:r>
            <a:r>
              <a:rPr lang="en-IN" dirty="0">
                <a:solidFill>
                  <a:srgbClr val="A67F59"/>
                </a:solidFill>
                <a:latin typeface="Liberation Mono"/>
              </a:rPr>
              <a:t>OR</a:t>
            </a:r>
            <a:r>
              <a:rPr lang="en-IN" dirty="0">
                <a:solidFill>
                  <a:srgbClr val="669900"/>
                </a:solidFill>
                <a:latin typeface="Liberation Mono"/>
              </a:rPr>
              <a:t> </a:t>
            </a:r>
            <a:r>
              <a:rPr lang="en-IN" dirty="0">
                <a:latin typeface="Liberation Mono"/>
                <a:cs typeface="Arial" panose="020B0604020202020204" pitchFamily="34" charset="0"/>
              </a:rPr>
              <a:t>job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669900"/>
                </a:solidFill>
                <a:latin typeface="Liberation Mono"/>
              </a:rPr>
              <a:t>'SALESMAN'</a:t>
            </a:r>
            <a:r>
              <a:rPr lang="en-IN" dirty="0">
                <a:latin typeface="Liberation Mono"/>
              </a:rPr>
              <a:t>;</a:t>
            </a:r>
            <a:endParaRPr lang="en-IN" dirty="0">
              <a:latin typeface="Liberation Mono"/>
              <a:cs typeface="Arial" panose="020B0604020202020204" pitchFamily="34" charset="0"/>
            </a:endParaRPr>
          </a:p>
        </p:txBody>
      </p:sp>
      <p:grpSp>
        <p:nvGrpSpPr>
          <p:cNvPr id="11" name="Group 10">
            <a:extLst>
              <a:ext uri="{FF2B5EF4-FFF2-40B4-BE49-F238E27FC236}">
                <a16:creationId xmlns:a16="http://schemas.microsoft.com/office/drawing/2014/main" id="{E32CCCF3-6DA6-4D0A-8360-8C72B530438F}"/>
              </a:ext>
            </a:extLst>
          </p:cNvPr>
          <p:cNvGrpSpPr/>
          <p:nvPr/>
        </p:nvGrpSpPr>
        <p:grpSpPr>
          <a:xfrm>
            <a:off x="690629" y="1745011"/>
            <a:ext cx="11166011" cy="1502780"/>
            <a:chOff x="690629" y="1745011"/>
            <a:chExt cx="11166011" cy="1502780"/>
          </a:xfrm>
        </p:grpSpPr>
        <p:grpSp>
          <p:nvGrpSpPr>
            <p:cNvPr id="7" name="Group 6">
              <a:extLst>
                <a:ext uri="{FF2B5EF4-FFF2-40B4-BE49-F238E27FC236}">
                  <a16:creationId xmlns:a16="http://schemas.microsoft.com/office/drawing/2014/main" id="{353CFC07-7547-4F71-99C2-60FEE7A328E4}"/>
                </a:ext>
              </a:extLst>
            </p:cNvPr>
            <p:cNvGrpSpPr/>
            <p:nvPr/>
          </p:nvGrpSpPr>
          <p:grpSpPr>
            <a:xfrm>
              <a:off x="695400" y="1745011"/>
              <a:ext cx="11161240" cy="1502780"/>
              <a:chOff x="695400" y="1745011"/>
              <a:chExt cx="11161240" cy="1502780"/>
            </a:xfrm>
          </p:grpSpPr>
          <p:grpSp>
            <p:nvGrpSpPr>
              <p:cNvPr id="45" name="Group 44">
                <a:extLst>
                  <a:ext uri="{FF2B5EF4-FFF2-40B4-BE49-F238E27FC236}">
                    <a16:creationId xmlns:a16="http://schemas.microsoft.com/office/drawing/2014/main" id="{CF18B854-3174-4AB7-9E8A-5E1851627448}"/>
                  </a:ext>
                </a:extLst>
              </p:cNvPr>
              <p:cNvGrpSpPr/>
              <p:nvPr/>
            </p:nvGrpSpPr>
            <p:grpSpPr>
              <a:xfrm>
                <a:off x="695400" y="1835990"/>
                <a:ext cx="9573875" cy="1304978"/>
                <a:chOff x="267703" y="1600839"/>
                <a:chExt cx="9573875" cy="1304978"/>
              </a:xfrm>
            </p:grpSpPr>
            <p:grpSp>
              <p:nvGrpSpPr>
                <p:cNvPr id="30" name="Group 29">
                  <a:extLst>
                    <a:ext uri="{FF2B5EF4-FFF2-40B4-BE49-F238E27FC236}">
                      <a16:creationId xmlns:a16="http://schemas.microsoft.com/office/drawing/2014/main" id="{C5BBC7C9-135B-4570-924C-9A52B3F6600D}"/>
                    </a:ext>
                  </a:extLst>
                </p:cNvPr>
                <p:cNvGrpSpPr/>
                <p:nvPr/>
              </p:nvGrpSpPr>
              <p:grpSpPr>
                <a:xfrm>
                  <a:off x="1651832" y="1600839"/>
                  <a:ext cx="8189746" cy="1303315"/>
                  <a:chOff x="31591" y="1556792"/>
                  <a:chExt cx="8189746" cy="1303315"/>
                </a:xfrm>
              </p:grpSpPr>
              <p:grpSp>
                <p:nvGrpSpPr>
                  <p:cNvPr id="29" name="Group 28">
                    <a:extLst>
                      <a:ext uri="{FF2B5EF4-FFF2-40B4-BE49-F238E27FC236}">
                        <a16:creationId xmlns:a16="http://schemas.microsoft.com/office/drawing/2014/main" id="{6FFF7BA7-26C1-4CEB-9EBC-6488EFA74D4B}"/>
                      </a:ext>
                    </a:extLst>
                  </p:cNvPr>
                  <p:cNvGrpSpPr/>
                  <p:nvPr/>
                </p:nvGrpSpPr>
                <p:grpSpPr>
                  <a:xfrm>
                    <a:off x="669976" y="1556792"/>
                    <a:ext cx="3286347" cy="1303315"/>
                    <a:chOff x="669976" y="1556792"/>
                    <a:chExt cx="3286347" cy="1303315"/>
                  </a:xfrm>
                </p:grpSpPr>
                <p:sp>
                  <p:nvSpPr>
                    <p:cNvPr id="23" name="Rectangle 22">
                      <a:extLst>
                        <a:ext uri="{FF2B5EF4-FFF2-40B4-BE49-F238E27FC236}">
                          <a16:creationId xmlns:a16="http://schemas.microsoft.com/office/drawing/2014/main" id="{945B6E97-E16D-48DC-8F01-85631D0FF45A}"/>
                        </a:ext>
                      </a:extLst>
                    </p:cNvPr>
                    <p:cNvSpPr/>
                    <p:nvPr/>
                  </p:nvSpPr>
                  <p:spPr>
                    <a:xfrm>
                      <a:off x="669976" y="1556792"/>
                      <a:ext cx="3286347"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TextBox 24">
                      <a:extLst>
                        <a:ext uri="{FF2B5EF4-FFF2-40B4-BE49-F238E27FC236}">
                          <a16:creationId xmlns:a16="http://schemas.microsoft.com/office/drawing/2014/main" id="{BA4B279B-534E-4808-9CF1-1E0D14E4FB9A}"/>
                        </a:ext>
                      </a:extLst>
                    </p:cNvPr>
                    <p:cNvSpPr txBox="1"/>
                    <p:nvPr/>
                  </p:nvSpPr>
                  <p:spPr>
                    <a:xfrm>
                      <a:off x="697841" y="1620089"/>
                      <a:ext cx="3258481" cy="584775"/>
                    </a:xfrm>
                    <a:prstGeom prst="rect">
                      <a:avLst/>
                    </a:prstGeom>
                    <a:noFill/>
                  </p:spPr>
                  <p:txBody>
                    <a:bodyPr wrap="square">
                      <a:spAutoFit/>
                    </a:bodyPr>
                    <a:lstStyle/>
                    <a:p>
                      <a:pPr algn="ctr"/>
                      <a:r>
                        <a:rPr lang="en-IN" sz="3200" dirty="0">
                          <a:latin typeface="Liberation Mono"/>
                        </a:rPr>
                        <a:t>WHERE</a:t>
                      </a:r>
                      <a:endParaRPr lang="en-IN" sz="3200" dirty="0"/>
                    </a:p>
                  </p:txBody>
                </p:sp>
                <p:sp>
                  <p:nvSpPr>
                    <p:cNvPr id="27" name="TextBox 26">
                      <a:extLst>
                        <a:ext uri="{FF2B5EF4-FFF2-40B4-BE49-F238E27FC236}">
                          <a16:creationId xmlns:a16="http://schemas.microsoft.com/office/drawing/2014/main" id="{A8304BDE-4FAF-4376-9617-E5ACFB8F9116}"/>
                        </a:ext>
                      </a:extLst>
                    </p:cNvPr>
                    <p:cNvSpPr txBox="1"/>
                    <p:nvPr/>
                  </p:nvSpPr>
                  <p:spPr>
                    <a:xfrm>
                      <a:off x="669977" y="2152221"/>
                      <a:ext cx="3286346" cy="707886"/>
                    </a:xfrm>
                    <a:prstGeom prst="rect">
                      <a:avLst/>
                    </a:prstGeom>
                    <a:noFill/>
                  </p:spPr>
                  <p:txBody>
                    <a:bodyPr wrap="square">
                      <a:spAutoFit/>
                    </a:bodyPr>
                    <a:lstStyle/>
                    <a:p>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latin typeface="Liberation Mono"/>
                          <a:cs typeface="Arial" panose="020B0604020202020204" pitchFamily="34" charset="0"/>
                        </a:rPr>
                        <a:t>job = </a:t>
                      </a:r>
                      <a:r>
                        <a:rPr lang="en-IN" sz="2000" dirty="0">
                          <a:solidFill>
                            <a:srgbClr val="669900"/>
                          </a:solidFill>
                          <a:latin typeface="Liberation Mono"/>
                        </a:rPr>
                        <a:t>'MANAGER' </a:t>
                      </a:r>
                      <a:r>
                        <a:rPr lang="en-IN" sz="2000" dirty="0">
                          <a:solidFill>
                            <a:schemeClr val="accent5">
                              <a:lumMod val="75000"/>
                            </a:schemeClr>
                          </a:solidFill>
                          <a:latin typeface="Liberation Mono"/>
                        </a:rPr>
                        <a:t>or</a:t>
                      </a:r>
                      <a:r>
                        <a:rPr lang="en-IN" sz="2000" dirty="0">
                          <a:solidFill>
                            <a:srgbClr val="669900"/>
                          </a:solidFill>
                          <a:latin typeface="Liberation Mono"/>
                        </a:rPr>
                        <a:t>  </a:t>
                      </a: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latin typeface="Liberation Mono"/>
                          <a:cs typeface="Arial" panose="020B0604020202020204" pitchFamily="34" charset="0"/>
                        </a:rPr>
                        <a:t>job = </a:t>
                      </a:r>
                      <a:r>
                        <a:rPr lang="en-IN" sz="2000" dirty="0">
                          <a:solidFill>
                            <a:srgbClr val="669900"/>
                          </a:solidFill>
                          <a:latin typeface="Liberation Mono"/>
                        </a:rPr>
                        <a:t>'SALESMAN' </a:t>
                      </a:r>
                    </a:p>
                  </p:txBody>
                </p:sp>
              </p:grpSp>
              <p:sp>
                <p:nvSpPr>
                  <p:cNvPr id="28" name="Arrow: Right 27">
                    <a:extLst>
                      <a:ext uri="{FF2B5EF4-FFF2-40B4-BE49-F238E27FC236}">
                        <a16:creationId xmlns:a16="http://schemas.microsoft.com/office/drawing/2014/main" id="{521B26F1-EE04-4835-81D9-B7FFDBA4A7E4}"/>
                      </a:ext>
                    </a:extLst>
                  </p:cNvPr>
                  <p:cNvSpPr/>
                  <p:nvPr/>
                </p:nvSpPr>
                <p:spPr>
                  <a:xfrm>
                    <a:off x="4059030"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Arrow: Right 37">
                    <a:extLst>
                      <a:ext uri="{FF2B5EF4-FFF2-40B4-BE49-F238E27FC236}">
                        <a16:creationId xmlns:a16="http://schemas.microsoft.com/office/drawing/2014/main" id="{7303D31D-D0BD-4737-925B-4E3D04014D6D}"/>
                      </a:ext>
                    </a:extLst>
                  </p:cNvPr>
                  <p:cNvSpPr/>
                  <p:nvPr/>
                </p:nvSpPr>
                <p:spPr>
                  <a:xfrm>
                    <a:off x="31591"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Arrow: Right 30">
                    <a:extLst>
                      <a:ext uri="{FF2B5EF4-FFF2-40B4-BE49-F238E27FC236}">
                        <a16:creationId xmlns:a16="http://schemas.microsoft.com/office/drawing/2014/main" id="{7B4C9113-FD2F-4C72-9F66-915E2BF74408}"/>
                      </a:ext>
                    </a:extLst>
                  </p:cNvPr>
                  <p:cNvSpPr/>
                  <p:nvPr/>
                </p:nvSpPr>
                <p:spPr>
                  <a:xfrm>
                    <a:off x="7614931"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33" name="Flowchart: Magnetic Disk 32">
                  <a:extLst>
                    <a:ext uri="{FF2B5EF4-FFF2-40B4-BE49-F238E27FC236}">
                      <a16:creationId xmlns:a16="http://schemas.microsoft.com/office/drawing/2014/main" id="{6E652B9D-F766-46A3-8925-CC8367E01D52}"/>
                    </a:ext>
                  </a:extLst>
                </p:cNvPr>
                <p:cNvSpPr/>
                <p:nvPr/>
              </p:nvSpPr>
              <p:spPr>
                <a:xfrm>
                  <a:off x="267703" y="1609674"/>
                  <a:ext cx="1296144" cy="1296143"/>
                </a:xfrm>
                <a:prstGeom prst="flowChartMagneticDisk">
                  <a:avLst/>
                </a:prstGeom>
                <a:solidFill>
                  <a:schemeClr val="accent3">
                    <a:lumMod val="20000"/>
                    <a:lumOff val="80000"/>
                  </a:schemeClr>
                </a:solidFill>
                <a:ln>
                  <a:solidFill>
                    <a:srgbClr val="8A1E92"/>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40" name="Rectangle 39">
                  <a:extLst>
                    <a:ext uri="{FF2B5EF4-FFF2-40B4-BE49-F238E27FC236}">
                      <a16:creationId xmlns:a16="http://schemas.microsoft.com/office/drawing/2014/main" id="{09F21F09-1A0C-4E8A-9690-FDB9A52688A9}"/>
                    </a:ext>
                  </a:extLst>
                </p:cNvPr>
                <p:cNvSpPr/>
                <p:nvPr/>
              </p:nvSpPr>
              <p:spPr>
                <a:xfrm>
                  <a:off x="6388383" y="1609673"/>
                  <a:ext cx="2736304"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TextBox 41">
                  <a:extLst>
                    <a:ext uri="{FF2B5EF4-FFF2-40B4-BE49-F238E27FC236}">
                      <a16:creationId xmlns:a16="http://schemas.microsoft.com/office/drawing/2014/main" id="{04F4471A-5E10-4C41-B6B1-6C4B377EF728}"/>
                    </a:ext>
                  </a:extLst>
                </p:cNvPr>
                <p:cNvSpPr txBox="1"/>
                <p:nvPr/>
              </p:nvSpPr>
              <p:spPr>
                <a:xfrm>
                  <a:off x="6432728" y="1672970"/>
                  <a:ext cx="2717857" cy="584775"/>
                </a:xfrm>
                <a:prstGeom prst="rect">
                  <a:avLst/>
                </a:prstGeom>
                <a:noFill/>
              </p:spPr>
              <p:txBody>
                <a:bodyPr wrap="square">
                  <a:spAutoFit/>
                </a:bodyPr>
                <a:lstStyle/>
                <a:p>
                  <a:pPr algn="ctr"/>
                  <a:r>
                    <a:rPr lang="en-IN" sz="3200" dirty="0">
                      <a:latin typeface="Liberation Mono"/>
                    </a:rPr>
                    <a:t>SELECT</a:t>
                  </a:r>
                  <a:endParaRPr lang="en-IN" sz="3200" dirty="0"/>
                </a:p>
              </p:txBody>
            </p:sp>
            <p:sp>
              <p:nvSpPr>
                <p:cNvPr id="44" name="TextBox 43">
                  <a:extLst>
                    <a:ext uri="{FF2B5EF4-FFF2-40B4-BE49-F238E27FC236}">
                      <a16:creationId xmlns:a16="http://schemas.microsoft.com/office/drawing/2014/main" id="{58C5710E-9A9E-4F1D-93C3-13D94BB140D8}"/>
                    </a:ext>
                  </a:extLst>
                </p:cNvPr>
                <p:cNvSpPr txBox="1"/>
                <p:nvPr/>
              </p:nvSpPr>
              <p:spPr>
                <a:xfrm>
                  <a:off x="6437499" y="2229960"/>
                  <a:ext cx="2713087" cy="400110"/>
                </a:xfrm>
                <a:prstGeom prst="rect">
                  <a:avLst/>
                </a:prstGeom>
                <a:noFill/>
              </p:spPr>
              <p:txBody>
                <a:bodyPr wrap="square">
                  <a:spAutoFit/>
                </a:bodyPr>
                <a:lstStyle/>
                <a:p>
                  <a:pPr algn="ct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solidFill>
                        <a:schemeClr val="accent5">
                          <a:lumMod val="75000"/>
                        </a:schemeClr>
                      </a:solidFill>
                      <a:latin typeface="Liberation Mono"/>
                      <a:cs typeface="Arial" panose="020B0604020202020204" pitchFamily="34" charset="0"/>
                    </a:rPr>
                    <a:t>*</a:t>
                  </a:r>
                  <a:endParaRPr lang="en-IN" sz="2000" dirty="0">
                    <a:solidFill>
                      <a:schemeClr val="accent5">
                        <a:lumMod val="75000"/>
                      </a:schemeClr>
                    </a:solidFill>
                  </a:endParaRPr>
                </a:p>
              </p:txBody>
            </p:sp>
          </p:grpSp>
          <p:sp>
            <p:nvSpPr>
              <p:cNvPr id="4" name="Oval 3">
                <a:extLst>
                  <a:ext uri="{FF2B5EF4-FFF2-40B4-BE49-F238E27FC236}">
                    <a16:creationId xmlns:a16="http://schemas.microsoft.com/office/drawing/2014/main" id="{E5D1F3E2-F3BC-4548-AFF8-983C8A7936FE}"/>
                  </a:ext>
                </a:extLst>
              </p:cNvPr>
              <p:cNvSpPr/>
              <p:nvPr/>
            </p:nvSpPr>
            <p:spPr>
              <a:xfrm>
                <a:off x="10353860" y="1745011"/>
                <a:ext cx="1502780" cy="1502780"/>
              </a:xfrm>
              <a:prstGeom prst="ellipse">
                <a:avLst/>
              </a:prstGeom>
              <a:noFill/>
              <a:ln w="38100">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3D60FBB6-3DB7-4E1E-BDD6-DE8CB205FC64}"/>
                  </a:ext>
                </a:extLst>
              </p:cNvPr>
              <p:cNvSpPr txBox="1"/>
              <p:nvPr/>
            </p:nvSpPr>
            <p:spPr>
              <a:xfrm>
                <a:off x="10678472" y="2296346"/>
                <a:ext cx="929199" cy="400110"/>
              </a:xfrm>
              <a:prstGeom prst="rect">
                <a:avLst/>
              </a:prstGeom>
              <a:noFill/>
            </p:spPr>
            <p:txBody>
              <a:bodyPr wrap="square">
                <a:spAutoFit/>
              </a:bodyPr>
              <a:lstStyle/>
              <a:p>
                <a:pPr algn="ctr"/>
                <a:r>
                  <a:rPr lang="en-IN" sz="2000" dirty="0">
                    <a:latin typeface="Liberation Mono"/>
                    <a:cs typeface="Arial" panose="020B0604020202020204" pitchFamily="34" charset="0"/>
                  </a:rPr>
                  <a:t>output</a:t>
                </a:r>
                <a:endParaRPr lang="en-IN" sz="2000" dirty="0"/>
              </a:p>
            </p:txBody>
          </p:sp>
        </p:grpSp>
        <p:sp>
          <p:nvSpPr>
            <p:cNvPr id="3" name="TextBox 2">
              <a:extLst>
                <a:ext uri="{FF2B5EF4-FFF2-40B4-BE49-F238E27FC236}">
                  <a16:creationId xmlns:a16="http://schemas.microsoft.com/office/drawing/2014/main" id="{06FE2489-78F4-45F8-B89A-3EB65A1F191A}"/>
                </a:ext>
              </a:extLst>
            </p:cNvPr>
            <p:cNvSpPr txBox="1"/>
            <p:nvPr/>
          </p:nvSpPr>
          <p:spPr>
            <a:xfrm>
              <a:off x="695400" y="1765838"/>
              <a:ext cx="1324285" cy="892552"/>
            </a:xfrm>
            <a:prstGeom prst="rect">
              <a:avLst/>
            </a:prstGeom>
            <a:noFill/>
          </p:spPr>
          <p:txBody>
            <a:bodyPr wrap="square">
              <a:spAutoFit/>
            </a:bodyPr>
            <a:lstStyle/>
            <a:p>
              <a:pPr algn="ctr"/>
              <a:r>
                <a:rPr lang="en-IN" sz="3200" dirty="0">
                  <a:latin typeface="Liberation Mono"/>
                </a:rPr>
                <a:t>READ</a:t>
              </a:r>
            </a:p>
            <a:p>
              <a:pPr algn="ctr"/>
              <a:r>
                <a:rPr lang="en-IN" sz="2000" b="1" dirty="0">
                  <a:latin typeface="Liberation Mono"/>
                </a:rPr>
                <a:t>FROM</a:t>
              </a:r>
            </a:p>
          </p:txBody>
        </p:sp>
        <p:sp>
          <p:nvSpPr>
            <p:cNvPr id="10" name="TextBox 9">
              <a:extLst>
                <a:ext uri="{FF2B5EF4-FFF2-40B4-BE49-F238E27FC236}">
                  <a16:creationId xmlns:a16="http://schemas.microsoft.com/office/drawing/2014/main" id="{A1971705-DE8A-4097-A613-E269BD172D39}"/>
                </a:ext>
              </a:extLst>
            </p:cNvPr>
            <p:cNvSpPr txBox="1"/>
            <p:nvPr/>
          </p:nvSpPr>
          <p:spPr>
            <a:xfrm>
              <a:off x="690629" y="2586962"/>
              <a:ext cx="1285868" cy="400110"/>
            </a:xfrm>
            <a:prstGeom prst="rect">
              <a:avLst/>
            </a:prstGeom>
            <a:noFill/>
          </p:spPr>
          <p:txBody>
            <a:bodyPr wrap="square">
              <a:spAutoFit/>
            </a:bodyPr>
            <a:lstStyle/>
            <a:p>
              <a:pPr algn="ctr"/>
              <a:r>
                <a:rPr lang="en-IN" sz="2000" dirty="0">
                  <a:latin typeface="Liberation Mono"/>
                </a:rPr>
                <a:t>emp</a:t>
              </a:r>
              <a:endParaRPr lang="en-IN" sz="2000" dirty="0"/>
            </a:p>
          </p:txBody>
        </p:sp>
      </p:grpSp>
      <p:pic>
        <p:nvPicPr>
          <p:cNvPr id="14" name="Picture 13">
            <a:extLst>
              <a:ext uri="{FF2B5EF4-FFF2-40B4-BE49-F238E27FC236}">
                <a16:creationId xmlns:a16="http://schemas.microsoft.com/office/drawing/2014/main" id="{393C6878-BC5A-4740-8B18-69E45955895B}"/>
              </a:ext>
            </a:extLst>
          </p:cNvPr>
          <p:cNvPicPr>
            <a:picLocks noChangeAspect="1"/>
          </p:cNvPicPr>
          <p:nvPr/>
        </p:nvPicPr>
        <p:blipFill>
          <a:blip r:embed="rId2"/>
          <a:stretch>
            <a:fillRect/>
          </a:stretch>
        </p:blipFill>
        <p:spPr>
          <a:xfrm>
            <a:off x="37498" y="3779922"/>
            <a:ext cx="11404472" cy="2817429"/>
          </a:xfrm>
          <a:prstGeom prst="rect">
            <a:avLst/>
          </a:prstGeom>
        </p:spPr>
      </p:pic>
      <p:sp>
        <p:nvSpPr>
          <p:cNvPr id="32" name="Rectangle 31">
            <a:extLst>
              <a:ext uri="{FF2B5EF4-FFF2-40B4-BE49-F238E27FC236}">
                <a16:creationId xmlns:a16="http://schemas.microsoft.com/office/drawing/2014/main" id="{58AB6B6C-D1C4-484D-9FA6-79C5C664C4CE}"/>
              </a:ext>
            </a:extLst>
          </p:cNvPr>
          <p:cNvSpPr/>
          <p:nvPr/>
        </p:nvSpPr>
        <p:spPr>
          <a:xfrm>
            <a:off x="1976497" y="3827496"/>
            <a:ext cx="951151" cy="272227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0048188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11604CD-44B6-46E9-9273-AD61ABB4D2C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combining and &amp; or - where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69F980B1-F657-4295-BD07-EA5AE25632C3}"/>
              </a:ext>
            </a:extLst>
          </p:cNvPr>
          <p:cNvSpPr/>
          <p:nvPr/>
        </p:nvSpPr>
        <p:spPr>
          <a:xfrm>
            <a:off x="565616" y="1988840"/>
            <a:ext cx="10642952" cy="169277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andor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US" dirty="0">
                <a:latin typeface="Liberation Mono"/>
                <a:cs typeface="Arial" panose="020B0604020202020204" pitchFamily="34" charset="0"/>
              </a:rPr>
              <a:t>ename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'saleel'</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'pune' </a:t>
            </a:r>
            <a:r>
              <a:rPr lang="en-US" dirty="0">
                <a:solidFill>
                  <a:srgbClr val="A67F59"/>
                </a:solidFill>
                <a:latin typeface="Liberation Mono"/>
              </a:rPr>
              <a:t>OR</a:t>
            </a:r>
            <a:r>
              <a:rPr lang="en-US" dirty="0">
                <a:solidFill>
                  <a:srgbClr val="DD4A68"/>
                </a:solidFill>
                <a:latin typeface="Liberation Mono"/>
              </a:rPr>
              <a:t> </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'baroda'</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andor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US" dirty="0">
                <a:latin typeface="Liberation Mono"/>
                <a:cs typeface="Arial" panose="020B0604020202020204" pitchFamily="34" charset="0"/>
              </a:rPr>
              <a:t>ename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'saleel'</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'pune' </a:t>
            </a:r>
            <a:r>
              <a:rPr lang="en-US" dirty="0">
                <a:solidFill>
                  <a:srgbClr val="A67F59"/>
                </a:solidFill>
                <a:latin typeface="Liberation Mono"/>
              </a:rPr>
              <a:t>OR</a:t>
            </a:r>
            <a:r>
              <a:rPr lang="en-US" dirty="0">
                <a:solidFill>
                  <a:srgbClr val="DD4A68"/>
                </a:solidFill>
                <a:latin typeface="Liberation Mono"/>
              </a:rPr>
              <a:t> </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'baroda'</a:t>
            </a:r>
            <a:r>
              <a:rPr lang="en-IN"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endParaRPr lang="en-US" sz="8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ename, job, comm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comm </a:t>
            </a:r>
            <a:r>
              <a:rPr lang="en-US" dirty="0">
                <a:solidFill>
                  <a:schemeClr val="accent4">
                    <a:lumMod val="50000"/>
                  </a:schemeClr>
                </a:solidFill>
                <a:latin typeface="Liberation Mono"/>
              </a:rPr>
              <a:t>= </a:t>
            </a:r>
            <a:r>
              <a:rPr lang="en-US" dirty="0">
                <a:solidFill>
                  <a:srgbClr val="990055"/>
                </a:solidFill>
                <a:latin typeface="Liberation Mono"/>
              </a:rPr>
              <a:t>0</a:t>
            </a:r>
            <a:r>
              <a:rPr lang="en-US" dirty="0">
                <a:latin typeface="Liberation Mono"/>
              </a:rPr>
              <a:t> </a:t>
            </a:r>
            <a:r>
              <a:rPr lang="en-US" dirty="0">
                <a:solidFill>
                  <a:srgbClr val="A67F59"/>
                </a:solidFill>
                <a:latin typeface="Liberation Mono"/>
              </a:rPr>
              <a:t>OR</a:t>
            </a:r>
            <a:r>
              <a:rPr lang="en-US" dirty="0">
                <a:latin typeface="Liberation Mono"/>
              </a:rPr>
              <a:t> comm </a:t>
            </a:r>
            <a:r>
              <a:rPr lang="en-IN" dirty="0">
                <a:solidFill>
                  <a:schemeClr val="accent5">
                    <a:lumMod val="75000"/>
                  </a:schemeClr>
                </a:solidFill>
                <a:latin typeface="Liberation Mono"/>
              </a:rPr>
              <a:t>IS NULL</a:t>
            </a:r>
            <a:r>
              <a:rPr lang="en-US" dirty="0">
                <a:solidFill>
                  <a:schemeClr val="accent5">
                    <a:lumMod val="75000"/>
                  </a:schemeClr>
                </a:solidFill>
                <a:latin typeface="Liberation Mono"/>
              </a:rPr>
              <a:t> </a:t>
            </a:r>
            <a:r>
              <a:rPr lang="en-US" dirty="0">
                <a:solidFill>
                  <a:srgbClr val="A67F59"/>
                </a:solidFill>
                <a:latin typeface="Liberation Mono"/>
              </a:rPr>
              <a:t>AND</a:t>
            </a:r>
            <a:r>
              <a:rPr lang="en-US" dirty="0">
                <a:latin typeface="Liberation Mono"/>
              </a:rPr>
              <a:t> job </a:t>
            </a:r>
            <a:r>
              <a:rPr lang="en-US" dirty="0">
                <a:solidFill>
                  <a:schemeClr val="accent4">
                    <a:lumMod val="50000"/>
                  </a:schemeClr>
                </a:solidFill>
                <a:latin typeface="Liberation Mono"/>
              </a:rPr>
              <a:t>= </a:t>
            </a:r>
            <a:r>
              <a:rPr lang="en-US" dirty="0">
                <a:solidFill>
                  <a:srgbClr val="669900"/>
                </a:solidFill>
                <a:latin typeface="Liberation Mono"/>
              </a:rPr>
              <a:t>'CLERK'</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ename, job, comm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US" dirty="0">
                <a:solidFill>
                  <a:schemeClr val="bg1">
                    <a:lumMod val="65000"/>
                  </a:schemeClr>
                </a:solidFill>
                <a:latin typeface="Liberation Mono"/>
                <a:cs typeface="Arial" panose="020B0604020202020204" pitchFamily="34" charset="0"/>
              </a:rPr>
              <a:t>(</a:t>
            </a:r>
            <a:r>
              <a:rPr lang="en-US" dirty="0">
                <a:latin typeface="Liberation Mono"/>
              </a:rPr>
              <a:t>comm </a:t>
            </a:r>
            <a:r>
              <a:rPr lang="en-US" dirty="0">
                <a:solidFill>
                  <a:schemeClr val="accent4">
                    <a:lumMod val="50000"/>
                  </a:schemeClr>
                </a:solidFill>
                <a:latin typeface="Liberation Mono"/>
              </a:rPr>
              <a:t>= </a:t>
            </a:r>
            <a:r>
              <a:rPr lang="en-US" dirty="0">
                <a:solidFill>
                  <a:srgbClr val="990055"/>
                </a:solidFill>
                <a:latin typeface="Liberation Mono"/>
              </a:rPr>
              <a:t>0</a:t>
            </a:r>
            <a:r>
              <a:rPr lang="en-US" dirty="0">
                <a:latin typeface="Liberation Mono"/>
              </a:rPr>
              <a:t> </a:t>
            </a:r>
            <a:r>
              <a:rPr lang="en-US" dirty="0">
                <a:solidFill>
                  <a:srgbClr val="A67F59"/>
                </a:solidFill>
                <a:latin typeface="Liberation Mono"/>
              </a:rPr>
              <a:t>OR</a:t>
            </a:r>
            <a:r>
              <a:rPr lang="en-US" dirty="0">
                <a:latin typeface="Liberation Mono"/>
              </a:rPr>
              <a:t> comm </a:t>
            </a:r>
            <a:r>
              <a:rPr lang="en-IN" dirty="0">
                <a:solidFill>
                  <a:schemeClr val="accent5">
                    <a:lumMod val="75000"/>
                  </a:schemeClr>
                </a:solidFill>
                <a:latin typeface="Liberation Mono"/>
              </a:rPr>
              <a:t>IS NULL</a:t>
            </a:r>
            <a:r>
              <a:rPr lang="en-IN" dirty="0">
                <a:solidFill>
                  <a:schemeClr val="bg1">
                    <a:lumMod val="65000"/>
                  </a:schemeClr>
                </a:solidFill>
                <a:latin typeface="Liberation Mono"/>
                <a:cs typeface="Arial" panose="020B0604020202020204" pitchFamily="34" charset="0"/>
              </a:rPr>
              <a:t>)</a:t>
            </a:r>
            <a:r>
              <a:rPr lang="en-US" dirty="0">
                <a:latin typeface="Liberation Mono"/>
              </a:rPr>
              <a:t> </a:t>
            </a:r>
            <a:r>
              <a:rPr lang="en-US" dirty="0">
                <a:solidFill>
                  <a:srgbClr val="A67F59"/>
                </a:solidFill>
                <a:latin typeface="Liberation Mono"/>
              </a:rPr>
              <a:t>AND</a:t>
            </a:r>
            <a:r>
              <a:rPr lang="en-US" dirty="0">
                <a:latin typeface="Liberation Mono"/>
              </a:rPr>
              <a:t> job </a:t>
            </a:r>
            <a:r>
              <a:rPr lang="en-US" dirty="0">
                <a:solidFill>
                  <a:schemeClr val="accent4">
                    <a:lumMod val="50000"/>
                  </a:schemeClr>
                </a:solidFill>
                <a:latin typeface="Liberation Mono"/>
              </a:rPr>
              <a:t>= </a:t>
            </a:r>
            <a:r>
              <a:rPr lang="en-US" dirty="0">
                <a:solidFill>
                  <a:srgbClr val="669900"/>
                </a:solidFill>
                <a:latin typeface="Liberation Mono"/>
              </a:rPr>
              <a:t>'CLERK'</a:t>
            </a:r>
            <a:r>
              <a:rPr lang="en-US" dirty="0">
                <a:latin typeface="Liberation Mono"/>
              </a:rPr>
              <a:t>;</a:t>
            </a:r>
          </a:p>
        </p:txBody>
      </p:sp>
      <p:sp>
        <p:nvSpPr>
          <p:cNvPr id="26" name="Rectangle 25">
            <a:extLst>
              <a:ext uri="{FF2B5EF4-FFF2-40B4-BE49-F238E27FC236}">
                <a16:creationId xmlns:a16="http://schemas.microsoft.com/office/drawing/2014/main" id="{D9C09721-8B76-468C-8E3F-20B71CD7DC23}"/>
              </a:ext>
            </a:extLst>
          </p:cNvPr>
          <p:cNvSpPr/>
          <p:nvPr/>
        </p:nvSpPr>
        <p:spPr>
          <a:xfrm>
            <a:off x="565616" y="755241"/>
            <a:ext cx="11060767" cy="98488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r>
              <a:rPr lang="en-US" sz="1800" b="1" dirty="0">
                <a:solidFill>
                  <a:schemeClr val="tx1">
                    <a:lumMod val="85000"/>
                    <a:lumOff val="15000"/>
                  </a:schemeClr>
                </a:solidFill>
                <a:latin typeface="Arial" panose="020B0604020202020204" pitchFamily="34" charset="0"/>
                <a:cs typeface="Arial" panose="020B0604020202020204" pitchFamily="34" charset="0"/>
              </a:rPr>
              <a:t>AND</a:t>
            </a:r>
            <a:r>
              <a:rPr lang="en-US" sz="1800" dirty="0">
                <a:solidFill>
                  <a:schemeClr val="tx1">
                    <a:lumMod val="85000"/>
                    <a:lumOff val="15000"/>
                  </a:schemeClr>
                </a:solidFill>
                <a:latin typeface="Arial" panose="020B0604020202020204" pitchFamily="34" charset="0"/>
                <a:cs typeface="Arial" panose="020B0604020202020204" pitchFamily="34" charset="0"/>
              </a:rPr>
              <a:t> has higher precedence than </a:t>
            </a:r>
            <a:r>
              <a:rPr lang="en-US" sz="1800" b="1" dirty="0">
                <a:solidFill>
                  <a:schemeClr val="tx1">
                    <a:lumMod val="85000"/>
                    <a:lumOff val="15000"/>
                  </a:schemeClr>
                </a:solidFill>
                <a:latin typeface="Arial" panose="020B0604020202020204" pitchFamily="34" charset="0"/>
                <a:cs typeface="Arial" panose="020B0604020202020204" pitchFamily="34" charset="0"/>
              </a:rPr>
              <a:t>OR.</a:t>
            </a:r>
          </a:p>
          <a:p>
            <a:endParaRPr lang="en-US" sz="800" dirty="0">
              <a:solidFill>
                <a:srgbClr val="006C86"/>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F2EA1B7-5550-4EC7-9988-45CC2F8A3697}"/>
              </a:ext>
            </a:extLst>
          </p:cNvPr>
          <p:cNvSpPr txBox="1"/>
          <p:nvPr/>
        </p:nvSpPr>
        <p:spPr>
          <a:xfrm>
            <a:off x="565616" y="4748543"/>
            <a:ext cx="10642952"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Times New Roman" panose="02020603050405020304" pitchFamily="18" charset="0"/>
              </a:rPr>
              <a:t>EXPLAIN</a:t>
            </a:r>
            <a:r>
              <a:rPr lang="en-IN" dirty="0">
                <a:latin typeface="Liberation Mono"/>
              </a:rPr>
              <a:t> </a:t>
            </a:r>
            <a:r>
              <a:rPr lang="en-IN" dirty="0">
                <a:solidFill>
                  <a:srgbClr val="0077AA"/>
                </a:solidFill>
                <a:latin typeface="Liberation Mono"/>
                <a:cs typeface="Times New Roman" panose="02020603050405020304" pitchFamily="18" charset="0"/>
              </a:rPr>
              <a:t>ANALYZE</a:t>
            </a:r>
            <a:r>
              <a:rPr lang="en-IN" dirty="0">
                <a:latin typeface="Liberation Mono"/>
              </a:rPr>
              <a:t>  </a:t>
            </a:r>
            <a:r>
              <a:rPr lang="en-IN" dirty="0">
                <a:solidFill>
                  <a:srgbClr val="0077AA"/>
                </a:solidFill>
                <a:latin typeface="Liberation Mono"/>
                <a:cs typeface="Times New Roman" panose="02020603050405020304" pitchFamily="18" charset="0"/>
              </a:rPr>
              <a:t>SELECT</a:t>
            </a:r>
            <a:r>
              <a:rPr lang="en-IN" dirty="0">
                <a:latin typeface="Liberation Mono"/>
              </a:rPr>
              <a:t> *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job = </a:t>
            </a:r>
            <a:r>
              <a:rPr lang="en-US" dirty="0">
                <a:solidFill>
                  <a:srgbClr val="669900"/>
                </a:solidFill>
                <a:latin typeface="Liberation Mono"/>
              </a:rPr>
              <a:t>'salesman'</a:t>
            </a:r>
            <a:r>
              <a:rPr lang="en-IN" dirty="0">
                <a:latin typeface="Liberation Mono"/>
              </a:rPr>
              <a:t> </a:t>
            </a:r>
            <a:r>
              <a:rPr lang="en-IN" dirty="0">
                <a:solidFill>
                  <a:srgbClr val="A67F59"/>
                </a:solidFill>
                <a:latin typeface="Liberation Mono"/>
              </a:rPr>
              <a:t>OR</a:t>
            </a:r>
            <a:r>
              <a:rPr lang="en-IN" dirty="0">
                <a:latin typeface="Liberation Mono"/>
              </a:rPr>
              <a:t> job = </a:t>
            </a:r>
            <a:r>
              <a:rPr lang="en-US" dirty="0">
                <a:solidFill>
                  <a:srgbClr val="669900"/>
                </a:solidFill>
                <a:latin typeface="Liberation Mono"/>
              </a:rPr>
              <a:t>'manager'</a:t>
            </a:r>
            <a:r>
              <a:rPr lang="en-IN" dirty="0">
                <a:latin typeface="Liberation Mono"/>
              </a:rPr>
              <a:t> </a:t>
            </a:r>
            <a:r>
              <a:rPr lang="en-IN" dirty="0">
                <a:solidFill>
                  <a:srgbClr val="A67F59"/>
                </a:solidFill>
                <a:latin typeface="Liberation Mono"/>
              </a:rPr>
              <a:t>AND</a:t>
            </a:r>
            <a:r>
              <a:rPr lang="en-IN" dirty="0">
                <a:latin typeface="Liberation Mono"/>
              </a:rPr>
              <a:t> sal &gt; </a:t>
            </a:r>
            <a:r>
              <a:rPr lang="en-IN" dirty="0">
                <a:solidFill>
                  <a:srgbClr val="990055"/>
                </a:solidFill>
                <a:latin typeface="Liberation Mono"/>
              </a:rPr>
              <a:t>2000</a:t>
            </a:r>
            <a:r>
              <a:rPr lang="en-IN" dirty="0">
                <a:latin typeface="Liberation Mono"/>
              </a:rPr>
              <a:t>;</a:t>
            </a:r>
          </a:p>
        </p:txBody>
      </p:sp>
    </p:spTree>
    <p:extLst>
      <p:ext uri="{BB962C8B-B14F-4D97-AF65-F5344CB8AC3E}">
        <p14:creationId xmlns:p14="http://schemas.microsoft.com/office/powerpoint/2010/main" val="28457935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91345" y="1772816"/>
            <a:ext cx="11809310" cy="3373359"/>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669900"/>
                </a:solidFill>
                <a:latin typeface="Liberation Mono"/>
              </a:rPr>
              <a:t>"Hello" </a:t>
            </a:r>
            <a:r>
              <a:rPr lang="en-US" dirty="0">
                <a:solidFill>
                  <a:srgbClr val="000000"/>
                </a:solidFill>
                <a:latin typeface="Liberation Mono"/>
              </a:rPr>
              <a:t># </a:t>
            </a:r>
            <a:r>
              <a:rPr lang="en-US" dirty="0">
                <a:solidFill>
                  <a:srgbClr val="669900"/>
                </a:solidFill>
                <a:latin typeface="Liberation Mono"/>
              </a:rPr>
              <a:t>"World "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a:t>
            </a:r>
            <a:endParaRPr lang="en-IN"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as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chemeClr val="accent4">
                    <a:lumMod val="50000"/>
                  </a:schemeClr>
                </a:solidFill>
                <a:latin typeface="Liberation Mono"/>
              </a:rPr>
              <a:t>False</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as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chemeClr val="accent4">
                    <a:lumMod val="50000"/>
                  </a:schemeClr>
                </a:solidFill>
                <a:latin typeface="Liberation Mono"/>
              </a:rPr>
              <a:t>True</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as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as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0</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as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30</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 as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 - '</a:t>
            </a:r>
            <a:r>
              <a:rPr lang="en-US" dirty="0">
                <a:solidFill>
                  <a:srgbClr val="990055"/>
                </a:solidFill>
                <a:latin typeface="Liberation Mono"/>
              </a:rPr>
              <a:t>-5</a:t>
            </a:r>
            <a:r>
              <a:rPr lang="en-US" dirty="0">
                <a:solidFill>
                  <a:srgbClr val="000000"/>
                </a:solidFill>
                <a:latin typeface="Liberation Mono"/>
              </a:rPr>
              <a:t>' as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a:t>
            </a:r>
            <a:endParaRPr lang="en-IN" dirty="0">
              <a:solidFill>
                <a:srgbClr val="000000"/>
              </a:solidFill>
              <a:latin typeface="Liberation Mono"/>
            </a:endParaRPr>
          </a:p>
        </p:txBody>
      </p:sp>
      <p:sp>
        <p:nvSpPr>
          <p:cNvPr id="7" name="Rectangle 6">
            <a:extLst>
              <a:ext uri="{FF2B5EF4-FFF2-40B4-BE49-F238E27FC236}">
                <a16:creationId xmlns:a16="http://schemas.microsoft.com/office/drawing/2014/main" id="{32A8932D-8AA5-42D7-AFFB-4E37DCD8A25C}"/>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9" name="Rectangle 8">
            <a:extLst>
              <a:ext uri="{FF2B5EF4-FFF2-40B4-BE49-F238E27FC236}">
                <a16:creationId xmlns:a16="http://schemas.microsoft.com/office/drawing/2014/main" id="{07750ECE-68B7-4B8F-BA73-0BEF6158C3A0}"/>
              </a:ext>
            </a:extLst>
          </p:cNvPr>
          <p:cNvSpPr/>
          <p:nvPr/>
        </p:nvSpPr>
        <p:spPr>
          <a:xfrm>
            <a:off x="387116" y="474436"/>
            <a:ext cx="8715436" cy="506292"/>
          </a:xfrm>
          <a:prstGeom prst="rect">
            <a:avLst/>
          </a:prstGeom>
        </p:spPr>
        <p:txBody>
          <a:bodyPr wrap="square">
            <a:spAutoFit/>
          </a:bodyPr>
          <a:lstStyle/>
          <a:p>
            <a:pPr>
              <a:lnSpc>
                <a:spcPct val="150000"/>
              </a:lnSpc>
            </a:pPr>
            <a:r>
              <a:rPr lang="en-US" sz="2000" dirty="0">
                <a:solidFill>
                  <a:srgbClr val="0077AA"/>
                </a:solidFill>
                <a:latin typeface="Liberation Mono"/>
                <a:cs typeface="Arial" panose="020B0604020202020204" pitchFamily="34" charset="0"/>
              </a:rPr>
              <a:t>SELECT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1</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2</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dirty="0">
                <a:solidFill>
                  <a:srgbClr val="0077AA"/>
                </a:solidFill>
                <a:latin typeface="Liberation Mono"/>
                <a:cs typeface="Arial" panose="020B0604020202020204" pitchFamily="34" charset="0"/>
              </a:rPr>
              <a:t> FROM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1</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2</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b="1" i="1" dirty="0">
                <a:solidFill>
                  <a:srgbClr val="0077AA"/>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WHERE </a:t>
            </a:r>
            <a:r>
              <a:rPr lang="en-US" sz="2000" b="1" i="1" dirty="0">
                <a:solidFill>
                  <a:srgbClr val="0077AA"/>
                </a:solidFill>
                <a:latin typeface="Liberation Mono"/>
                <a:cs typeface="Arial" panose="020B0604020202020204" pitchFamily="34" charset="0"/>
              </a:rPr>
              <a:t>P </a:t>
            </a:r>
            <a:r>
              <a:rPr lang="en-US" sz="2000" dirty="0">
                <a:solidFill>
                  <a:srgbClr val="0077AA"/>
                </a:solidFill>
                <a:latin typeface="Liberation Mono"/>
                <a:cs typeface="Arial" panose="020B0604020202020204" pitchFamily="34" charset="0"/>
              </a:rPr>
              <a:t>]</a:t>
            </a:r>
          </a:p>
        </p:txBody>
      </p:sp>
      <p:sp>
        <p:nvSpPr>
          <p:cNvPr id="10" name="TextBox 9">
            <a:extLst>
              <a:ext uri="{FF2B5EF4-FFF2-40B4-BE49-F238E27FC236}">
                <a16:creationId xmlns:a16="http://schemas.microsoft.com/office/drawing/2014/main" id="{2FB15718-7927-4F9F-895B-45A754CB6FBD}"/>
              </a:ext>
            </a:extLst>
          </p:cNvPr>
          <p:cNvSpPr txBox="1"/>
          <p:nvPr/>
        </p:nvSpPr>
        <p:spPr>
          <a:xfrm>
            <a:off x="191345" y="1270497"/>
            <a:ext cx="6096000" cy="369332"/>
          </a:xfrm>
          <a:prstGeom prst="rect">
            <a:avLst/>
          </a:prstGeom>
          <a:noFill/>
        </p:spPr>
        <p:txBody>
          <a:bodyPr wrap="square">
            <a:spAutoFit/>
          </a:bodyPr>
          <a:lstStyle/>
          <a:p>
            <a:r>
              <a:rPr lang="en-IN" sz="1800" dirty="0">
                <a:effectLst/>
                <a:latin typeface="Arial" panose="020B0604020202020204" pitchFamily="34" charset="0"/>
                <a:ea typeface="Calibri" panose="020F0502020204030204" pitchFamily="34" charset="0"/>
              </a:rPr>
              <a:t>What will be the output of the following statement?</a:t>
            </a:r>
            <a:endParaRPr lang="en-IN" dirty="0"/>
          </a:p>
        </p:txBody>
      </p:sp>
    </p:spTree>
    <p:extLst>
      <p:ext uri="{BB962C8B-B14F-4D97-AF65-F5344CB8AC3E}">
        <p14:creationId xmlns:p14="http://schemas.microsoft.com/office/powerpoint/2010/main" val="20208837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is null / is not null</a:t>
            </a:r>
          </a:p>
        </p:txBody>
      </p:sp>
      <p:sp>
        <p:nvSpPr>
          <p:cNvPr id="3" name="Rectangle 2"/>
          <p:cNvSpPr/>
          <p:nvPr/>
        </p:nvSpPr>
        <p:spPr>
          <a:xfrm>
            <a:off x="191344" y="3319824"/>
            <a:ext cx="11737304" cy="2185214"/>
          </a:xfrm>
          <a:prstGeom prst="rect">
            <a:avLst/>
          </a:prstGeom>
          <a:noFill/>
        </p:spPr>
        <p:txBody>
          <a:bodyPr wrap="square">
            <a:spAutoFit/>
          </a:bodyPr>
          <a:lstStyle/>
          <a:p>
            <a:pPr marL="285750" indent="-285750" algn="just">
              <a:buFont typeface="Arial" panose="020B0604020202020204" pitchFamily="34" charset="0"/>
              <a:buChar char="•"/>
            </a:pPr>
            <a:r>
              <a:rPr lang="en-IN" sz="2000" dirty="0">
                <a:latin typeface="Palatino Linotype" panose="02040502050505030304" pitchFamily="18" charset="0"/>
                <a:cs typeface="Courier New" panose="02070309020205020404" pitchFamily="49" charset="0"/>
              </a:rPr>
              <a:t>"</a:t>
            </a:r>
            <a:r>
              <a:rPr lang="en-IN" sz="2000" i="1" dirty="0">
                <a:latin typeface="Palatino Linotype" panose="02040502050505030304" pitchFamily="18" charset="0"/>
                <a:cs typeface="Courier New" panose="02070309020205020404" pitchFamily="49" charset="0"/>
              </a:rPr>
              <a:t>IS NULL</a:t>
            </a:r>
            <a:r>
              <a:rPr lang="en-IN" sz="2000" dirty="0">
                <a:latin typeface="Palatino Linotype" panose="02040502050505030304" pitchFamily="18" charset="0"/>
                <a:cs typeface="Courier New" panose="02070309020205020404" pitchFamily="49" charset="0"/>
              </a:rPr>
              <a:t>" is the keyword that performs the Boolean comparison. It returns true if the supplied value is NULL and false if the supplied value is not NULL.</a:t>
            </a:r>
          </a:p>
          <a:p>
            <a:pPr marL="285750" indent="-285750" algn="just">
              <a:buFont typeface="Arial" panose="020B0604020202020204" pitchFamily="34" charset="0"/>
              <a:buChar char="•"/>
            </a:pPr>
            <a:endParaRPr lang="en-IN" sz="800" dirty="0">
              <a:latin typeface="Palatino Linotype" panose="02040502050505030304" pitchFamily="18" charset="0"/>
              <a:cs typeface="Courier New" panose="02070309020205020404" pitchFamily="49" charset="0"/>
            </a:endParaRPr>
          </a:p>
          <a:p>
            <a:pPr marL="285750" indent="-285750" algn="just">
              <a:buFont typeface="Arial" panose="020B0604020202020204" pitchFamily="34" charset="0"/>
              <a:buChar char="•"/>
            </a:pPr>
            <a:r>
              <a:rPr lang="en-IN" sz="2000" dirty="0">
                <a:latin typeface="Palatino Linotype" panose="02040502050505030304" pitchFamily="18" charset="0"/>
                <a:cs typeface="Courier New" panose="02070309020205020404" pitchFamily="49" charset="0"/>
              </a:rPr>
              <a:t>“</a:t>
            </a:r>
            <a:r>
              <a:rPr lang="en-IN" sz="2000" i="1" dirty="0">
                <a:latin typeface="Palatino Linotype" panose="02040502050505030304" pitchFamily="18" charset="0"/>
                <a:cs typeface="Courier New" panose="02070309020205020404" pitchFamily="49" charset="0"/>
              </a:rPr>
              <a:t>IS NOT NULL</a:t>
            </a:r>
            <a:r>
              <a:rPr lang="en-IN" sz="2000" dirty="0">
                <a:latin typeface="Palatino Linotype" panose="02040502050505030304" pitchFamily="18" charset="0"/>
                <a:cs typeface="Courier New" panose="02070309020205020404" pitchFamily="49" charset="0"/>
              </a:rPr>
              <a:t>" is the keyword that performs the Boolean comparison. It returns true if the supplied value is not NULL and false if the supplied value is null.</a:t>
            </a:r>
          </a:p>
          <a:p>
            <a:pPr marL="285750" indent="-285750" algn="just">
              <a:buFont typeface="Arial" panose="020B0604020202020204" pitchFamily="34" charset="0"/>
              <a:buChar char="•"/>
            </a:pPr>
            <a:endParaRPr lang="en-US" sz="800" dirty="0">
              <a:latin typeface="Palatino Linotype" panose="02040502050505030304" pitchFamily="18" charset="0"/>
              <a:cs typeface="Courier New" panose="02070309020205020404" pitchFamily="49" charset="0"/>
            </a:endParaRPr>
          </a:p>
          <a:p>
            <a:pPr marL="285750" indent="-285750" algn="just">
              <a:buFont typeface="Arial" panose="020B0604020202020204" pitchFamily="34" charset="0"/>
              <a:buChar char="•"/>
            </a:pPr>
            <a:r>
              <a:rPr lang="en-US" sz="2000" dirty="0">
                <a:latin typeface="Palatino Linotype" panose="02040502050505030304" pitchFamily="18" charset="0"/>
                <a:cs typeface="Courier New" panose="02070309020205020404" pitchFamily="49" charset="0"/>
              </a:rPr>
              <a:t>SQL uses a three-valued logic: besides true and false, the result of logical expressions can also be unknown. SQL’s three valued logic is a consequence of supporting null to mark absent data.</a:t>
            </a:r>
            <a:endParaRPr lang="en-IN" sz="2000" dirty="0">
              <a:latin typeface="Palatino Linotype" panose="02040502050505030304" pitchFamily="18" charset="0"/>
              <a:cs typeface="Courier New" panose="02070309020205020404" pitchFamily="49" charset="0"/>
            </a:endParaRPr>
          </a:p>
        </p:txBody>
      </p:sp>
      <p:sp>
        <p:nvSpPr>
          <p:cNvPr id="5" name="Rectangle 4">
            <a:extLst>
              <a:ext uri="{FF2B5EF4-FFF2-40B4-BE49-F238E27FC236}">
                <a16:creationId xmlns:a16="http://schemas.microsoft.com/office/drawing/2014/main" id="{B74EDF08-A80E-4F4F-9B22-BBE5EAC60C5C}"/>
              </a:ext>
            </a:extLst>
          </p:cNvPr>
          <p:cNvSpPr/>
          <p:nvPr/>
        </p:nvSpPr>
        <p:spPr>
          <a:xfrm>
            <a:off x="191344" y="165707"/>
            <a:ext cx="8352928"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UNKNOWN</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UNKNOWN</a:t>
            </a:r>
            <a:r>
              <a:rPr lang="en-IN" dirty="0">
                <a:latin typeface="Liberation Mono"/>
                <a:cs typeface="Arial" panose="020B0604020202020204" pitchFamily="34" charset="0"/>
              </a:rPr>
              <a:t>;</a:t>
            </a:r>
          </a:p>
        </p:txBody>
      </p:sp>
      <p:sp>
        <p:nvSpPr>
          <p:cNvPr id="7" name="TextBox 6">
            <a:extLst>
              <a:ext uri="{FF2B5EF4-FFF2-40B4-BE49-F238E27FC236}">
                <a16:creationId xmlns:a16="http://schemas.microsoft.com/office/drawing/2014/main" id="{350BDF37-A858-4227-BF91-9E4F158B8399}"/>
              </a:ext>
            </a:extLst>
          </p:cNvPr>
          <p:cNvSpPr txBox="1"/>
          <p:nvPr/>
        </p:nvSpPr>
        <p:spPr>
          <a:xfrm>
            <a:off x="623392" y="5582270"/>
            <a:ext cx="11305256" cy="1231106"/>
          </a:xfrm>
          <a:prstGeom prst="rect">
            <a:avLst/>
          </a:prstGeom>
          <a:noFill/>
        </p:spPr>
        <p:txBody>
          <a:bodyPr wrap="square">
            <a:spAutoFit/>
          </a:bodyPr>
          <a:lstStyle/>
          <a:p>
            <a:pPr lvl="0">
              <a:spcBef>
                <a:spcPct val="0"/>
              </a:spcBef>
              <a:defRPr/>
            </a:pPr>
            <a:r>
              <a:rPr lang="en-IN" sz="2200" dirty="0">
                <a:solidFill>
                  <a:srgbClr val="FF0000"/>
                </a:solidFill>
                <a:latin typeface="Arial" panose="020B0604020202020204" pitchFamily="34" charset="0"/>
                <a:cs typeface="Arial" panose="020B0604020202020204" pitchFamily="34" charset="0"/>
              </a:rPr>
              <a:t>Note:</a:t>
            </a:r>
            <a:endParaRPr lang="en-US" sz="2200" dirty="0">
              <a:solidFill>
                <a:schemeClr val="accent2">
                  <a:lumMod val="50000"/>
                </a:schemeClr>
              </a:solidFill>
              <a:latin typeface="Palatino Linotype" panose="02040502050505030304" pitchFamily="18" charset="0"/>
              <a:cs typeface="Arial" panose="020B0604020202020204" pitchFamily="34" charset="0"/>
            </a:endParaRPr>
          </a:p>
          <a:p>
            <a:pPr marL="285750" lvl="0" indent="-285750">
              <a:spcBef>
                <a:spcPct val="0"/>
              </a:spcBef>
              <a:buFont typeface="Arial" panose="020B0604020202020204" pitchFamily="34" charset="0"/>
              <a:buChar char="•"/>
              <a:defRPr/>
            </a:pPr>
            <a:endParaRPr lang="en-US" sz="800" dirty="0">
              <a:solidFill>
                <a:schemeClr val="accent2">
                  <a:lumMod val="50000"/>
                </a:schemeClr>
              </a:solidFill>
              <a:latin typeface="Arial" panose="020B0604020202020204" pitchFamily="34" charset="0"/>
              <a:cs typeface="Arial" panose="020B0604020202020204" pitchFamily="34" charset="0"/>
            </a:endParaRPr>
          </a:p>
          <a:p>
            <a:pPr marL="285750" lvl="0" indent="-285750">
              <a:spcBef>
                <a:spcPct val="0"/>
              </a:spcBef>
              <a:buFont typeface="Arial" panose="020B0604020202020204" pitchFamily="34" charset="0"/>
              <a:buChar char="•"/>
              <a:defRPr/>
            </a:pPr>
            <a:r>
              <a:rPr lang="en-US" dirty="0">
                <a:solidFill>
                  <a:schemeClr val="accent4">
                    <a:lumMod val="50000"/>
                  </a:schemeClr>
                </a:solidFill>
                <a:latin typeface="Arial" panose="020B0604020202020204" pitchFamily="34" charset="0"/>
                <a:cs typeface="Arial" panose="020B0604020202020204" pitchFamily="34" charset="0"/>
              </a:rPr>
              <a:t>IS</a:t>
            </a:r>
            <a:r>
              <a:rPr lang="en-US"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UNKNOWN</a:t>
            </a:r>
            <a:r>
              <a:rPr lang="en-US" dirty="0">
                <a:latin typeface="Arial" panose="020B0604020202020204" pitchFamily="34" charset="0"/>
                <a:cs typeface="Arial" panose="020B0604020202020204" pitchFamily="34" charset="0"/>
              </a:rPr>
              <a:t> is synonym of </a:t>
            </a:r>
            <a:r>
              <a:rPr lang="en-US" i="1" dirty="0">
                <a:solidFill>
                  <a:schemeClr val="accent4">
                    <a:lumMod val="50000"/>
                  </a:schemeClr>
                </a:solidFill>
                <a:latin typeface="Arial" panose="020B0604020202020204" pitchFamily="34" charset="0"/>
                <a:cs typeface="Arial" panose="020B0604020202020204" pitchFamily="34" charset="0"/>
              </a:rPr>
              <a:t>IS NULL</a:t>
            </a:r>
            <a:r>
              <a:rPr lang="en-US" dirty="0">
                <a:latin typeface="Arial" panose="020B0604020202020204" pitchFamily="34" charset="0"/>
                <a:cs typeface="Arial" panose="020B0604020202020204" pitchFamily="34" charset="0"/>
              </a:rPr>
              <a:t>.</a:t>
            </a:r>
          </a:p>
          <a:p>
            <a:pPr marL="285750" lvl="0" indent="-285750">
              <a:spcBef>
                <a:spcPct val="0"/>
              </a:spcBef>
              <a:buFont typeface="Arial" panose="020B0604020202020204" pitchFamily="34" charset="0"/>
              <a:buChar char="•"/>
              <a:defRPr/>
            </a:pPr>
            <a:endParaRPr lang="en-US" sz="800" dirty="0">
              <a:latin typeface="Arial" panose="020B0604020202020204" pitchFamily="34" charset="0"/>
              <a:cs typeface="Arial" panose="020B0604020202020204" pitchFamily="34" charset="0"/>
            </a:endParaRPr>
          </a:p>
          <a:p>
            <a:pPr marL="285750" lvl="0" indent="-285750">
              <a:spcBef>
                <a:spcPct val="0"/>
              </a:spcBef>
              <a:buFont typeface="Arial" panose="020B0604020202020204" pitchFamily="34" charset="0"/>
              <a:buChar char="•"/>
              <a:defRPr/>
            </a:pPr>
            <a:r>
              <a:rPr lang="en-US" dirty="0">
                <a:solidFill>
                  <a:schemeClr val="accent4">
                    <a:lumMod val="50000"/>
                  </a:schemeClr>
                </a:solidFill>
                <a:latin typeface="Arial" panose="020B0604020202020204" pitchFamily="34" charset="0"/>
                <a:cs typeface="Arial" panose="020B0604020202020204" pitchFamily="34" charset="0"/>
              </a:rPr>
              <a:t>IS</a:t>
            </a:r>
            <a:r>
              <a:rPr lang="en-US"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NOT</a:t>
            </a:r>
            <a:r>
              <a:rPr lang="en-US" b="1"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UNKNOWN</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is synonym of </a:t>
            </a:r>
            <a:r>
              <a:rPr lang="en-US" i="1" dirty="0">
                <a:solidFill>
                  <a:schemeClr val="accent4">
                    <a:lumMod val="50000"/>
                  </a:schemeClr>
                </a:solidFill>
                <a:latin typeface="Arial" panose="020B0604020202020204" pitchFamily="34" charset="0"/>
                <a:cs typeface="Arial" panose="020B0604020202020204" pitchFamily="34" charset="0"/>
              </a:rPr>
              <a:t>IS NOT NULL</a:t>
            </a:r>
            <a:r>
              <a:rPr lang="en-US" dirty="0">
                <a:latin typeface="Arial" panose="020B0604020202020204" pitchFamily="34" charset="0"/>
                <a:cs typeface="Arial" panose="020B0604020202020204" pitchFamily="34" charset="0"/>
              </a:rPr>
              <a:t>.</a:t>
            </a:r>
          </a:p>
        </p:txBody>
      </p:sp>
      <p:sp>
        <p:nvSpPr>
          <p:cNvPr id="6" name="TextBox 5">
            <a:extLst>
              <a:ext uri="{FF2B5EF4-FFF2-40B4-BE49-F238E27FC236}">
                <a16:creationId xmlns:a16="http://schemas.microsoft.com/office/drawing/2014/main" id="{17D60068-140F-4EDA-8CFE-9736506E9396}"/>
              </a:ext>
            </a:extLst>
          </p:cNvPr>
          <p:cNvSpPr txBox="1"/>
          <p:nvPr/>
        </p:nvSpPr>
        <p:spPr>
          <a:xfrm>
            <a:off x="191344" y="1212442"/>
            <a:ext cx="3456384" cy="1277273"/>
          </a:xfrm>
          <a:prstGeom prst="rect">
            <a:avLst/>
          </a:prstGeom>
          <a:noFill/>
        </p:spPr>
        <p:txBody>
          <a:bodyPr wrap="square">
            <a:spAutoFit/>
          </a:bodyPr>
          <a:lstStyle/>
          <a:p>
            <a:endParaRPr lang="en-US" sz="900" dirty="0">
              <a:solidFill>
                <a:schemeClr val="accent6">
                  <a:lumMod val="75000"/>
                </a:schemeClr>
              </a:solidFill>
              <a:effectLst/>
              <a:latin typeface="Liberation Mono"/>
            </a:endParaRPr>
          </a:p>
          <a:p>
            <a:pPr marL="450850" indent="-450850">
              <a:buFont typeface="+mj-lt"/>
              <a:buAutoNum type="arabicPeriod" startAt="3"/>
            </a:pPr>
            <a:r>
              <a:rPr lang="en-US" sz="2400" b="1" i="1" dirty="0">
                <a:solidFill>
                  <a:schemeClr val="accent6">
                    <a:lumMod val="75000"/>
                  </a:schemeClr>
                </a:solidFill>
                <a:latin typeface="Liberation Mono"/>
              </a:rPr>
              <a:t>boolean_ predicate:</a:t>
            </a:r>
          </a:p>
          <a:p>
            <a:pPr marL="531813"/>
            <a:r>
              <a:rPr lang="en-US" sz="2200" b="0" i="0" dirty="0">
                <a:solidFill>
                  <a:srgbClr val="A67F59"/>
                </a:solidFill>
                <a:effectLst/>
                <a:latin typeface="Liberation Mono"/>
              </a:rPr>
              <a:t>IS</a:t>
            </a:r>
            <a:r>
              <a:rPr lang="en-US" sz="2200" b="0" i="0" dirty="0">
                <a:solidFill>
                  <a:srgbClr val="000000"/>
                </a:solidFill>
                <a:effectLst/>
                <a:latin typeface="Liberation Mono"/>
              </a:rPr>
              <a:t> </a:t>
            </a:r>
            <a:r>
              <a:rPr lang="en-US" sz="2200" b="0" i="0" dirty="0">
                <a:solidFill>
                  <a:srgbClr val="999999"/>
                </a:solidFill>
                <a:effectLst/>
                <a:latin typeface="Liberation Mono"/>
              </a:rPr>
              <a:t>[</a:t>
            </a:r>
            <a:r>
              <a:rPr lang="en-US" sz="2200" b="0" i="0" dirty="0">
                <a:solidFill>
                  <a:srgbClr val="A67F59"/>
                </a:solidFill>
                <a:effectLst/>
                <a:latin typeface="Liberation Mono"/>
              </a:rPr>
              <a:t>NOT</a:t>
            </a:r>
            <a:r>
              <a:rPr lang="en-US" sz="2200" b="0" i="0" dirty="0">
                <a:solidFill>
                  <a:srgbClr val="999999"/>
                </a:solidFill>
                <a:effectLst/>
                <a:latin typeface="Liberation Mono"/>
              </a:rPr>
              <a:t>]</a:t>
            </a:r>
            <a:r>
              <a:rPr lang="en-US" sz="2200" b="0" i="0" dirty="0">
                <a:solidFill>
                  <a:srgbClr val="000000"/>
                </a:solidFill>
                <a:effectLst/>
                <a:latin typeface="Liberation Mono"/>
              </a:rPr>
              <a:t> </a:t>
            </a:r>
            <a:r>
              <a:rPr lang="en-US" sz="2200" b="0" i="0" dirty="0">
                <a:solidFill>
                  <a:srgbClr val="990055"/>
                </a:solidFill>
                <a:effectLst/>
                <a:latin typeface="Liberation Mono"/>
              </a:rPr>
              <a:t>NULL</a:t>
            </a:r>
            <a:r>
              <a:rPr lang="en-US" sz="2200" b="0" i="0" dirty="0">
                <a:solidFill>
                  <a:srgbClr val="000000"/>
                </a:solidFill>
                <a:effectLst/>
                <a:latin typeface="Liberation Mono"/>
              </a:rPr>
              <a:t> </a:t>
            </a:r>
          </a:p>
          <a:p>
            <a:pPr marL="723900"/>
            <a:r>
              <a:rPr lang="en-US" sz="2200" b="0" i="0" dirty="0">
                <a:solidFill>
                  <a:srgbClr val="A67F59"/>
                </a:solidFill>
                <a:effectLst/>
                <a:latin typeface="Liberation Mono"/>
              </a:rPr>
              <a:t>|</a:t>
            </a:r>
            <a:r>
              <a:rPr lang="en-US" sz="2200" b="0" i="0" dirty="0">
                <a:solidFill>
                  <a:srgbClr val="000000"/>
                </a:solidFill>
                <a:effectLst/>
                <a:latin typeface="Liberation Mono"/>
              </a:rPr>
              <a:t> </a:t>
            </a:r>
            <a:r>
              <a:rPr lang="en-US" sz="2200" b="0" i="1" dirty="0">
                <a:solidFill>
                  <a:srgbClr val="000000"/>
                </a:solidFill>
                <a:effectLst/>
                <a:latin typeface="Liberation Mono"/>
              </a:rPr>
              <a:t>expr</a:t>
            </a:r>
            <a:r>
              <a:rPr lang="en-US" sz="2200" b="0" i="0" dirty="0">
                <a:solidFill>
                  <a:srgbClr val="000000"/>
                </a:solidFill>
                <a:effectLst/>
                <a:latin typeface="Liberation Mono"/>
              </a:rPr>
              <a:t> </a:t>
            </a:r>
            <a:r>
              <a:rPr lang="en-US" sz="2200" b="0" i="0" dirty="0">
                <a:solidFill>
                  <a:srgbClr val="A67F59"/>
                </a:solidFill>
                <a:effectLst/>
                <a:latin typeface="Liberation Mono"/>
              </a:rPr>
              <a:t>&lt;=&gt;</a:t>
            </a:r>
            <a:r>
              <a:rPr lang="en-US" sz="2200" b="0" i="0" dirty="0">
                <a:solidFill>
                  <a:srgbClr val="000000"/>
                </a:solidFill>
                <a:effectLst/>
                <a:latin typeface="Liberation Mono"/>
              </a:rPr>
              <a:t> </a:t>
            </a:r>
            <a:r>
              <a:rPr lang="en-US" sz="2200" b="0" i="1" dirty="0">
                <a:solidFill>
                  <a:srgbClr val="000000"/>
                </a:solidFill>
                <a:effectLst/>
                <a:latin typeface="Liberation Mono"/>
              </a:rPr>
              <a:t>null</a:t>
            </a:r>
            <a:endParaRPr lang="en-IN" sz="2200" dirty="0"/>
          </a:p>
        </p:txBody>
      </p:sp>
      <p:sp>
        <p:nvSpPr>
          <p:cNvPr id="4" name="Rectangle 3">
            <a:extLst>
              <a:ext uri="{FF2B5EF4-FFF2-40B4-BE49-F238E27FC236}">
                <a16:creationId xmlns:a16="http://schemas.microsoft.com/office/drawing/2014/main" id="{BC5342C3-2FE3-467B-9E0D-C37990E78BDD}"/>
              </a:ext>
            </a:extLst>
          </p:cNvPr>
          <p:cNvSpPr/>
          <p:nvPr/>
        </p:nvSpPr>
        <p:spPr>
          <a:xfrm>
            <a:off x="8510729" y="165707"/>
            <a:ext cx="3334311" cy="461665"/>
          </a:xfrm>
          <a:prstGeom prst="rect">
            <a:avLst/>
          </a:prstGeom>
        </p:spPr>
        <p:txBody>
          <a:bodyPr wrap="none">
            <a:spAutoFit/>
          </a:bodyPr>
          <a:lstStyle/>
          <a:p>
            <a:pPr marL="285750" indent="-285750">
              <a:buFont typeface="Arial" panose="020B0604020202020204" pitchFamily="34" charset="0"/>
              <a:buChar char="•"/>
            </a:pPr>
            <a:r>
              <a:rPr lang="en-IN" sz="2400" i="1" dirty="0">
                <a:solidFill>
                  <a:srgbClr val="000000"/>
                </a:solidFill>
                <a:latin typeface="Liberation Mono"/>
              </a:rPr>
              <a:t>operand </a:t>
            </a:r>
            <a:r>
              <a:rPr lang="en-IN" sz="2400" dirty="0">
                <a:solidFill>
                  <a:srgbClr val="A67F59"/>
                </a:solidFill>
                <a:latin typeface="Liberation Mono"/>
              </a:rPr>
              <a:t>IS</a:t>
            </a:r>
            <a:r>
              <a:rPr lang="en-US" sz="2400" dirty="0">
                <a:solidFill>
                  <a:srgbClr val="999999"/>
                </a:solidFill>
                <a:latin typeface="Liberation Mono"/>
              </a:rPr>
              <a:t> [</a:t>
            </a:r>
            <a:r>
              <a:rPr lang="en-US" sz="2400" dirty="0">
                <a:solidFill>
                  <a:srgbClr val="A67F59"/>
                </a:solidFill>
                <a:latin typeface="Liberation Mono"/>
              </a:rPr>
              <a:t>NOT</a:t>
            </a:r>
            <a:r>
              <a:rPr lang="en-US" sz="2400" dirty="0">
                <a:solidFill>
                  <a:srgbClr val="999999"/>
                </a:solidFill>
                <a:latin typeface="Liberation Mono"/>
              </a:rPr>
              <a:t>]</a:t>
            </a:r>
            <a:r>
              <a:rPr lang="en-IN" sz="2400" i="1" dirty="0">
                <a:solidFill>
                  <a:srgbClr val="000000"/>
                </a:solidFill>
                <a:latin typeface="Liberation Mono"/>
              </a:rPr>
              <a:t> </a:t>
            </a:r>
            <a:r>
              <a:rPr lang="en-IN" sz="2400" i="1" dirty="0">
                <a:solidFill>
                  <a:srgbClr val="990055"/>
                </a:solidFill>
                <a:latin typeface="Liberation Mono"/>
              </a:rPr>
              <a:t>NULL</a:t>
            </a:r>
          </a:p>
        </p:txBody>
      </p:sp>
    </p:spTree>
    <p:extLst>
      <p:ext uri="{BB962C8B-B14F-4D97-AF65-F5344CB8AC3E}">
        <p14:creationId xmlns:p14="http://schemas.microsoft.com/office/powerpoint/2010/main" val="497758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is null / is not null</a:t>
            </a:r>
            <a:endParaRPr lang="en-IN" sz="3200" i="1" dirty="0">
              <a:solidFill>
                <a:srgbClr val="FF9900"/>
              </a:solidFill>
              <a:latin typeface="Arial" pitchFamily="34" charset="0"/>
              <a:cs typeface="Arial" pitchFamily="34" charset="0"/>
            </a:endParaRPr>
          </a:p>
        </p:txBody>
      </p:sp>
      <p:sp>
        <p:nvSpPr>
          <p:cNvPr id="13" name="Rectangle 12">
            <a:extLst>
              <a:ext uri="{FF2B5EF4-FFF2-40B4-BE49-F238E27FC236}">
                <a16:creationId xmlns:a16="http://schemas.microsoft.com/office/drawing/2014/main" id="{A2A7F766-44E7-4F4E-941E-240A69D9AB5B}"/>
              </a:ext>
            </a:extLst>
          </p:cNvPr>
          <p:cNvSpPr/>
          <p:nvPr/>
        </p:nvSpPr>
        <p:spPr>
          <a:xfrm>
            <a:off x="90308" y="73652"/>
            <a:ext cx="6869788" cy="76944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US" sz="2200" dirty="0">
              <a:solidFill>
                <a:srgbClr val="0077AA"/>
              </a:solidFill>
              <a:latin typeface="Liberation Mono"/>
              <a:ea typeface="Times New Roman" panose="02020603050405020304" pitchFamily="18" charset="0"/>
              <a:cs typeface="Arial" panose="020B0604020202020204" pitchFamily="34" charset="0"/>
            </a:endParaRPr>
          </a:p>
          <a:p>
            <a:endParaRPr lang="en-US" sz="200" dirty="0">
              <a:solidFill>
                <a:srgbClr val="0077AA"/>
              </a:solidFill>
              <a:latin typeface="Liberation Mono"/>
              <a:ea typeface="Times New Roman" panose="02020603050405020304" pitchFamily="18" charset="0"/>
              <a:cs typeface="Arial" panose="020B0604020202020204" pitchFamily="34" charset="0"/>
            </a:endParaRPr>
          </a:p>
          <a:p>
            <a:r>
              <a:rPr lang="en-US" dirty="0">
                <a:solidFill>
                  <a:srgbClr val="0077AA"/>
                </a:solidFill>
                <a:latin typeface="Liberation Mono"/>
                <a:ea typeface="Times New Roman" panose="02020603050405020304" pitchFamily="18" charset="0"/>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Arial" panose="020B0604020202020204" pitchFamily="34" charset="0"/>
              </a:rPr>
              <a:t> FROM </a:t>
            </a:r>
            <a:r>
              <a:rPr lang="en-IN" dirty="0">
                <a:latin typeface="Liberation Mono"/>
                <a:cs typeface="Arial" panose="020B0604020202020204" pitchFamily="34" charset="0"/>
              </a:rPr>
              <a:t>emp </a:t>
            </a:r>
            <a:r>
              <a:rPr lang="en-IN" dirty="0">
                <a:solidFill>
                  <a:srgbClr val="0077AA"/>
                </a:solidFill>
                <a:latin typeface="Liberation Mono"/>
                <a:ea typeface="Times New Roman" panose="02020603050405020304" pitchFamily="18" charset="0"/>
                <a:cs typeface="Arial" panose="020B0604020202020204" pitchFamily="34" charset="0"/>
              </a:rPr>
              <a:t>WHERE</a:t>
            </a:r>
            <a:r>
              <a:rPr lang="en-IN" dirty="0">
                <a:latin typeface="Liberation Mono"/>
                <a:cs typeface="Arial" panose="020B0604020202020204" pitchFamily="34" charset="0"/>
              </a:rPr>
              <a:t> </a:t>
            </a:r>
            <a:r>
              <a:rPr lang="en-IN" dirty="0">
                <a:latin typeface="Liberation Mono"/>
                <a:ea typeface="Times New Roman" panose="02020603050405020304" pitchFamily="18" charset="0"/>
                <a:cs typeface="Arial" panose="020B0604020202020204" pitchFamily="34" charset="0"/>
              </a:rPr>
              <a:t>comm </a:t>
            </a:r>
            <a:r>
              <a:rPr lang="en-IN" dirty="0">
                <a:solidFill>
                  <a:schemeClr val="accent5">
                    <a:lumMod val="75000"/>
                  </a:schemeClr>
                </a:solidFill>
                <a:latin typeface="Liberation Mono"/>
                <a:ea typeface="Times New Roman" panose="02020603050405020304" pitchFamily="18" charset="0"/>
                <a:cs typeface="Arial" panose="020B0604020202020204" pitchFamily="34" charset="0"/>
              </a:rPr>
              <a:t>=</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ea typeface="Times New Roman" panose="02020603050405020304" pitchFamily="18" charset="0"/>
                <a:cs typeface="Arial" panose="020B0604020202020204" pitchFamily="34" charset="0"/>
              </a:rPr>
              <a:t>;  </a:t>
            </a:r>
            <a:r>
              <a:rPr lang="en-IN" sz="2000" dirty="0">
                <a:solidFill>
                  <a:srgbClr val="669900"/>
                </a:solidFill>
                <a:latin typeface="Liberation Mono"/>
              </a:rPr>
              <a:t># will return Empty set</a:t>
            </a:r>
            <a:endParaRPr lang="en-IN" dirty="0">
              <a:solidFill>
                <a:srgbClr val="669900"/>
              </a:solidFill>
              <a:latin typeface="Liberation Mono"/>
            </a:endParaRPr>
          </a:p>
        </p:txBody>
      </p:sp>
      <p:sp>
        <p:nvSpPr>
          <p:cNvPr id="19" name="Rectangle 18">
            <a:extLst>
              <a:ext uri="{FF2B5EF4-FFF2-40B4-BE49-F238E27FC236}">
                <a16:creationId xmlns:a16="http://schemas.microsoft.com/office/drawing/2014/main" id="{689B237C-2146-4817-8BC7-4869ECE92CD8}"/>
              </a:ext>
            </a:extLst>
          </p:cNvPr>
          <p:cNvSpPr/>
          <p:nvPr/>
        </p:nvSpPr>
        <p:spPr>
          <a:xfrm>
            <a:off x="191345" y="1332303"/>
            <a:ext cx="5544616"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NULL</a:t>
            </a:r>
            <a:r>
              <a:rPr lang="en-IN" dirty="0">
                <a:latin typeface="Liberation Mono"/>
                <a:cs typeface="Arial" panose="020B0604020202020204" pitchFamily="34" charset="0"/>
              </a:rPr>
              <a:t>;</a:t>
            </a:r>
          </a:p>
        </p:txBody>
      </p:sp>
      <p:sp>
        <p:nvSpPr>
          <p:cNvPr id="21" name="Rectangle 20">
            <a:extLst>
              <a:ext uri="{FF2B5EF4-FFF2-40B4-BE49-F238E27FC236}">
                <a16:creationId xmlns:a16="http://schemas.microsoft.com/office/drawing/2014/main" id="{B3C49BD7-9DCB-4C92-97F8-F3432CF44439}"/>
              </a:ext>
            </a:extLst>
          </p:cNvPr>
          <p:cNvSpPr/>
          <p:nvPr/>
        </p:nvSpPr>
        <p:spPr>
          <a:xfrm>
            <a:off x="153816" y="4624104"/>
            <a:ext cx="5582145"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is </a:t>
            </a:r>
            <a:r>
              <a:rPr lang="en-IN" dirty="0">
                <a:solidFill>
                  <a:schemeClr val="accent4">
                    <a:lumMod val="50000"/>
                  </a:schemeClr>
                </a:solidFill>
                <a:latin typeface="Liberation Mono"/>
                <a:cs typeface="Arial" panose="020B0604020202020204" pitchFamily="34" charset="0"/>
              </a:rPr>
              <a:t>TRUE</a:t>
            </a:r>
            <a:r>
              <a:rPr lang="en-IN" dirty="0">
                <a:latin typeface="Liberation Mono"/>
                <a:cs typeface="Arial" panose="020B0604020202020204" pitchFamily="34" charset="0"/>
              </a:rPr>
              <a:t>;</a:t>
            </a:r>
          </a:p>
        </p:txBody>
      </p:sp>
      <p:pic>
        <p:nvPicPr>
          <p:cNvPr id="24" name="Picture 23">
            <a:extLst>
              <a:ext uri="{FF2B5EF4-FFF2-40B4-BE49-F238E27FC236}">
                <a16:creationId xmlns:a16="http://schemas.microsoft.com/office/drawing/2014/main" id="{C8B15EA0-E2F3-4AFB-B1FF-FFA0DFE6892B}"/>
              </a:ext>
            </a:extLst>
          </p:cNvPr>
          <p:cNvPicPr>
            <a:picLocks noChangeAspect="1"/>
          </p:cNvPicPr>
          <p:nvPr/>
        </p:nvPicPr>
        <p:blipFill>
          <a:blip r:embed="rId2" cstate="print"/>
          <a:stretch>
            <a:fillRect/>
          </a:stretch>
        </p:blipFill>
        <p:spPr>
          <a:xfrm>
            <a:off x="6088468" y="4041162"/>
            <a:ext cx="5734256" cy="2268694"/>
          </a:xfrm>
          <a:prstGeom prst="rect">
            <a:avLst/>
          </a:prstGeom>
        </p:spPr>
      </p:pic>
      <p:grpSp>
        <p:nvGrpSpPr>
          <p:cNvPr id="25" name="Group 24">
            <a:extLst>
              <a:ext uri="{FF2B5EF4-FFF2-40B4-BE49-F238E27FC236}">
                <a16:creationId xmlns:a16="http://schemas.microsoft.com/office/drawing/2014/main" id="{03F6ABE4-F730-4681-B374-41A2ADADFFEB}"/>
              </a:ext>
            </a:extLst>
          </p:cNvPr>
          <p:cNvGrpSpPr/>
          <p:nvPr/>
        </p:nvGrpSpPr>
        <p:grpSpPr>
          <a:xfrm>
            <a:off x="6096000" y="919944"/>
            <a:ext cx="5760639" cy="2725080"/>
            <a:chOff x="6689109" y="2892650"/>
            <a:chExt cx="4230634" cy="1864123"/>
          </a:xfrm>
        </p:grpSpPr>
        <p:pic>
          <p:nvPicPr>
            <p:cNvPr id="26" name="Picture 25">
              <a:extLst>
                <a:ext uri="{FF2B5EF4-FFF2-40B4-BE49-F238E27FC236}">
                  <a16:creationId xmlns:a16="http://schemas.microsoft.com/office/drawing/2014/main" id="{F38DAEB1-8711-4B16-88FC-71B2669A22C1}"/>
                </a:ext>
              </a:extLst>
            </p:cNvPr>
            <p:cNvPicPr>
              <a:picLocks noChangeAspect="1"/>
            </p:cNvPicPr>
            <p:nvPr/>
          </p:nvPicPr>
          <p:blipFill>
            <a:blip r:embed="rId3" cstate="print"/>
            <a:stretch>
              <a:fillRect/>
            </a:stretch>
          </p:blipFill>
          <p:spPr>
            <a:xfrm>
              <a:off x="6689109" y="2892650"/>
              <a:ext cx="4230634" cy="1864123"/>
            </a:xfrm>
            <a:prstGeom prst="rect">
              <a:avLst/>
            </a:prstGeom>
          </p:spPr>
        </p:pic>
        <p:sp>
          <p:nvSpPr>
            <p:cNvPr id="27" name="Rectangle 26">
              <a:extLst>
                <a:ext uri="{FF2B5EF4-FFF2-40B4-BE49-F238E27FC236}">
                  <a16:creationId xmlns:a16="http://schemas.microsoft.com/office/drawing/2014/main" id="{7C327D50-412A-46A1-A497-B5AC35EC055D}"/>
                </a:ext>
              </a:extLst>
            </p:cNvPr>
            <p:cNvSpPr/>
            <p:nvPr/>
          </p:nvSpPr>
          <p:spPr>
            <a:xfrm>
              <a:off x="7080740" y="3824205"/>
              <a:ext cx="3814096" cy="2880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0" name="Rectangle 9">
            <a:extLst>
              <a:ext uri="{FF2B5EF4-FFF2-40B4-BE49-F238E27FC236}">
                <a16:creationId xmlns:a16="http://schemas.microsoft.com/office/drawing/2014/main" id="{F90C23EE-B5DB-42DB-B04F-B3B89B2E2294}"/>
              </a:ext>
            </a:extLst>
          </p:cNvPr>
          <p:cNvSpPr/>
          <p:nvPr/>
        </p:nvSpPr>
        <p:spPr>
          <a:xfrm>
            <a:off x="191345" y="2233896"/>
            <a:ext cx="5544616"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UNKNOWN</a:t>
            </a:r>
            <a:r>
              <a:rPr lang="en-IN" dirty="0">
                <a:latin typeface="Liberation Mono"/>
                <a:cs typeface="Arial" panose="020B0604020202020204" pitchFamily="34" charset="0"/>
              </a:rPr>
              <a:t>;</a:t>
            </a:r>
          </a:p>
        </p:txBody>
      </p:sp>
    </p:spTree>
    <p:extLst>
      <p:ext uri="{BB962C8B-B14F-4D97-AF65-F5344CB8AC3E}">
        <p14:creationId xmlns:p14="http://schemas.microsoft.com/office/powerpoint/2010/main" val="27906865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 boolean</a:t>
            </a:r>
          </a:p>
        </p:txBody>
      </p:sp>
      <p:sp>
        <p:nvSpPr>
          <p:cNvPr id="5" name="Rectangle 4"/>
          <p:cNvSpPr/>
          <p:nvPr/>
        </p:nvSpPr>
        <p:spPr>
          <a:xfrm>
            <a:off x="407368" y="637627"/>
            <a:ext cx="10184432" cy="369332"/>
          </a:xfrm>
          <a:prstGeom prst="rect">
            <a:avLst/>
          </a:prstGeom>
          <a:solidFill>
            <a:schemeClr val="accent5">
              <a:lumMod val="20000"/>
              <a:lumOff val="80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and BOOLEAN are synonym of TINYINT(1)</a:t>
            </a:r>
          </a:p>
        </p:txBody>
      </p:sp>
      <p:sp>
        <p:nvSpPr>
          <p:cNvPr id="11" name="Rectangle 10">
            <a:extLst>
              <a:ext uri="{FF2B5EF4-FFF2-40B4-BE49-F238E27FC236}">
                <a16:creationId xmlns:a16="http://schemas.microsoft.com/office/drawing/2014/main" id="{65AAF8D8-A9AA-4D65-A924-E3D8A424C7EC}"/>
              </a:ext>
            </a:extLst>
          </p:cNvPr>
          <p:cNvSpPr/>
          <p:nvPr/>
        </p:nvSpPr>
        <p:spPr>
          <a:xfrm>
            <a:off x="407368" y="1762962"/>
            <a:ext cx="8957190" cy="369332"/>
          </a:xfrm>
          <a:prstGeom prst="rect">
            <a:avLst/>
          </a:prstGeom>
        </p:spPr>
        <p:txBody>
          <a:bodyPr wrap="square">
            <a:spAutoFit/>
          </a:bodyPr>
          <a:lstStyle/>
          <a:p>
            <a:r>
              <a:rPr lang="en-IN" dirty="0">
                <a:solidFill>
                  <a:srgbClr val="0077AA"/>
                </a:solidFill>
                <a:latin typeface="Source Code Pro"/>
              </a:rPr>
              <a:t>SELECT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endParaRPr lang="en-IN" dirty="0"/>
          </a:p>
        </p:txBody>
      </p:sp>
      <p:sp>
        <p:nvSpPr>
          <p:cNvPr id="13" name="Rectangle 12">
            <a:extLst>
              <a:ext uri="{FF2B5EF4-FFF2-40B4-BE49-F238E27FC236}">
                <a16:creationId xmlns:a16="http://schemas.microsoft.com/office/drawing/2014/main" id="{A2CEB430-CE81-4A97-B468-DB2412D09680}"/>
              </a:ext>
            </a:extLst>
          </p:cNvPr>
          <p:cNvSpPr/>
          <p:nvPr/>
        </p:nvSpPr>
        <p:spPr>
          <a:xfrm>
            <a:off x="407368" y="1191577"/>
            <a:ext cx="10184432" cy="523220"/>
          </a:xfrm>
          <a:prstGeom prst="rect">
            <a:avLst/>
          </a:prstGeom>
        </p:spPr>
        <p:txBody>
          <a:bodyPr wrap="square">
            <a:spAutoFit/>
          </a:bodyPr>
          <a:lstStyle/>
          <a:p>
            <a:r>
              <a:rPr lang="en-IN" sz="2400" dirty="0">
                <a:latin typeface="Liberation Mono"/>
              </a:rPr>
              <a:t>A value of </a:t>
            </a:r>
            <a:r>
              <a:rPr lang="en-IN" sz="2800" dirty="0">
                <a:solidFill>
                  <a:srgbClr val="2658E6"/>
                </a:solidFill>
                <a:latin typeface="Liberation Mono"/>
              </a:rPr>
              <a:t>zero</a:t>
            </a:r>
            <a:r>
              <a:rPr lang="en-IN" sz="2400" dirty="0">
                <a:latin typeface="Liberation Mono"/>
              </a:rPr>
              <a:t> is considered </a:t>
            </a:r>
            <a:r>
              <a:rPr lang="en-IN" sz="2800" dirty="0">
                <a:solidFill>
                  <a:srgbClr val="2658E6"/>
                </a:solidFill>
                <a:latin typeface="Liberation Mono"/>
              </a:rPr>
              <a:t>false</a:t>
            </a:r>
            <a:r>
              <a:rPr lang="en-IN" sz="2400" dirty="0">
                <a:latin typeface="Liberation Mono"/>
              </a:rPr>
              <a:t>. </a:t>
            </a:r>
            <a:r>
              <a:rPr lang="en-IN" sz="2800" dirty="0">
                <a:solidFill>
                  <a:srgbClr val="2658E6"/>
                </a:solidFill>
                <a:latin typeface="Liberation Mono"/>
              </a:rPr>
              <a:t>Nonzero</a:t>
            </a:r>
            <a:r>
              <a:rPr lang="en-IN" sz="2400" dirty="0">
                <a:latin typeface="Liberation Mono"/>
              </a:rPr>
              <a:t> values are considered </a:t>
            </a:r>
            <a:r>
              <a:rPr lang="en-IN" sz="2800" dirty="0">
                <a:solidFill>
                  <a:srgbClr val="2658E6"/>
                </a:solidFill>
                <a:latin typeface="Liberation Mono"/>
              </a:rPr>
              <a:t>true</a:t>
            </a:r>
            <a:r>
              <a:rPr lang="en-IN" sz="2400" dirty="0">
                <a:latin typeface="Liberation Mono"/>
              </a:rPr>
              <a:t>.</a:t>
            </a:r>
          </a:p>
        </p:txBody>
      </p:sp>
      <p:grpSp>
        <p:nvGrpSpPr>
          <p:cNvPr id="8" name="Group 7">
            <a:extLst>
              <a:ext uri="{FF2B5EF4-FFF2-40B4-BE49-F238E27FC236}">
                <a16:creationId xmlns:a16="http://schemas.microsoft.com/office/drawing/2014/main" id="{C5D51504-3C99-4560-A98D-98776462F7D7}"/>
              </a:ext>
            </a:extLst>
          </p:cNvPr>
          <p:cNvGrpSpPr/>
          <p:nvPr/>
        </p:nvGrpSpPr>
        <p:grpSpPr>
          <a:xfrm>
            <a:off x="391297" y="4973397"/>
            <a:ext cx="9736418" cy="1753720"/>
            <a:chOff x="391297" y="4973397"/>
            <a:chExt cx="9736418" cy="1753720"/>
          </a:xfrm>
        </p:grpSpPr>
        <p:sp>
          <p:nvSpPr>
            <p:cNvPr id="10" name="Rectangle 9">
              <a:extLst>
                <a:ext uri="{FF2B5EF4-FFF2-40B4-BE49-F238E27FC236}">
                  <a16:creationId xmlns:a16="http://schemas.microsoft.com/office/drawing/2014/main" id="{C6993B56-9E5E-492B-8011-B6BCE93D8C26}"/>
                </a:ext>
              </a:extLst>
            </p:cNvPr>
            <p:cNvSpPr/>
            <p:nvPr/>
          </p:nvSpPr>
          <p:spPr>
            <a:xfrm>
              <a:off x="391297" y="4973397"/>
              <a:ext cx="5832648" cy="1711366"/>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IN" dirty="0">
                  <a:solidFill>
                    <a:srgbClr val="A67F59"/>
                  </a:solidFill>
                  <a:latin typeface="Liberation Mono"/>
                </a:rPr>
                <a:t>NOT</a:t>
              </a:r>
              <a:r>
                <a:rPr lang="en-IN" dirty="0">
                  <a:latin typeface="Liberation Mono"/>
                  <a:cs typeface="Arial" panose="020B0604020202020204" pitchFamily="34" charset="0"/>
                </a:rPr>
                <a:t> completed;</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is </a:t>
              </a:r>
              <a:r>
                <a:rPr lang="en-IN" dirty="0">
                  <a:solidFill>
                    <a:schemeClr val="accent4">
                      <a:lumMod val="50000"/>
                    </a:schemeClr>
                  </a:solidFill>
                  <a:latin typeface="Liberation Mono"/>
                </a:rPr>
                <a:t>False</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990055"/>
                  </a:solidFill>
                  <a:latin typeface="Liberation Mono"/>
                </a:rPr>
                <a:t>0</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chemeClr val="accent4">
                      <a:lumMod val="50000"/>
                    </a:schemeClr>
                  </a:solidFill>
                  <a:latin typeface="Liberation Mono"/>
                </a:rPr>
                <a:t>False</a:t>
              </a:r>
              <a:r>
                <a:rPr lang="en-IN" dirty="0">
                  <a:latin typeface="Liberation Mono"/>
                  <a:cs typeface="Arial" panose="020B0604020202020204" pitchFamily="34" charset="0"/>
                </a:rPr>
                <a:t>;</a:t>
              </a:r>
            </a:p>
          </p:txBody>
        </p:sp>
        <p:pic>
          <p:nvPicPr>
            <p:cNvPr id="15" name="Picture 14">
              <a:extLst>
                <a:ext uri="{FF2B5EF4-FFF2-40B4-BE49-F238E27FC236}">
                  <a16:creationId xmlns:a16="http://schemas.microsoft.com/office/drawing/2014/main" id="{BC444760-A536-469F-AF9D-3D89955BE8E2}"/>
                </a:ext>
              </a:extLst>
            </p:cNvPr>
            <p:cNvPicPr>
              <a:picLocks noChangeAspect="1"/>
            </p:cNvPicPr>
            <p:nvPr/>
          </p:nvPicPr>
          <p:blipFill>
            <a:blip r:embed="rId2" cstate="print"/>
            <a:stretch>
              <a:fillRect/>
            </a:stretch>
          </p:blipFill>
          <p:spPr>
            <a:xfrm>
              <a:off x="6456040" y="4973397"/>
              <a:ext cx="3671675" cy="1753720"/>
            </a:xfrm>
            <a:prstGeom prst="rect">
              <a:avLst/>
            </a:prstGeom>
          </p:spPr>
        </p:pic>
      </p:grpSp>
      <p:grpSp>
        <p:nvGrpSpPr>
          <p:cNvPr id="2" name="Group 1">
            <a:extLst>
              <a:ext uri="{FF2B5EF4-FFF2-40B4-BE49-F238E27FC236}">
                <a16:creationId xmlns:a16="http://schemas.microsoft.com/office/drawing/2014/main" id="{B136A006-274D-47F3-B1FA-1411752A7FDC}"/>
              </a:ext>
            </a:extLst>
          </p:cNvPr>
          <p:cNvGrpSpPr/>
          <p:nvPr/>
        </p:nvGrpSpPr>
        <p:grpSpPr>
          <a:xfrm>
            <a:off x="407367" y="2276872"/>
            <a:ext cx="11521281" cy="2516288"/>
            <a:chOff x="407367" y="2280864"/>
            <a:chExt cx="11521281" cy="2516288"/>
          </a:xfrm>
        </p:grpSpPr>
        <p:sp>
          <p:nvSpPr>
            <p:cNvPr id="7" name="Rectangle 6">
              <a:extLst>
                <a:ext uri="{FF2B5EF4-FFF2-40B4-BE49-F238E27FC236}">
                  <a16:creationId xmlns:a16="http://schemas.microsoft.com/office/drawing/2014/main" id="{4C4B636B-E915-49A1-B3D1-60837803BA45}"/>
                </a:ext>
              </a:extLst>
            </p:cNvPr>
            <p:cNvSpPr/>
            <p:nvPr/>
          </p:nvSpPr>
          <p:spPr>
            <a:xfrm>
              <a:off x="407367" y="2357492"/>
              <a:ext cx="5947233" cy="1711366"/>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is </a:t>
              </a:r>
              <a:r>
                <a:rPr lang="en-IN" dirty="0">
                  <a:solidFill>
                    <a:schemeClr val="accent4">
                      <a:lumMod val="50000"/>
                    </a:schemeClr>
                  </a:solidFill>
                  <a:latin typeface="Liberation Mono"/>
                </a:rPr>
                <a:t>True</a:t>
              </a:r>
              <a:r>
                <a:rPr lang="en-IN" dirty="0">
                  <a:latin typeface="Liberation Mono"/>
                  <a:cs typeface="Arial" panose="020B0604020202020204" pitchFamily="34" charset="0"/>
                </a:rPr>
                <a:t>;</a:t>
              </a:r>
              <a:endParaRPr lang="en-IN" dirty="0">
                <a:solidFill>
                  <a:srgbClr val="0077AA"/>
                </a:solidFill>
                <a:latin typeface="Liberation Mono"/>
                <a:cs typeface="Arial" panose="020B0604020202020204" pitchFamily="34" charset="0"/>
              </a:endParaRP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chemeClr val="accent4">
                      <a:lumMod val="50000"/>
                    </a:schemeClr>
                  </a:solidFill>
                  <a:latin typeface="Liberation Mono"/>
                </a:rPr>
                <a:t>True</a:t>
              </a:r>
              <a:r>
                <a:rPr lang="en-IN" dirty="0">
                  <a:latin typeface="Liberation Mono"/>
                  <a:cs typeface="Arial" panose="020B0604020202020204" pitchFamily="34" charset="0"/>
                </a:rPr>
                <a:t>;</a:t>
              </a:r>
            </a:p>
          </p:txBody>
        </p:sp>
        <p:grpSp>
          <p:nvGrpSpPr>
            <p:cNvPr id="16" name="Group 15">
              <a:extLst>
                <a:ext uri="{FF2B5EF4-FFF2-40B4-BE49-F238E27FC236}">
                  <a16:creationId xmlns:a16="http://schemas.microsoft.com/office/drawing/2014/main" id="{3B21899B-5790-4EC1-ACD8-CF77E1AABCC6}"/>
                </a:ext>
              </a:extLst>
            </p:cNvPr>
            <p:cNvGrpSpPr/>
            <p:nvPr/>
          </p:nvGrpSpPr>
          <p:grpSpPr>
            <a:xfrm>
              <a:off x="6452934" y="2280864"/>
              <a:ext cx="5475714" cy="2516288"/>
              <a:chOff x="6859051" y="2564904"/>
              <a:chExt cx="5056094" cy="2024225"/>
            </a:xfrm>
          </p:grpSpPr>
          <p:pic>
            <p:nvPicPr>
              <p:cNvPr id="17" name="Picture 16">
                <a:extLst>
                  <a:ext uri="{FF2B5EF4-FFF2-40B4-BE49-F238E27FC236}">
                    <a16:creationId xmlns:a16="http://schemas.microsoft.com/office/drawing/2014/main" id="{04532AF5-6B4A-4AE9-B379-17B8F19E56A2}"/>
                  </a:ext>
                </a:extLst>
              </p:cNvPr>
              <p:cNvPicPr>
                <a:picLocks noChangeAspect="1"/>
              </p:cNvPicPr>
              <p:nvPr/>
            </p:nvPicPr>
            <p:blipFill>
              <a:blip r:embed="rId3" cstate="print"/>
              <a:stretch>
                <a:fillRect/>
              </a:stretch>
            </p:blipFill>
            <p:spPr>
              <a:xfrm>
                <a:off x="6859051" y="2564904"/>
                <a:ext cx="2401410" cy="2024225"/>
              </a:xfrm>
              <a:prstGeom prst="rect">
                <a:avLst/>
              </a:prstGeom>
            </p:spPr>
          </p:pic>
          <p:pic>
            <p:nvPicPr>
              <p:cNvPr id="18" name="Picture 17">
                <a:extLst>
                  <a:ext uri="{FF2B5EF4-FFF2-40B4-BE49-F238E27FC236}">
                    <a16:creationId xmlns:a16="http://schemas.microsoft.com/office/drawing/2014/main" id="{4C76065B-EF06-4E6A-99CC-9B390F7C461C}"/>
                  </a:ext>
                </a:extLst>
              </p:cNvPr>
              <p:cNvPicPr>
                <a:picLocks noChangeAspect="1"/>
              </p:cNvPicPr>
              <p:nvPr/>
            </p:nvPicPr>
            <p:blipFill>
              <a:blip r:embed="rId4" cstate="print"/>
              <a:stretch>
                <a:fillRect/>
              </a:stretch>
            </p:blipFill>
            <p:spPr>
              <a:xfrm>
                <a:off x="9351258" y="2570195"/>
                <a:ext cx="2563887" cy="1722824"/>
              </a:xfrm>
              <a:prstGeom prst="rect">
                <a:avLst/>
              </a:prstGeom>
            </p:spPr>
          </p:pic>
          <p:sp>
            <p:nvSpPr>
              <p:cNvPr id="19" name="Rectangle 18">
                <a:extLst>
                  <a:ext uri="{FF2B5EF4-FFF2-40B4-BE49-F238E27FC236}">
                    <a16:creationId xmlns:a16="http://schemas.microsoft.com/office/drawing/2014/main" id="{61DD87D5-F2F0-47AD-B28E-C82404C06A14}"/>
                  </a:ext>
                </a:extLst>
              </p:cNvPr>
              <p:cNvSpPr/>
              <p:nvPr/>
            </p:nvSpPr>
            <p:spPr>
              <a:xfrm>
                <a:off x="6895911" y="3492501"/>
                <a:ext cx="2324345" cy="44514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3" name="Connector: Elbow 2">
              <a:extLst>
                <a:ext uri="{FF2B5EF4-FFF2-40B4-BE49-F238E27FC236}">
                  <a16:creationId xmlns:a16="http://schemas.microsoft.com/office/drawing/2014/main" id="{DF9E0E50-E4A7-4914-92A9-4981BC7EEBC0}"/>
                </a:ext>
              </a:extLst>
            </p:cNvPr>
            <p:cNvCxnSpPr/>
            <p:nvPr/>
          </p:nvCxnSpPr>
          <p:spPr>
            <a:xfrm>
              <a:off x="4727848" y="2636912"/>
              <a:ext cx="1725086" cy="1008112"/>
            </a:xfrm>
            <a:prstGeom prst="bentConnector3">
              <a:avLst>
                <a:gd name="adj1" fmla="val 70570"/>
              </a:avLst>
            </a:prstGeom>
            <a:ln w="28575">
              <a:prstDash val="dash"/>
              <a:headEnd type="triangle"/>
              <a:tailEnd type="triangle"/>
            </a:ln>
          </p:spPr>
          <p:style>
            <a:lnRef idx="1">
              <a:schemeClr val="dk1"/>
            </a:lnRef>
            <a:fillRef idx="0">
              <a:schemeClr val="dk1"/>
            </a:fillRef>
            <a:effectRef idx="0">
              <a:schemeClr val="dk1"/>
            </a:effectRef>
            <a:fontRef idx="minor">
              <a:schemeClr val="tx1"/>
            </a:fontRef>
          </p:style>
        </p:cxnSp>
        <p:cxnSp>
          <p:nvCxnSpPr>
            <p:cNvPr id="6" name="Straight Arrow Connector 5">
              <a:extLst>
                <a:ext uri="{FF2B5EF4-FFF2-40B4-BE49-F238E27FC236}">
                  <a16:creationId xmlns:a16="http://schemas.microsoft.com/office/drawing/2014/main" id="{B1DAB4B7-5B4C-4BE2-A8AE-5ACF0A864AE7}"/>
                </a:ext>
              </a:extLst>
            </p:cNvPr>
            <p:cNvCxnSpPr>
              <a:cxnSpLocks/>
            </p:cNvCxnSpPr>
            <p:nvPr/>
          </p:nvCxnSpPr>
          <p:spPr>
            <a:xfrm>
              <a:off x="5303912" y="3097426"/>
              <a:ext cx="576064" cy="0"/>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37BE47E4-AE90-4901-B318-A3866554A5CF}"/>
                </a:ext>
              </a:extLst>
            </p:cNvPr>
            <p:cNvCxnSpPr>
              <a:cxnSpLocks/>
            </p:cNvCxnSpPr>
            <p:nvPr/>
          </p:nvCxnSpPr>
          <p:spPr>
            <a:xfrm>
              <a:off x="5303912" y="3894068"/>
              <a:ext cx="360040" cy="0"/>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cxnSp>
        <p:nvCxnSpPr>
          <p:cNvPr id="22" name="Connector: Elbow 21">
            <a:extLst>
              <a:ext uri="{FF2B5EF4-FFF2-40B4-BE49-F238E27FC236}">
                <a16:creationId xmlns:a16="http://schemas.microsoft.com/office/drawing/2014/main" id="{5DF27293-E2AB-43CE-BB17-8AF3FD95F63D}"/>
              </a:ext>
            </a:extLst>
          </p:cNvPr>
          <p:cNvCxnSpPr>
            <a:cxnSpLocks/>
          </p:cNvCxnSpPr>
          <p:nvPr/>
        </p:nvCxnSpPr>
        <p:spPr>
          <a:xfrm>
            <a:off x="5117319" y="3435231"/>
            <a:ext cx="6019241" cy="1364160"/>
          </a:xfrm>
          <a:prstGeom prst="bentConnector3">
            <a:avLst>
              <a:gd name="adj1" fmla="val 10213"/>
            </a:avLst>
          </a:prstGeom>
          <a:ln w="28575">
            <a:prstDash val="dash"/>
            <a:headEnd type="triangle"/>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8C146D51-C42F-4BE2-99C6-4E8F338E5935}"/>
              </a:ext>
            </a:extLst>
          </p:cNvPr>
          <p:cNvCxnSpPr>
            <a:cxnSpLocks/>
          </p:cNvCxnSpPr>
          <p:nvPr/>
        </p:nvCxnSpPr>
        <p:spPr>
          <a:xfrm flipV="1">
            <a:off x="11136560" y="4361112"/>
            <a:ext cx="0" cy="364032"/>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A92E5C58-6888-4524-A765-C7BBA21CBB67}"/>
              </a:ext>
            </a:extLst>
          </p:cNvPr>
          <p:cNvSpPr/>
          <p:nvPr/>
        </p:nvSpPr>
        <p:spPr>
          <a:xfrm rot="16200000">
            <a:off x="10188369" y="3219602"/>
            <a:ext cx="1729661" cy="55335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86" name="Group 85">
            <a:extLst>
              <a:ext uri="{FF2B5EF4-FFF2-40B4-BE49-F238E27FC236}">
                <a16:creationId xmlns:a16="http://schemas.microsoft.com/office/drawing/2014/main" id="{8D6CBCE6-F679-4BE8-AAAE-4CD93DF02553}"/>
              </a:ext>
            </a:extLst>
          </p:cNvPr>
          <p:cNvGrpSpPr/>
          <p:nvPr/>
        </p:nvGrpSpPr>
        <p:grpSpPr>
          <a:xfrm>
            <a:off x="5162809" y="5041642"/>
            <a:ext cx="1223205" cy="1686663"/>
            <a:chOff x="5191837" y="4998100"/>
            <a:chExt cx="1223205" cy="1686663"/>
          </a:xfrm>
        </p:grpSpPr>
        <p:cxnSp>
          <p:nvCxnSpPr>
            <p:cNvPr id="65" name="Straight Arrow Connector 64">
              <a:extLst>
                <a:ext uri="{FF2B5EF4-FFF2-40B4-BE49-F238E27FC236}">
                  <a16:creationId xmlns:a16="http://schemas.microsoft.com/office/drawing/2014/main" id="{603A52AD-E869-4AF8-897E-614302F92CC4}"/>
                </a:ext>
              </a:extLst>
            </p:cNvPr>
            <p:cNvCxnSpPr>
              <a:cxnSpLocks/>
            </p:cNvCxnSpPr>
            <p:nvPr/>
          </p:nvCxnSpPr>
          <p:spPr>
            <a:xfrm flipH="1">
              <a:off x="5191837" y="6684763"/>
              <a:ext cx="398554" cy="0"/>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B1EB11EE-5161-43D3-8BF2-CE69ABEBE8A3}"/>
                </a:ext>
              </a:extLst>
            </p:cNvPr>
            <p:cNvCxnSpPr>
              <a:cxnSpLocks/>
            </p:cNvCxnSpPr>
            <p:nvPr/>
          </p:nvCxnSpPr>
          <p:spPr>
            <a:xfrm>
              <a:off x="5591944" y="5085184"/>
              <a:ext cx="0" cy="1599579"/>
            </a:xfrm>
            <a:prstGeom prst="straightConnector1">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89C82DE2-4508-4251-8E43-2EB30C49F9AD}"/>
                </a:ext>
              </a:extLst>
            </p:cNvPr>
            <p:cNvCxnSpPr>
              <a:cxnSpLocks/>
            </p:cNvCxnSpPr>
            <p:nvPr/>
          </p:nvCxnSpPr>
          <p:spPr>
            <a:xfrm>
              <a:off x="5763864" y="5884973"/>
              <a:ext cx="651178" cy="0"/>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9436D677-F5F3-47B0-BCB1-73ADCDA99167}"/>
                </a:ext>
              </a:extLst>
            </p:cNvPr>
            <p:cNvCxnSpPr>
              <a:cxnSpLocks/>
            </p:cNvCxnSpPr>
            <p:nvPr/>
          </p:nvCxnSpPr>
          <p:spPr>
            <a:xfrm flipH="1">
              <a:off x="5191837" y="4998100"/>
              <a:ext cx="398554" cy="0"/>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046203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07369" y="2944296"/>
            <a:ext cx="11377264" cy="2957861"/>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chemeClr val="accent4">
                    <a:lumMod val="50000"/>
                  </a:schemeClr>
                </a:solidFill>
                <a:latin typeface="Liberation Mono"/>
              </a:rPr>
              <a:t>True</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rgbClr val="990055"/>
                </a:solidFill>
                <a:latin typeface="Liberation Mono"/>
              </a:rPr>
              <a:t>0</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chemeClr val="accent4">
                    <a:lumMod val="50000"/>
                  </a:schemeClr>
                </a:solidFill>
                <a:latin typeface="Liberation Mono"/>
              </a:rPr>
              <a:t>False</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ename</a:t>
            </a:r>
            <a:r>
              <a:rPr lang="en-US" dirty="0">
                <a:solidFill>
                  <a:srgbClr val="006C86"/>
                </a:solidFill>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a:t>
            </a:r>
            <a:r>
              <a:rPr lang="en-US" dirty="0">
                <a:solidFill>
                  <a:srgbClr val="006C86"/>
                </a:solidFill>
                <a:latin typeface="Liberation Mono"/>
                <a:cs typeface="Arial" panose="020B0604020202020204" pitchFamily="34" charset="0"/>
              </a:rPr>
              <a:t> </a:t>
            </a:r>
            <a:r>
              <a:rPr lang="en-US" dirty="0">
                <a:solidFill>
                  <a:srgbClr val="669900"/>
                </a:solidFill>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a:t>
            </a:r>
            <a:r>
              <a:rPr lang="en-US" dirty="0">
                <a:solidFill>
                  <a:srgbClr val="990055"/>
                </a:solidFill>
                <a:latin typeface="Liberation Mono"/>
              </a:rPr>
              <a:t>0</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ename</a:t>
            </a:r>
            <a:r>
              <a:rPr lang="en-US" dirty="0">
                <a:solidFill>
                  <a:srgbClr val="006C86"/>
                </a:solidFill>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a:t>
            </a:r>
            <a:r>
              <a:rPr lang="en-US" dirty="0">
                <a:solidFill>
                  <a:srgbClr val="006C86"/>
                </a:solidFill>
                <a:latin typeface="Liberation Mono"/>
                <a:cs typeface="Arial" panose="020B0604020202020204" pitchFamily="34" charset="0"/>
              </a:rPr>
              <a:t> </a:t>
            </a:r>
            <a:r>
              <a:rPr lang="en-US" dirty="0">
                <a:solidFill>
                  <a:srgbClr val="669900"/>
                </a:solidFill>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ename</a:t>
            </a:r>
            <a:r>
              <a:rPr lang="en-US" dirty="0">
                <a:solidFill>
                  <a:srgbClr val="006C86"/>
                </a:solidFill>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a:t>
            </a:r>
            <a:r>
              <a:rPr lang="en-US" dirty="0">
                <a:solidFill>
                  <a:srgbClr val="006C86"/>
                </a:solidFill>
                <a:latin typeface="Liberation Mono"/>
                <a:cs typeface="Arial" panose="020B0604020202020204" pitchFamily="34" charset="0"/>
              </a:rPr>
              <a:t> </a:t>
            </a:r>
            <a:r>
              <a:rPr lang="en-US" dirty="0">
                <a:solidFill>
                  <a:srgbClr val="669900"/>
                </a:solidFill>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a:t>
            </a:r>
          </a:p>
        </p:txBody>
      </p:sp>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 boolean</a:t>
            </a:r>
          </a:p>
        </p:txBody>
      </p:sp>
      <p:sp>
        <p:nvSpPr>
          <p:cNvPr id="7" name="Rectangle 6">
            <a:extLst>
              <a:ext uri="{FF2B5EF4-FFF2-40B4-BE49-F238E27FC236}">
                <a16:creationId xmlns:a16="http://schemas.microsoft.com/office/drawing/2014/main" id="{F78BF946-F616-4549-A08B-2C67D0B44C75}"/>
              </a:ext>
            </a:extLst>
          </p:cNvPr>
          <p:cNvSpPr/>
          <p:nvPr/>
        </p:nvSpPr>
        <p:spPr>
          <a:xfrm>
            <a:off x="407368" y="637627"/>
            <a:ext cx="10184432" cy="369332"/>
          </a:xfrm>
          <a:prstGeom prst="rect">
            <a:avLst/>
          </a:prstGeom>
          <a:solidFill>
            <a:schemeClr val="accent5">
              <a:lumMod val="20000"/>
              <a:lumOff val="80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and BOOLEAN are synonym of TINYINT(1)</a:t>
            </a:r>
          </a:p>
        </p:txBody>
      </p:sp>
      <p:sp>
        <p:nvSpPr>
          <p:cNvPr id="2" name="Rectangle 1">
            <a:extLst>
              <a:ext uri="{FF2B5EF4-FFF2-40B4-BE49-F238E27FC236}">
                <a16:creationId xmlns:a16="http://schemas.microsoft.com/office/drawing/2014/main" id="{B76ACC2D-8426-4B9D-8469-E36B7173816A}"/>
              </a:ext>
            </a:extLst>
          </p:cNvPr>
          <p:cNvSpPr/>
          <p:nvPr/>
        </p:nvSpPr>
        <p:spPr>
          <a:xfrm>
            <a:off x="407368" y="2389935"/>
            <a:ext cx="11377264"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10" name="TextBox 9">
            <a:extLst>
              <a:ext uri="{FF2B5EF4-FFF2-40B4-BE49-F238E27FC236}">
                <a16:creationId xmlns:a16="http://schemas.microsoft.com/office/drawing/2014/main" id="{2B285540-07D6-4D96-86D9-52EB6AE2A3D3}"/>
              </a:ext>
            </a:extLst>
          </p:cNvPr>
          <p:cNvSpPr txBox="1"/>
          <p:nvPr/>
        </p:nvSpPr>
        <p:spPr>
          <a:xfrm>
            <a:off x="6168008" y="2944296"/>
            <a:ext cx="5723203" cy="2542363"/>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OR</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AND</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IN</a:t>
            </a:r>
            <a:r>
              <a:rPr lang="en-IN" dirty="0">
                <a:solidFill>
                  <a:schemeClr val="bg1">
                    <a:lumMod val="65000"/>
                  </a:schemeClr>
                </a:solidFill>
                <a:latin typeface="Liberation Mono"/>
              </a:rPr>
              <a:t>(</a:t>
            </a:r>
            <a:r>
              <a:rPr lang="en-IN" dirty="0">
                <a:solidFill>
                  <a:srgbClr val="669900"/>
                </a:solidFill>
                <a:latin typeface="Liberation Mono"/>
              </a:rPr>
              <a:t>'smith'</a:t>
            </a:r>
            <a:r>
              <a:rPr lang="en-IN" dirty="0">
                <a:latin typeface="Liberation Mono"/>
              </a:rPr>
              <a:t>, </a:t>
            </a:r>
            <a:r>
              <a:rPr lang="en-IN" dirty="0">
                <a:solidFill>
                  <a:schemeClr val="accent4">
                    <a:lumMod val="50000"/>
                  </a:schemeClr>
                </a:solidFill>
                <a:latin typeface="Liberation Mono"/>
              </a:rPr>
              <a:t>True</a:t>
            </a:r>
            <a:r>
              <a:rPr lang="en-IN" dirty="0">
                <a:solidFill>
                  <a:schemeClr val="bg1">
                    <a:lumMod val="65000"/>
                  </a:schemeClr>
                </a:solidFill>
                <a:latin typeface="Liberation Mono"/>
              </a:rPr>
              <a:t>)</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OR</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AND</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IN</a:t>
            </a:r>
            <a:r>
              <a:rPr lang="en-IN" dirty="0">
                <a:solidFill>
                  <a:schemeClr val="bg1">
                    <a:lumMod val="65000"/>
                  </a:schemeClr>
                </a:solidFill>
                <a:latin typeface="Liberation Mono"/>
              </a:rPr>
              <a:t>(</a:t>
            </a:r>
            <a:r>
              <a:rPr lang="en-IN" dirty="0">
                <a:solidFill>
                  <a:srgbClr val="669900"/>
                </a:solidFill>
                <a:latin typeface="Liberation Mono"/>
              </a:rPr>
              <a:t>'smith'</a:t>
            </a:r>
            <a:r>
              <a:rPr lang="en-IN" dirty="0">
                <a:latin typeface="Liberation Mono"/>
              </a:rPr>
              <a:t>, </a:t>
            </a:r>
            <a:r>
              <a:rPr lang="en-IN" dirty="0">
                <a:solidFill>
                  <a:schemeClr val="accent4">
                    <a:lumMod val="50000"/>
                  </a:schemeClr>
                </a:solidFill>
                <a:latin typeface="Liberation Mono"/>
              </a:rPr>
              <a:t>False</a:t>
            </a:r>
            <a:r>
              <a:rPr lang="en-IN" dirty="0">
                <a:solidFill>
                  <a:schemeClr val="bg1">
                    <a:lumMod val="65000"/>
                  </a:schemeClr>
                </a:solidFill>
                <a:latin typeface="Liberation Mono"/>
              </a:rPr>
              <a:t>)</a:t>
            </a:r>
            <a:r>
              <a:rPr lang="en-IN" dirty="0">
                <a:latin typeface="Liberation Mono"/>
              </a:rPr>
              <a:t>;</a:t>
            </a:r>
          </a:p>
        </p:txBody>
      </p:sp>
      <p:sp>
        <p:nvSpPr>
          <p:cNvPr id="11" name="Rectangle 10">
            <a:extLst>
              <a:ext uri="{FF2B5EF4-FFF2-40B4-BE49-F238E27FC236}">
                <a16:creationId xmlns:a16="http://schemas.microsoft.com/office/drawing/2014/main" id="{511801E8-18AB-43BB-8D6A-651EBD65C067}"/>
              </a:ext>
            </a:extLst>
          </p:cNvPr>
          <p:cNvSpPr/>
          <p:nvPr/>
        </p:nvSpPr>
        <p:spPr>
          <a:xfrm>
            <a:off x="407368" y="1762962"/>
            <a:ext cx="8957190" cy="369332"/>
          </a:xfrm>
          <a:prstGeom prst="rect">
            <a:avLst/>
          </a:prstGeom>
        </p:spPr>
        <p:txBody>
          <a:bodyPr wrap="square">
            <a:spAutoFit/>
          </a:bodyPr>
          <a:lstStyle/>
          <a:p>
            <a:r>
              <a:rPr lang="en-IN" dirty="0">
                <a:solidFill>
                  <a:srgbClr val="0077AA"/>
                </a:solidFill>
                <a:latin typeface="Source Code Pro"/>
              </a:rPr>
              <a:t>SELECT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endParaRPr lang="en-IN" dirty="0"/>
          </a:p>
        </p:txBody>
      </p:sp>
      <p:sp>
        <p:nvSpPr>
          <p:cNvPr id="12" name="Rectangle 11">
            <a:extLst>
              <a:ext uri="{FF2B5EF4-FFF2-40B4-BE49-F238E27FC236}">
                <a16:creationId xmlns:a16="http://schemas.microsoft.com/office/drawing/2014/main" id="{33EBFFEB-C322-45FD-8F4F-730B832917D8}"/>
              </a:ext>
            </a:extLst>
          </p:cNvPr>
          <p:cNvSpPr/>
          <p:nvPr/>
        </p:nvSpPr>
        <p:spPr>
          <a:xfrm>
            <a:off x="407368" y="1191577"/>
            <a:ext cx="10184432" cy="523220"/>
          </a:xfrm>
          <a:prstGeom prst="rect">
            <a:avLst/>
          </a:prstGeom>
        </p:spPr>
        <p:txBody>
          <a:bodyPr wrap="square">
            <a:spAutoFit/>
          </a:bodyPr>
          <a:lstStyle/>
          <a:p>
            <a:r>
              <a:rPr lang="en-IN" sz="2400" dirty="0">
                <a:latin typeface="Liberation Mono"/>
              </a:rPr>
              <a:t>A value of </a:t>
            </a:r>
            <a:r>
              <a:rPr lang="en-IN" sz="2800" dirty="0">
                <a:solidFill>
                  <a:srgbClr val="2658E6"/>
                </a:solidFill>
                <a:latin typeface="Liberation Mono"/>
              </a:rPr>
              <a:t>zero</a:t>
            </a:r>
            <a:r>
              <a:rPr lang="en-IN" sz="2400" dirty="0">
                <a:latin typeface="Liberation Mono"/>
              </a:rPr>
              <a:t> is considered </a:t>
            </a:r>
            <a:r>
              <a:rPr lang="en-IN" sz="2800" dirty="0">
                <a:solidFill>
                  <a:srgbClr val="2658E6"/>
                </a:solidFill>
                <a:latin typeface="Liberation Mono"/>
              </a:rPr>
              <a:t>false</a:t>
            </a:r>
            <a:r>
              <a:rPr lang="en-IN" sz="2400" dirty="0">
                <a:latin typeface="Liberation Mono"/>
              </a:rPr>
              <a:t>. </a:t>
            </a:r>
            <a:r>
              <a:rPr lang="en-IN" sz="2800" dirty="0">
                <a:solidFill>
                  <a:srgbClr val="2658E6"/>
                </a:solidFill>
                <a:latin typeface="Liberation Mono"/>
              </a:rPr>
              <a:t>Nonzero</a:t>
            </a:r>
            <a:r>
              <a:rPr lang="en-IN" sz="2400" dirty="0">
                <a:latin typeface="Liberation Mono"/>
              </a:rPr>
              <a:t> values are considered </a:t>
            </a:r>
            <a:r>
              <a:rPr lang="en-IN" sz="2800" dirty="0">
                <a:solidFill>
                  <a:srgbClr val="2658E6"/>
                </a:solidFill>
                <a:latin typeface="Liberation Mono"/>
              </a:rPr>
              <a:t>true</a:t>
            </a:r>
            <a:r>
              <a:rPr lang="en-IN" sz="2400" dirty="0">
                <a:latin typeface="Liberation Mono"/>
              </a:rPr>
              <a:t>.</a:t>
            </a:r>
          </a:p>
        </p:txBody>
      </p:sp>
    </p:spTree>
    <p:extLst>
      <p:ext uri="{BB962C8B-B14F-4D97-AF65-F5344CB8AC3E}">
        <p14:creationId xmlns:p14="http://schemas.microsoft.com/office/powerpoint/2010/main" val="32320249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E15A2F8E-F83D-4F0E-A506-08A8364AA746}"/>
              </a:ext>
            </a:extLst>
          </p:cNvPr>
          <p:cNvSpPr txBox="1"/>
          <p:nvPr/>
        </p:nvSpPr>
        <p:spPr>
          <a:xfrm>
            <a:off x="335360" y="1328400"/>
            <a:ext cx="11521280" cy="3539430"/>
          </a:xfrm>
          <a:prstGeom prst="rect">
            <a:avLst/>
          </a:prstGeom>
          <a:solidFill>
            <a:schemeClr val="bg1"/>
          </a:solidFill>
        </p:spPr>
        <p:txBody>
          <a:bodyPr wrap="square" rtlCol="0">
            <a:spAutoFit/>
          </a:bodyPr>
          <a:lstStyle/>
          <a:p>
            <a:pPr marL="342900" indent="-342900" algn="just">
              <a:buFont typeface="Arial" panose="020B0604020202020204" pitchFamily="34" charset="0"/>
              <a:buChar char="•"/>
            </a:pPr>
            <a:r>
              <a:rPr lang="en-IN" sz="2400" b="1" dirty="0">
                <a:solidFill>
                  <a:schemeClr val="bg2">
                    <a:lumMod val="25000"/>
                  </a:schemeClr>
                </a:solidFill>
                <a:latin typeface="Liberation Mono"/>
              </a:rPr>
              <a:t>CSV</a:t>
            </a:r>
            <a:r>
              <a:rPr lang="en-IN" sz="2000" dirty="0">
                <a:solidFill>
                  <a:schemeClr val="bg2">
                    <a:lumMod val="25000"/>
                  </a:schemeClr>
                </a:solidFill>
                <a:latin typeface="Liberation Mono"/>
              </a:rPr>
              <a:t> </a:t>
            </a:r>
            <a:r>
              <a:rPr lang="en-US" sz="2000" b="0" i="0" dirty="0">
                <a:solidFill>
                  <a:srgbClr val="555555"/>
                </a:solidFill>
                <a:effectLst/>
                <a:latin typeface="Open Sans" panose="020B0606030504020204" pitchFamily="34" charset="0"/>
              </a:rPr>
              <a:t>storage engine </a:t>
            </a:r>
            <a:r>
              <a:rPr lang="en-IN" sz="2000" dirty="0">
                <a:solidFill>
                  <a:schemeClr val="bg2">
                    <a:lumMod val="25000"/>
                  </a:schemeClr>
                </a:solidFill>
                <a:latin typeface="Liberation Mono"/>
              </a:rPr>
              <a:t>tables are visible to another client.</a:t>
            </a:r>
          </a:p>
          <a:p>
            <a:pPr marL="342900" indent="-342900" algn="just">
              <a:buFont typeface="Arial" panose="020B0604020202020204" pitchFamily="34" charset="0"/>
              <a:buChar char="•"/>
            </a:pPr>
            <a:r>
              <a:rPr lang="en-US" sz="2000" dirty="0">
                <a:solidFill>
                  <a:schemeClr val="bg2">
                    <a:lumMod val="25000"/>
                  </a:schemeClr>
                </a:solidFill>
                <a:latin typeface="Liberation Mono"/>
              </a:rPr>
              <a:t>The CSV storage engine stores data in text/csv files using comma-separated values format.</a:t>
            </a:r>
          </a:p>
          <a:p>
            <a:pPr marL="342900" indent="-342900" algn="just">
              <a:buFont typeface="Arial" panose="020B0604020202020204" pitchFamily="34" charset="0"/>
              <a:buChar char="•"/>
            </a:pPr>
            <a:r>
              <a:rPr lang="en-IN" sz="2000" dirty="0">
                <a:solidFill>
                  <a:schemeClr val="bg2">
                    <a:lumMod val="25000"/>
                  </a:schemeClr>
                </a:solidFill>
                <a:latin typeface="Liberation Mono"/>
              </a:rPr>
              <a:t>The storage engine for the table doesn't support nullable (NULL) columns.</a:t>
            </a:r>
          </a:p>
          <a:p>
            <a:pPr marL="342900" indent="-342900" algn="just">
              <a:buFont typeface="Arial" panose="020B0604020202020204" pitchFamily="34" charset="0"/>
              <a:buChar char="•"/>
            </a:pPr>
            <a:endParaRPr lang="en-IN" dirty="0">
              <a:solidFill>
                <a:srgbClr val="4BACC6"/>
              </a:solidFill>
              <a:latin typeface="Liberation Mono"/>
            </a:endParaRPr>
          </a:p>
          <a:p>
            <a:pPr algn="just"/>
            <a:r>
              <a:rPr lang="en-IN" dirty="0">
                <a:solidFill>
                  <a:srgbClr val="FF0000"/>
                </a:solidFill>
                <a:latin typeface="Liberation Mono"/>
              </a:rPr>
              <a:t>e.g. </a:t>
            </a:r>
            <a:r>
              <a:rPr lang="en-US" dirty="0">
                <a:solidFill>
                  <a:srgbClr val="0077AA"/>
                </a:solidFill>
                <a:latin typeface="Liberation Mono"/>
              </a:rPr>
              <a:t>CREATE TABLE </a:t>
            </a:r>
            <a:r>
              <a:rPr lang="en-US" dirty="0">
                <a:solidFill>
                  <a:schemeClr val="bg2">
                    <a:lumMod val="25000"/>
                  </a:schemeClr>
                </a:solidFill>
                <a:latin typeface="Liberation Mono"/>
              </a:rPr>
              <a:t>csv</a:t>
            </a:r>
            <a:r>
              <a:rPr lang="en-US" dirty="0">
                <a:solidFill>
                  <a:srgbClr val="999999"/>
                </a:solidFill>
                <a:latin typeface="Liberation Mono"/>
              </a:rPr>
              <a:t>(</a:t>
            </a:r>
          </a:p>
          <a:p>
            <a:pPr algn="just"/>
            <a:r>
              <a:rPr lang="en-US" dirty="0">
                <a:solidFill>
                  <a:srgbClr val="999999"/>
                </a:solidFill>
                <a:latin typeface="Liberation Mono"/>
              </a:rPr>
              <a:t>          </a:t>
            </a:r>
            <a:r>
              <a:rPr lang="en-US" dirty="0">
                <a:solidFill>
                  <a:schemeClr val="bg2">
                    <a:lumMod val="25000"/>
                  </a:schemeClr>
                </a:solidFill>
                <a:latin typeface="Liberation Mono"/>
              </a:rPr>
              <a:t>ID</a:t>
            </a:r>
            <a:r>
              <a:rPr lang="en-US" dirty="0">
                <a:solidFill>
                  <a:srgbClr val="0077AA"/>
                </a:solidFill>
                <a:latin typeface="Liberation Mono"/>
              </a:rPr>
              <a:t> </a:t>
            </a:r>
            <a:r>
              <a:rPr lang="en-US" dirty="0">
                <a:solidFill>
                  <a:srgbClr val="834689"/>
                </a:solidFill>
                <a:latin typeface="Liberation Mono"/>
              </a:rPr>
              <a:t>INT</a:t>
            </a:r>
            <a:r>
              <a:rPr lang="en-US" dirty="0">
                <a:solidFill>
                  <a:srgbClr val="0077AA"/>
                </a:solidFill>
                <a:latin typeface="Liberation Mono"/>
              </a:rPr>
              <a:t> </a:t>
            </a:r>
            <a:r>
              <a:rPr lang="en-US" dirty="0">
                <a:solidFill>
                  <a:schemeClr val="bg2">
                    <a:lumMod val="25000"/>
                  </a:schemeClr>
                </a:solidFill>
                <a:latin typeface="Liberation Mono"/>
              </a:rPr>
              <a:t>not</a:t>
            </a:r>
            <a:r>
              <a:rPr lang="en-US" dirty="0">
                <a:solidFill>
                  <a:srgbClr val="0077AA"/>
                </a:solidFill>
                <a:latin typeface="Liberation Mono"/>
              </a:rPr>
              <a:t> </a:t>
            </a:r>
            <a:r>
              <a:rPr lang="en-US" dirty="0">
                <a:solidFill>
                  <a:schemeClr val="bg2">
                    <a:lumMod val="25000"/>
                  </a:schemeClr>
                </a:solidFill>
                <a:latin typeface="Liberation Mono"/>
              </a:rPr>
              <a:t>null</a:t>
            </a:r>
            <a:r>
              <a:rPr lang="en-US" dirty="0">
                <a:latin typeface="Liberation Mono"/>
              </a:rPr>
              <a:t>,</a:t>
            </a:r>
            <a:r>
              <a:rPr lang="en-US" dirty="0">
                <a:solidFill>
                  <a:srgbClr val="0077AA"/>
                </a:solidFill>
                <a:latin typeface="Liberation Mono"/>
              </a:rPr>
              <a:t> </a:t>
            </a:r>
          </a:p>
          <a:p>
            <a:pPr algn="just"/>
            <a:r>
              <a:rPr lang="en-US" dirty="0">
                <a:solidFill>
                  <a:schemeClr val="bg2">
                    <a:lumMod val="25000"/>
                  </a:schemeClr>
                </a:solidFill>
                <a:latin typeface="Liberation Mono"/>
              </a:rPr>
              <a:t>          ename</a:t>
            </a:r>
            <a:r>
              <a:rPr lang="en-US" dirty="0">
                <a:solidFill>
                  <a:srgbClr val="0077AA"/>
                </a:solidFill>
                <a:latin typeface="Liberation Mono"/>
              </a:rPr>
              <a:t> </a:t>
            </a:r>
            <a:r>
              <a:rPr lang="en-US" dirty="0">
                <a:solidFill>
                  <a:srgbClr val="834689"/>
                </a:solidFill>
                <a:latin typeface="Liberation Mono"/>
              </a:rPr>
              <a:t>VARCHAR</a:t>
            </a:r>
            <a:r>
              <a:rPr lang="en-US" dirty="0">
                <a:solidFill>
                  <a:srgbClr val="999999"/>
                </a:solidFill>
                <a:latin typeface="Liberation Mono"/>
              </a:rPr>
              <a:t>(</a:t>
            </a:r>
            <a:r>
              <a:rPr lang="en-US" dirty="0">
                <a:latin typeface="Liberation Mono"/>
              </a:rPr>
              <a:t>10</a:t>
            </a:r>
            <a:r>
              <a:rPr lang="en-US" dirty="0">
                <a:solidFill>
                  <a:srgbClr val="999999"/>
                </a:solidFill>
                <a:latin typeface="Liberation Mono"/>
              </a:rPr>
              <a:t>)</a:t>
            </a:r>
            <a:r>
              <a:rPr lang="en-US" dirty="0">
                <a:solidFill>
                  <a:srgbClr val="0077AA"/>
                </a:solidFill>
                <a:latin typeface="Liberation Mono"/>
              </a:rPr>
              <a:t> </a:t>
            </a:r>
            <a:r>
              <a:rPr lang="en-US" dirty="0">
                <a:solidFill>
                  <a:schemeClr val="bg2">
                    <a:lumMod val="25000"/>
                  </a:schemeClr>
                </a:solidFill>
                <a:latin typeface="Liberation Mono"/>
              </a:rPr>
              <a:t>not</a:t>
            </a:r>
            <a:r>
              <a:rPr lang="en-US" dirty="0">
                <a:solidFill>
                  <a:srgbClr val="0077AA"/>
                </a:solidFill>
                <a:latin typeface="Liberation Mono"/>
              </a:rPr>
              <a:t> </a:t>
            </a:r>
            <a:r>
              <a:rPr lang="en-US" dirty="0">
                <a:solidFill>
                  <a:schemeClr val="bg2">
                    <a:lumMod val="25000"/>
                  </a:schemeClr>
                </a:solidFill>
                <a:latin typeface="Liberation Mono"/>
              </a:rPr>
              <a:t>null</a:t>
            </a:r>
            <a:r>
              <a:rPr lang="en-US" dirty="0">
                <a:latin typeface="Liberation Mono"/>
              </a:rPr>
              <a:t>,</a:t>
            </a:r>
          </a:p>
          <a:p>
            <a:pPr algn="just"/>
            <a:r>
              <a:rPr lang="en-US" dirty="0">
                <a:solidFill>
                  <a:srgbClr val="0077AA"/>
                </a:solidFill>
                <a:latin typeface="Liberation Mono"/>
              </a:rPr>
              <a:t>          </a:t>
            </a:r>
            <a:r>
              <a:rPr lang="en-US" dirty="0">
                <a:solidFill>
                  <a:schemeClr val="bg2">
                    <a:lumMod val="25000"/>
                  </a:schemeClr>
                </a:solidFill>
                <a:latin typeface="Liberation Mono"/>
              </a:rPr>
              <a:t>job</a:t>
            </a:r>
            <a:r>
              <a:rPr lang="en-US" dirty="0">
                <a:solidFill>
                  <a:srgbClr val="0077AA"/>
                </a:solidFill>
                <a:latin typeface="Liberation Mono"/>
              </a:rPr>
              <a:t> </a:t>
            </a:r>
            <a:r>
              <a:rPr lang="en-US" dirty="0">
                <a:solidFill>
                  <a:srgbClr val="834689"/>
                </a:solidFill>
                <a:latin typeface="Liberation Mono"/>
              </a:rPr>
              <a:t>VARCHAR</a:t>
            </a:r>
            <a:r>
              <a:rPr lang="en-US" dirty="0">
                <a:solidFill>
                  <a:srgbClr val="999999"/>
                </a:solidFill>
                <a:latin typeface="Liberation Mono"/>
              </a:rPr>
              <a:t>(</a:t>
            </a:r>
            <a:r>
              <a:rPr lang="en-US" dirty="0">
                <a:latin typeface="Liberation Mono"/>
              </a:rPr>
              <a:t>10</a:t>
            </a:r>
            <a:r>
              <a:rPr lang="en-US" dirty="0">
                <a:solidFill>
                  <a:srgbClr val="999999"/>
                </a:solidFill>
                <a:latin typeface="Liberation Mono"/>
              </a:rPr>
              <a:t>)</a:t>
            </a:r>
            <a:r>
              <a:rPr lang="en-US" dirty="0">
                <a:solidFill>
                  <a:srgbClr val="0077AA"/>
                </a:solidFill>
                <a:latin typeface="Liberation Mono"/>
              </a:rPr>
              <a:t> </a:t>
            </a:r>
            <a:r>
              <a:rPr lang="en-US" dirty="0">
                <a:solidFill>
                  <a:schemeClr val="bg2">
                    <a:lumMod val="25000"/>
                  </a:schemeClr>
                </a:solidFill>
                <a:latin typeface="Liberation Mono"/>
              </a:rPr>
              <a:t>not</a:t>
            </a:r>
            <a:r>
              <a:rPr lang="en-US" dirty="0">
                <a:solidFill>
                  <a:srgbClr val="0077AA"/>
                </a:solidFill>
                <a:latin typeface="Liberation Mono"/>
              </a:rPr>
              <a:t> </a:t>
            </a:r>
            <a:r>
              <a:rPr lang="en-US" dirty="0">
                <a:solidFill>
                  <a:schemeClr val="bg2">
                    <a:lumMod val="25000"/>
                  </a:schemeClr>
                </a:solidFill>
                <a:latin typeface="Liberation Mono"/>
              </a:rPr>
              <a:t>null</a:t>
            </a:r>
            <a:r>
              <a:rPr lang="en-US" dirty="0">
                <a:latin typeface="Liberation Mono"/>
              </a:rPr>
              <a:t>,</a:t>
            </a:r>
            <a:r>
              <a:rPr lang="en-US" dirty="0">
                <a:solidFill>
                  <a:srgbClr val="0077AA"/>
                </a:solidFill>
                <a:latin typeface="Liberation Mono"/>
              </a:rPr>
              <a:t> </a:t>
            </a:r>
          </a:p>
          <a:p>
            <a:pPr algn="just"/>
            <a:r>
              <a:rPr lang="en-US" dirty="0">
                <a:solidFill>
                  <a:schemeClr val="bg2">
                    <a:lumMod val="25000"/>
                  </a:schemeClr>
                </a:solidFill>
                <a:latin typeface="Liberation Mono"/>
              </a:rPr>
              <a:t>          sal</a:t>
            </a:r>
            <a:r>
              <a:rPr lang="en-US" dirty="0">
                <a:solidFill>
                  <a:srgbClr val="0077AA"/>
                </a:solidFill>
                <a:latin typeface="Liberation Mono"/>
              </a:rPr>
              <a:t> </a:t>
            </a:r>
            <a:r>
              <a:rPr lang="en-US" dirty="0">
                <a:solidFill>
                  <a:srgbClr val="834689"/>
                </a:solidFill>
                <a:latin typeface="Liberation Mono"/>
              </a:rPr>
              <a:t>INT</a:t>
            </a:r>
            <a:r>
              <a:rPr lang="en-US" dirty="0">
                <a:solidFill>
                  <a:srgbClr val="0077AA"/>
                </a:solidFill>
                <a:latin typeface="Liberation Mono"/>
              </a:rPr>
              <a:t> </a:t>
            </a:r>
            <a:r>
              <a:rPr lang="en-US" dirty="0">
                <a:solidFill>
                  <a:schemeClr val="bg2">
                    <a:lumMod val="25000"/>
                  </a:schemeClr>
                </a:solidFill>
                <a:latin typeface="Liberation Mono"/>
              </a:rPr>
              <a:t>not</a:t>
            </a:r>
            <a:r>
              <a:rPr lang="en-US" dirty="0">
                <a:solidFill>
                  <a:srgbClr val="0077AA"/>
                </a:solidFill>
                <a:latin typeface="Liberation Mono"/>
              </a:rPr>
              <a:t> </a:t>
            </a:r>
            <a:r>
              <a:rPr lang="en-US" dirty="0">
                <a:solidFill>
                  <a:schemeClr val="bg2">
                    <a:lumMod val="25000"/>
                  </a:schemeClr>
                </a:solidFill>
                <a:latin typeface="Liberation Mono"/>
              </a:rPr>
              <a:t>null</a:t>
            </a:r>
            <a:r>
              <a:rPr lang="en-US" dirty="0">
                <a:solidFill>
                  <a:srgbClr val="999999"/>
                </a:solidFill>
                <a:latin typeface="Liberation Mono"/>
              </a:rPr>
              <a:t>)</a:t>
            </a:r>
            <a:r>
              <a:rPr lang="en-US" dirty="0">
                <a:solidFill>
                  <a:srgbClr val="0077AA"/>
                </a:solidFill>
                <a:latin typeface="Liberation Mono"/>
              </a:rPr>
              <a:t> </a:t>
            </a:r>
            <a:r>
              <a:rPr lang="en-US" dirty="0">
                <a:solidFill>
                  <a:srgbClr val="C00000"/>
                </a:solidFill>
                <a:latin typeface="Liberation Mono"/>
              </a:rPr>
              <a:t>ENGINE</a:t>
            </a:r>
            <a:r>
              <a:rPr lang="en-US" dirty="0">
                <a:solidFill>
                  <a:srgbClr val="0077AA"/>
                </a:solidFill>
                <a:latin typeface="Liberation Mono"/>
              </a:rPr>
              <a:t> </a:t>
            </a:r>
            <a:r>
              <a:rPr lang="en-US" dirty="0">
                <a:solidFill>
                  <a:srgbClr val="A67F59"/>
                </a:solidFill>
                <a:latin typeface="Liberation Mono"/>
              </a:rPr>
              <a:t>=</a:t>
            </a:r>
            <a:r>
              <a:rPr lang="en-US" dirty="0">
                <a:solidFill>
                  <a:srgbClr val="0077AA"/>
                </a:solidFill>
                <a:latin typeface="Liberation Mono"/>
              </a:rPr>
              <a:t> </a:t>
            </a:r>
            <a:r>
              <a:rPr lang="en-US" dirty="0">
                <a:solidFill>
                  <a:srgbClr val="C00000"/>
                </a:solidFill>
                <a:latin typeface="Liberation Mono"/>
              </a:rPr>
              <a:t>CSV</a:t>
            </a:r>
            <a:r>
              <a:rPr lang="en-US" dirty="0">
                <a:latin typeface="Liberation Mono"/>
              </a:rPr>
              <a:t>;</a:t>
            </a:r>
          </a:p>
          <a:p>
            <a:pPr algn="just"/>
            <a:endParaRPr lang="en-US" sz="800" dirty="0">
              <a:latin typeface="Liberation Mono"/>
            </a:endParaRPr>
          </a:p>
          <a:p>
            <a:pPr algn="just"/>
            <a:r>
              <a:rPr lang="en-US" dirty="0">
                <a:solidFill>
                  <a:srgbClr val="999999"/>
                </a:solidFill>
                <a:latin typeface="Liberation Mono"/>
              </a:rPr>
              <a:t>        </a:t>
            </a:r>
            <a:r>
              <a:rPr lang="en-IN" dirty="0">
                <a:solidFill>
                  <a:srgbClr val="0077AA"/>
                </a:solidFill>
                <a:latin typeface="Liberation Mono"/>
              </a:rPr>
              <a:t>INSERT</a:t>
            </a:r>
            <a:r>
              <a:rPr lang="en-IN" dirty="0">
                <a:solidFill>
                  <a:srgbClr val="FF0000"/>
                </a:solidFill>
                <a:latin typeface="Liberation Mono"/>
              </a:rPr>
              <a:t> </a:t>
            </a:r>
            <a:r>
              <a:rPr lang="en-IN" dirty="0">
                <a:solidFill>
                  <a:srgbClr val="0077AA"/>
                </a:solidFill>
                <a:latin typeface="Liberation Mono"/>
              </a:rPr>
              <a:t>INTO</a:t>
            </a:r>
            <a:r>
              <a:rPr lang="en-IN" dirty="0">
                <a:solidFill>
                  <a:srgbClr val="FF0000"/>
                </a:solidFill>
                <a:latin typeface="Liberation Mono"/>
              </a:rPr>
              <a:t> </a:t>
            </a:r>
            <a:r>
              <a:rPr lang="en-US" dirty="0">
                <a:solidFill>
                  <a:schemeClr val="bg2">
                    <a:lumMod val="25000"/>
                  </a:schemeClr>
                </a:solidFill>
                <a:latin typeface="Liberation Mono"/>
              </a:rPr>
              <a:t>csv</a:t>
            </a:r>
            <a:r>
              <a:rPr lang="en-IN" dirty="0">
                <a:solidFill>
                  <a:srgbClr val="FF0000"/>
                </a:solidFill>
                <a:latin typeface="Liberation Mono"/>
              </a:rPr>
              <a:t> </a:t>
            </a:r>
            <a:r>
              <a:rPr lang="en-IN" dirty="0">
                <a:solidFill>
                  <a:srgbClr val="0077AA"/>
                </a:solidFill>
                <a:latin typeface="Liberation Mono"/>
              </a:rPr>
              <a:t>VALUES</a:t>
            </a:r>
            <a:r>
              <a:rPr lang="en-IN" dirty="0">
                <a:solidFill>
                  <a:srgbClr val="999999"/>
                </a:solidFill>
                <a:latin typeface="Liberation Mono"/>
              </a:rPr>
              <a:t>(</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669900"/>
                </a:solidFill>
                <a:latin typeface="Liberation Mono"/>
              </a:rPr>
              <a:t>'manager'</a:t>
            </a:r>
            <a:r>
              <a:rPr lang="en-IN" dirty="0">
                <a:latin typeface="Liberation Mono"/>
              </a:rPr>
              <a:t>, </a:t>
            </a:r>
            <a:r>
              <a:rPr lang="en-IN" dirty="0">
                <a:solidFill>
                  <a:srgbClr val="990055"/>
                </a:solidFill>
                <a:latin typeface="Liberation Mono"/>
              </a:rPr>
              <a:t>3400</a:t>
            </a:r>
            <a:r>
              <a:rPr lang="en-IN" dirty="0">
                <a:solidFill>
                  <a:srgbClr val="999999"/>
                </a:solidFill>
                <a:latin typeface="Liberation Mono"/>
              </a:rPr>
              <a:t>)</a:t>
            </a:r>
            <a:r>
              <a:rPr lang="en-IN" dirty="0">
                <a:latin typeface="Liberation Mono"/>
              </a:rPr>
              <a:t>;</a:t>
            </a:r>
          </a:p>
          <a:p>
            <a:pPr algn="just"/>
            <a:endParaRPr lang="en-IN" sz="800" dirty="0">
              <a:latin typeface="Liberation Mono"/>
            </a:endParaRPr>
          </a:p>
          <a:p>
            <a:pPr algn="just"/>
            <a:r>
              <a:rPr lang="en-IN" dirty="0">
                <a:latin typeface="Liberation Mono"/>
              </a:rPr>
              <a:t>        </a:t>
            </a: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a:t>
            </a:r>
            <a:r>
              <a:rPr lang="en-US" dirty="0">
                <a:solidFill>
                  <a:schemeClr val="bg2">
                    <a:lumMod val="25000"/>
                  </a:schemeClr>
                </a:solidFill>
                <a:latin typeface="Liberation Mono"/>
              </a:rPr>
              <a:t>csv</a:t>
            </a:r>
            <a:r>
              <a:rPr lang="en-IN" dirty="0">
                <a:latin typeface="Liberation Mono"/>
              </a:rPr>
              <a:t>; </a:t>
            </a:r>
          </a:p>
        </p:txBody>
      </p:sp>
      <p:sp>
        <p:nvSpPr>
          <p:cNvPr id="13" name="Rectangle 12">
            <a:extLst>
              <a:ext uri="{FF2B5EF4-FFF2-40B4-BE49-F238E27FC236}">
                <a16:creationId xmlns:a16="http://schemas.microsoft.com/office/drawing/2014/main" id="{CF5B85F3-FDB7-4380-99A7-FB2A685D9DF4}"/>
              </a:ext>
            </a:extLst>
          </p:cNvPr>
          <p:cNvSpPr/>
          <p:nvPr/>
        </p:nvSpPr>
        <p:spPr>
          <a:xfrm>
            <a:off x="1524000" y="1"/>
            <a:ext cx="1033264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with csv engine</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7D58DF7E-1C6A-B49E-6B30-28FB92B55F6E}"/>
              </a:ext>
            </a:extLst>
          </p:cNvPr>
          <p:cNvSpPr/>
          <p:nvPr/>
        </p:nvSpPr>
        <p:spPr>
          <a:xfrm>
            <a:off x="191344" y="119232"/>
            <a:ext cx="4828395" cy="707886"/>
          </a:xfrm>
          <a:prstGeom prst="rect">
            <a:avLst/>
          </a:prstGeom>
        </p:spPr>
        <p:txBody>
          <a:bodyPr wrap="square">
            <a:spAutoFit/>
          </a:bodyPr>
          <a:lstStyle/>
          <a:p>
            <a:r>
              <a:rPr lang="en-US" sz="2000" dirty="0">
                <a:solidFill>
                  <a:srgbClr val="0070C0"/>
                </a:solidFill>
                <a:latin typeface="Liberation Mono"/>
              </a:rPr>
              <a:t>show engines;</a:t>
            </a:r>
          </a:p>
          <a:p>
            <a:r>
              <a:rPr lang="en-US" sz="2000" dirty="0">
                <a:solidFill>
                  <a:srgbClr val="0070C0"/>
                </a:solidFill>
                <a:latin typeface="Liberation Mono"/>
              </a:rPr>
              <a:t>set default_storage_engine = csv;</a:t>
            </a:r>
          </a:p>
        </p:txBody>
      </p:sp>
    </p:spTree>
    <p:extLst>
      <p:ext uri="{BB962C8B-B14F-4D97-AF65-F5344CB8AC3E}">
        <p14:creationId xmlns:p14="http://schemas.microsoft.com/office/powerpoint/2010/main" val="5270996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in</a:t>
            </a:r>
          </a:p>
        </p:txBody>
      </p:sp>
      <p:sp>
        <p:nvSpPr>
          <p:cNvPr id="5" name="TextBox 4">
            <a:extLst>
              <a:ext uri="{FF2B5EF4-FFF2-40B4-BE49-F238E27FC236}">
                <a16:creationId xmlns:a16="http://schemas.microsoft.com/office/drawing/2014/main" id="{142B9D1F-A5E8-4727-8C70-76D93288CF6E}"/>
              </a:ext>
            </a:extLst>
          </p:cNvPr>
          <p:cNvSpPr txBox="1"/>
          <p:nvPr/>
        </p:nvSpPr>
        <p:spPr>
          <a:xfrm>
            <a:off x="407368" y="4289028"/>
            <a:ext cx="3240360" cy="2308324"/>
          </a:xfrm>
          <a:prstGeom prst="rect">
            <a:avLst/>
          </a:prstGeom>
          <a:noFill/>
        </p:spPr>
        <p:txBody>
          <a:bodyPr wrap="square">
            <a:spAutoFit/>
          </a:bodyPr>
          <a:lstStyle/>
          <a:p>
            <a:r>
              <a:rPr lang="en-US" dirty="0">
                <a:solidFill>
                  <a:srgbClr val="0077AA"/>
                </a:solidFill>
                <a:latin typeface="Liberation Mono"/>
                <a:cs typeface="Times New Roman" panose="02020603050405020304" pitchFamily="18" charset="0"/>
              </a:rPr>
              <a:t>SELECT </a:t>
            </a:r>
            <a:r>
              <a:rPr lang="en-US" dirty="0">
                <a:solidFill>
                  <a:schemeClr val="bg1">
                    <a:lumMod val="50000"/>
                  </a:schemeClr>
                </a:solidFill>
                <a:latin typeface="Liberation Mono"/>
                <a:cs typeface="Times New Roman" panose="02020603050405020304" pitchFamily="18" charset="0"/>
              </a:rPr>
              <a:t>. . .</a:t>
            </a:r>
            <a:r>
              <a:rPr lang="en-US" dirty="0">
                <a:latin typeface="Liberation Mono"/>
                <a:cs typeface="Times New Roman" panose="02020603050405020304" pitchFamily="18" charset="0"/>
              </a:rPr>
              <a:t> </a:t>
            </a:r>
            <a:r>
              <a:rPr lang="en-US" dirty="0">
                <a:solidFill>
                  <a:srgbClr val="0077AA"/>
                </a:solidFill>
                <a:latin typeface="Liberation Mono"/>
                <a:cs typeface="Times New Roman" panose="02020603050405020304" pitchFamily="18" charset="0"/>
              </a:rPr>
              <a:t>FROM </a:t>
            </a:r>
            <a:r>
              <a:rPr lang="en-US" b="1" dirty="0">
                <a:solidFill>
                  <a:srgbClr val="0077AA"/>
                </a:solidFill>
                <a:latin typeface="Liberation Mono"/>
                <a:cs typeface="Times New Roman" panose="02020603050405020304" pitchFamily="18" charset="0"/>
              </a:rPr>
              <a:t>r</a:t>
            </a:r>
            <a:r>
              <a:rPr lang="en-US" i="1" baseline="-25000" dirty="0">
                <a:solidFill>
                  <a:srgbClr val="0077AA"/>
                </a:solidFill>
                <a:latin typeface="Liberation Mono"/>
                <a:cs typeface="Times New Roman" panose="02020603050405020304" pitchFamily="18" charset="0"/>
              </a:rPr>
              <a:t>1</a:t>
            </a:r>
            <a:r>
              <a:rPr lang="en-US" dirty="0">
                <a:solidFill>
                  <a:srgbClr val="0077AA"/>
                </a:solidFill>
                <a:latin typeface="Liberation Mono"/>
                <a:cs typeface="Times New Roman" panose="02020603050405020304" pitchFamily="18" charset="0"/>
              </a:rPr>
              <a:t> WHERE</a:t>
            </a:r>
            <a:r>
              <a:rPr lang="en-US" dirty="0">
                <a:latin typeface="Liberation Mono"/>
              </a:rPr>
              <a:t> </a:t>
            </a:r>
            <a:r>
              <a:rPr lang="en-US" dirty="0">
                <a:solidFill>
                  <a:schemeClr val="bg1">
                    <a:lumMod val="65000"/>
                  </a:schemeClr>
                </a:solidFill>
                <a:latin typeface="Liberation Mono"/>
              </a:rPr>
              <a:t>(</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VT</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NH</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ME</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MA</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CT</a:t>
            </a:r>
            <a:r>
              <a:rPr lang="en-IN" dirty="0">
                <a:solidFill>
                  <a:srgbClr val="669900"/>
                </a:solidFill>
                <a:latin typeface="Liberation Mono"/>
              </a:rPr>
              <a:t>'</a:t>
            </a:r>
            <a:r>
              <a:rPr lang="en-US" dirty="0">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RI</a:t>
            </a:r>
            <a:r>
              <a:rPr lang="en-IN" dirty="0">
                <a:solidFill>
                  <a:srgbClr val="669900"/>
                </a:solidFill>
                <a:latin typeface="Liberation Mono"/>
              </a:rPr>
              <a:t>'</a:t>
            </a:r>
            <a:endParaRPr lang="en-US" dirty="0">
              <a:solidFill>
                <a:srgbClr val="669900"/>
              </a:solidFill>
              <a:latin typeface="Liberation Mono"/>
            </a:endParaRPr>
          </a:p>
          <a:p>
            <a:r>
              <a:rPr lang="en-US" dirty="0">
                <a:solidFill>
                  <a:schemeClr val="bg1">
                    <a:lumMod val="65000"/>
                  </a:schemeClr>
                </a:solidFill>
                <a:latin typeface="Liberation Mono"/>
              </a:rPr>
              <a:t>)</a:t>
            </a:r>
            <a:r>
              <a:rPr lang="en-US" dirty="0">
                <a:latin typeface="Liberation Mono"/>
              </a:rPr>
              <a:t>;</a:t>
            </a:r>
            <a:endParaRPr lang="en-IN" dirty="0">
              <a:latin typeface="Liberation Mono"/>
            </a:endParaRPr>
          </a:p>
        </p:txBody>
      </p:sp>
      <p:sp>
        <p:nvSpPr>
          <p:cNvPr id="7" name="TextBox 6">
            <a:extLst>
              <a:ext uri="{FF2B5EF4-FFF2-40B4-BE49-F238E27FC236}">
                <a16:creationId xmlns:a16="http://schemas.microsoft.com/office/drawing/2014/main" id="{8CF94663-BBE3-4026-81B1-49A641D83E9C}"/>
              </a:ext>
            </a:extLst>
          </p:cNvPr>
          <p:cNvSpPr txBox="1"/>
          <p:nvPr/>
        </p:nvSpPr>
        <p:spPr>
          <a:xfrm>
            <a:off x="4439816" y="5085184"/>
            <a:ext cx="7330302"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 </a:t>
            </a:r>
            <a:r>
              <a:rPr lang="en-US" dirty="0">
                <a:solidFill>
                  <a:schemeClr val="bg1">
                    <a:lumMod val="50000"/>
                  </a:schemeClr>
                </a:solidFill>
                <a:latin typeface="Liberation Mono"/>
                <a:cs typeface="Times New Roman" panose="02020603050405020304" pitchFamily="18" charset="0"/>
              </a:rPr>
              <a:t>. . .</a:t>
            </a:r>
            <a:r>
              <a:rPr lang="en-US" dirty="0">
                <a:solidFill>
                  <a:srgbClr val="0077AA"/>
                </a:solidFill>
                <a:latin typeface="Liberation Mono"/>
                <a:cs typeface="Times New Roman" panose="02020603050405020304" pitchFamily="18" charset="0"/>
              </a:rPr>
              <a:t> FROM </a:t>
            </a:r>
            <a:r>
              <a:rPr lang="en-US" b="1" dirty="0">
                <a:solidFill>
                  <a:srgbClr val="0077AA"/>
                </a:solidFill>
                <a:latin typeface="Liberation Mono"/>
                <a:cs typeface="Times New Roman" panose="02020603050405020304" pitchFamily="18" charset="0"/>
              </a:rPr>
              <a:t>r</a:t>
            </a:r>
            <a:r>
              <a:rPr lang="en-US" i="1" baseline="-25000" dirty="0">
                <a:solidFill>
                  <a:srgbClr val="0077AA"/>
                </a:solidFill>
                <a:latin typeface="Liberation Mono"/>
                <a:cs typeface="Times New Roman" panose="02020603050405020304" pitchFamily="18" charset="0"/>
              </a:rPr>
              <a:t>1</a:t>
            </a:r>
            <a:r>
              <a:rPr lang="en-US" dirty="0">
                <a:solidFill>
                  <a:srgbClr val="0077AA"/>
                </a:solidFill>
                <a:latin typeface="Liberation Mono"/>
                <a:cs typeface="Times New Roman" panose="02020603050405020304" pitchFamily="18" charset="0"/>
              </a:rPr>
              <a:t> WHERE</a:t>
            </a:r>
            <a:r>
              <a:rPr lang="en-US" dirty="0">
                <a:latin typeface="Liberation Mono"/>
              </a:rPr>
              <a:t> state </a:t>
            </a:r>
            <a:r>
              <a:rPr lang="en-US" dirty="0">
                <a:solidFill>
                  <a:schemeClr val="accent5">
                    <a:lumMod val="75000"/>
                  </a:schemeClr>
                </a:solidFill>
                <a:latin typeface="Liberation Mono"/>
                <a:cs typeface="Arial" panose="020B0604020202020204" pitchFamily="34" charset="0"/>
              </a:rPr>
              <a:t>IN</a:t>
            </a:r>
            <a:r>
              <a:rPr lang="en-US" dirty="0">
                <a:latin typeface="Liberation Mono"/>
              </a:rPr>
              <a:t> </a:t>
            </a:r>
            <a:r>
              <a:rPr lang="en-US" dirty="0">
                <a:solidFill>
                  <a:schemeClr val="bg1">
                    <a:lumMod val="65000"/>
                  </a:schemeClr>
                </a:solidFill>
                <a:latin typeface="Liberation Mono"/>
              </a:rPr>
              <a:t>(</a:t>
            </a:r>
            <a:r>
              <a:rPr lang="en-IN" dirty="0">
                <a:solidFill>
                  <a:srgbClr val="669900"/>
                </a:solidFill>
                <a:latin typeface="Liberation Mono"/>
              </a:rPr>
              <a:t>'</a:t>
            </a:r>
            <a:r>
              <a:rPr lang="en-US" dirty="0">
                <a:solidFill>
                  <a:srgbClr val="669900"/>
                </a:solidFill>
                <a:latin typeface="Liberation Mono"/>
              </a:rPr>
              <a:t>VT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NH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ME</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MA</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CT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RI</a:t>
            </a:r>
            <a:r>
              <a:rPr lang="en-IN" dirty="0">
                <a:solidFill>
                  <a:srgbClr val="669900"/>
                </a:solidFill>
                <a:latin typeface="Liberation Mono"/>
              </a:rPr>
              <a:t>'</a:t>
            </a:r>
            <a:r>
              <a:rPr lang="en-US" dirty="0">
                <a:solidFill>
                  <a:schemeClr val="bg1">
                    <a:lumMod val="65000"/>
                  </a:schemeClr>
                </a:solidFill>
                <a:latin typeface="Liberation Mono"/>
              </a:rPr>
              <a:t>)</a:t>
            </a:r>
            <a:r>
              <a:rPr lang="en-IN" dirty="0">
                <a:latin typeface="Liberation Mono"/>
                <a:ea typeface="Times New Roman" panose="02020603050405020304" pitchFamily="18" charset="0"/>
              </a:rPr>
              <a:t>;</a:t>
            </a:r>
            <a:endParaRPr lang="en-US" dirty="0">
              <a:solidFill>
                <a:schemeClr val="bg1">
                  <a:lumMod val="65000"/>
                </a:schemeClr>
              </a:solidFill>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 </a:t>
            </a:r>
            <a:r>
              <a:rPr lang="en-US" dirty="0">
                <a:solidFill>
                  <a:schemeClr val="bg1">
                    <a:lumMod val="50000"/>
                  </a:schemeClr>
                </a:solidFill>
                <a:latin typeface="Liberation Mono"/>
                <a:cs typeface="Times New Roman" panose="02020603050405020304" pitchFamily="18" charset="0"/>
              </a:rPr>
              <a:t>. . .</a:t>
            </a:r>
            <a:r>
              <a:rPr lang="en-US" dirty="0">
                <a:solidFill>
                  <a:srgbClr val="0077AA"/>
                </a:solidFill>
                <a:latin typeface="Liberation Mono"/>
                <a:cs typeface="Times New Roman" panose="02020603050405020304" pitchFamily="18" charset="0"/>
              </a:rPr>
              <a:t> FROM </a:t>
            </a:r>
            <a:r>
              <a:rPr lang="en-US" b="1" dirty="0">
                <a:solidFill>
                  <a:srgbClr val="0077AA"/>
                </a:solidFill>
                <a:latin typeface="Liberation Mono"/>
                <a:cs typeface="Times New Roman" panose="02020603050405020304" pitchFamily="18" charset="0"/>
              </a:rPr>
              <a:t>r</a:t>
            </a:r>
            <a:r>
              <a:rPr lang="en-US" i="1" baseline="-25000" dirty="0">
                <a:solidFill>
                  <a:srgbClr val="0077AA"/>
                </a:solidFill>
                <a:latin typeface="Liberation Mono"/>
                <a:cs typeface="Times New Roman" panose="02020603050405020304" pitchFamily="18" charset="0"/>
              </a:rPr>
              <a:t>1</a:t>
            </a:r>
            <a:r>
              <a:rPr lang="en-US" dirty="0">
                <a:solidFill>
                  <a:srgbClr val="0077AA"/>
                </a:solidFill>
                <a:latin typeface="Liberation Mono"/>
                <a:cs typeface="Times New Roman" panose="02020603050405020304" pitchFamily="18" charset="0"/>
              </a:rPr>
              <a:t> WHERE</a:t>
            </a:r>
            <a:r>
              <a:rPr lang="en-US" dirty="0">
                <a:latin typeface="Liberation Mono"/>
              </a:rPr>
              <a:t> state </a:t>
            </a:r>
            <a:r>
              <a:rPr lang="en-US" dirty="0">
                <a:solidFill>
                  <a:schemeClr val="accent5">
                    <a:lumMod val="75000"/>
                  </a:schemeClr>
                </a:solidFill>
                <a:latin typeface="Liberation Mono"/>
                <a:cs typeface="Arial" panose="020B0604020202020204" pitchFamily="34" charset="0"/>
              </a:rPr>
              <a:t>IN</a:t>
            </a:r>
            <a:r>
              <a:rPr lang="en-US" dirty="0">
                <a:latin typeface="Liberation Mono"/>
              </a:rPr>
              <a:t> </a:t>
            </a:r>
            <a:r>
              <a:rPr lang="en-US" dirty="0">
                <a:solidFill>
                  <a:schemeClr val="bg1">
                    <a:lumMod val="65000"/>
                  </a:schemeClr>
                </a:solidFill>
                <a:latin typeface="Liberation Mono"/>
              </a:rPr>
              <a:t>(</a:t>
            </a:r>
            <a:r>
              <a:rPr lang="en-US" dirty="0">
                <a:solidFill>
                  <a:srgbClr val="0077AA"/>
                </a:solidFill>
                <a:latin typeface="Liberation Mono"/>
                <a:cs typeface="Times New Roman" panose="02020603050405020304" pitchFamily="18" charset="0"/>
              </a:rPr>
              <a:t>SELECT</a:t>
            </a:r>
            <a:r>
              <a:rPr lang="en-US" dirty="0">
                <a:latin typeface="Liberation Mono"/>
                <a:ea typeface="Times New Roman" panose="02020603050405020304" pitchFamily="18" charset="0"/>
              </a:rPr>
              <a:t> </a:t>
            </a:r>
            <a:r>
              <a:rPr lang="en-US" dirty="0">
                <a:solidFill>
                  <a:schemeClr val="bg1">
                    <a:lumMod val="50000"/>
                  </a:schemeClr>
                </a:solidFill>
                <a:latin typeface="Liberation Mono"/>
                <a:cs typeface="Times New Roman" panose="02020603050405020304" pitchFamily="18" charset="0"/>
              </a:rPr>
              <a:t>. . .</a:t>
            </a:r>
            <a:r>
              <a:rPr lang="en-US" dirty="0">
                <a:latin typeface="Liberation Mono"/>
                <a:cs typeface="Times New Roman" panose="02020603050405020304" pitchFamily="18" charset="0"/>
              </a:rPr>
              <a:t> </a:t>
            </a:r>
            <a:r>
              <a:rPr lang="en-US" dirty="0">
                <a:solidFill>
                  <a:schemeClr val="bg1">
                    <a:lumMod val="65000"/>
                  </a:schemeClr>
                </a:solidFill>
                <a:latin typeface="Liberation Mono"/>
              </a:rPr>
              <a:t>)</a:t>
            </a:r>
            <a:r>
              <a:rPr lang="en-IN" dirty="0">
                <a:latin typeface="Liberation Mono"/>
                <a:ea typeface="Times New Roman" panose="02020603050405020304" pitchFamily="18" charset="0"/>
              </a:rPr>
              <a:t>;</a:t>
            </a:r>
            <a:endParaRPr lang="en-IN" dirty="0">
              <a:solidFill>
                <a:schemeClr val="bg1">
                  <a:lumMod val="65000"/>
                </a:schemeClr>
              </a:solidFill>
              <a:latin typeface="Liberation Mono"/>
            </a:endParaRPr>
          </a:p>
        </p:txBody>
      </p:sp>
      <p:sp>
        <p:nvSpPr>
          <p:cNvPr id="9" name="TextBox 8">
            <a:extLst>
              <a:ext uri="{FF2B5EF4-FFF2-40B4-BE49-F238E27FC236}">
                <a16:creationId xmlns:a16="http://schemas.microsoft.com/office/drawing/2014/main" id="{F54D5AB8-8903-4E62-B6C5-C2E30DFBA159}"/>
              </a:ext>
            </a:extLst>
          </p:cNvPr>
          <p:cNvSpPr txBox="1"/>
          <p:nvPr/>
        </p:nvSpPr>
        <p:spPr>
          <a:xfrm>
            <a:off x="263352" y="3228945"/>
            <a:ext cx="11593288" cy="707886"/>
          </a:xfrm>
          <a:prstGeom prst="rect">
            <a:avLst/>
          </a:prstGeom>
          <a:noFill/>
        </p:spPr>
        <p:txBody>
          <a:bodyPr wrap="square">
            <a:spAutoFit/>
          </a:bodyPr>
          <a:lstStyle/>
          <a:p>
            <a:r>
              <a:rPr lang="en-US" sz="2000" dirty="0">
                <a:latin typeface="Palatino Linotype" panose="02040502050505030304" pitchFamily="18" charset="0"/>
              </a:rPr>
              <a:t>The IN statement is used in a WHERE clause to choose items from a set. The IN  operator allows you to determine if a specified value matches any value in a set of values or value returned by a subquery. </a:t>
            </a:r>
            <a:endParaRPr lang="en-IN" sz="2000" dirty="0">
              <a:latin typeface="Palatino Linotype" panose="02040502050505030304" pitchFamily="18" charset="0"/>
            </a:endParaRPr>
          </a:p>
        </p:txBody>
      </p:sp>
      <p:sp>
        <p:nvSpPr>
          <p:cNvPr id="6" name="Arrow: Right 5">
            <a:extLst>
              <a:ext uri="{FF2B5EF4-FFF2-40B4-BE49-F238E27FC236}">
                <a16:creationId xmlns:a16="http://schemas.microsoft.com/office/drawing/2014/main" id="{940FB959-5320-4C0C-AE21-59357F76CDDA}"/>
              </a:ext>
            </a:extLst>
          </p:cNvPr>
          <p:cNvSpPr/>
          <p:nvPr/>
        </p:nvSpPr>
        <p:spPr>
          <a:xfrm>
            <a:off x="2423592" y="5107612"/>
            <a:ext cx="1860508" cy="335578"/>
          </a:xfrm>
          <a:prstGeom prst="rightArrow">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6" name="Group 15">
            <a:extLst>
              <a:ext uri="{FF2B5EF4-FFF2-40B4-BE49-F238E27FC236}">
                <a16:creationId xmlns:a16="http://schemas.microsoft.com/office/drawing/2014/main" id="{A685F634-CE17-4FD4-A815-DB7ADC5987FB}"/>
              </a:ext>
            </a:extLst>
          </p:cNvPr>
          <p:cNvGrpSpPr/>
          <p:nvPr/>
        </p:nvGrpSpPr>
        <p:grpSpPr>
          <a:xfrm>
            <a:off x="781056" y="260648"/>
            <a:ext cx="10548697" cy="1502780"/>
            <a:chOff x="781056" y="404664"/>
            <a:chExt cx="10548697" cy="1502780"/>
          </a:xfrm>
        </p:grpSpPr>
        <p:grpSp>
          <p:nvGrpSpPr>
            <p:cNvPr id="15" name="Group 14">
              <a:extLst>
                <a:ext uri="{FF2B5EF4-FFF2-40B4-BE49-F238E27FC236}">
                  <a16:creationId xmlns:a16="http://schemas.microsoft.com/office/drawing/2014/main" id="{99619510-E2CD-42CB-B78E-F11979590D4B}"/>
                </a:ext>
              </a:extLst>
            </p:cNvPr>
            <p:cNvGrpSpPr/>
            <p:nvPr/>
          </p:nvGrpSpPr>
          <p:grpSpPr>
            <a:xfrm>
              <a:off x="781056" y="404664"/>
              <a:ext cx="10548697" cy="1502780"/>
              <a:chOff x="781056" y="404664"/>
              <a:chExt cx="10548697" cy="1502780"/>
            </a:xfrm>
          </p:grpSpPr>
          <p:grpSp>
            <p:nvGrpSpPr>
              <p:cNvPr id="8" name="Group 7">
                <a:extLst>
                  <a:ext uri="{FF2B5EF4-FFF2-40B4-BE49-F238E27FC236}">
                    <a16:creationId xmlns:a16="http://schemas.microsoft.com/office/drawing/2014/main" id="{E05A8F75-5F17-4A4E-965C-76FD86976BBD}"/>
                  </a:ext>
                </a:extLst>
              </p:cNvPr>
              <p:cNvGrpSpPr/>
              <p:nvPr/>
            </p:nvGrpSpPr>
            <p:grpSpPr>
              <a:xfrm>
                <a:off x="790238" y="404664"/>
                <a:ext cx="10539515" cy="1502780"/>
                <a:chOff x="695400" y="1745011"/>
                <a:chExt cx="10539515" cy="1502780"/>
              </a:xfrm>
            </p:grpSpPr>
            <p:grpSp>
              <p:nvGrpSpPr>
                <p:cNvPr id="10" name="Group 9">
                  <a:extLst>
                    <a:ext uri="{FF2B5EF4-FFF2-40B4-BE49-F238E27FC236}">
                      <a16:creationId xmlns:a16="http://schemas.microsoft.com/office/drawing/2014/main" id="{D7198A96-CFFC-4281-8FCE-8A9F25B91752}"/>
                    </a:ext>
                  </a:extLst>
                </p:cNvPr>
                <p:cNvGrpSpPr/>
                <p:nvPr/>
              </p:nvGrpSpPr>
              <p:grpSpPr>
                <a:xfrm>
                  <a:off x="695400" y="1835990"/>
                  <a:ext cx="8952150" cy="1304978"/>
                  <a:chOff x="267703" y="1600839"/>
                  <a:chExt cx="8952150" cy="1304978"/>
                </a:xfrm>
              </p:grpSpPr>
              <p:grpSp>
                <p:nvGrpSpPr>
                  <p:cNvPr id="13" name="Group 12">
                    <a:extLst>
                      <a:ext uri="{FF2B5EF4-FFF2-40B4-BE49-F238E27FC236}">
                        <a16:creationId xmlns:a16="http://schemas.microsoft.com/office/drawing/2014/main" id="{96EE135C-C8C7-439F-B244-1C9CB781AF8F}"/>
                      </a:ext>
                    </a:extLst>
                  </p:cNvPr>
                  <p:cNvGrpSpPr/>
                  <p:nvPr/>
                </p:nvGrpSpPr>
                <p:grpSpPr>
                  <a:xfrm>
                    <a:off x="1651832" y="1600839"/>
                    <a:ext cx="7568021" cy="1303315"/>
                    <a:chOff x="31591" y="1556792"/>
                    <a:chExt cx="7568021" cy="1303315"/>
                  </a:xfrm>
                </p:grpSpPr>
                <p:grpSp>
                  <p:nvGrpSpPr>
                    <p:cNvPr id="20" name="Group 19">
                      <a:extLst>
                        <a:ext uri="{FF2B5EF4-FFF2-40B4-BE49-F238E27FC236}">
                          <a16:creationId xmlns:a16="http://schemas.microsoft.com/office/drawing/2014/main" id="{22A1B2B3-486A-45BB-946A-6BD5254B3352}"/>
                        </a:ext>
                      </a:extLst>
                    </p:cNvPr>
                    <p:cNvGrpSpPr/>
                    <p:nvPr/>
                  </p:nvGrpSpPr>
                  <p:grpSpPr>
                    <a:xfrm>
                      <a:off x="665207" y="1556792"/>
                      <a:ext cx="2741074" cy="1303315"/>
                      <a:chOff x="665207" y="1556792"/>
                      <a:chExt cx="2741074" cy="1303315"/>
                    </a:xfrm>
                  </p:grpSpPr>
                  <p:sp>
                    <p:nvSpPr>
                      <p:cNvPr id="24" name="Rectangle 23">
                        <a:extLst>
                          <a:ext uri="{FF2B5EF4-FFF2-40B4-BE49-F238E27FC236}">
                            <a16:creationId xmlns:a16="http://schemas.microsoft.com/office/drawing/2014/main" id="{9C4C44B4-453A-4675-B576-69E1B3421165}"/>
                          </a:ext>
                        </a:extLst>
                      </p:cNvPr>
                      <p:cNvSpPr/>
                      <p:nvPr/>
                    </p:nvSpPr>
                    <p:spPr>
                      <a:xfrm>
                        <a:off x="669977" y="1556792"/>
                        <a:ext cx="2736304"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TextBox 24">
                        <a:extLst>
                          <a:ext uri="{FF2B5EF4-FFF2-40B4-BE49-F238E27FC236}">
                            <a16:creationId xmlns:a16="http://schemas.microsoft.com/office/drawing/2014/main" id="{4D6503B2-21EE-4A8E-B441-2A69E4115104}"/>
                          </a:ext>
                        </a:extLst>
                      </p:cNvPr>
                      <p:cNvSpPr txBox="1"/>
                      <p:nvPr/>
                    </p:nvSpPr>
                    <p:spPr>
                      <a:xfrm>
                        <a:off x="679660" y="1620089"/>
                        <a:ext cx="2726619" cy="584775"/>
                      </a:xfrm>
                      <a:prstGeom prst="rect">
                        <a:avLst/>
                      </a:prstGeom>
                      <a:noFill/>
                    </p:spPr>
                    <p:txBody>
                      <a:bodyPr wrap="square">
                        <a:spAutoFit/>
                      </a:bodyPr>
                      <a:lstStyle/>
                      <a:p>
                        <a:pPr algn="ctr"/>
                        <a:r>
                          <a:rPr lang="en-IN" sz="3200" dirty="0">
                            <a:latin typeface="Liberation Mono"/>
                          </a:rPr>
                          <a:t>WHERE</a:t>
                        </a:r>
                        <a:endParaRPr lang="en-IN" sz="3200" dirty="0"/>
                      </a:p>
                    </p:txBody>
                  </p:sp>
                  <p:sp>
                    <p:nvSpPr>
                      <p:cNvPr id="26" name="TextBox 25">
                        <a:extLst>
                          <a:ext uri="{FF2B5EF4-FFF2-40B4-BE49-F238E27FC236}">
                            <a16:creationId xmlns:a16="http://schemas.microsoft.com/office/drawing/2014/main" id="{03946BDF-B275-4B13-A9CE-7D34E408549C}"/>
                          </a:ext>
                        </a:extLst>
                      </p:cNvPr>
                      <p:cNvSpPr txBox="1"/>
                      <p:nvPr/>
                    </p:nvSpPr>
                    <p:spPr>
                      <a:xfrm>
                        <a:off x="665207" y="2152221"/>
                        <a:ext cx="2741074" cy="707886"/>
                      </a:xfrm>
                      <a:prstGeom prst="rect">
                        <a:avLst/>
                      </a:prstGeom>
                      <a:noFill/>
                    </p:spPr>
                    <p:txBody>
                      <a:bodyPr wrap="square">
                        <a:spAutoFit/>
                      </a:bodyPr>
                      <a:lstStyle/>
                      <a:p>
                        <a:pPr algn="ct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latin typeface="Liberation Mono"/>
                            <a:cs typeface="Arial" panose="020B0604020202020204" pitchFamily="34" charset="0"/>
                          </a:rPr>
                          <a:t>state IN </a:t>
                        </a:r>
                        <a:r>
                          <a:rPr lang="en-US" sz="2000" dirty="0">
                            <a:solidFill>
                              <a:schemeClr val="bg1">
                                <a:lumMod val="65000"/>
                              </a:schemeClr>
                            </a:solidFill>
                            <a:latin typeface="Liberation Mono"/>
                          </a:rPr>
                          <a:t>(</a:t>
                        </a:r>
                        <a:r>
                          <a:rPr lang="en-IN" sz="2000" dirty="0">
                            <a:solidFill>
                              <a:srgbClr val="669900"/>
                            </a:solidFill>
                            <a:latin typeface="Liberation Mono"/>
                          </a:rPr>
                          <a:t>'</a:t>
                        </a:r>
                        <a:r>
                          <a:rPr lang="en-US" sz="2000" dirty="0">
                            <a:solidFill>
                              <a:srgbClr val="669900"/>
                            </a:solidFill>
                            <a:latin typeface="Liberation Mono"/>
                          </a:rPr>
                          <a:t>VT</a:t>
                        </a:r>
                        <a:r>
                          <a:rPr lang="en-IN" sz="2000" dirty="0">
                            <a:solidFill>
                              <a:srgbClr val="669900"/>
                            </a:solidFill>
                            <a:latin typeface="Liberation Mono"/>
                          </a:rPr>
                          <a:t>'</a:t>
                        </a:r>
                        <a:r>
                          <a:rPr lang="en-US" sz="2000" dirty="0">
                            <a:latin typeface="Liberation Mono"/>
                          </a:rPr>
                          <a:t>, </a:t>
                        </a:r>
                        <a:r>
                          <a:rPr lang="en-IN" sz="2000" dirty="0">
                            <a:solidFill>
                              <a:srgbClr val="669900"/>
                            </a:solidFill>
                            <a:latin typeface="Liberation Mono"/>
                          </a:rPr>
                          <a:t>'</a:t>
                        </a:r>
                        <a:r>
                          <a:rPr lang="en-US" sz="2000" dirty="0">
                            <a:solidFill>
                              <a:srgbClr val="669900"/>
                            </a:solidFill>
                            <a:latin typeface="Liberation Mono"/>
                          </a:rPr>
                          <a:t>NH</a:t>
                        </a:r>
                        <a:r>
                          <a:rPr lang="en-IN" sz="2000" dirty="0">
                            <a:solidFill>
                              <a:srgbClr val="669900"/>
                            </a:solidFill>
                            <a:latin typeface="Liberation Mono"/>
                          </a:rPr>
                          <a:t>'</a:t>
                        </a:r>
                        <a:r>
                          <a:rPr lang="en-US" sz="2000" dirty="0">
                            <a:latin typeface="Liberation Mono"/>
                          </a:rPr>
                          <a:t>, . . .</a:t>
                        </a:r>
                        <a:r>
                          <a:rPr lang="en-US" sz="2000" dirty="0">
                            <a:solidFill>
                              <a:schemeClr val="bg1">
                                <a:lumMod val="65000"/>
                              </a:schemeClr>
                            </a:solidFill>
                            <a:latin typeface="Liberation Mono"/>
                          </a:rPr>
                          <a:t>)</a:t>
                        </a:r>
                        <a:endParaRPr lang="en-IN" sz="2000" dirty="0"/>
                      </a:p>
                    </p:txBody>
                  </p:sp>
                </p:grpSp>
                <p:sp>
                  <p:nvSpPr>
                    <p:cNvPr id="21" name="Arrow: Right 20">
                      <a:extLst>
                        <a:ext uri="{FF2B5EF4-FFF2-40B4-BE49-F238E27FC236}">
                          <a16:creationId xmlns:a16="http://schemas.microsoft.com/office/drawing/2014/main" id="{29727C98-A5EB-45FF-8E25-909E7CEE40E5}"/>
                        </a:ext>
                      </a:extLst>
                    </p:cNvPr>
                    <p:cNvSpPr/>
                    <p:nvPr/>
                  </p:nvSpPr>
                  <p:spPr>
                    <a:xfrm>
                      <a:off x="3509313"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Arrow: Right 21">
                      <a:extLst>
                        <a:ext uri="{FF2B5EF4-FFF2-40B4-BE49-F238E27FC236}">
                          <a16:creationId xmlns:a16="http://schemas.microsoft.com/office/drawing/2014/main" id="{DE1650D4-6DB7-4CA8-8468-72D72A87B445}"/>
                        </a:ext>
                      </a:extLst>
                    </p:cNvPr>
                    <p:cNvSpPr/>
                    <p:nvPr/>
                  </p:nvSpPr>
                  <p:spPr>
                    <a:xfrm>
                      <a:off x="31591"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Arrow: Right 22">
                      <a:extLst>
                        <a:ext uri="{FF2B5EF4-FFF2-40B4-BE49-F238E27FC236}">
                          <a16:creationId xmlns:a16="http://schemas.microsoft.com/office/drawing/2014/main" id="{F73E52A1-7CE7-4E61-B3F5-B1579E236EA1}"/>
                        </a:ext>
                      </a:extLst>
                    </p:cNvPr>
                    <p:cNvSpPr/>
                    <p:nvPr/>
                  </p:nvSpPr>
                  <p:spPr>
                    <a:xfrm>
                      <a:off x="6993206"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4" name="Flowchart: Magnetic Disk 13">
                    <a:extLst>
                      <a:ext uri="{FF2B5EF4-FFF2-40B4-BE49-F238E27FC236}">
                        <a16:creationId xmlns:a16="http://schemas.microsoft.com/office/drawing/2014/main" id="{E19B5095-E32C-41A2-8F2D-D4F1590E06B4}"/>
                      </a:ext>
                    </a:extLst>
                  </p:cNvPr>
                  <p:cNvSpPr/>
                  <p:nvPr/>
                </p:nvSpPr>
                <p:spPr>
                  <a:xfrm>
                    <a:off x="267703" y="1609674"/>
                    <a:ext cx="1296144" cy="1296143"/>
                  </a:xfrm>
                  <a:prstGeom prst="flowChartMagneticDisk">
                    <a:avLst/>
                  </a:prstGeom>
                  <a:solidFill>
                    <a:schemeClr val="accent3">
                      <a:lumMod val="20000"/>
                      <a:lumOff val="80000"/>
                    </a:schemeClr>
                  </a:solidFill>
                  <a:ln>
                    <a:solidFill>
                      <a:srgbClr val="8A1E92"/>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id="{A3FAA6D5-0667-4EA6-AD63-3F580863444F}"/>
                      </a:ext>
                    </a:extLst>
                  </p:cNvPr>
                  <p:cNvSpPr/>
                  <p:nvPr/>
                </p:nvSpPr>
                <p:spPr>
                  <a:xfrm>
                    <a:off x="5797328" y="1609673"/>
                    <a:ext cx="2736304"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TextBox 17">
                    <a:extLst>
                      <a:ext uri="{FF2B5EF4-FFF2-40B4-BE49-F238E27FC236}">
                        <a16:creationId xmlns:a16="http://schemas.microsoft.com/office/drawing/2014/main" id="{3067B566-18FA-4D94-9689-73C99944A0DB}"/>
                      </a:ext>
                    </a:extLst>
                  </p:cNvPr>
                  <p:cNvSpPr txBox="1"/>
                  <p:nvPr/>
                </p:nvSpPr>
                <p:spPr>
                  <a:xfrm>
                    <a:off x="5797326" y="1672970"/>
                    <a:ext cx="2731536" cy="584775"/>
                  </a:xfrm>
                  <a:prstGeom prst="rect">
                    <a:avLst/>
                  </a:prstGeom>
                  <a:noFill/>
                </p:spPr>
                <p:txBody>
                  <a:bodyPr wrap="square">
                    <a:spAutoFit/>
                  </a:bodyPr>
                  <a:lstStyle/>
                  <a:p>
                    <a:pPr algn="ctr"/>
                    <a:r>
                      <a:rPr lang="en-IN" sz="3200" dirty="0">
                        <a:latin typeface="Liberation Mono"/>
                      </a:rPr>
                      <a:t>SELECT</a:t>
                    </a:r>
                    <a:endParaRPr lang="en-IN" sz="3200" dirty="0"/>
                  </a:p>
                </p:txBody>
              </p:sp>
              <p:sp>
                <p:nvSpPr>
                  <p:cNvPr id="19" name="TextBox 18">
                    <a:extLst>
                      <a:ext uri="{FF2B5EF4-FFF2-40B4-BE49-F238E27FC236}">
                        <a16:creationId xmlns:a16="http://schemas.microsoft.com/office/drawing/2014/main" id="{FF595776-0494-4B1C-874B-B0A11367FDDF}"/>
                      </a:ext>
                    </a:extLst>
                  </p:cNvPr>
                  <p:cNvSpPr txBox="1"/>
                  <p:nvPr/>
                </p:nvSpPr>
                <p:spPr>
                  <a:xfrm>
                    <a:off x="5815774" y="2229960"/>
                    <a:ext cx="2713087" cy="400110"/>
                  </a:xfrm>
                  <a:prstGeom prst="rect">
                    <a:avLst/>
                  </a:prstGeom>
                  <a:noFill/>
                </p:spPr>
                <p:txBody>
                  <a:bodyPr wrap="square">
                    <a:spAutoFit/>
                  </a:bodyPr>
                  <a:lstStyle/>
                  <a:p>
                    <a:pPr algn="ct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latin typeface="Liberation Mono"/>
                        <a:cs typeface="Arial" panose="020B0604020202020204" pitchFamily="34" charset="0"/>
                      </a:rPr>
                      <a:t>*</a:t>
                    </a:r>
                    <a:endParaRPr lang="en-IN" sz="2000" dirty="0"/>
                  </a:p>
                </p:txBody>
              </p:sp>
            </p:grpSp>
            <p:sp>
              <p:nvSpPr>
                <p:cNvPr id="11" name="Oval 10">
                  <a:extLst>
                    <a:ext uri="{FF2B5EF4-FFF2-40B4-BE49-F238E27FC236}">
                      <a16:creationId xmlns:a16="http://schemas.microsoft.com/office/drawing/2014/main" id="{22CCCD58-DE1A-42BE-9F19-4CABADD2604F}"/>
                    </a:ext>
                  </a:extLst>
                </p:cNvPr>
                <p:cNvSpPr/>
                <p:nvPr/>
              </p:nvSpPr>
              <p:spPr>
                <a:xfrm>
                  <a:off x="9732135" y="1745011"/>
                  <a:ext cx="1502780" cy="1502780"/>
                </a:xfrm>
                <a:prstGeom prst="ellipse">
                  <a:avLst/>
                </a:prstGeom>
                <a:noFill/>
                <a:ln w="38100">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76BE5353-F47A-4339-9825-B2A7536B530F}"/>
                    </a:ext>
                  </a:extLst>
                </p:cNvPr>
                <p:cNvSpPr txBox="1"/>
                <p:nvPr/>
              </p:nvSpPr>
              <p:spPr>
                <a:xfrm>
                  <a:off x="10056747" y="2296346"/>
                  <a:ext cx="929199" cy="400110"/>
                </a:xfrm>
                <a:prstGeom prst="rect">
                  <a:avLst/>
                </a:prstGeom>
                <a:noFill/>
              </p:spPr>
              <p:txBody>
                <a:bodyPr wrap="square">
                  <a:spAutoFit/>
                </a:bodyPr>
                <a:lstStyle/>
                <a:p>
                  <a:pPr algn="ctr"/>
                  <a:r>
                    <a:rPr lang="en-IN" sz="2000" dirty="0">
                      <a:latin typeface="Liberation Mono"/>
                      <a:cs typeface="Arial" panose="020B0604020202020204" pitchFamily="34" charset="0"/>
                    </a:rPr>
                    <a:t>output</a:t>
                  </a:r>
                  <a:endParaRPr lang="en-IN" sz="2000" dirty="0"/>
                </a:p>
              </p:txBody>
            </p:sp>
          </p:grpSp>
          <p:sp>
            <p:nvSpPr>
              <p:cNvPr id="3" name="TextBox 2">
                <a:extLst>
                  <a:ext uri="{FF2B5EF4-FFF2-40B4-BE49-F238E27FC236}">
                    <a16:creationId xmlns:a16="http://schemas.microsoft.com/office/drawing/2014/main" id="{524F91BE-3413-40C5-BD2F-88A18BD02D6D}"/>
                  </a:ext>
                </a:extLst>
              </p:cNvPr>
              <p:cNvSpPr txBox="1"/>
              <p:nvPr/>
            </p:nvSpPr>
            <p:spPr>
              <a:xfrm>
                <a:off x="781056" y="434862"/>
                <a:ext cx="1324285" cy="892552"/>
              </a:xfrm>
              <a:prstGeom prst="rect">
                <a:avLst/>
              </a:prstGeom>
              <a:noFill/>
            </p:spPr>
            <p:txBody>
              <a:bodyPr wrap="square">
                <a:spAutoFit/>
              </a:bodyPr>
              <a:lstStyle/>
              <a:p>
                <a:pPr algn="ctr"/>
                <a:r>
                  <a:rPr lang="en-IN" sz="3200" dirty="0">
                    <a:latin typeface="Liberation Mono"/>
                  </a:rPr>
                  <a:t>READ</a:t>
                </a:r>
              </a:p>
              <a:p>
                <a:pPr algn="ctr"/>
                <a:r>
                  <a:rPr lang="en-IN" sz="2000" b="1" dirty="0">
                    <a:latin typeface="Liberation Mono"/>
                  </a:rPr>
                  <a:t>FROM</a:t>
                </a:r>
              </a:p>
            </p:txBody>
          </p:sp>
        </p:grpSp>
        <p:sp>
          <p:nvSpPr>
            <p:cNvPr id="4" name="TextBox 3">
              <a:extLst>
                <a:ext uri="{FF2B5EF4-FFF2-40B4-BE49-F238E27FC236}">
                  <a16:creationId xmlns:a16="http://schemas.microsoft.com/office/drawing/2014/main" id="{DD627992-2291-41C5-B3D6-4CF5BA93969D}"/>
                </a:ext>
              </a:extLst>
            </p:cNvPr>
            <p:cNvSpPr txBox="1"/>
            <p:nvPr/>
          </p:nvSpPr>
          <p:spPr>
            <a:xfrm>
              <a:off x="790237" y="1255986"/>
              <a:ext cx="1296143" cy="400110"/>
            </a:xfrm>
            <a:prstGeom prst="rect">
              <a:avLst/>
            </a:prstGeom>
            <a:noFill/>
          </p:spPr>
          <p:txBody>
            <a:bodyPr wrap="square">
              <a:spAutoFit/>
            </a:bodyPr>
            <a:lstStyle/>
            <a:p>
              <a:pPr algn="ctr"/>
              <a:r>
                <a:rPr lang="en-US" sz="2000" dirty="0">
                  <a:latin typeface="Liberation Mono"/>
                </a:rPr>
                <a:t>states</a:t>
              </a:r>
              <a:endParaRPr lang="en-IN" sz="2000" dirty="0"/>
            </a:p>
          </p:txBody>
        </p:sp>
      </p:grpSp>
      <p:sp>
        <p:nvSpPr>
          <p:cNvPr id="27" name="TextBox 26">
            <a:extLst>
              <a:ext uri="{FF2B5EF4-FFF2-40B4-BE49-F238E27FC236}">
                <a16:creationId xmlns:a16="http://schemas.microsoft.com/office/drawing/2014/main" id="{0047E199-051D-4EE3-9E55-238193B80B8B}"/>
              </a:ext>
            </a:extLst>
          </p:cNvPr>
          <p:cNvSpPr txBox="1"/>
          <p:nvPr/>
        </p:nvSpPr>
        <p:spPr>
          <a:xfrm>
            <a:off x="226839" y="1916832"/>
            <a:ext cx="5425250" cy="1200329"/>
          </a:xfrm>
          <a:prstGeom prst="rect">
            <a:avLst/>
          </a:prstGeom>
          <a:noFill/>
        </p:spPr>
        <p:txBody>
          <a:bodyPr wrap="square">
            <a:spAutoFit/>
          </a:bodyPr>
          <a:lstStyle/>
          <a:p>
            <a:pPr marL="457200" indent="-457200">
              <a:buFont typeface="+mj-lt"/>
              <a:buAutoNum type="arabicPeriod" startAt="4"/>
            </a:pPr>
            <a:r>
              <a:rPr lang="en-US" sz="2400" b="1" i="1" dirty="0">
                <a:solidFill>
                  <a:schemeClr val="accent6">
                    <a:lumMod val="75000"/>
                  </a:schemeClr>
                </a:solidFill>
                <a:effectLst/>
                <a:latin typeface="Liberation Mono"/>
              </a:rPr>
              <a:t>predicate</a:t>
            </a:r>
            <a:r>
              <a:rPr lang="en-US" sz="2400" b="1" i="0" dirty="0">
                <a:solidFill>
                  <a:schemeClr val="accent6">
                    <a:lumMod val="75000"/>
                  </a:schemeClr>
                </a:solidFill>
                <a:effectLst/>
                <a:latin typeface="Liberation Mono"/>
              </a:rPr>
              <a:t>: </a:t>
            </a:r>
          </a:p>
          <a:p>
            <a:pPr marL="531813"/>
            <a:r>
              <a:rPr lang="en-US" sz="2200" b="0" i="1" dirty="0">
                <a:solidFill>
                  <a:srgbClr val="000000"/>
                </a:solidFill>
                <a:effectLst/>
                <a:latin typeface="Liberation Mono"/>
              </a:rPr>
              <a:t>expr</a:t>
            </a:r>
            <a:r>
              <a:rPr lang="en-US" sz="2200" b="0" i="0" dirty="0">
                <a:solidFill>
                  <a:srgbClr val="000000"/>
                </a:solidFill>
                <a:effectLst/>
                <a:latin typeface="Liberation Mono"/>
              </a:rPr>
              <a:t> </a:t>
            </a:r>
            <a:r>
              <a:rPr lang="en-US" sz="2200" b="0" i="0" dirty="0">
                <a:solidFill>
                  <a:srgbClr val="999999"/>
                </a:solidFill>
                <a:effectLst/>
                <a:latin typeface="Liberation Mono"/>
              </a:rPr>
              <a:t>[</a:t>
            </a:r>
            <a:r>
              <a:rPr lang="en-US" sz="2200" b="0" i="0" dirty="0">
                <a:solidFill>
                  <a:srgbClr val="A67F59"/>
                </a:solidFill>
                <a:effectLst/>
                <a:latin typeface="Liberation Mono"/>
              </a:rPr>
              <a:t>NOT</a:t>
            </a:r>
            <a:r>
              <a:rPr lang="en-US" sz="2200" b="0" i="0" dirty="0">
                <a:solidFill>
                  <a:srgbClr val="999999"/>
                </a:solidFill>
                <a:effectLst/>
                <a:latin typeface="Liberation Mono"/>
              </a:rPr>
              <a:t>]</a:t>
            </a:r>
            <a:r>
              <a:rPr lang="en-US" sz="2200" b="0" i="0" dirty="0">
                <a:solidFill>
                  <a:srgbClr val="000000"/>
                </a:solidFill>
                <a:effectLst/>
                <a:latin typeface="Liberation Mono"/>
              </a:rPr>
              <a:t> </a:t>
            </a:r>
            <a:r>
              <a:rPr lang="en-US" sz="2200" b="0" i="0" dirty="0">
                <a:solidFill>
                  <a:schemeClr val="accent5">
                    <a:lumMod val="75000"/>
                  </a:schemeClr>
                </a:solidFill>
                <a:effectLst/>
                <a:latin typeface="Liberation Mono"/>
              </a:rPr>
              <a:t>IN</a:t>
            </a:r>
            <a:r>
              <a:rPr lang="en-US" sz="2200" b="0" i="0" dirty="0">
                <a:solidFill>
                  <a:srgbClr val="0077AA"/>
                </a:solidFill>
                <a:effectLst/>
                <a:latin typeface="Liberation Mono"/>
              </a:rPr>
              <a:t> </a:t>
            </a:r>
            <a:r>
              <a:rPr lang="en-US" sz="2200" dirty="0">
                <a:solidFill>
                  <a:srgbClr val="999999"/>
                </a:solidFill>
                <a:latin typeface="Liberation Mono"/>
              </a:rPr>
              <a:t>(</a:t>
            </a:r>
            <a:r>
              <a:rPr lang="en-US" sz="2200" b="0" i="1" dirty="0">
                <a:solidFill>
                  <a:srgbClr val="000000"/>
                </a:solidFill>
                <a:effectLst/>
                <a:latin typeface="Liberation Mono"/>
              </a:rPr>
              <a:t>expr1, expr2, </a:t>
            </a:r>
            <a:r>
              <a:rPr lang="en-US" sz="2200" b="0" i="1" dirty="0">
                <a:solidFill>
                  <a:schemeClr val="bg1">
                    <a:lumMod val="50000"/>
                  </a:schemeClr>
                </a:solidFill>
                <a:effectLst/>
                <a:latin typeface="Liberation Mono"/>
              </a:rPr>
              <a:t>. . .</a:t>
            </a:r>
            <a:r>
              <a:rPr lang="en-US" sz="2200" b="0" i="0" dirty="0">
                <a:solidFill>
                  <a:srgbClr val="999999"/>
                </a:solidFill>
                <a:effectLst/>
                <a:latin typeface="Liberation Mono"/>
              </a:rPr>
              <a:t> )</a:t>
            </a:r>
            <a:endParaRPr lang="en-US" sz="2200" dirty="0">
              <a:solidFill>
                <a:srgbClr val="000000"/>
              </a:solidFill>
              <a:latin typeface="Liberation Mono"/>
            </a:endParaRPr>
          </a:p>
          <a:p>
            <a:pPr marL="723900"/>
            <a:r>
              <a:rPr lang="en-US" sz="2200" b="0" i="0" dirty="0">
                <a:solidFill>
                  <a:srgbClr val="A67F59"/>
                </a:solidFill>
                <a:effectLst/>
                <a:latin typeface="Liberation Mono"/>
              </a:rPr>
              <a:t>| </a:t>
            </a:r>
            <a:r>
              <a:rPr lang="en-US" sz="2200" b="0" i="1" dirty="0">
                <a:solidFill>
                  <a:srgbClr val="000000"/>
                </a:solidFill>
                <a:effectLst/>
                <a:latin typeface="Liberation Mono"/>
              </a:rPr>
              <a:t>expr</a:t>
            </a:r>
            <a:r>
              <a:rPr lang="en-US" sz="2200" b="0" i="0" dirty="0">
                <a:solidFill>
                  <a:srgbClr val="000000"/>
                </a:solidFill>
                <a:effectLst/>
                <a:latin typeface="Liberation Mono"/>
              </a:rPr>
              <a:t> </a:t>
            </a:r>
            <a:r>
              <a:rPr lang="en-US" sz="2200" b="0" i="0" dirty="0">
                <a:solidFill>
                  <a:srgbClr val="999999"/>
                </a:solidFill>
                <a:effectLst/>
                <a:latin typeface="Liberation Mono"/>
              </a:rPr>
              <a:t>[</a:t>
            </a:r>
            <a:r>
              <a:rPr lang="en-US" sz="2200" b="0" i="0" dirty="0">
                <a:solidFill>
                  <a:srgbClr val="A67F59"/>
                </a:solidFill>
                <a:effectLst/>
                <a:latin typeface="Liberation Mono"/>
              </a:rPr>
              <a:t>NOT</a:t>
            </a:r>
            <a:r>
              <a:rPr lang="en-US" sz="2200" b="0" i="0" dirty="0">
                <a:solidFill>
                  <a:srgbClr val="999999"/>
                </a:solidFill>
                <a:effectLst/>
                <a:latin typeface="Liberation Mono"/>
              </a:rPr>
              <a:t>]</a:t>
            </a:r>
            <a:r>
              <a:rPr lang="en-US" sz="2200" b="0" i="0" dirty="0">
                <a:solidFill>
                  <a:srgbClr val="000000"/>
                </a:solidFill>
                <a:effectLst/>
                <a:latin typeface="Liberation Mono"/>
              </a:rPr>
              <a:t> </a:t>
            </a:r>
            <a:r>
              <a:rPr lang="en-US" sz="2200" b="0" i="0" dirty="0">
                <a:solidFill>
                  <a:schemeClr val="accent5">
                    <a:lumMod val="75000"/>
                  </a:schemeClr>
                </a:solidFill>
                <a:effectLst/>
                <a:latin typeface="Liberation Mono"/>
              </a:rPr>
              <a:t>IN</a:t>
            </a:r>
            <a:r>
              <a:rPr lang="en-US" sz="2200" b="0" i="0" dirty="0">
                <a:solidFill>
                  <a:srgbClr val="000000"/>
                </a:solidFill>
                <a:effectLst/>
                <a:latin typeface="Liberation Mono"/>
              </a:rPr>
              <a:t> </a:t>
            </a:r>
            <a:r>
              <a:rPr lang="en-US" sz="2200" b="0" i="0" dirty="0">
                <a:solidFill>
                  <a:srgbClr val="999999"/>
                </a:solidFill>
                <a:effectLst/>
                <a:latin typeface="Liberation Mono"/>
              </a:rPr>
              <a:t>(</a:t>
            </a:r>
            <a:r>
              <a:rPr lang="en-US" sz="2200" b="0" i="1" dirty="0">
                <a:solidFill>
                  <a:srgbClr val="000000"/>
                </a:solidFill>
                <a:effectLst/>
                <a:latin typeface="Liberation Mono"/>
              </a:rPr>
              <a:t>subquery</a:t>
            </a:r>
            <a:r>
              <a:rPr lang="en-US" sz="2400" b="0" i="0" dirty="0">
                <a:solidFill>
                  <a:srgbClr val="999999"/>
                </a:solidFill>
                <a:effectLst/>
                <a:latin typeface="Liberation Mono"/>
              </a:rPr>
              <a:t>)</a:t>
            </a:r>
            <a:endParaRPr lang="en-US" sz="2400" dirty="0">
              <a:solidFill>
                <a:srgbClr val="999999"/>
              </a:solidFill>
              <a:latin typeface="Liberation Mono"/>
            </a:endParaRPr>
          </a:p>
        </p:txBody>
      </p:sp>
      <p:graphicFrame>
        <p:nvGraphicFramePr>
          <p:cNvPr id="28" name="Table 27">
            <a:extLst>
              <a:ext uri="{FF2B5EF4-FFF2-40B4-BE49-F238E27FC236}">
                <a16:creationId xmlns:a16="http://schemas.microsoft.com/office/drawing/2014/main" id="{59A51FE3-66CF-4F1E-8C7D-783238631C6B}"/>
              </a:ext>
            </a:extLst>
          </p:cNvPr>
          <p:cNvGraphicFramePr>
            <a:graphicFrameLocks noGrp="1"/>
          </p:cNvGraphicFramePr>
          <p:nvPr>
            <p:extLst>
              <p:ext uri="{D42A27DB-BD31-4B8C-83A1-F6EECF244321}">
                <p14:modId xmlns:p14="http://schemas.microsoft.com/office/powerpoint/2010/main" val="2148603925"/>
              </p:ext>
            </p:extLst>
          </p:nvPr>
        </p:nvGraphicFramePr>
        <p:xfrm>
          <a:off x="4867268" y="6237312"/>
          <a:ext cx="6053268" cy="426720"/>
        </p:xfrm>
        <a:graphic>
          <a:graphicData uri="http://schemas.openxmlformats.org/drawingml/2006/table">
            <a:tbl>
              <a:tblPr/>
              <a:tblGrid>
                <a:gridCol w="2506905">
                  <a:extLst>
                    <a:ext uri="{9D8B030D-6E8A-4147-A177-3AD203B41FA5}">
                      <a16:colId xmlns:a16="http://schemas.microsoft.com/office/drawing/2014/main" val="4286149586"/>
                    </a:ext>
                  </a:extLst>
                </a:gridCol>
                <a:gridCol w="3546363">
                  <a:extLst>
                    <a:ext uri="{9D8B030D-6E8A-4147-A177-3AD203B41FA5}">
                      <a16:colId xmlns:a16="http://schemas.microsoft.com/office/drawing/2014/main" val="438706697"/>
                    </a:ext>
                  </a:extLst>
                </a:gridCol>
              </a:tblGrid>
              <a:tr h="318624">
                <a:tc>
                  <a:txBody>
                    <a:bodyPr/>
                    <a:lstStyle/>
                    <a:p>
                      <a:pPr fontAlgn="t"/>
                      <a:r>
                        <a:rPr lang="en-IN" b="1" dirty="0">
                          <a:effectLst/>
                          <a:latin typeface="Palatino Linotype" panose="02040502050505030304" pitchFamily="18" charset="0"/>
                        </a:rPr>
                        <a:t>A</a:t>
                      </a:r>
                      <a:r>
                        <a:rPr lang="en-IN" dirty="0">
                          <a:effectLst/>
                          <a:latin typeface="Palatino Linotype" panose="02040502050505030304" pitchFamily="18" charset="0"/>
                        </a:rPr>
                        <a:t> IN (</a:t>
                      </a:r>
                      <a:r>
                        <a:rPr lang="en-IN" b="1" i="1" dirty="0">
                          <a:effectLst/>
                          <a:latin typeface="Palatino Linotype" panose="02040502050505030304" pitchFamily="18" charset="0"/>
                        </a:rPr>
                        <a:t>B1</a:t>
                      </a:r>
                      <a:r>
                        <a:rPr lang="en-IN" dirty="0">
                          <a:effectLst/>
                          <a:latin typeface="Palatino Linotype" panose="02040502050505030304" pitchFamily="18" charset="0"/>
                        </a:rPr>
                        <a:t>, </a:t>
                      </a:r>
                      <a:r>
                        <a:rPr lang="en-IN" b="1" i="1" dirty="0">
                          <a:effectLst/>
                          <a:latin typeface="Palatino Linotype" panose="02040502050505030304" pitchFamily="18" charset="0"/>
                        </a:rPr>
                        <a:t>B2</a:t>
                      </a:r>
                      <a:r>
                        <a:rPr lang="en-IN" dirty="0">
                          <a:effectLst/>
                          <a:latin typeface="Palatino Linotype" panose="02040502050505030304" pitchFamily="18" charset="0"/>
                        </a:rPr>
                        <a:t>, </a:t>
                      </a:r>
                      <a:r>
                        <a:rPr lang="en-IN" b="1" i="1" dirty="0">
                          <a:effectLst/>
                          <a:latin typeface="Palatino Linotype" panose="02040502050505030304" pitchFamily="18" charset="0"/>
                        </a:rPr>
                        <a:t>B3</a:t>
                      </a:r>
                      <a:r>
                        <a:rPr lang="en-IN" dirty="0">
                          <a:effectLst/>
                          <a:latin typeface="Palatino Linotype" panose="02040502050505030304" pitchFamily="18" charset="0"/>
                        </a:rPr>
                        <a:t>, etc.)</a:t>
                      </a:r>
                    </a:p>
                  </a:txBody>
                  <a:tcPr marL="76200" marR="76200" marT="76200" marB="76200">
                    <a:lnL>
                      <a:noFill/>
                    </a:lnL>
                    <a:lnR>
                      <a:noFill/>
                    </a:lnR>
                    <a:lnT>
                      <a:noFill/>
                    </a:lnT>
                    <a:lnB>
                      <a:noFill/>
                    </a:lnB>
                    <a:solidFill>
                      <a:schemeClr val="accent5">
                        <a:lumMod val="40000"/>
                        <a:lumOff val="60000"/>
                      </a:schemeClr>
                    </a:solidFill>
                  </a:tcPr>
                </a:tc>
                <a:tc>
                  <a:txBody>
                    <a:bodyPr/>
                    <a:lstStyle/>
                    <a:p>
                      <a:pPr fontAlgn="t"/>
                      <a:r>
                        <a:rPr lang="en-US" dirty="0">
                          <a:effectLst/>
                          <a:latin typeface="Palatino Linotype" panose="02040502050505030304" pitchFamily="18" charset="0"/>
                        </a:rPr>
                        <a:t>A is found in the list (B1, B2, etc.)</a:t>
                      </a:r>
                    </a:p>
                  </a:txBody>
                  <a:tcPr marL="76200" marR="76200" marT="76200" marB="76200">
                    <a:lnL>
                      <a:noFill/>
                    </a:lnL>
                    <a:lnR>
                      <a:noFill/>
                    </a:lnR>
                    <a:lnT>
                      <a:noFill/>
                    </a:lnT>
                    <a:lnB>
                      <a:noFill/>
                    </a:lnB>
                    <a:solidFill>
                      <a:schemeClr val="accent5">
                        <a:lumMod val="40000"/>
                        <a:lumOff val="60000"/>
                      </a:schemeClr>
                    </a:solidFill>
                  </a:tcPr>
                </a:tc>
                <a:extLst>
                  <a:ext uri="{0D108BD9-81ED-4DB2-BD59-A6C34878D82A}">
                    <a16:rowId xmlns:a16="http://schemas.microsoft.com/office/drawing/2014/main" val="3748454671"/>
                  </a:ext>
                </a:extLst>
              </a:tr>
            </a:tbl>
          </a:graphicData>
        </a:graphic>
      </p:graphicFrame>
    </p:spTree>
    <p:extLst>
      <p:ext uri="{BB962C8B-B14F-4D97-AF65-F5344CB8AC3E}">
        <p14:creationId xmlns:p14="http://schemas.microsoft.com/office/powerpoint/2010/main" val="382902519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48000"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
        <p:nvSpPr>
          <p:cNvPr id="4" name="Rectangle 3"/>
          <p:cNvSpPr/>
          <p:nvPr/>
        </p:nvSpPr>
        <p:spPr>
          <a:xfrm>
            <a:off x="335361" y="910361"/>
            <a:ext cx="8640959" cy="70788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column | expression IN ( </a:t>
            </a:r>
            <a:r>
              <a:rPr lang="en-US" sz="2000" dirty="0">
                <a:solidFill>
                  <a:schemeClr val="tx1">
                    <a:lumMod val="65000"/>
                    <a:lumOff val="35000"/>
                  </a:schemeClr>
                </a:solidFill>
                <a:latin typeface="Liberation Mono"/>
                <a:cs typeface="Arial" panose="020B0604020202020204" pitchFamily="34" charset="0"/>
              </a:rPr>
              <a:t>v1</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tx1">
                    <a:lumMod val="65000"/>
                    <a:lumOff val="35000"/>
                  </a:schemeClr>
                </a:solidFill>
                <a:latin typeface="Liberation Mono"/>
                <a:cs typeface="Arial" panose="020B0604020202020204" pitchFamily="34" charset="0"/>
              </a:rPr>
              <a:t>v2</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tx1">
                    <a:lumMod val="65000"/>
                    <a:lumOff val="35000"/>
                  </a:schemeClr>
                </a:solidFill>
                <a:latin typeface="Liberation Mono"/>
                <a:cs typeface="Arial" panose="020B0604020202020204" pitchFamily="34" charset="0"/>
              </a:rPr>
              <a:t>v3</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bg1">
                    <a:lumMod val="50000"/>
                  </a:schemeClr>
                </a:solidFill>
                <a:latin typeface="Liberation Mono"/>
              </a:rPr>
              <a:t>. . .</a:t>
            </a:r>
            <a:r>
              <a:rPr lang="en-US" sz="2000" dirty="0">
                <a:solidFill>
                  <a:srgbClr val="0077AA"/>
                </a:solidFill>
                <a:latin typeface="Liberation Mono"/>
              </a:rPr>
              <a:t> </a:t>
            </a:r>
            <a:r>
              <a:rPr lang="en-US" sz="2000" dirty="0">
                <a:solidFill>
                  <a:srgbClr val="0077AA"/>
                </a:solidFill>
                <a:latin typeface="Liberation Mono"/>
                <a:cs typeface="Arial" panose="020B0604020202020204" pitchFamily="34" charset="0"/>
              </a:rPr>
              <a:t>)</a:t>
            </a:r>
          </a:p>
          <a:p>
            <a:r>
              <a:rPr lang="en-US" sz="2000" dirty="0">
                <a:solidFill>
                  <a:srgbClr val="0077AA"/>
                </a:solidFill>
                <a:latin typeface="Liberation Mono"/>
                <a:cs typeface="Arial" panose="020B0604020202020204" pitchFamily="34" charset="0"/>
              </a:rPr>
              <a:t>column | expression IN (</a:t>
            </a:r>
            <a:r>
              <a:rPr lang="en-US" sz="2000" dirty="0">
                <a:solidFill>
                  <a:schemeClr val="tx1">
                    <a:lumMod val="65000"/>
                    <a:lumOff val="35000"/>
                  </a:schemeClr>
                </a:solidFill>
                <a:latin typeface="Liberation Mono"/>
                <a:cs typeface="Arial" panose="020B0604020202020204" pitchFamily="34" charset="0"/>
              </a:rPr>
              <a:t>subquery</a:t>
            </a:r>
            <a:r>
              <a:rPr lang="en-US" sz="2000" dirty="0">
                <a:solidFill>
                  <a:srgbClr val="0077AA"/>
                </a:solidFill>
                <a:latin typeface="Liberation Mono"/>
                <a:cs typeface="Arial" panose="020B0604020202020204" pitchFamily="34" charset="0"/>
              </a:rPr>
              <a:t>)</a:t>
            </a:r>
          </a:p>
        </p:txBody>
      </p:sp>
      <p:sp>
        <p:nvSpPr>
          <p:cNvPr id="3" name="Rectangle 2"/>
          <p:cNvSpPr/>
          <p:nvPr/>
        </p:nvSpPr>
        <p:spPr>
          <a:xfrm>
            <a:off x="335359" y="1598503"/>
            <a:ext cx="11665297" cy="1779974"/>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If a value in the column or the expression is equal to any value in the list, the result of the IN operator is TRUE.</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The IN operator is equivalent to multiple </a:t>
            </a:r>
            <a:r>
              <a:rPr lang="en-US" dirty="0">
                <a:solidFill>
                  <a:schemeClr val="accent4">
                    <a:lumMod val="50000"/>
                  </a:schemeClr>
                </a:solidFill>
                <a:latin typeface="Arial" panose="020B0604020202020204" pitchFamily="34" charset="0"/>
                <a:cs typeface="Arial" panose="020B0604020202020204" pitchFamily="34" charset="0"/>
              </a:rPr>
              <a:t>OR</a:t>
            </a:r>
            <a:r>
              <a:rPr lang="en-US" dirty="0">
                <a:latin typeface="Arial" panose="020B0604020202020204" pitchFamily="34" charset="0"/>
                <a:cs typeface="Arial" panose="020B0604020202020204" pitchFamily="34" charset="0"/>
              </a:rPr>
              <a:t> operators.</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To negate the IN operator, you use the </a:t>
            </a:r>
            <a:r>
              <a:rPr lang="en-US" dirty="0">
                <a:solidFill>
                  <a:schemeClr val="accent4">
                    <a:lumMod val="50000"/>
                  </a:schemeClr>
                </a:solidFill>
                <a:latin typeface="Arial" panose="020B0604020202020204" pitchFamily="34" charset="0"/>
                <a:cs typeface="Arial" panose="020B0604020202020204" pitchFamily="34" charset="0"/>
              </a:rPr>
              <a:t>NOT IN </a:t>
            </a:r>
            <a:r>
              <a:rPr lang="en-US" dirty="0">
                <a:latin typeface="Arial" panose="020B0604020202020204" pitchFamily="34" charset="0"/>
                <a:cs typeface="Arial" panose="020B0604020202020204" pitchFamily="34" charset="0"/>
              </a:rPr>
              <a:t>operator.</a:t>
            </a:r>
            <a:endParaRPr lang="en-IN" dirty="0">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8E3A278B-47A7-4045-9D6A-7A78258C1322}"/>
              </a:ext>
            </a:extLst>
          </p:cNvPr>
          <p:cNvPicPr>
            <a:picLocks noChangeAspect="1"/>
          </p:cNvPicPr>
          <p:nvPr/>
        </p:nvPicPr>
        <p:blipFill>
          <a:blip r:embed="rId2"/>
          <a:stretch>
            <a:fillRect/>
          </a:stretch>
        </p:blipFill>
        <p:spPr>
          <a:xfrm>
            <a:off x="314782" y="4365104"/>
            <a:ext cx="8013465" cy="2236191"/>
          </a:xfrm>
          <a:prstGeom prst="rect">
            <a:avLst/>
          </a:prstGeom>
        </p:spPr>
      </p:pic>
      <p:grpSp>
        <p:nvGrpSpPr>
          <p:cNvPr id="6" name="Group 5">
            <a:extLst>
              <a:ext uri="{FF2B5EF4-FFF2-40B4-BE49-F238E27FC236}">
                <a16:creationId xmlns:a16="http://schemas.microsoft.com/office/drawing/2014/main" id="{CC50830C-84FE-4811-9605-CB343CCA287D}"/>
              </a:ext>
            </a:extLst>
          </p:cNvPr>
          <p:cNvGrpSpPr/>
          <p:nvPr/>
        </p:nvGrpSpPr>
        <p:grpSpPr>
          <a:xfrm>
            <a:off x="364741" y="3624170"/>
            <a:ext cx="11305256" cy="596918"/>
            <a:chOff x="364741" y="3861048"/>
            <a:chExt cx="11305256" cy="596918"/>
          </a:xfrm>
        </p:grpSpPr>
        <p:cxnSp>
          <p:nvCxnSpPr>
            <p:cNvPr id="11" name="Straight Connector 10">
              <a:extLst>
                <a:ext uri="{FF2B5EF4-FFF2-40B4-BE49-F238E27FC236}">
                  <a16:creationId xmlns:a16="http://schemas.microsoft.com/office/drawing/2014/main" id="{E7A0367D-A2C9-4AF9-AF73-E005FF22F4B6}"/>
                </a:ext>
              </a:extLst>
            </p:cNvPr>
            <p:cNvCxnSpPr/>
            <p:nvPr/>
          </p:nvCxnSpPr>
          <p:spPr>
            <a:xfrm>
              <a:off x="392936" y="3861048"/>
              <a:ext cx="11269633"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A812D2B1-086D-4826-8315-851FF37231A6}"/>
                </a:ext>
              </a:extLst>
            </p:cNvPr>
            <p:cNvSpPr/>
            <p:nvPr/>
          </p:nvSpPr>
          <p:spPr>
            <a:xfrm>
              <a:off x="364741" y="4005065"/>
              <a:ext cx="11305256" cy="369332"/>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US" dirty="0">
                  <a:latin typeface="Liberation Mono"/>
                  <a:cs typeface="Arial" panose="020B0604020202020204" pitchFamily="34" charset="0"/>
                </a:rPr>
                <a:t>empno, ename, job, hiredate, sal, comm, deptno, isactive</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job </a:t>
              </a:r>
              <a:r>
                <a:rPr lang="en-IN" dirty="0">
                  <a:solidFill>
                    <a:schemeClr val="accent5">
                      <a:lumMod val="75000"/>
                    </a:schemeClr>
                  </a:solidFill>
                  <a:latin typeface="Liberation Mono"/>
                  <a:cs typeface="Arial" panose="020B0604020202020204" pitchFamily="34" charset="0"/>
                </a:rPr>
                <a:t>IN</a:t>
              </a:r>
              <a:r>
                <a:rPr lang="en-IN" dirty="0">
                  <a:latin typeface="Liberation Mono"/>
                  <a:cs typeface="Arial" panose="020B0604020202020204" pitchFamily="34" charset="0"/>
                </a:rPr>
                <a:t> </a:t>
              </a:r>
              <a:r>
                <a:rPr lang="en-IN" dirty="0">
                  <a:solidFill>
                    <a:schemeClr val="bg1">
                      <a:lumMod val="65000"/>
                    </a:schemeClr>
                  </a:solidFill>
                  <a:latin typeface="Liberation Mono"/>
                  <a:cs typeface="Arial" panose="020B0604020202020204" pitchFamily="34" charset="0"/>
                </a:rPr>
                <a:t>(</a:t>
              </a:r>
              <a:r>
                <a:rPr lang="en-IN" dirty="0">
                  <a:solidFill>
                    <a:srgbClr val="669900"/>
                  </a:solidFill>
                  <a:latin typeface="Liberation Mono"/>
                </a:rPr>
                <a:t>'salesman'</a:t>
              </a:r>
              <a:r>
                <a:rPr lang="en-IN" dirty="0">
                  <a:latin typeface="Liberation Mono"/>
                  <a:cs typeface="Arial" panose="020B0604020202020204" pitchFamily="34" charset="0"/>
                </a:rPr>
                <a:t>, </a:t>
              </a:r>
              <a:r>
                <a:rPr lang="en-IN" dirty="0">
                  <a:solidFill>
                    <a:srgbClr val="669900"/>
                  </a:solidFill>
                  <a:latin typeface="Liberation Mono"/>
                </a:rPr>
                <a:t>'manager'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sp>
          <p:nvSpPr>
            <p:cNvPr id="14" name="Rectangle 13">
              <a:extLst>
                <a:ext uri="{FF2B5EF4-FFF2-40B4-BE49-F238E27FC236}">
                  <a16:creationId xmlns:a16="http://schemas.microsoft.com/office/drawing/2014/main" id="{2172B361-8741-4399-8D90-C87A7A4C58A5}"/>
                </a:ext>
              </a:extLst>
            </p:cNvPr>
            <p:cNvSpPr/>
            <p:nvPr/>
          </p:nvSpPr>
          <p:spPr>
            <a:xfrm>
              <a:off x="8626555" y="3913878"/>
              <a:ext cx="2870045" cy="54408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9" name="Rectangle 8">
            <a:extLst>
              <a:ext uri="{FF2B5EF4-FFF2-40B4-BE49-F238E27FC236}">
                <a16:creationId xmlns:a16="http://schemas.microsoft.com/office/drawing/2014/main" id="{20598E04-54A7-4703-BC49-5D7C5103B85A}"/>
              </a:ext>
            </a:extLst>
          </p:cNvPr>
          <p:cNvSpPr/>
          <p:nvPr/>
        </p:nvSpPr>
        <p:spPr>
          <a:xfrm>
            <a:off x="370984" y="404664"/>
            <a:ext cx="925253" cy="400110"/>
          </a:xfrm>
          <a:prstGeom prst="rect">
            <a:avLst/>
          </a:prstGeom>
        </p:spPr>
        <p:txBody>
          <a:bodyPr wrap="none">
            <a:spAutoFit/>
          </a:bodyPr>
          <a:lstStyle/>
          <a:p>
            <a:r>
              <a:rPr lang="en-US" sz="2000" i="1" dirty="0">
                <a:solidFill>
                  <a:schemeClr val="accent1">
                    <a:lumMod val="75000"/>
                  </a:schemeClr>
                </a:solidFill>
                <a:latin typeface="Arial" pitchFamily="34" charset="0"/>
                <a:cs typeface="Arial" pitchFamily="34" charset="0"/>
              </a:rPr>
              <a:t>syntax</a:t>
            </a:r>
            <a:endParaRPr lang="en-US" sz="2800" i="1" dirty="0">
              <a:solidFill>
                <a:schemeClr val="accent1">
                  <a:lumMod val="75000"/>
                </a:schemeClr>
              </a:solidFill>
              <a:latin typeface="Arial" pitchFamily="34" charset="0"/>
              <a:cs typeface="Arial" pitchFamily="34" charset="0"/>
            </a:endParaRPr>
          </a:p>
        </p:txBody>
      </p:sp>
      <p:sp>
        <p:nvSpPr>
          <p:cNvPr id="12" name="Rectangle 11">
            <a:extLst>
              <a:ext uri="{FF2B5EF4-FFF2-40B4-BE49-F238E27FC236}">
                <a16:creationId xmlns:a16="http://schemas.microsoft.com/office/drawing/2014/main" id="{2F5FF4A0-032C-4346-8079-F5E386BA9BDA}"/>
              </a:ext>
            </a:extLst>
          </p:cNvPr>
          <p:cNvSpPr/>
          <p:nvPr/>
        </p:nvSpPr>
        <p:spPr>
          <a:xfrm>
            <a:off x="2423592" y="4293096"/>
            <a:ext cx="1152128" cy="240261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05852551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46631F8-8519-4D00-843E-022AE07817EB}"/>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AB634BED-CAC5-476F-85C4-5A53E7113975}"/>
              </a:ext>
            </a:extLst>
          </p:cNvPr>
          <p:cNvSpPr/>
          <p:nvPr/>
        </p:nvSpPr>
        <p:spPr>
          <a:xfrm>
            <a:off x="374665" y="32229"/>
            <a:ext cx="11305256" cy="537391"/>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Problem with NOT IN:</a:t>
            </a:r>
          </a:p>
        </p:txBody>
      </p:sp>
      <p:sp>
        <p:nvSpPr>
          <p:cNvPr id="14" name="TextBox 13">
            <a:extLst>
              <a:ext uri="{FF2B5EF4-FFF2-40B4-BE49-F238E27FC236}">
                <a16:creationId xmlns:a16="http://schemas.microsoft.com/office/drawing/2014/main" id="{A1E84346-D9F6-41DD-96E7-D61C1486EA86}"/>
              </a:ext>
            </a:extLst>
          </p:cNvPr>
          <p:cNvSpPr txBox="1"/>
          <p:nvPr/>
        </p:nvSpPr>
        <p:spPr>
          <a:xfrm>
            <a:off x="302498" y="3429000"/>
            <a:ext cx="11881319" cy="1046440"/>
          </a:xfrm>
          <a:prstGeom prst="rect">
            <a:avLst/>
          </a:prstGeom>
        </p:spPr>
        <p:txBody>
          <a:bodyPr wrap="square">
            <a:spAutoFit/>
          </a:bodyPr>
          <a:lstStyle>
            <a:defPPr>
              <a:defRPr lang="en-US"/>
            </a:defPPr>
            <a:lvl1pPr marL="342900" indent="-342900">
              <a:lnSpc>
                <a:spcPct val="150000"/>
              </a:lnSpc>
              <a:buFont typeface="Arial" panose="020B0604020202020204" pitchFamily="34" charset="0"/>
              <a:buChar char="•"/>
              <a:defRPr>
                <a:solidFill>
                  <a:srgbClr val="0077AA"/>
                </a:solidFill>
                <a:latin typeface="Liberation Mono"/>
                <a:cs typeface="Times New Roman" panose="02020603050405020304" pitchFamily="18" charset="0"/>
              </a:defRPr>
            </a:lvl1pPr>
          </a:lstStyle>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a </a:t>
            </a:r>
            <a:r>
              <a:rPr lang="en-US" dirty="0"/>
              <a:t>WHERE</a:t>
            </a:r>
            <a:r>
              <a:rPr lang="en-US" dirty="0">
                <a:solidFill>
                  <a:schemeClr val="tx1"/>
                </a:solidFill>
              </a:rPr>
              <a:t> c1 </a:t>
            </a:r>
            <a:r>
              <a:rPr lang="en-US" dirty="0">
                <a:solidFill>
                  <a:schemeClr val="accent5">
                    <a:lumMod val="75000"/>
                  </a:schemeClr>
                </a:solidFill>
                <a:cs typeface="Arial" panose="020B0604020202020204" pitchFamily="34" charset="0"/>
              </a:rPr>
              <a:t>NOT IN</a:t>
            </a:r>
            <a:r>
              <a:rPr lang="en-US" dirty="0">
                <a:solidFill>
                  <a:schemeClr val="bg1">
                    <a:lumMod val="65000"/>
                  </a:schemeClr>
                </a:solidFill>
              </a:rPr>
              <a:t>(</a:t>
            </a:r>
            <a:r>
              <a:rPr lang="en-US" dirty="0">
                <a:solidFill>
                  <a:srgbClr val="990055"/>
                </a:solidFill>
                <a:cs typeface="+mn-cs"/>
              </a:rPr>
              <a:t>1</a:t>
            </a:r>
            <a:r>
              <a:rPr lang="en-US" dirty="0">
                <a:solidFill>
                  <a:schemeClr val="tx1"/>
                </a:solidFill>
              </a:rPr>
              <a:t>, </a:t>
            </a:r>
            <a:r>
              <a:rPr lang="en-US" dirty="0">
                <a:solidFill>
                  <a:srgbClr val="990055"/>
                </a:solidFill>
                <a:cs typeface="+mn-cs"/>
              </a:rPr>
              <a:t>2</a:t>
            </a:r>
            <a:r>
              <a:rPr lang="en-US" dirty="0">
                <a:solidFill>
                  <a:schemeClr val="tx1"/>
                </a:solidFill>
              </a:rPr>
              <a:t>, </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65000"/>
                  </a:schemeClr>
                </a:solidFill>
              </a:rPr>
              <a:t>)</a:t>
            </a:r>
            <a:r>
              <a:rPr lang="en-US" dirty="0">
                <a:solidFill>
                  <a:schemeClr val="tx1"/>
                </a:solidFill>
              </a:rPr>
              <a:t>;</a:t>
            </a:r>
          </a:p>
          <a:p>
            <a:pPr>
              <a:lnSpc>
                <a:spcPct val="100000"/>
              </a:lnSpc>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a</a:t>
            </a:r>
            <a:r>
              <a:rPr lang="en-IN" dirty="0"/>
              <a:t> WHERE </a:t>
            </a:r>
            <a:r>
              <a:rPr lang="en-IN" dirty="0">
                <a:solidFill>
                  <a:schemeClr val="tx1"/>
                </a:solidFill>
              </a:rPr>
              <a:t>c1 </a:t>
            </a:r>
            <a:r>
              <a:rPr lang="en-IN" dirty="0">
                <a:solidFill>
                  <a:schemeClr val="accent5">
                    <a:lumMod val="75000"/>
                  </a:schemeClr>
                </a:solidFill>
                <a:cs typeface="Arial" panose="020B0604020202020204" pitchFamily="34" charset="0"/>
              </a:rPr>
              <a:t>NOT IN</a:t>
            </a:r>
            <a:r>
              <a:rPr lang="en-IN" dirty="0">
                <a:solidFill>
                  <a:schemeClr val="bg1">
                    <a:lumMod val="65000"/>
                  </a:schemeClr>
                </a:solidFill>
              </a:rPr>
              <a:t>(</a:t>
            </a:r>
            <a:r>
              <a:rPr lang="en-IN" dirty="0"/>
              <a:t>SELECT </a:t>
            </a:r>
            <a:r>
              <a:rPr lang="en-IN" dirty="0">
                <a:solidFill>
                  <a:schemeClr val="tx1"/>
                </a:solidFill>
              </a:rPr>
              <a:t>c1</a:t>
            </a:r>
            <a:r>
              <a:rPr lang="en-IN" dirty="0"/>
              <a:t> FROM </a:t>
            </a:r>
            <a:r>
              <a:rPr lang="en-IN" dirty="0">
                <a:solidFill>
                  <a:schemeClr val="tx1"/>
                </a:solidFill>
              </a:rPr>
              <a:t>b</a:t>
            </a:r>
            <a:r>
              <a:rPr lang="en-IN" dirty="0"/>
              <a:t> </a:t>
            </a:r>
            <a:r>
              <a:rPr lang="en-IN" dirty="0">
                <a:solidFill>
                  <a:schemeClr val="bg1">
                    <a:lumMod val="65000"/>
                  </a:schemeClr>
                </a:solidFill>
              </a:rPr>
              <a:t>)</a:t>
            </a:r>
            <a:r>
              <a:rPr lang="en-IN" dirty="0">
                <a:solidFill>
                  <a:schemeClr val="tx1"/>
                </a:solidFill>
              </a:rPr>
              <a:t>; </a:t>
            </a:r>
          </a:p>
          <a:p>
            <a:pPr marL="0" indent="0">
              <a:lnSpc>
                <a:spcPct val="100000"/>
              </a:lnSpc>
              <a:buNone/>
            </a:pPr>
            <a:r>
              <a:rPr lang="en-IN" dirty="0">
                <a:solidFill>
                  <a:schemeClr val="tx1"/>
                </a:solidFill>
              </a:rPr>
              <a:t>       </a:t>
            </a:r>
            <a:r>
              <a:rPr lang="en-IN" b="1" dirty="0">
                <a:solidFill>
                  <a:schemeClr val="tx1"/>
                </a:solidFill>
              </a:rPr>
              <a:t>Empty set (0.00 sec)</a:t>
            </a:r>
          </a:p>
        </p:txBody>
      </p:sp>
      <p:sp>
        <p:nvSpPr>
          <p:cNvPr id="9" name="Rectangle 8">
            <a:extLst>
              <a:ext uri="{FF2B5EF4-FFF2-40B4-BE49-F238E27FC236}">
                <a16:creationId xmlns:a16="http://schemas.microsoft.com/office/drawing/2014/main" id="{E2DB4D9C-3543-45FC-BACF-F85105A6E59F}"/>
              </a:ext>
            </a:extLst>
          </p:cNvPr>
          <p:cNvSpPr/>
          <p:nvPr/>
        </p:nvSpPr>
        <p:spPr>
          <a:xfrm>
            <a:off x="1548000" y="0"/>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not in</a:t>
            </a:r>
            <a:endParaRPr lang="en-IN" sz="3200" i="1" dirty="0">
              <a:solidFill>
                <a:srgbClr val="FF9900"/>
              </a:solidFill>
              <a:latin typeface="Arial" pitchFamily="34" charset="0"/>
              <a:cs typeface="Arial" pitchFamily="34" charset="0"/>
            </a:endParaRPr>
          </a:p>
        </p:txBody>
      </p:sp>
      <p:graphicFrame>
        <p:nvGraphicFramePr>
          <p:cNvPr id="5" name="Table 6">
            <a:extLst>
              <a:ext uri="{FF2B5EF4-FFF2-40B4-BE49-F238E27FC236}">
                <a16:creationId xmlns:a16="http://schemas.microsoft.com/office/drawing/2014/main" id="{97CE403B-5BD6-4752-91F7-6DA0C1396628}"/>
              </a:ext>
            </a:extLst>
          </p:cNvPr>
          <p:cNvGraphicFramePr>
            <a:graphicFrameLocks noGrp="1"/>
          </p:cNvGraphicFramePr>
          <p:nvPr>
            <p:extLst>
              <p:ext uri="{D42A27DB-BD31-4B8C-83A1-F6EECF244321}">
                <p14:modId xmlns:p14="http://schemas.microsoft.com/office/powerpoint/2010/main" val="3047492229"/>
              </p:ext>
            </p:extLst>
          </p:nvPr>
        </p:nvGraphicFramePr>
        <p:xfrm>
          <a:off x="302498" y="874399"/>
          <a:ext cx="2913182" cy="2225040"/>
        </p:xfrm>
        <a:graphic>
          <a:graphicData uri="http://schemas.openxmlformats.org/drawingml/2006/table">
            <a:tbl>
              <a:tblPr firstRow="1" bandRow="1">
                <a:tableStyleId>{5940675A-B579-460E-94D1-54222C63F5DA}</a:tableStyleId>
              </a:tblPr>
              <a:tblGrid>
                <a:gridCol w="1456591">
                  <a:extLst>
                    <a:ext uri="{9D8B030D-6E8A-4147-A177-3AD203B41FA5}">
                      <a16:colId xmlns:a16="http://schemas.microsoft.com/office/drawing/2014/main" val="1275589697"/>
                    </a:ext>
                  </a:extLst>
                </a:gridCol>
                <a:gridCol w="1456591">
                  <a:extLst>
                    <a:ext uri="{9D8B030D-6E8A-4147-A177-3AD203B41FA5}">
                      <a16:colId xmlns:a16="http://schemas.microsoft.com/office/drawing/2014/main" val="3619041846"/>
                    </a:ext>
                  </a:extLst>
                </a:gridCol>
              </a:tblGrid>
              <a:tr h="370840">
                <a:tc>
                  <a:txBody>
                    <a:bodyPr/>
                    <a:lstStyle/>
                    <a:p>
                      <a:pPr algn="ctr"/>
                      <a:r>
                        <a:rPr lang="en-US" b="1" dirty="0">
                          <a:latin typeface="Arial" panose="020B0604020202020204" pitchFamily="34" charset="0"/>
                          <a:cs typeface="Arial" panose="020B0604020202020204" pitchFamily="34" charset="0"/>
                        </a:rPr>
                        <a:t>c1</a:t>
                      </a:r>
                      <a:endParaRPr lang="en-IN" b="1" dirty="0">
                        <a:latin typeface="Arial" panose="020B0604020202020204" pitchFamily="34" charset="0"/>
                        <a:cs typeface="Arial" panose="020B0604020202020204" pitchFamily="34" charset="0"/>
                      </a:endParaRPr>
                    </a:p>
                  </a:txBody>
                  <a:tcPr/>
                </a:tc>
                <a:tc>
                  <a:txBody>
                    <a:bodyPr/>
                    <a:lstStyle/>
                    <a:p>
                      <a:pPr algn="ctr"/>
                      <a:r>
                        <a:rPr lang="en-US" b="1" dirty="0">
                          <a:latin typeface="Arial" panose="020B0604020202020204" pitchFamily="34" charset="0"/>
                          <a:cs typeface="Arial" panose="020B0604020202020204" pitchFamily="34" charset="0"/>
                        </a:rPr>
                        <a:t>c2</a:t>
                      </a:r>
                      <a:endParaRPr lang="en-IN"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94249462"/>
                  </a:ext>
                </a:extLst>
              </a:tr>
              <a:tr h="370840">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23410733"/>
                  </a:ext>
                </a:extLst>
              </a:tr>
              <a:tr h="370840">
                <a:tc>
                  <a:txBody>
                    <a:bodyPr/>
                    <a:lstStyle/>
                    <a:p>
                      <a:pPr algn="ctr"/>
                      <a:r>
                        <a:rPr lang="en-US" dirty="0">
                          <a:latin typeface="Arial" panose="020B0604020202020204" pitchFamily="34" charset="0"/>
                          <a:cs typeface="Arial" panose="020B0604020202020204" pitchFamily="34" charset="0"/>
                        </a:rPr>
                        <a:t>2</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985258648"/>
                  </a:ext>
                </a:extLst>
              </a:tr>
              <a:tr h="370840">
                <a:tc>
                  <a:txBody>
                    <a:bodyPr/>
                    <a:lstStyle/>
                    <a:p>
                      <a:pPr algn="ctr"/>
                      <a:r>
                        <a:rPr lang="en-US" dirty="0">
                          <a:latin typeface="Arial" panose="020B0604020202020204" pitchFamily="34" charset="0"/>
                          <a:cs typeface="Arial" panose="020B0604020202020204" pitchFamily="34" charset="0"/>
                        </a:rPr>
                        <a:t>3</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785684035"/>
                  </a:ext>
                </a:extLst>
              </a:tr>
              <a:tr h="370840">
                <a:tc>
                  <a:txBody>
                    <a:bodyPr/>
                    <a:lstStyle/>
                    <a:p>
                      <a:pPr algn="ctr"/>
                      <a:r>
                        <a:rPr lang="en-US" dirty="0">
                          <a:latin typeface="Arial" panose="020B0604020202020204" pitchFamily="34" charset="0"/>
                          <a:cs typeface="Arial" panose="020B0604020202020204" pitchFamily="34" charset="0"/>
                        </a:rPr>
                        <a:t>4</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009458250"/>
                  </a:ext>
                </a:extLst>
              </a:tr>
              <a:tr h="370840">
                <a:tc>
                  <a:txBody>
                    <a:bodyPr/>
                    <a:lstStyle/>
                    <a:p>
                      <a:pPr algn="ctr"/>
                      <a:r>
                        <a:rPr lang="en-US" dirty="0">
                          <a:latin typeface="Arial" panose="020B0604020202020204" pitchFamily="34" charset="0"/>
                          <a:cs typeface="Arial" panose="020B0604020202020204" pitchFamily="34" charset="0"/>
                        </a:rPr>
                        <a:t>5</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021776548"/>
                  </a:ext>
                </a:extLst>
              </a:tr>
            </a:tbl>
          </a:graphicData>
        </a:graphic>
      </p:graphicFrame>
      <p:graphicFrame>
        <p:nvGraphicFramePr>
          <p:cNvPr id="10" name="Table 6">
            <a:extLst>
              <a:ext uri="{FF2B5EF4-FFF2-40B4-BE49-F238E27FC236}">
                <a16:creationId xmlns:a16="http://schemas.microsoft.com/office/drawing/2014/main" id="{C1A85F8A-F42F-4EEA-93B4-6208BF2633DD}"/>
              </a:ext>
            </a:extLst>
          </p:cNvPr>
          <p:cNvGraphicFramePr>
            <a:graphicFrameLocks noGrp="1"/>
          </p:cNvGraphicFramePr>
          <p:nvPr>
            <p:extLst>
              <p:ext uri="{D42A27DB-BD31-4B8C-83A1-F6EECF244321}">
                <p14:modId xmlns:p14="http://schemas.microsoft.com/office/powerpoint/2010/main" val="2155896829"/>
              </p:ext>
            </p:extLst>
          </p:nvPr>
        </p:nvGraphicFramePr>
        <p:xfrm>
          <a:off x="4135527" y="874399"/>
          <a:ext cx="2913182" cy="1483360"/>
        </p:xfrm>
        <a:graphic>
          <a:graphicData uri="http://schemas.openxmlformats.org/drawingml/2006/table">
            <a:tbl>
              <a:tblPr firstRow="1" bandRow="1">
                <a:tableStyleId>{5940675A-B579-460E-94D1-54222C63F5DA}</a:tableStyleId>
              </a:tblPr>
              <a:tblGrid>
                <a:gridCol w="1456591">
                  <a:extLst>
                    <a:ext uri="{9D8B030D-6E8A-4147-A177-3AD203B41FA5}">
                      <a16:colId xmlns:a16="http://schemas.microsoft.com/office/drawing/2014/main" val="1275589697"/>
                    </a:ext>
                  </a:extLst>
                </a:gridCol>
                <a:gridCol w="1456591">
                  <a:extLst>
                    <a:ext uri="{9D8B030D-6E8A-4147-A177-3AD203B41FA5}">
                      <a16:colId xmlns:a16="http://schemas.microsoft.com/office/drawing/2014/main" val="3619041846"/>
                    </a:ext>
                  </a:extLst>
                </a:gridCol>
              </a:tblGrid>
              <a:tr h="370840">
                <a:tc>
                  <a:txBody>
                    <a:bodyPr/>
                    <a:lstStyle/>
                    <a:p>
                      <a:pPr algn="ctr"/>
                      <a:r>
                        <a:rPr lang="en-US" b="1" dirty="0">
                          <a:latin typeface="Arial" panose="020B0604020202020204" pitchFamily="34" charset="0"/>
                          <a:cs typeface="Arial" panose="020B0604020202020204" pitchFamily="34" charset="0"/>
                        </a:rPr>
                        <a:t>c1</a:t>
                      </a:r>
                      <a:endParaRPr lang="en-IN" b="1" dirty="0">
                        <a:latin typeface="Arial" panose="020B0604020202020204" pitchFamily="34" charset="0"/>
                        <a:cs typeface="Arial" panose="020B0604020202020204" pitchFamily="34" charset="0"/>
                      </a:endParaRPr>
                    </a:p>
                  </a:txBody>
                  <a:tcPr/>
                </a:tc>
                <a:tc>
                  <a:txBody>
                    <a:bodyPr/>
                    <a:lstStyle/>
                    <a:p>
                      <a:pPr algn="ctr"/>
                      <a:r>
                        <a:rPr lang="en-US" b="1" dirty="0">
                          <a:latin typeface="Arial" panose="020B0604020202020204" pitchFamily="34" charset="0"/>
                          <a:cs typeface="Arial" panose="020B0604020202020204" pitchFamily="34" charset="0"/>
                        </a:rPr>
                        <a:t>c2</a:t>
                      </a:r>
                      <a:endParaRPr lang="en-IN"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94249462"/>
                  </a:ext>
                </a:extLst>
              </a:tr>
              <a:tr h="370840">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7</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23410733"/>
                  </a:ext>
                </a:extLst>
              </a:tr>
              <a:tr h="370840">
                <a:tc>
                  <a:txBody>
                    <a:bodyPr/>
                    <a:lstStyle/>
                    <a:p>
                      <a:pPr algn="ctr"/>
                      <a:r>
                        <a:rPr lang="en-US" dirty="0">
                          <a:latin typeface="Arial" panose="020B0604020202020204" pitchFamily="34" charset="0"/>
                          <a:cs typeface="Arial" panose="020B0604020202020204" pitchFamily="34" charset="0"/>
                        </a:rPr>
                        <a:t>NULL</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7</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985258648"/>
                  </a:ext>
                </a:extLst>
              </a:tr>
              <a:tr h="370840">
                <a:tc>
                  <a:txBody>
                    <a:bodyPr/>
                    <a:lstStyle/>
                    <a:p>
                      <a:pPr algn="ctr"/>
                      <a:r>
                        <a:rPr lang="en-US" dirty="0">
                          <a:latin typeface="Arial" panose="020B0604020202020204" pitchFamily="34" charset="0"/>
                          <a:cs typeface="Arial" panose="020B0604020202020204" pitchFamily="34" charset="0"/>
                        </a:rPr>
                        <a:t>3</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7</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785684035"/>
                  </a:ext>
                </a:extLst>
              </a:tr>
            </a:tbl>
          </a:graphicData>
        </a:graphic>
      </p:graphicFrame>
      <p:sp>
        <p:nvSpPr>
          <p:cNvPr id="12" name="TextBox 11">
            <a:extLst>
              <a:ext uri="{FF2B5EF4-FFF2-40B4-BE49-F238E27FC236}">
                <a16:creationId xmlns:a16="http://schemas.microsoft.com/office/drawing/2014/main" id="{7D7D3FAE-FBE2-48D3-8B00-59375CB46FB1}"/>
              </a:ext>
            </a:extLst>
          </p:cNvPr>
          <p:cNvSpPr txBox="1"/>
          <p:nvPr/>
        </p:nvSpPr>
        <p:spPr>
          <a:xfrm>
            <a:off x="374664" y="5085184"/>
            <a:ext cx="10905911" cy="369332"/>
          </a:xfrm>
          <a:prstGeom prst="rect">
            <a:avLst/>
          </a:prstGeom>
          <a:noFill/>
        </p:spPr>
        <p:txBody>
          <a:bodyPr wrap="square">
            <a:spAutoFit/>
          </a:bodyPr>
          <a:lstStyle/>
          <a:p>
            <a:r>
              <a:rPr lang="en-US" b="0" i="0" dirty="0">
                <a:solidFill>
                  <a:srgbClr val="000000"/>
                </a:solidFill>
                <a:effectLst/>
                <a:latin typeface="Liberation Mono"/>
              </a:rPr>
              <a:t>"</a:t>
            </a:r>
            <a:r>
              <a:rPr lang="en-US" dirty="0">
                <a:latin typeface="Liberation Mono"/>
                <a:cs typeface="Times New Roman" panose="02020603050405020304" pitchFamily="18" charset="0"/>
              </a:rPr>
              <a:t>color</a:t>
            </a:r>
            <a:r>
              <a:rPr lang="en-US" b="0" i="0" dirty="0">
                <a:solidFill>
                  <a:srgbClr val="006FE0"/>
                </a:solidFill>
                <a:effectLst/>
                <a:latin typeface="Liberation Mono"/>
              </a:rPr>
              <a:t> </a:t>
            </a:r>
            <a:r>
              <a:rPr lang="en-US" dirty="0">
                <a:solidFill>
                  <a:srgbClr val="0077AA"/>
                </a:solidFill>
                <a:latin typeface="Liberation Mono"/>
                <a:cs typeface="Times New Roman" panose="02020603050405020304" pitchFamily="18" charset="0"/>
              </a:rPr>
              <a:t>NOT</a:t>
            </a:r>
            <a:r>
              <a:rPr lang="en-US" b="0" i="0" dirty="0">
                <a:solidFill>
                  <a:srgbClr val="006FE0"/>
                </a:solidFill>
                <a:effectLst/>
                <a:latin typeface="Liberation Mono"/>
              </a:rPr>
              <a:t> </a:t>
            </a:r>
            <a:r>
              <a:rPr lang="en-US" b="0" i="0" dirty="0">
                <a:solidFill>
                  <a:srgbClr val="3215EB"/>
                </a:solidFill>
                <a:effectLst/>
                <a:latin typeface="Liberation Mono"/>
              </a:rPr>
              <a:t>IN</a:t>
            </a:r>
            <a:r>
              <a:rPr lang="en-US" b="0" i="0" dirty="0">
                <a:solidFill>
                  <a:srgbClr val="006FE0"/>
                </a:solidFill>
                <a:effectLst/>
                <a:latin typeface="Liberation Mono"/>
              </a:rPr>
              <a:t> </a:t>
            </a:r>
            <a:r>
              <a:rPr lang="en-US" b="0" i="0" dirty="0">
                <a:solidFill>
                  <a:srgbClr val="333333"/>
                </a:solidFill>
                <a:effectLst/>
                <a:latin typeface="Liberation Mono"/>
              </a:rPr>
              <a:t>(</a:t>
            </a:r>
            <a:r>
              <a:rPr lang="en-US" dirty="0">
                <a:latin typeface="Liberation Mono"/>
                <a:cs typeface="Times New Roman" panose="02020603050405020304" pitchFamily="18" charset="0"/>
              </a:rPr>
              <a:t>Red</a:t>
            </a:r>
            <a:r>
              <a:rPr lang="en-US" b="0" i="0" dirty="0">
                <a:solidFill>
                  <a:srgbClr val="333333"/>
                </a:solidFill>
                <a:effectLst/>
                <a:latin typeface="Liberation Mono"/>
              </a:rPr>
              <a:t>,</a:t>
            </a:r>
            <a:r>
              <a:rPr lang="en-US" b="0" i="0" dirty="0">
                <a:solidFill>
                  <a:srgbClr val="006FE0"/>
                </a:solidFill>
                <a:effectLst/>
                <a:latin typeface="Liberation Mono"/>
              </a:rPr>
              <a:t> </a:t>
            </a:r>
            <a:r>
              <a:rPr lang="en-US" dirty="0">
                <a:latin typeface="Liberation Mono"/>
                <a:cs typeface="Times New Roman" panose="02020603050405020304" pitchFamily="18" charset="0"/>
              </a:rPr>
              <a:t>Blue</a:t>
            </a:r>
            <a:r>
              <a:rPr lang="en-US" b="0" i="0" dirty="0">
                <a:solidFill>
                  <a:srgbClr val="333333"/>
                </a:solidFill>
                <a:effectLst/>
                <a:latin typeface="Liberation Mono"/>
              </a:rPr>
              <a:t>,</a:t>
            </a:r>
            <a:r>
              <a:rPr lang="en-US" b="0" i="0" dirty="0">
                <a:solidFill>
                  <a:srgbClr val="006FE0"/>
                </a:solidFill>
                <a:effectLst/>
                <a:latin typeface="Liberation Mono"/>
              </a:rPr>
              <a:t> </a:t>
            </a:r>
            <a:r>
              <a:rPr lang="en-US" b="0" i="0" dirty="0">
                <a:solidFill>
                  <a:srgbClr val="3215EB"/>
                </a:solidFill>
                <a:effectLst/>
                <a:latin typeface="Liberation Mono"/>
              </a:rPr>
              <a:t>NULL</a:t>
            </a:r>
            <a:r>
              <a:rPr lang="en-US" b="0" i="0" dirty="0">
                <a:solidFill>
                  <a:srgbClr val="333333"/>
                </a:solidFill>
                <a:effectLst/>
                <a:latin typeface="Liberation Mono"/>
              </a:rPr>
              <a:t>)</a:t>
            </a:r>
            <a:r>
              <a:rPr lang="en-US" b="0" i="0" dirty="0">
                <a:solidFill>
                  <a:srgbClr val="000000"/>
                </a:solidFill>
                <a:effectLst/>
                <a:latin typeface="Liberation Mono"/>
              </a:rPr>
              <a:t>"  </a:t>
            </a:r>
            <a:r>
              <a:rPr lang="en-IN" b="0" i="0" dirty="0">
                <a:solidFill>
                  <a:srgbClr val="373737"/>
                </a:solidFill>
                <a:effectLst/>
                <a:latin typeface="Roboto" panose="02000000000000000000" pitchFamily="2" charset="0"/>
              </a:rPr>
              <a:t>This is equivalent to:  </a:t>
            </a:r>
            <a:r>
              <a:rPr lang="en-US" b="0" i="0" dirty="0">
                <a:solidFill>
                  <a:srgbClr val="000000"/>
                </a:solidFill>
                <a:effectLst/>
                <a:latin typeface="Liberation Mono"/>
              </a:rPr>
              <a:t>"</a:t>
            </a:r>
            <a:r>
              <a:rPr lang="en-US" dirty="0">
                <a:solidFill>
                  <a:srgbClr val="0077AA"/>
                </a:solidFill>
                <a:latin typeface="Liberation Mono"/>
                <a:cs typeface="Times New Roman" panose="02020603050405020304" pitchFamily="18" charset="0"/>
              </a:rPr>
              <a:t>NOT</a:t>
            </a:r>
            <a:r>
              <a:rPr lang="en-US" b="0" i="0" dirty="0">
                <a:solidFill>
                  <a:srgbClr val="333333"/>
                </a:solidFill>
                <a:effectLst/>
                <a:latin typeface="Liberation Mono"/>
              </a:rPr>
              <a:t>(</a:t>
            </a:r>
            <a:r>
              <a:rPr lang="en-US" dirty="0">
                <a:latin typeface="Liberation Mono"/>
                <a:cs typeface="Times New Roman" panose="02020603050405020304" pitchFamily="18" charset="0"/>
              </a:rPr>
              <a:t>color</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Times New Roman" panose="02020603050405020304" pitchFamily="18" charset="0"/>
              </a:rPr>
              <a:t>Red</a:t>
            </a:r>
            <a:r>
              <a:rPr lang="en-US" b="0" i="0" dirty="0">
                <a:solidFill>
                  <a:srgbClr val="006FE0"/>
                </a:solidFill>
                <a:effectLst/>
                <a:latin typeface="Liberation Mono"/>
              </a:rPr>
              <a:t> </a:t>
            </a:r>
            <a:r>
              <a:rPr lang="en-US" dirty="0">
                <a:solidFill>
                  <a:srgbClr val="A67F59"/>
                </a:solidFill>
                <a:latin typeface="Liberation Mono"/>
              </a:rPr>
              <a:t>OR</a:t>
            </a:r>
            <a:r>
              <a:rPr lang="en-US" b="0" i="0" dirty="0">
                <a:solidFill>
                  <a:srgbClr val="006FE0"/>
                </a:solidFill>
                <a:effectLst/>
                <a:latin typeface="Liberation Mono"/>
              </a:rPr>
              <a:t> </a:t>
            </a:r>
            <a:r>
              <a:rPr lang="en-US" dirty="0">
                <a:latin typeface="Liberation Mono"/>
                <a:cs typeface="Times New Roman" panose="02020603050405020304" pitchFamily="18" charset="0"/>
              </a:rPr>
              <a:t>color</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Times New Roman" panose="02020603050405020304" pitchFamily="18" charset="0"/>
              </a:rPr>
              <a:t>Blue</a:t>
            </a:r>
            <a:r>
              <a:rPr lang="en-US" b="0" i="0" dirty="0">
                <a:solidFill>
                  <a:srgbClr val="006FE0"/>
                </a:solidFill>
                <a:effectLst/>
                <a:latin typeface="Liberation Mono"/>
              </a:rPr>
              <a:t> </a:t>
            </a:r>
            <a:r>
              <a:rPr lang="en-US" dirty="0">
                <a:solidFill>
                  <a:srgbClr val="A67F59"/>
                </a:solidFill>
                <a:latin typeface="Liberation Mono"/>
              </a:rPr>
              <a:t>OR</a:t>
            </a:r>
            <a:r>
              <a:rPr lang="en-US" b="0" i="0" dirty="0">
                <a:solidFill>
                  <a:srgbClr val="006FE0"/>
                </a:solidFill>
                <a:effectLst/>
                <a:latin typeface="Liberation Mono"/>
              </a:rPr>
              <a:t> </a:t>
            </a:r>
            <a:r>
              <a:rPr lang="en-US" dirty="0">
                <a:latin typeface="Liberation Mono"/>
                <a:cs typeface="Times New Roman" panose="02020603050405020304" pitchFamily="18" charset="0"/>
              </a:rPr>
              <a:t>color</a:t>
            </a:r>
            <a:r>
              <a:rPr lang="en-US" dirty="0">
                <a:solidFill>
                  <a:schemeClr val="accent5">
                    <a:lumMod val="75000"/>
                  </a:schemeClr>
                </a:solidFill>
                <a:latin typeface="Liberation Mono"/>
                <a:cs typeface="Arial" panose="020B0604020202020204" pitchFamily="34" charset="0"/>
              </a:rPr>
              <a:t>=</a:t>
            </a:r>
            <a:r>
              <a:rPr lang="en-US" b="0" i="0" dirty="0">
                <a:solidFill>
                  <a:srgbClr val="3215EB"/>
                </a:solidFill>
                <a:effectLst/>
                <a:latin typeface="Liberation Mono"/>
              </a:rPr>
              <a:t>NULL</a:t>
            </a:r>
            <a:r>
              <a:rPr lang="en-US" b="0" i="0" dirty="0">
                <a:solidFill>
                  <a:srgbClr val="333333"/>
                </a:solidFill>
                <a:effectLst/>
                <a:latin typeface="Liberation Mono"/>
              </a:rPr>
              <a:t>)</a:t>
            </a:r>
            <a:r>
              <a:rPr lang="en-US" b="0" i="0" dirty="0">
                <a:solidFill>
                  <a:srgbClr val="000000"/>
                </a:solidFill>
                <a:effectLst/>
                <a:latin typeface="Liberation Mono"/>
              </a:rPr>
              <a:t>"</a:t>
            </a:r>
            <a:endParaRPr lang="en-IN" dirty="0">
              <a:latin typeface="Liberation Mono"/>
            </a:endParaRPr>
          </a:p>
        </p:txBody>
      </p:sp>
      <p:sp>
        <p:nvSpPr>
          <p:cNvPr id="11" name="TextBox 10">
            <a:extLst>
              <a:ext uri="{FF2B5EF4-FFF2-40B4-BE49-F238E27FC236}">
                <a16:creationId xmlns:a16="http://schemas.microsoft.com/office/drawing/2014/main" id="{2CEDBBA0-6ACE-46AF-9EDD-A4DE19E6FE36}"/>
              </a:ext>
            </a:extLst>
          </p:cNvPr>
          <p:cNvSpPr txBox="1"/>
          <p:nvPr/>
        </p:nvSpPr>
        <p:spPr>
          <a:xfrm>
            <a:off x="263352" y="469307"/>
            <a:ext cx="360040" cy="461665"/>
          </a:xfrm>
          <a:prstGeom prst="rect">
            <a:avLst/>
          </a:prstGeom>
          <a:noFill/>
        </p:spPr>
        <p:txBody>
          <a:bodyPr wrap="square">
            <a:spAutoFit/>
          </a:bodyPr>
          <a:lstStyle/>
          <a:p>
            <a:r>
              <a:rPr lang="en-US" sz="2400" b="0" i="1" dirty="0">
                <a:solidFill>
                  <a:srgbClr val="3215EB"/>
                </a:solidFill>
                <a:effectLst/>
                <a:latin typeface="Liberation Mono"/>
              </a:rPr>
              <a:t>a</a:t>
            </a:r>
            <a:endParaRPr lang="en-IN" i="1" dirty="0"/>
          </a:p>
        </p:txBody>
      </p:sp>
      <p:sp>
        <p:nvSpPr>
          <p:cNvPr id="13" name="TextBox 12">
            <a:extLst>
              <a:ext uri="{FF2B5EF4-FFF2-40B4-BE49-F238E27FC236}">
                <a16:creationId xmlns:a16="http://schemas.microsoft.com/office/drawing/2014/main" id="{079F3F37-F1FE-404B-BDE9-C23FFC6B79EE}"/>
              </a:ext>
            </a:extLst>
          </p:cNvPr>
          <p:cNvSpPr txBox="1"/>
          <p:nvPr/>
        </p:nvSpPr>
        <p:spPr>
          <a:xfrm>
            <a:off x="4096521" y="467823"/>
            <a:ext cx="360040" cy="461665"/>
          </a:xfrm>
          <a:prstGeom prst="rect">
            <a:avLst/>
          </a:prstGeom>
          <a:noFill/>
        </p:spPr>
        <p:txBody>
          <a:bodyPr wrap="square">
            <a:spAutoFit/>
          </a:bodyPr>
          <a:lstStyle/>
          <a:p>
            <a:r>
              <a:rPr lang="en-US" sz="2400" i="1" dirty="0">
                <a:solidFill>
                  <a:srgbClr val="3215EB"/>
                </a:solidFill>
                <a:latin typeface="Liberation Mono"/>
              </a:rPr>
              <a:t>b</a:t>
            </a:r>
            <a:endParaRPr lang="en-IN" i="1" dirty="0"/>
          </a:p>
        </p:txBody>
      </p:sp>
    </p:spTree>
    <p:extLst>
      <p:ext uri="{BB962C8B-B14F-4D97-AF65-F5344CB8AC3E}">
        <p14:creationId xmlns:p14="http://schemas.microsoft.com/office/powerpoint/2010/main" val="165200715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76ACC2D-8426-4B9D-8469-E36B7173816A}"/>
              </a:ext>
            </a:extLst>
          </p:cNvPr>
          <p:cNvSpPr/>
          <p:nvPr/>
        </p:nvSpPr>
        <p:spPr>
          <a:xfrm>
            <a:off x="191344" y="1340768"/>
            <a:ext cx="11881318"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3" name="Rectangle 2">
            <a:extLst>
              <a:ext uri="{FF2B5EF4-FFF2-40B4-BE49-F238E27FC236}">
                <a16:creationId xmlns:a16="http://schemas.microsoft.com/office/drawing/2014/main" id="{046631F8-8519-4D00-843E-022AE07817EB}"/>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AB634BED-CAC5-476F-85C4-5A53E7113975}"/>
              </a:ext>
            </a:extLst>
          </p:cNvPr>
          <p:cNvSpPr/>
          <p:nvPr/>
        </p:nvSpPr>
        <p:spPr>
          <a:xfrm>
            <a:off x="374665" y="32229"/>
            <a:ext cx="11305256" cy="1277273"/>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On the left side of the IN() predicate, the row constructor contains only column references.</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On the right side of the IN() predicate, there is more than one row constructor.</a:t>
            </a:r>
            <a:endParaRPr lang="en-IN" dirty="0">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A1E84346-D9F6-41DD-96E7-D61C1486EA86}"/>
              </a:ext>
            </a:extLst>
          </p:cNvPr>
          <p:cNvSpPr txBox="1"/>
          <p:nvPr/>
        </p:nvSpPr>
        <p:spPr>
          <a:xfrm>
            <a:off x="191344" y="1761474"/>
            <a:ext cx="11881319" cy="5173852"/>
          </a:xfrm>
          <a:prstGeom prst="rect">
            <a:avLst/>
          </a:prstGeom>
        </p:spPr>
        <p:txBody>
          <a:bodyPr wrap="square">
            <a:spAutoFit/>
          </a:bodyPr>
          <a:lstStyle>
            <a:defPPr>
              <a:defRPr lang="en-US"/>
            </a:defPPr>
            <a:lvl1pPr marL="342900" indent="-342900">
              <a:lnSpc>
                <a:spcPct val="150000"/>
              </a:lnSpc>
              <a:buFont typeface="Arial" panose="020B0604020202020204" pitchFamily="34" charset="0"/>
              <a:buChar char="•"/>
              <a:defRPr>
                <a:solidFill>
                  <a:srgbClr val="0077AA"/>
                </a:solidFill>
                <a:latin typeface="Liberation Mono"/>
                <a:cs typeface="Times New Roman" panose="02020603050405020304" pitchFamily="18" charset="0"/>
              </a:defRPr>
            </a:lvl1pPr>
          </a:lstStyle>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rgbClr val="A67F59"/>
                </a:solidFill>
                <a:cs typeface="+mn-cs"/>
              </a:rPr>
              <a:t>IN</a:t>
            </a:r>
            <a:r>
              <a:rPr lang="en-IN" dirty="0"/>
              <a:t> </a:t>
            </a:r>
            <a:r>
              <a:rPr lang="en-IN" dirty="0">
                <a:solidFill>
                  <a:schemeClr val="bg1">
                    <a:lumMod val="65000"/>
                  </a:schemeClr>
                </a:solidFill>
              </a:rPr>
              <a:t>(</a:t>
            </a:r>
            <a:r>
              <a:rPr lang="en-IN" dirty="0">
                <a:solidFill>
                  <a:srgbClr val="990055"/>
                </a:solidFill>
                <a:cs typeface="+mn-cs"/>
              </a:rPr>
              <a:t>10</a:t>
            </a:r>
            <a:r>
              <a:rPr lang="en-IN" dirty="0">
                <a:solidFill>
                  <a:schemeClr val="bg1">
                    <a:lumMod val="65000"/>
                  </a:schemeClr>
                </a:solidFill>
              </a:rPr>
              <a:t>)</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rgbClr val="A67F59"/>
                </a:solidFill>
                <a:cs typeface="+mn-cs"/>
              </a:rPr>
              <a:t>IN</a:t>
            </a:r>
            <a:r>
              <a:rPr lang="en-IN" dirty="0"/>
              <a:t> </a:t>
            </a:r>
            <a:r>
              <a:rPr lang="en-IN" dirty="0">
                <a:solidFill>
                  <a:schemeClr val="bg1">
                    <a:lumMod val="65000"/>
                  </a:schemeClr>
                </a:solidFill>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chemeClr val="bg1">
                    <a:lumMod val="65000"/>
                  </a:schemeClr>
                </a:solidFill>
              </a:rPr>
              <a:t>)</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False</a:t>
            </a:r>
            <a:r>
              <a:rPr lang="en-IN" dirty="0"/>
              <a:t> </a:t>
            </a:r>
            <a:r>
              <a:rPr lang="en-IN" dirty="0">
                <a:solidFill>
                  <a:srgbClr val="A67F59"/>
                </a:solidFill>
                <a:cs typeface="+mn-cs"/>
              </a:rPr>
              <a:t>IN</a:t>
            </a:r>
            <a:r>
              <a:rPr lang="en-IN" dirty="0"/>
              <a:t> </a:t>
            </a:r>
            <a:r>
              <a:rPr lang="en-IN" dirty="0">
                <a:solidFill>
                  <a:schemeClr val="bg1">
                    <a:lumMod val="65000"/>
                  </a:schemeClr>
                </a:solidFill>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chemeClr val="tx1"/>
                </a:solidFill>
              </a:rPr>
              <a:t>, </a:t>
            </a:r>
            <a:r>
              <a:rPr lang="en-IN" dirty="0">
                <a:solidFill>
                  <a:srgbClr val="990055"/>
                </a:solidFill>
                <a:cs typeface="+mn-cs"/>
              </a:rPr>
              <a:t>0</a:t>
            </a:r>
            <a:r>
              <a:rPr lang="en-IN" dirty="0">
                <a:solidFill>
                  <a:schemeClr val="bg1">
                    <a:lumMod val="65000"/>
                  </a:schemeClr>
                </a:solidFill>
              </a:rPr>
              <a:t>)</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chemeClr val="bg1">
                    <a:lumMod val="65000"/>
                  </a:schemeClr>
                </a:solidFill>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chemeClr val="tx1"/>
                </a:solidFill>
              </a:rPr>
              <a:t>, </a:t>
            </a:r>
            <a:r>
              <a:rPr lang="en-IN" dirty="0">
                <a:solidFill>
                  <a:srgbClr val="990055"/>
                </a:solidFill>
                <a:cs typeface="+mn-cs"/>
              </a:rPr>
              <a:t>1</a:t>
            </a:r>
            <a:r>
              <a:rPr lang="en-IN" dirty="0">
                <a:solidFill>
                  <a:schemeClr val="bg1">
                    <a:lumMod val="65000"/>
                  </a:schemeClr>
                </a:solidFill>
              </a:rPr>
              <a:t>)</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990055"/>
                </a:solidFill>
                <a:cs typeface="+mn-cs"/>
              </a:rPr>
              <a:t>10</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chemeClr val="bg1">
                    <a:lumMod val="65000"/>
                  </a:schemeClr>
                </a:solidFill>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chemeClr val="bg1">
                    <a:lumMod val="65000"/>
                  </a:schemeClr>
                </a:solidFill>
              </a:rPr>
              <a:t>)</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990055"/>
                </a:solidFill>
                <a:cs typeface="+mn-cs"/>
              </a:rPr>
              <a:t>7788</a:t>
            </a:r>
            <a:r>
              <a:rPr lang="en-IN" dirty="0"/>
              <a:t> </a:t>
            </a:r>
            <a:r>
              <a:rPr lang="en-IN" dirty="0">
                <a:solidFill>
                  <a:schemeClr val="accent5">
                    <a:lumMod val="75000"/>
                  </a:schemeClr>
                </a:solidFill>
                <a:cs typeface="Arial" panose="020B0604020202020204" pitchFamily="34" charset="0"/>
              </a:rPr>
              <a:t>IN</a:t>
            </a:r>
            <a:r>
              <a:rPr lang="en-IN" dirty="0">
                <a:solidFill>
                  <a:schemeClr val="tx1"/>
                </a:solidFill>
              </a:rPr>
              <a:t> </a:t>
            </a:r>
            <a:r>
              <a:rPr lang="en-IN" dirty="0">
                <a:solidFill>
                  <a:schemeClr val="bg1">
                    <a:lumMod val="65000"/>
                  </a:schemeClr>
                </a:solidFill>
              </a:rPr>
              <a:t>(</a:t>
            </a:r>
            <a:r>
              <a:rPr lang="en-IN" dirty="0">
                <a:solidFill>
                  <a:schemeClr val="tx1"/>
                </a:solidFill>
              </a:rPr>
              <a:t>empno, mgr</a:t>
            </a:r>
            <a:r>
              <a:rPr lang="en-IN" dirty="0">
                <a:solidFill>
                  <a:schemeClr val="bg1">
                    <a:lumMod val="65000"/>
                  </a:schemeClr>
                </a:solidFill>
              </a:rPr>
              <a:t>)</a:t>
            </a:r>
            <a:r>
              <a:rPr lang="en-IN" dirty="0">
                <a:solidFill>
                  <a:schemeClr val="tx1"/>
                </a:solidFill>
              </a:rPr>
              <a:t>;   </a:t>
            </a:r>
            <a:r>
              <a:rPr lang="en-IN" dirty="0">
                <a:solidFill>
                  <a:srgbClr val="FD8603"/>
                </a:solidFill>
                <a:sym typeface="Wingdings" panose="05000000000000000000" pitchFamily="2" charset="2"/>
              </a:rPr>
              <a:t></a:t>
            </a:r>
            <a:endParaRPr lang="en-IN" b="1" dirty="0">
              <a:solidFill>
                <a:srgbClr val="FD8603"/>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990055"/>
                </a:solidFill>
                <a:cs typeface="+mn-cs"/>
              </a:rPr>
              <a:t>1</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chemeClr val="bg1">
                    <a:lumMod val="65000"/>
                  </a:schemeClr>
                </a:solidFill>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chemeClr val="tx1"/>
                </a:solidFill>
              </a:rPr>
              <a:t>, </a:t>
            </a:r>
            <a:r>
              <a:rPr lang="en-IN" dirty="0">
                <a:solidFill>
                  <a:schemeClr val="accent4">
                    <a:lumMod val="50000"/>
                  </a:schemeClr>
                </a:solidFill>
                <a:cs typeface="+mn-cs"/>
              </a:rPr>
              <a:t>True</a:t>
            </a:r>
            <a:r>
              <a:rPr lang="en-IN" dirty="0">
                <a:solidFill>
                  <a:schemeClr val="tx1"/>
                </a:solidFill>
              </a:rPr>
              <a:t>, </a:t>
            </a:r>
            <a:r>
              <a:rPr lang="en-IN" dirty="0">
                <a:solidFill>
                  <a:schemeClr val="accent4">
                    <a:lumMod val="50000"/>
                  </a:schemeClr>
                </a:solidFill>
                <a:cs typeface="+mn-cs"/>
              </a:rPr>
              <a:t>False</a:t>
            </a:r>
            <a:r>
              <a:rPr lang="en-IN" dirty="0">
                <a:solidFill>
                  <a:schemeClr val="bg1">
                    <a:lumMod val="65000"/>
                  </a:schemeClr>
                </a:solidFill>
              </a:rPr>
              <a:t>)</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chemeClr val="bg1">
                    <a:lumMod val="65000"/>
                  </a:schemeClr>
                </a:solidFill>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chemeClr val="bg1">
                    <a:lumMod val="65000"/>
                  </a:schemeClr>
                </a:solidFill>
              </a:rPr>
              <a:t>)</a:t>
            </a:r>
            <a:r>
              <a:rPr lang="en-IN" dirty="0">
                <a:solidFill>
                  <a:schemeClr val="tx1"/>
                </a:solidFill>
              </a:rPr>
              <a:t> </a:t>
            </a:r>
            <a:r>
              <a:rPr lang="en-IN" dirty="0">
                <a:solidFill>
                  <a:srgbClr val="A67F59"/>
                </a:solidFill>
                <a:cs typeface="+mn-cs"/>
              </a:rPr>
              <a:t>OR</a:t>
            </a:r>
            <a:r>
              <a:rPr lang="en-IN" dirty="0">
                <a:solidFill>
                  <a:schemeClr val="tx1"/>
                </a:solidFill>
              </a:rPr>
              <a:t> </a:t>
            </a:r>
            <a:r>
              <a:rPr lang="en-IN" dirty="0">
                <a:solidFill>
                  <a:schemeClr val="accent4">
                    <a:lumMod val="50000"/>
                  </a:schemeClr>
                </a:solidFill>
                <a:cs typeface="+mn-cs"/>
              </a:rPr>
              <a:t>True</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chemeClr val="accent5">
                    <a:lumMod val="75000"/>
                  </a:schemeClr>
                </a:solidFill>
                <a:cs typeface="Arial" panose="020B0604020202020204" pitchFamily="34" charset="0"/>
              </a:rPr>
              <a:t>IN</a:t>
            </a:r>
            <a:r>
              <a:rPr lang="en-IN" dirty="0">
                <a:solidFill>
                  <a:schemeClr val="tx1"/>
                </a:solidFill>
              </a:rPr>
              <a:t> </a:t>
            </a:r>
            <a:r>
              <a:rPr lang="en-IN" dirty="0">
                <a:solidFill>
                  <a:schemeClr val="bg1">
                    <a:lumMod val="65000"/>
                  </a:schemeClr>
                </a:solidFill>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chemeClr val="bg1">
                    <a:lumMod val="65000"/>
                  </a:schemeClr>
                </a:solidFill>
              </a:rPr>
              <a:t>)</a:t>
            </a:r>
            <a:r>
              <a:rPr lang="en-IN" dirty="0">
                <a:solidFill>
                  <a:schemeClr val="tx1"/>
                </a:solidFill>
              </a:rPr>
              <a:t> </a:t>
            </a:r>
            <a:r>
              <a:rPr lang="en-IN" dirty="0">
                <a:solidFill>
                  <a:srgbClr val="A67F59"/>
                </a:solidFill>
                <a:cs typeface="+mn-cs"/>
              </a:rPr>
              <a:t>AND</a:t>
            </a:r>
            <a:r>
              <a:rPr lang="en-IN" dirty="0">
                <a:solidFill>
                  <a:schemeClr val="tx1"/>
                </a:solidFill>
              </a:rPr>
              <a:t> </a:t>
            </a:r>
            <a:r>
              <a:rPr lang="en-IN" dirty="0">
                <a:solidFill>
                  <a:schemeClr val="accent4">
                    <a:lumMod val="50000"/>
                  </a:schemeClr>
                </a:solidFill>
                <a:cs typeface="+mn-cs"/>
              </a:rPr>
              <a:t>True</a:t>
            </a:r>
            <a:r>
              <a:rPr lang="en-IN" dirty="0">
                <a:solidFill>
                  <a:schemeClr val="tx1"/>
                </a:solidFill>
              </a:rPr>
              <a:t>;</a:t>
            </a:r>
          </a:p>
          <a:p>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deptno </a:t>
            </a:r>
            <a:r>
              <a:rPr lang="en-US" dirty="0">
                <a:solidFill>
                  <a:schemeClr val="accent5">
                    <a:lumMod val="75000"/>
                  </a:schemeClr>
                </a:solidFill>
                <a:cs typeface="Arial" panose="020B0604020202020204" pitchFamily="34" charset="0"/>
              </a:rPr>
              <a:t>IN</a:t>
            </a:r>
            <a:r>
              <a:rPr lang="en-US" dirty="0">
                <a:solidFill>
                  <a:schemeClr val="tx1"/>
                </a:solidFill>
              </a:rPr>
              <a:t> </a:t>
            </a:r>
            <a:r>
              <a:rPr lang="en-US" dirty="0">
                <a:solidFill>
                  <a:schemeClr val="bg1">
                    <a:lumMod val="65000"/>
                  </a:schemeClr>
                </a:solidFill>
              </a:rPr>
              <a:t>(</a:t>
            </a:r>
            <a:r>
              <a:rPr lang="en-US" dirty="0"/>
              <a:t>SELECT</a:t>
            </a:r>
            <a:r>
              <a:rPr lang="en-US" dirty="0">
                <a:solidFill>
                  <a:schemeClr val="tx1"/>
                </a:solidFill>
              </a:rPr>
              <a:t> deptno </a:t>
            </a:r>
            <a:r>
              <a:rPr lang="en-US" dirty="0"/>
              <a:t>FROM</a:t>
            </a:r>
            <a:r>
              <a:rPr lang="en-US" dirty="0">
                <a:solidFill>
                  <a:schemeClr val="tx1"/>
                </a:solidFill>
              </a:rPr>
              <a:t> dept</a:t>
            </a:r>
            <a:r>
              <a:rPr lang="en-US" dirty="0">
                <a:solidFill>
                  <a:schemeClr val="bg1">
                    <a:lumMod val="65000"/>
                  </a:schemeClr>
                </a:solidFill>
              </a:rPr>
              <a:t>)</a:t>
            </a:r>
            <a:r>
              <a:rPr lang="en-US" dirty="0">
                <a:solidFill>
                  <a:schemeClr val="tx1"/>
                </a:solidFill>
              </a:rPr>
              <a:t>;</a:t>
            </a:r>
          </a:p>
          <a:p>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deptno </a:t>
            </a:r>
            <a:r>
              <a:rPr lang="en-US" dirty="0">
                <a:solidFill>
                  <a:schemeClr val="accent5">
                    <a:lumMod val="75000"/>
                  </a:schemeClr>
                </a:solidFill>
                <a:cs typeface="Arial" panose="020B0604020202020204" pitchFamily="34" charset="0"/>
              </a:rPr>
              <a:t>IN</a:t>
            </a:r>
            <a:r>
              <a:rPr lang="en-US" dirty="0">
                <a:solidFill>
                  <a:schemeClr val="tx1"/>
                </a:solidFill>
              </a:rPr>
              <a:t> </a:t>
            </a:r>
            <a:r>
              <a:rPr lang="en-US" dirty="0">
                <a:solidFill>
                  <a:schemeClr val="bg1">
                    <a:lumMod val="65000"/>
                  </a:schemeClr>
                </a:solidFill>
              </a:rPr>
              <a:t>(</a:t>
            </a:r>
            <a:r>
              <a:rPr lang="en-US" dirty="0"/>
              <a:t>SELECT</a:t>
            </a:r>
            <a:r>
              <a:rPr lang="en-US" dirty="0">
                <a:solidFill>
                  <a:schemeClr val="tx1"/>
                </a:solidFill>
              </a:rPr>
              <a:t> deptno </a:t>
            </a:r>
            <a:r>
              <a:rPr lang="en-US" dirty="0"/>
              <a:t>FROM</a:t>
            </a:r>
            <a:r>
              <a:rPr lang="en-US" dirty="0">
                <a:solidFill>
                  <a:schemeClr val="tx1"/>
                </a:solidFill>
              </a:rPr>
              <a:t> dept </a:t>
            </a:r>
            <a:r>
              <a:rPr lang="en-US" dirty="0"/>
              <a:t>WHERE</a:t>
            </a:r>
            <a:r>
              <a:rPr lang="en-US" dirty="0">
                <a:solidFill>
                  <a:schemeClr val="tx1"/>
                </a:solidFill>
              </a:rPr>
              <a:t> dname=</a:t>
            </a:r>
            <a:r>
              <a:rPr lang="en-US" dirty="0">
                <a:solidFill>
                  <a:srgbClr val="669900"/>
                </a:solidFill>
                <a:cs typeface="+mn-cs"/>
              </a:rPr>
              <a:t>'accounting'</a:t>
            </a:r>
            <a:r>
              <a:rPr lang="en-US" dirty="0">
                <a:solidFill>
                  <a:schemeClr val="bg1">
                    <a:lumMod val="65000"/>
                  </a:schemeClr>
                </a:solidFill>
              </a:rPr>
              <a:t>)</a:t>
            </a:r>
            <a:r>
              <a:rPr lang="en-US" dirty="0">
                <a:solidFill>
                  <a:schemeClr val="tx1"/>
                </a:solidFill>
              </a:rPr>
              <a:t>;</a:t>
            </a:r>
            <a:endParaRPr lang="en-IN" dirty="0">
              <a:solidFill>
                <a:schemeClr val="tx1"/>
              </a:solidFill>
            </a:endParaRPr>
          </a:p>
          <a:p>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deptno </a:t>
            </a:r>
            <a:r>
              <a:rPr lang="en-US" dirty="0">
                <a:solidFill>
                  <a:schemeClr val="accent5">
                    <a:lumMod val="75000"/>
                  </a:schemeClr>
                </a:solidFill>
                <a:cs typeface="Arial" panose="020B0604020202020204" pitchFamily="34" charset="0"/>
              </a:rPr>
              <a:t>IN</a:t>
            </a:r>
            <a:r>
              <a:rPr lang="en-US" dirty="0">
                <a:solidFill>
                  <a:schemeClr val="tx1"/>
                </a:solidFill>
              </a:rPr>
              <a:t> </a:t>
            </a:r>
            <a:r>
              <a:rPr lang="en-US" dirty="0">
                <a:solidFill>
                  <a:schemeClr val="bg1">
                    <a:lumMod val="65000"/>
                  </a:schemeClr>
                </a:solidFill>
              </a:rPr>
              <a:t>(</a:t>
            </a:r>
            <a:r>
              <a:rPr lang="en-US" dirty="0"/>
              <a:t>TABLE</a:t>
            </a:r>
            <a:r>
              <a:rPr lang="en-US" dirty="0">
                <a:solidFill>
                  <a:schemeClr val="tx1"/>
                </a:solidFill>
              </a:rPr>
              <a:t> deptno); </a:t>
            </a:r>
            <a:r>
              <a:rPr lang="en-US" dirty="0">
                <a:solidFill>
                  <a:srgbClr val="FF0000"/>
                </a:solidFill>
                <a:cs typeface="+mn-cs"/>
              </a:rPr>
              <a:t># ERROR 1241 (21000): Operand should contain 1 column(s)</a:t>
            </a:r>
            <a:endParaRPr lang="en-IN" dirty="0">
              <a:solidFill>
                <a:srgbClr val="FF0000"/>
              </a:solidFill>
              <a:cs typeface="+mn-cs"/>
            </a:endParaRPr>
          </a:p>
        </p:txBody>
      </p:sp>
      <p:sp>
        <p:nvSpPr>
          <p:cNvPr id="9" name="Rectangle 8">
            <a:extLst>
              <a:ext uri="{FF2B5EF4-FFF2-40B4-BE49-F238E27FC236}">
                <a16:creationId xmlns:a16="http://schemas.microsoft.com/office/drawing/2014/main" id="{E2DB4D9C-3543-45FC-BACF-F85105A6E59F}"/>
              </a:ext>
            </a:extLst>
          </p:cNvPr>
          <p:cNvSpPr/>
          <p:nvPr/>
        </p:nvSpPr>
        <p:spPr>
          <a:xfrm>
            <a:off x="1548000" y="0"/>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
        <p:nvSpPr>
          <p:cNvPr id="7" name="TextBox 6">
            <a:extLst>
              <a:ext uri="{FF2B5EF4-FFF2-40B4-BE49-F238E27FC236}">
                <a16:creationId xmlns:a16="http://schemas.microsoft.com/office/drawing/2014/main" id="{419DB822-6466-9A96-A352-99FB6E1F04BC}"/>
              </a:ext>
            </a:extLst>
          </p:cNvPr>
          <p:cNvSpPr txBox="1"/>
          <p:nvPr/>
        </p:nvSpPr>
        <p:spPr>
          <a:xfrm>
            <a:off x="6600055" y="1761474"/>
            <a:ext cx="5400601" cy="2126864"/>
          </a:xfrm>
          <a:prstGeom prst="rect">
            <a:avLst/>
          </a:prstGeom>
        </p:spPr>
        <p:txBody>
          <a:bodyPr wrap="square">
            <a:spAutoFit/>
          </a:bodyPr>
          <a:lstStyle>
            <a:defPPr>
              <a:defRPr lang="en-US"/>
            </a:defPPr>
            <a:lvl1pPr marL="342900" indent="-342900">
              <a:lnSpc>
                <a:spcPct val="150000"/>
              </a:lnSpc>
              <a:buFont typeface="Arial" panose="020B0604020202020204" pitchFamily="34" charset="0"/>
              <a:buChar char="•"/>
              <a:defRPr>
                <a:solidFill>
                  <a:srgbClr val="0077AA"/>
                </a:solidFill>
                <a:latin typeface="Liberation Mono"/>
                <a:cs typeface="Times New Roman" panose="02020603050405020304" pitchFamily="18" charset="0"/>
              </a:defRPr>
            </a:lvl1pPr>
          </a:lstStyle>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990055"/>
                </a:solidFill>
                <a:cs typeface="+mn-cs"/>
              </a:rPr>
              <a:t>1</a:t>
            </a:r>
            <a:r>
              <a:rPr lang="en-IN" dirty="0"/>
              <a:t> </a:t>
            </a:r>
            <a:r>
              <a:rPr lang="en-IN" dirty="0">
                <a:solidFill>
                  <a:schemeClr val="accent4">
                    <a:lumMod val="50000"/>
                  </a:schemeClr>
                </a:solidFill>
                <a:cs typeface="+mn-cs"/>
              </a:rPr>
              <a:t>NOT</a:t>
            </a:r>
            <a:r>
              <a:rPr lang="en-IN" dirty="0"/>
              <a:t> </a:t>
            </a:r>
            <a:r>
              <a:rPr lang="en-IN" dirty="0">
                <a:solidFill>
                  <a:srgbClr val="A67F59"/>
                </a:solidFill>
                <a:cs typeface="+mn-cs"/>
              </a:rPr>
              <a:t>IN</a:t>
            </a:r>
            <a:r>
              <a:rPr lang="en-IN" dirty="0"/>
              <a:t> </a:t>
            </a:r>
            <a:r>
              <a:rPr lang="en-IN" dirty="0">
                <a:solidFill>
                  <a:schemeClr val="bg1">
                    <a:lumMod val="65000"/>
                  </a:schemeClr>
                </a:solidFill>
              </a:rPr>
              <a:t>(</a:t>
            </a:r>
            <a:r>
              <a:rPr lang="en-IN" dirty="0">
                <a:solidFill>
                  <a:schemeClr val="accent4">
                    <a:lumMod val="50000"/>
                  </a:schemeClr>
                </a:solidFill>
                <a:cs typeface="Arial" panose="020B0604020202020204" pitchFamily="34" charset="0"/>
              </a:rPr>
              <a:t>NULL</a:t>
            </a:r>
            <a:r>
              <a:rPr lang="en-IN" dirty="0">
                <a:solidFill>
                  <a:schemeClr val="bg1">
                    <a:lumMod val="65000"/>
                  </a:schemeClr>
                </a:solidFill>
              </a:rPr>
              <a:t>)</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rgbClr val="A67F59"/>
                </a:solidFill>
                <a:cs typeface="+mn-cs"/>
              </a:rPr>
              <a:t>IN</a:t>
            </a:r>
            <a:r>
              <a:rPr lang="en-IN" dirty="0"/>
              <a:t> </a:t>
            </a:r>
            <a:r>
              <a:rPr lang="en-IN" dirty="0">
                <a:solidFill>
                  <a:schemeClr val="bg1">
                    <a:lumMod val="65000"/>
                  </a:schemeClr>
                </a:solidFill>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chemeClr val="bg1">
                    <a:lumMod val="65000"/>
                  </a:schemeClr>
                </a:solidFill>
              </a:rPr>
              <a:t>)</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False</a:t>
            </a:r>
            <a:r>
              <a:rPr lang="en-IN" dirty="0"/>
              <a:t> </a:t>
            </a:r>
            <a:r>
              <a:rPr lang="en-IN" dirty="0">
                <a:solidFill>
                  <a:srgbClr val="A67F59"/>
                </a:solidFill>
                <a:cs typeface="+mn-cs"/>
              </a:rPr>
              <a:t>IN</a:t>
            </a:r>
            <a:r>
              <a:rPr lang="en-IN" dirty="0"/>
              <a:t> </a:t>
            </a:r>
            <a:r>
              <a:rPr lang="en-IN" dirty="0">
                <a:solidFill>
                  <a:schemeClr val="bg1">
                    <a:lumMod val="65000"/>
                  </a:schemeClr>
                </a:solidFill>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chemeClr val="tx1"/>
                </a:solidFill>
              </a:rPr>
              <a:t>, </a:t>
            </a:r>
            <a:r>
              <a:rPr lang="en-IN" dirty="0">
                <a:solidFill>
                  <a:srgbClr val="990055"/>
                </a:solidFill>
                <a:cs typeface="+mn-cs"/>
              </a:rPr>
              <a:t>0</a:t>
            </a:r>
            <a:r>
              <a:rPr lang="en-IN" dirty="0">
                <a:solidFill>
                  <a:schemeClr val="bg1">
                    <a:lumMod val="65000"/>
                  </a:schemeClr>
                </a:solidFill>
              </a:rPr>
              <a:t>)</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chemeClr val="bg1">
                    <a:lumMod val="65000"/>
                  </a:schemeClr>
                </a:solidFill>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chemeClr val="tx1"/>
                </a:solidFill>
              </a:rPr>
              <a:t>, </a:t>
            </a:r>
            <a:r>
              <a:rPr lang="en-IN" dirty="0">
                <a:solidFill>
                  <a:srgbClr val="990055"/>
                </a:solidFill>
                <a:cs typeface="+mn-cs"/>
              </a:rPr>
              <a:t>1</a:t>
            </a:r>
            <a:r>
              <a:rPr lang="en-IN" dirty="0">
                <a:solidFill>
                  <a:schemeClr val="bg1">
                    <a:lumMod val="65000"/>
                  </a:schemeClr>
                </a:solidFill>
              </a:rPr>
              <a:t>)</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990055"/>
                </a:solidFill>
                <a:cs typeface="+mn-cs"/>
              </a:rPr>
              <a:t>10</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chemeClr val="bg1">
                    <a:lumMod val="65000"/>
                  </a:schemeClr>
                </a:solidFill>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chemeClr val="bg1">
                    <a:lumMod val="65000"/>
                  </a:schemeClr>
                </a:solidFill>
              </a:rPr>
              <a:t>)</a:t>
            </a:r>
            <a:r>
              <a:rPr lang="en-IN" dirty="0">
                <a:solidFill>
                  <a:schemeClr val="tx1"/>
                </a:solidFill>
              </a:rPr>
              <a:t>;</a:t>
            </a:r>
            <a:endParaRPr lang="en-IN" dirty="0">
              <a:solidFill>
                <a:srgbClr val="FF0000"/>
              </a:solidFill>
              <a:cs typeface="+mn-cs"/>
            </a:endParaRPr>
          </a:p>
        </p:txBody>
      </p:sp>
    </p:spTree>
    <p:extLst>
      <p:ext uri="{BB962C8B-B14F-4D97-AF65-F5344CB8AC3E}">
        <p14:creationId xmlns:p14="http://schemas.microsoft.com/office/powerpoint/2010/main" val="41221111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between</a:t>
            </a:r>
          </a:p>
        </p:txBody>
      </p:sp>
      <p:sp>
        <p:nvSpPr>
          <p:cNvPr id="5" name="TextBox 4">
            <a:extLst>
              <a:ext uri="{FF2B5EF4-FFF2-40B4-BE49-F238E27FC236}">
                <a16:creationId xmlns:a16="http://schemas.microsoft.com/office/drawing/2014/main" id="{53240AC3-BC05-4B3A-B03F-9624945E97DF}"/>
              </a:ext>
            </a:extLst>
          </p:cNvPr>
          <p:cNvSpPr txBox="1"/>
          <p:nvPr/>
        </p:nvSpPr>
        <p:spPr>
          <a:xfrm>
            <a:off x="1109446" y="3212976"/>
            <a:ext cx="9973108" cy="400110"/>
          </a:xfrm>
          <a:prstGeom prst="rect">
            <a:avLst/>
          </a:prstGeom>
          <a:noFill/>
        </p:spPr>
        <p:txBody>
          <a:bodyPr wrap="square">
            <a:spAutoFit/>
          </a:bodyPr>
          <a:lstStyle/>
          <a:p>
            <a:r>
              <a:rPr lang="en-US" sz="2000" dirty="0">
                <a:latin typeface="Palatino Linotype" panose="02040502050505030304" pitchFamily="18" charset="0"/>
              </a:rPr>
              <a:t>The BETWEEN operator is a logical operator that allows you to specify a range to test.</a:t>
            </a:r>
            <a:endParaRPr lang="en-IN" sz="2000" dirty="0">
              <a:latin typeface="Palatino Linotype" panose="02040502050505030304" pitchFamily="18" charset="0"/>
            </a:endParaRPr>
          </a:p>
        </p:txBody>
      </p:sp>
      <p:grpSp>
        <p:nvGrpSpPr>
          <p:cNvPr id="6" name="Group 5">
            <a:extLst>
              <a:ext uri="{FF2B5EF4-FFF2-40B4-BE49-F238E27FC236}">
                <a16:creationId xmlns:a16="http://schemas.microsoft.com/office/drawing/2014/main" id="{2FB66BBF-3166-4C89-AB45-C415906A8178}"/>
              </a:ext>
            </a:extLst>
          </p:cNvPr>
          <p:cNvGrpSpPr/>
          <p:nvPr/>
        </p:nvGrpSpPr>
        <p:grpSpPr>
          <a:xfrm>
            <a:off x="844498" y="259200"/>
            <a:ext cx="10539515" cy="1502780"/>
            <a:chOff x="844498" y="423911"/>
            <a:chExt cx="10539515" cy="1502780"/>
          </a:xfrm>
        </p:grpSpPr>
        <p:grpSp>
          <p:nvGrpSpPr>
            <p:cNvPr id="23" name="Group 22">
              <a:extLst>
                <a:ext uri="{FF2B5EF4-FFF2-40B4-BE49-F238E27FC236}">
                  <a16:creationId xmlns:a16="http://schemas.microsoft.com/office/drawing/2014/main" id="{103B31F0-6F85-4E7D-9DCA-A3DCAA68A6C6}"/>
                </a:ext>
              </a:extLst>
            </p:cNvPr>
            <p:cNvGrpSpPr/>
            <p:nvPr/>
          </p:nvGrpSpPr>
          <p:grpSpPr>
            <a:xfrm>
              <a:off x="844498" y="423911"/>
              <a:ext cx="10539515" cy="1502780"/>
              <a:chOff x="695400" y="1745011"/>
              <a:chExt cx="10539515" cy="1502780"/>
            </a:xfrm>
          </p:grpSpPr>
          <p:grpSp>
            <p:nvGrpSpPr>
              <p:cNvPr id="24" name="Group 23">
                <a:extLst>
                  <a:ext uri="{FF2B5EF4-FFF2-40B4-BE49-F238E27FC236}">
                    <a16:creationId xmlns:a16="http://schemas.microsoft.com/office/drawing/2014/main" id="{0DC1A97C-7497-4B13-BB40-E8F0F6FA3696}"/>
                  </a:ext>
                </a:extLst>
              </p:cNvPr>
              <p:cNvGrpSpPr/>
              <p:nvPr/>
            </p:nvGrpSpPr>
            <p:grpSpPr>
              <a:xfrm>
                <a:off x="695400" y="1835990"/>
                <a:ext cx="8952150" cy="1329934"/>
                <a:chOff x="267703" y="1600839"/>
                <a:chExt cx="8952150" cy="1329934"/>
              </a:xfrm>
            </p:grpSpPr>
            <p:grpSp>
              <p:nvGrpSpPr>
                <p:cNvPr id="27" name="Group 26">
                  <a:extLst>
                    <a:ext uri="{FF2B5EF4-FFF2-40B4-BE49-F238E27FC236}">
                      <a16:creationId xmlns:a16="http://schemas.microsoft.com/office/drawing/2014/main" id="{0CD241A4-EE57-4899-8CBA-158B1FEDE56C}"/>
                    </a:ext>
                  </a:extLst>
                </p:cNvPr>
                <p:cNvGrpSpPr/>
                <p:nvPr/>
              </p:nvGrpSpPr>
              <p:grpSpPr>
                <a:xfrm>
                  <a:off x="1651832" y="1600839"/>
                  <a:ext cx="7568021" cy="1329934"/>
                  <a:chOff x="31591" y="1556792"/>
                  <a:chExt cx="7568021" cy="1329934"/>
                </a:xfrm>
              </p:grpSpPr>
              <p:grpSp>
                <p:nvGrpSpPr>
                  <p:cNvPr id="34" name="Group 33">
                    <a:extLst>
                      <a:ext uri="{FF2B5EF4-FFF2-40B4-BE49-F238E27FC236}">
                        <a16:creationId xmlns:a16="http://schemas.microsoft.com/office/drawing/2014/main" id="{6CD2C038-9662-458F-A7FA-C7E3651FD30E}"/>
                      </a:ext>
                    </a:extLst>
                  </p:cNvPr>
                  <p:cNvGrpSpPr/>
                  <p:nvPr/>
                </p:nvGrpSpPr>
                <p:grpSpPr>
                  <a:xfrm>
                    <a:off x="669977" y="1556792"/>
                    <a:ext cx="2736304" cy="1329934"/>
                    <a:chOff x="669977" y="1556792"/>
                    <a:chExt cx="2736304" cy="1329934"/>
                  </a:xfrm>
                </p:grpSpPr>
                <p:sp>
                  <p:nvSpPr>
                    <p:cNvPr id="38" name="Rectangle 37">
                      <a:extLst>
                        <a:ext uri="{FF2B5EF4-FFF2-40B4-BE49-F238E27FC236}">
                          <a16:creationId xmlns:a16="http://schemas.microsoft.com/office/drawing/2014/main" id="{A92DF07E-2893-4708-8D5F-B3C8448DDDC0}"/>
                        </a:ext>
                      </a:extLst>
                    </p:cNvPr>
                    <p:cNvSpPr/>
                    <p:nvPr/>
                  </p:nvSpPr>
                  <p:spPr>
                    <a:xfrm>
                      <a:off x="669977" y="1556792"/>
                      <a:ext cx="2736304"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TextBox 38">
                      <a:extLst>
                        <a:ext uri="{FF2B5EF4-FFF2-40B4-BE49-F238E27FC236}">
                          <a16:creationId xmlns:a16="http://schemas.microsoft.com/office/drawing/2014/main" id="{DEF7CA78-B077-45E9-9B3F-58438BA29B6C}"/>
                        </a:ext>
                      </a:extLst>
                    </p:cNvPr>
                    <p:cNvSpPr txBox="1"/>
                    <p:nvPr/>
                  </p:nvSpPr>
                  <p:spPr>
                    <a:xfrm>
                      <a:off x="699365" y="1620089"/>
                      <a:ext cx="2706916" cy="584775"/>
                    </a:xfrm>
                    <a:prstGeom prst="rect">
                      <a:avLst/>
                    </a:prstGeom>
                    <a:noFill/>
                  </p:spPr>
                  <p:txBody>
                    <a:bodyPr wrap="square">
                      <a:spAutoFit/>
                    </a:bodyPr>
                    <a:lstStyle/>
                    <a:p>
                      <a:pPr algn="ctr"/>
                      <a:r>
                        <a:rPr lang="en-IN" sz="3200" dirty="0">
                          <a:latin typeface="Liberation Mono"/>
                        </a:rPr>
                        <a:t>WHERE</a:t>
                      </a:r>
                      <a:endParaRPr lang="en-IN" sz="3200" dirty="0"/>
                    </a:p>
                  </p:txBody>
                </p:sp>
                <p:sp>
                  <p:nvSpPr>
                    <p:cNvPr id="40" name="TextBox 39">
                      <a:extLst>
                        <a:ext uri="{FF2B5EF4-FFF2-40B4-BE49-F238E27FC236}">
                          <a16:creationId xmlns:a16="http://schemas.microsoft.com/office/drawing/2014/main" id="{599DC989-595C-4474-B3CF-3B60322EFC64}"/>
                        </a:ext>
                      </a:extLst>
                    </p:cNvPr>
                    <p:cNvSpPr txBox="1"/>
                    <p:nvPr/>
                  </p:nvSpPr>
                  <p:spPr>
                    <a:xfrm>
                      <a:off x="689275" y="2178840"/>
                      <a:ext cx="2717006" cy="707886"/>
                    </a:xfrm>
                    <a:prstGeom prst="rect">
                      <a:avLst/>
                    </a:prstGeom>
                    <a:noFill/>
                  </p:spPr>
                  <p:txBody>
                    <a:bodyPr wrap="square">
                      <a:spAutoFit/>
                    </a:bodyPr>
                    <a:lstStyle/>
                    <a:p>
                      <a:pPr algn="ct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latin typeface="Liberation Mono"/>
                          <a:cs typeface="Arial" panose="020B0604020202020204" pitchFamily="34" charset="0"/>
                        </a:rPr>
                        <a:t>sal BETWEEN</a:t>
                      </a:r>
                    </a:p>
                    <a:p>
                      <a:pPr algn="ctr"/>
                      <a:r>
                        <a:rPr lang="en-IN" sz="2000" dirty="0">
                          <a:latin typeface="Liberation Mono"/>
                          <a:cs typeface="Arial" panose="020B0604020202020204" pitchFamily="34" charset="0"/>
                        </a:rPr>
                        <a:t>1000 </a:t>
                      </a:r>
                      <a:r>
                        <a:rPr lang="en-IN" sz="2000" dirty="0">
                          <a:solidFill>
                            <a:schemeClr val="accent5">
                              <a:lumMod val="75000"/>
                            </a:schemeClr>
                          </a:solidFill>
                          <a:latin typeface="Liberation Mono"/>
                          <a:cs typeface="Arial" panose="020B0604020202020204" pitchFamily="34" charset="0"/>
                        </a:rPr>
                        <a:t>and</a:t>
                      </a:r>
                      <a:r>
                        <a:rPr lang="en-IN" sz="2000" dirty="0">
                          <a:latin typeface="Liberation Mono"/>
                          <a:cs typeface="Arial" panose="020B0604020202020204" pitchFamily="34" charset="0"/>
                        </a:rPr>
                        <a:t> 3000</a:t>
                      </a:r>
                      <a:endParaRPr lang="en-IN" sz="2000" dirty="0"/>
                    </a:p>
                  </p:txBody>
                </p:sp>
              </p:grpSp>
              <p:sp>
                <p:nvSpPr>
                  <p:cNvPr id="35" name="Arrow: Right 34">
                    <a:extLst>
                      <a:ext uri="{FF2B5EF4-FFF2-40B4-BE49-F238E27FC236}">
                        <a16:creationId xmlns:a16="http://schemas.microsoft.com/office/drawing/2014/main" id="{A6F2A5AE-D4F1-4684-A31D-945F39AEF664}"/>
                      </a:ext>
                    </a:extLst>
                  </p:cNvPr>
                  <p:cNvSpPr/>
                  <p:nvPr/>
                </p:nvSpPr>
                <p:spPr>
                  <a:xfrm>
                    <a:off x="3509313"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Arrow: Right 35">
                    <a:extLst>
                      <a:ext uri="{FF2B5EF4-FFF2-40B4-BE49-F238E27FC236}">
                        <a16:creationId xmlns:a16="http://schemas.microsoft.com/office/drawing/2014/main" id="{7A457CF7-701C-4564-A2FD-88312731187A}"/>
                      </a:ext>
                    </a:extLst>
                  </p:cNvPr>
                  <p:cNvSpPr/>
                  <p:nvPr/>
                </p:nvSpPr>
                <p:spPr>
                  <a:xfrm>
                    <a:off x="31591"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Arrow: Right 36">
                    <a:extLst>
                      <a:ext uri="{FF2B5EF4-FFF2-40B4-BE49-F238E27FC236}">
                        <a16:creationId xmlns:a16="http://schemas.microsoft.com/office/drawing/2014/main" id="{FFBA6EE0-2D0B-4F9D-B013-D6E235846498}"/>
                      </a:ext>
                    </a:extLst>
                  </p:cNvPr>
                  <p:cNvSpPr/>
                  <p:nvPr/>
                </p:nvSpPr>
                <p:spPr>
                  <a:xfrm>
                    <a:off x="6993206"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8" name="Flowchart: Magnetic Disk 27">
                  <a:extLst>
                    <a:ext uri="{FF2B5EF4-FFF2-40B4-BE49-F238E27FC236}">
                      <a16:creationId xmlns:a16="http://schemas.microsoft.com/office/drawing/2014/main" id="{998942FF-9206-4A2B-A495-022DE64419AD}"/>
                    </a:ext>
                  </a:extLst>
                </p:cNvPr>
                <p:cNvSpPr/>
                <p:nvPr/>
              </p:nvSpPr>
              <p:spPr>
                <a:xfrm>
                  <a:off x="267703" y="1609674"/>
                  <a:ext cx="1296144" cy="1296143"/>
                </a:xfrm>
                <a:prstGeom prst="flowChartMagneticDisk">
                  <a:avLst/>
                </a:prstGeom>
                <a:solidFill>
                  <a:schemeClr val="accent3">
                    <a:lumMod val="20000"/>
                    <a:lumOff val="80000"/>
                  </a:schemeClr>
                </a:solidFill>
                <a:ln>
                  <a:solidFill>
                    <a:srgbClr val="8A1E92"/>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31" name="Rectangle 30">
                  <a:extLst>
                    <a:ext uri="{FF2B5EF4-FFF2-40B4-BE49-F238E27FC236}">
                      <a16:creationId xmlns:a16="http://schemas.microsoft.com/office/drawing/2014/main" id="{BFC8E7F5-E12A-4ECB-855F-1C116F06A972}"/>
                    </a:ext>
                  </a:extLst>
                </p:cNvPr>
                <p:cNvSpPr/>
                <p:nvPr/>
              </p:nvSpPr>
              <p:spPr>
                <a:xfrm>
                  <a:off x="5797328" y="1609673"/>
                  <a:ext cx="2736304"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TextBox 31">
                  <a:extLst>
                    <a:ext uri="{FF2B5EF4-FFF2-40B4-BE49-F238E27FC236}">
                      <a16:creationId xmlns:a16="http://schemas.microsoft.com/office/drawing/2014/main" id="{BCECA22F-1B07-4CFC-83DF-1BF8BC67283C}"/>
                    </a:ext>
                  </a:extLst>
                </p:cNvPr>
                <p:cNvSpPr txBox="1"/>
                <p:nvPr/>
              </p:nvSpPr>
              <p:spPr>
                <a:xfrm>
                  <a:off x="5838992" y="1672970"/>
                  <a:ext cx="2689870" cy="584775"/>
                </a:xfrm>
                <a:prstGeom prst="rect">
                  <a:avLst/>
                </a:prstGeom>
                <a:noFill/>
              </p:spPr>
              <p:txBody>
                <a:bodyPr wrap="square">
                  <a:spAutoFit/>
                </a:bodyPr>
                <a:lstStyle/>
                <a:p>
                  <a:pPr algn="ctr"/>
                  <a:r>
                    <a:rPr lang="en-IN" sz="3200" dirty="0">
                      <a:latin typeface="Liberation Mono"/>
                    </a:rPr>
                    <a:t>SELECT</a:t>
                  </a:r>
                  <a:endParaRPr lang="en-IN" sz="3200" dirty="0"/>
                </a:p>
              </p:txBody>
            </p:sp>
            <p:sp>
              <p:nvSpPr>
                <p:cNvPr id="33" name="TextBox 32">
                  <a:extLst>
                    <a:ext uri="{FF2B5EF4-FFF2-40B4-BE49-F238E27FC236}">
                      <a16:creationId xmlns:a16="http://schemas.microsoft.com/office/drawing/2014/main" id="{50EC0E66-6258-493B-99CC-6637A8EF0B95}"/>
                    </a:ext>
                  </a:extLst>
                </p:cNvPr>
                <p:cNvSpPr txBox="1"/>
                <p:nvPr/>
              </p:nvSpPr>
              <p:spPr>
                <a:xfrm>
                  <a:off x="5834222" y="2229960"/>
                  <a:ext cx="2689870" cy="400110"/>
                </a:xfrm>
                <a:prstGeom prst="rect">
                  <a:avLst/>
                </a:prstGeom>
                <a:noFill/>
              </p:spPr>
              <p:txBody>
                <a:bodyPr wrap="square">
                  <a:spAutoFit/>
                </a:bodyPr>
                <a:lstStyle/>
                <a:p>
                  <a:pPr algn="ct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latin typeface="Liberation Mono"/>
                      <a:cs typeface="Arial" panose="020B0604020202020204" pitchFamily="34" charset="0"/>
                    </a:rPr>
                    <a:t>*</a:t>
                  </a:r>
                  <a:endParaRPr lang="en-IN" sz="2000" dirty="0"/>
                </a:p>
              </p:txBody>
            </p:sp>
          </p:grpSp>
          <p:sp>
            <p:nvSpPr>
              <p:cNvPr id="25" name="Oval 24">
                <a:extLst>
                  <a:ext uri="{FF2B5EF4-FFF2-40B4-BE49-F238E27FC236}">
                    <a16:creationId xmlns:a16="http://schemas.microsoft.com/office/drawing/2014/main" id="{CB32125E-D4A3-4818-8CB6-096BB52201E5}"/>
                  </a:ext>
                </a:extLst>
              </p:cNvPr>
              <p:cNvSpPr/>
              <p:nvPr/>
            </p:nvSpPr>
            <p:spPr>
              <a:xfrm>
                <a:off x="9732135" y="1745011"/>
                <a:ext cx="1502780" cy="1502780"/>
              </a:xfrm>
              <a:prstGeom prst="ellipse">
                <a:avLst/>
              </a:prstGeom>
              <a:noFill/>
              <a:ln w="38100">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TextBox 25">
                <a:extLst>
                  <a:ext uri="{FF2B5EF4-FFF2-40B4-BE49-F238E27FC236}">
                    <a16:creationId xmlns:a16="http://schemas.microsoft.com/office/drawing/2014/main" id="{ED68C28C-BD21-4449-9B68-BA7A3AD2674E}"/>
                  </a:ext>
                </a:extLst>
              </p:cNvPr>
              <p:cNvSpPr txBox="1"/>
              <p:nvPr/>
            </p:nvSpPr>
            <p:spPr>
              <a:xfrm>
                <a:off x="9732135" y="2296346"/>
                <a:ext cx="1502780" cy="400110"/>
              </a:xfrm>
              <a:prstGeom prst="rect">
                <a:avLst/>
              </a:prstGeom>
              <a:noFill/>
            </p:spPr>
            <p:txBody>
              <a:bodyPr wrap="square">
                <a:spAutoFit/>
              </a:bodyPr>
              <a:lstStyle/>
              <a:p>
                <a:pPr algn="ctr"/>
                <a:r>
                  <a:rPr lang="en-IN" sz="2000" dirty="0">
                    <a:latin typeface="Liberation Mono"/>
                    <a:cs typeface="Arial" panose="020B0604020202020204" pitchFamily="34" charset="0"/>
                  </a:rPr>
                  <a:t>output</a:t>
                </a:r>
                <a:endParaRPr lang="en-IN" sz="2000" dirty="0"/>
              </a:p>
            </p:txBody>
          </p:sp>
        </p:grpSp>
        <p:sp>
          <p:nvSpPr>
            <p:cNvPr id="3" name="TextBox 2">
              <a:extLst>
                <a:ext uri="{FF2B5EF4-FFF2-40B4-BE49-F238E27FC236}">
                  <a16:creationId xmlns:a16="http://schemas.microsoft.com/office/drawing/2014/main" id="{F9B912CA-311E-4A40-9619-64C5FA6CBFBA}"/>
                </a:ext>
              </a:extLst>
            </p:cNvPr>
            <p:cNvSpPr txBox="1"/>
            <p:nvPr/>
          </p:nvSpPr>
          <p:spPr>
            <a:xfrm>
              <a:off x="853064" y="445608"/>
              <a:ext cx="1324285" cy="892552"/>
            </a:xfrm>
            <a:prstGeom prst="rect">
              <a:avLst/>
            </a:prstGeom>
            <a:noFill/>
          </p:spPr>
          <p:txBody>
            <a:bodyPr wrap="square">
              <a:spAutoFit/>
            </a:bodyPr>
            <a:lstStyle/>
            <a:p>
              <a:pPr algn="ctr"/>
              <a:r>
                <a:rPr lang="en-IN" sz="3200" dirty="0">
                  <a:latin typeface="Liberation Mono"/>
                </a:rPr>
                <a:t>READ</a:t>
              </a:r>
            </a:p>
            <a:p>
              <a:pPr algn="ctr"/>
              <a:r>
                <a:rPr lang="en-IN" sz="2000" b="1" dirty="0">
                  <a:latin typeface="Liberation Mono"/>
                </a:rPr>
                <a:t>FROM</a:t>
              </a:r>
            </a:p>
          </p:txBody>
        </p:sp>
        <p:sp>
          <p:nvSpPr>
            <p:cNvPr id="4" name="TextBox 3">
              <a:extLst>
                <a:ext uri="{FF2B5EF4-FFF2-40B4-BE49-F238E27FC236}">
                  <a16:creationId xmlns:a16="http://schemas.microsoft.com/office/drawing/2014/main" id="{793C4F22-7F7D-4BF8-BB24-60394E6B6EBA}"/>
                </a:ext>
              </a:extLst>
            </p:cNvPr>
            <p:cNvSpPr txBox="1"/>
            <p:nvPr/>
          </p:nvSpPr>
          <p:spPr>
            <a:xfrm>
              <a:off x="848294" y="1266732"/>
              <a:ext cx="1277301" cy="400110"/>
            </a:xfrm>
            <a:prstGeom prst="rect">
              <a:avLst/>
            </a:prstGeom>
            <a:noFill/>
          </p:spPr>
          <p:txBody>
            <a:bodyPr wrap="square">
              <a:spAutoFit/>
            </a:bodyPr>
            <a:lstStyle/>
            <a:p>
              <a:pPr algn="ctr"/>
              <a:r>
                <a:rPr lang="en-IN" sz="2000" dirty="0">
                  <a:latin typeface="Liberation Mono"/>
                </a:rPr>
                <a:t>emp</a:t>
              </a:r>
              <a:endParaRPr lang="en-IN" sz="2000" dirty="0"/>
            </a:p>
          </p:txBody>
        </p:sp>
      </p:grpSp>
      <p:sp>
        <p:nvSpPr>
          <p:cNvPr id="29" name="TextBox 28">
            <a:extLst>
              <a:ext uri="{FF2B5EF4-FFF2-40B4-BE49-F238E27FC236}">
                <a16:creationId xmlns:a16="http://schemas.microsoft.com/office/drawing/2014/main" id="{BB4CD596-72FF-40C5-A6E3-25F48178439F}"/>
              </a:ext>
            </a:extLst>
          </p:cNvPr>
          <p:cNvSpPr txBox="1"/>
          <p:nvPr/>
        </p:nvSpPr>
        <p:spPr>
          <a:xfrm>
            <a:off x="28037" y="1772816"/>
            <a:ext cx="5878272" cy="830997"/>
          </a:xfrm>
          <a:prstGeom prst="rect">
            <a:avLst/>
          </a:prstGeom>
          <a:noFill/>
        </p:spPr>
        <p:txBody>
          <a:bodyPr wrap="square">
            <a:spAutoFit/>
          </a:bodyPr>
          <a:lstStyle/>
          <a:p>
            <a:pPr marL="457200" indent="-457200">
              <a:buFont typeface="+mj-lt"/>
              <a:buAutoNum type="arabicPeriod" startAt="4"/>
            </a:pPr>
            <a:r>
              <a:rPr lang="en-US" sz="2400" b="1" i="1" dirty="0">
                <a:solidFill>
                  <a:schemeClr val="accent6">
                    <a:lumMod val="75000"/>
                  </a:schemeClr>
                </a:solidFill>
                <a:effectLst/>
                <a:latin typeface="Liberation Mono"/>
              </a:rPr>
              <a:t>predicate</a:t>
            </a:r>
            <a:r>
              <a:rPr lang="en-US" sz="2400" b="1" i="0" dirty="0">
                <a:solidFill>
                  <a:schemeClr val="accent6">
                    <a:lumMod val="75000"/>
                  </a:schemeClr>
                </a:solidFill>
                <a:effectLst/>
                <a:latin typeface="Liberation Mono"/>
              </a:rPr>
              <a:t>: </a:t>
            </a:r>
          </a:p>
          <a:p>
            <a:pPr marL="531813"/>
            <a:r>
              <a:rPr lang="en-US" sz="2200" b="0" i="1" dirty="0">
                <a:solidFill>
                  <a:srgbClr val="000000"/>
                </a:solidFill>
                <a:effectLst/>
                <a:latin typeface="Liberation Mono"/>
              </a:rPr>
              <a:t>expr</a:t>
            </a:r>
            <a:r>
              <a:rPr lang="en-US" sz="2200" b="0" i="0" dirty="0">
                <a:solidFill>
                  <a:srgbClr val="000000"/>
                </a:solidFill>
                <a:effectLst/>
                <a:latin typeface="Liberation Mono"/>
              </a:rPr>
              <a:t> </a:t>
            </a:r>
            <a:r>
              <a:rPr lang="en-US" sz="2200" b="0" i="0" dirty="0">
                <a:solidFill>
                  <a:srgbClr val="999999"/>
                </a:solidFill>
                <a:effectLst/>
                <a:latin typeface="Liberation Mono"/>
              </a:rPr>
              <a:t>[</a:t>
            </a:r>
            <a:r>
              <a:rPr lang="en-US" sz="2200" b="0" i="0" dirty="0">
                <a:solidFill>
                  <a:srgbClr val="A67F59"/>
                </a:solidFill>
                <a:effectLst/>
                <a:latin typeface="Liberation Mono"/>
              </a:rPr>
              <a:t>NOT</a:t>
            </a:r>
            <a:r>
              <a:rPr lang="en-US" sz="2200" b="0" i="0" dirty="0">
                <a:solidFill>
                  <a:srgbClr val="999999"/>
                </a:solidFill>
                <a:effectLst/>
                <a:latin typeface="Liberation Mono"/>
              </a:rPr>
              <a:t>]</a:t>
            </a:r>
            <a:r>
              <a:rPr lang="en-US" sz="2200" b="0" i="0" dirty="0">
                <a:solidFill>
                  <a:srgbClr val="000000"/>
                </a:solidFill>
                <a:effectLst/>
                <a:latin typeface="Liberation Mono"/>
              </a:rPr>
              <a:t> </a:t>
            </a:r>
            <a:r>
              <a:rPr lang="en-US" sz="2200" dirty="0">
                <a:solidFill>
                  <a:srgbClr val="0077AA"/>
                </a:solidFill>
                <a:latin typeface="Liberation Mono"/>
              </a:rPr>
              <a:t>BETWEEN</a:t>
            </a:r>
            <a:r>
              <a:rPr lang="en-US" sz="2200" b="0" i="0" dirty="0">
                <a:solidFill>
                  <a:srgbClr val="000000"/>
                </a:solidFill>
                <a:effectLst/>
                <a:latin typeface="Liberation Mono"/>
              </a:rPr>
              <a:t> </a:t>
            </a:r>
            <a:r>
              <a:rPr lang="en-US" sz="2200" b="0" i="1" dirty="0">
                <a:solidFill>
                  <a:srgbClr val="000000"/>
                </a:solidFill>
                <a:effectLst/>
                <a:latin typeface="Liberation Mono"/>
              </a:rPr>
              <a:t>expr1 </a:t>
            </a:r>
            <a:r>
              <a:rPr lang="en-US" sz="2200" dirty="0">
                <a:solidFill>
                  <a:srgbClr val="0077AA"/>
                </a:solidFill>
                <a:latin typeface="Liberation Mono"/>
              </a:rPr>
              <a:t>AND</a:t>
            </a:r>
            <a:r>
              <a:rPr lang="en-US" sz="2200" b="0" i="1" dirty="0">
                <a:solidFill>
                  <a:srgbClr val="000000"/>
                </a:solidFill>
                <a:effectLst/>
                <a:latin typeface="Liberation Mono"/>
              </a:rPr>
              <a:t> expr2</a:t>
            </a:r>
            <a:endParaRPr lang="en-IN" sz="2200" dirty="0"/>
          </a:p>
        </p:txBody>
      </p:sp>
      <p:graphicFrame>
        <p:nvGraphicFramePr>
          <p:cNvPr id="42" name="Table 41">
            <a:extLst>
              <a:ext uri="{FF2B5EF4-FFF2-40B4-BE49-F238E27FC236}">
                <a16:creationId xmlns:a16="http://schemas.microsoft.com/office/drawing/2014/main" id="{8AFEE8F0-1C24-49BB-8C3D-A8466EDE029C}"/>
              </a:ext>
            </a:extLst>
          </p:cNvPr>
          <p:cNvGraphicFramePr>
            <a:graphicFrameLocks noGrp="1"/>
          </p:cNvGraphicFramePr>
          <p:nvPr>
            <p:extLst>
              <p:ext uri="{D42A27DB-BD31-4B8C-83A1-F6EECF244321}">
                <p14:modId xmlns:p14="http://schemas.microsoft.com/office/powerpoint/2010/main" val="3725181922"/>
              </p:ext>
            </p:extLst>
          </p:nvPr>
        </p:nvGraphicFramePr>
        <p:xfrm>
          <a:off x="1208531" y="3945159"/>
          <a:ext cx="6053268" cy="426720"/>
        </p:xfrm>
        <a:graphic>
          <a:graphicData uri="http://schemas.openxmlformats.org/drawingml/2006/table">
            <a:tbl>
              <a:tblPr/>
              <a:tblGrid>
                <a:gridCol w="2740900">
                  <a:extLst>
                    <a:ext uri="{9D8B030D-6E8A-4147-A177-3AD203B41FA5}">
                      <a16:colId xmlns:a16="http://schemas.microsoft.com/office/drawing/2014/main" val="4286149586"/>
                    </a:ext>
                  </a:extLst>
                </a:gridCol>
                <a:gridCol w="3312368">
                  <a:extLst>
                    <a:ext uri="{9D8B030D-6E8A-4147-A177-3AD203B41FA5}">
                      <a16:colId xmlns:a16="http://schemas.microsoft.com/office/drawing/2014/main" val="438706697"/>
                    </a:ext>
                  </a:extLst>
                </a:gridCol>
              </a:tblGrid>
              <a:tr h="318624">
                <a:tc>
                  <a:txBody>
                    <a:bodyPr/>
                    <a:lstStyle/>
                    <a:p>
                      <a:pPr fontAlgn="t"/>
                      <a:r>
                        <a:rPr lang="en-US" b="1" dirty="0">
                          <a:effectLst/>
                          <a:latin typeface="Palatino Linotype" panose="02040502050505030304" pitchFamily="18" charset="0"/>
                        </a:rPr>
                        <a:t>A</a:t>
                      </a:r>
                      <a:r>
                        <a:rPr lang="en-US" dirty="0">
                          <a:effectLst/>
                          <a:latin typeface="Palatino Linotype" panose="02040502050505030304" pitchFamily="18" charset="0"/>
                        </a:rPr>
                        <a:t> BETWEEN </a:t>
                      </a:r>
                      <a:r>
                        <a:rPr lang="en-US" b="1" i="1" dirty="0">
                          <a:effectLst/>
                          <a:latin typeface="Palatino Linotype" panose="02040502050505030304" pitchFamily="18" charset="0"/>
                        </a:rPr>
                        <a:t>B</a:t>
                      </a:r>
                      <a:r>
                        <a:rPr lang="en-US" dirty="0">
                          <a:effectLst/>
                          <a:latin typeface="Palatino Linotype" panose="02040502050505030304" pitchFamily="18" charset="0"/>
                        </a:rPr>
                        <a:t> AND </a:t>
                      </a:r>
                      <a:r>
                        <a:rPr lang="en-US" b="1" i="1" dirty="0">
                          <a:effectLst/>
                          <a:latin typeface="Palatino Linotype" panose="02040502050505030304" pitchFamily="18" charset="0"/>
                        </a:rPr>
                        <a:t>C</a:t>
                      </a:r>
                    </a:p>
                  </a:txBody>
                  <a:tcPr marL="76200" marR="76200" marT="76200" marB="76200">
                    <a:lnL>
                      <a:noFill/>
                    </a:lnL>
                    <a:lnR>
                      <a:noFill/>
                    </a:lnR>
                    <a:lnT>
                      <a:noFill/>
                    </a:lnT>
                    <a:lnB>
                      <a:noFill/>
                    </a:lnB>
                    <a:solidFill>
                      <a:schemeClr val="accent5">
                        <a:lumMod val="40000"/>
                        <a:lumOff val="60000"/>
                      </a:schemeClr>
                    </a:solidFill>
                  </a:tcPr>
                </a:tc>
                <a:tc>
                  <a:txBody>
                    <a:bodyPr/>
                    <a:lstStyle/>
                    <a:p>
                      <a:pPr fontAlgn="t"/>
                      <a:r>
                        <a:rPr lang="en-US" dirty="0">
                          <a:effectLst/>
                          <a:latin typeface="Palatino Linotype" panose="02040502050505030304" pitchFamily="18" charset="0"/>
                        </a:rPr>
                        <a:t>A is between B and C</a:t>
                      </a:r>
                    </a:p>
                  </a:txBody>
                  <a:tcPr marL="76200" marR="76200" marT="76200" marB="76200">
                    <a:lnL>
                      <a:noFill/>
                    </a:lnL>
                    <a:lnR>
                      <a:noFill/>
                    </a:lnR>
                    <a:lnT>
                      <a:noFill/>
                    </a:lnT>
                    <a:lnB>
                      <a:noFill/>
                    </a:lnB>
                    <a:solidFill>
                      <a:schemeClr val="accent5">
                        <a:lumMod val="40000"/>
                        <a:lumOff val="60000"/>
                      </a:schemeClr>
                    </a:solidFill>
                  </a:tcPr>
                </a:tc>
                <a:extLst>
                  <a:ext uri="{0D108BD9-81ED-4DB2-BD59-A6C34878D82A}">
                    <a16:rowId xmlns:a16="http://schemas.microsoft.com/office/drawing/2014/main" val="3748454671"/>
                  </a:ext>
                </a:extLst>
              </a:tr>
            </a:tbl>
          </a:graphicData>
        </a:graphic>
      </p:graphicFrame>
    </p:spTree>
    <p:extLst>
      <p:ext uri="{BB962C8B-B14F-4D97-AF65-F5344CB8AC3E}">
        <p14:creationId xmlns:p14="http://schemas.microsoft.com/office/powerpoint/2010/main" val="309143145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between</a:t>
            </a:r>
            <a:endParaRPr lang="en-IN" sz="3200" i="1" dirty="0">
              <a:solidFill>
                <a:srgbClr val="FF9900"/>
              </a:solidFill>
              <a:latin typeface="Arial" pitchFamily="34" charset="0"/>
              <a:cs typeface="Arial" pitchFamily="34" charset="0"/>
            </a:endParaRPr>
          </a:p>
        </p:txBody>
      </p:sp>
      <p:sp>
        <p:nvSpPr>
          <p:cNvPr id="7" name="Rectangle 6"/>
          <p:cNvSpPr/>
          <p:nvPr/>
        </p:nvSpPr>
        <p:spPr>
          <a:xfrm>
            <a:off x="370984" y="600225"/>
            <a:ext cx="997259" cy="400110"/>
          </a:xfrm>
          <a:prstGeom prst="rect">
            <a:avLst/>
          </a:prstGeom>
        </p:spPr>
        <p:txBody>
          <a:bodyPr wrap="none">
            <a:spAutoFit/>
          </a:bodyPr>
          <a:lstStyle/>
          <a:p>
            <a:r>
              <a:rPr lang="en-US" sz="2000" i="1">
                <a:solidFill>
                  <a:schemeClr val="accent1">
                    <a:lumMod val="75000"/>
                  </a:schemeClr>
                </a:solidFill>
                <a:latin typeface="Arial" pitchFamily="34" charset="0"/>
                <a:cs typeface="Arial" pitchFamily="34" charset="0"/>
              </a:rPr>
              <a:t>syntax</a:t>
            </a:r>
            <a:endParaRPr lang="en-US" sz="2000" i="1" dirty="0">
              <a:solidFill>
                <a:schemeClr val="accent1">
                  <a:lumMod val="75000"/>
                </a:schemeClr>
              </a:solidFill>
              <a:latin typeface="Arial" pitchFamily="34" charset="0"/>
              <a:cs typeface="Arial" pitchFamily="34" charset="0"/>
            </a:endParaRPr>
          </a:p>
        </p:txBody>
      </p:sp>
      <p:sp>
        <p:nvSpPr>
          <p:cNvPr id="3" name="Rectangle 2"/>
          <p:cNvSpPr/>
          <p:nvPr/>
        </p:nvSpPr>
        <p:spPr>
          <a:xfrm>
            <a:off x="335360" y="1628800"/>
            <a:ext cx="11305256" cy="1892826"/>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Remember:</a:t>
            </a:r>
          </a:p>
          <a:p>
            <a:pPr marL="285750" indent="-285750">
              <a:lnSpc>
                <a:spcPct val="150000"/>
              </a:lnSpc>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BETWEEN operator returns TRUE if the expression to test is greater than or equal to the value of the start_expression and less than or equal to the value of the end_expression.</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You can use the greater than or equal to (</a:t>
            </a:r>
            <a:r>
              <a:rPr lang="en-US" b="1" dirty="0">
                <a:latin typeface="Arial" panose="020B0604020202020204" pitchFamily="34" charset="0"/>
                <a:cs typeface="Arial" panose="020B0604020202020204" pitchFamily="34" charset="0"/>
              </a:rPr>
              <a:t>&gt;=</a:t>
            </a:r>
            <a:r>
              <a:rPr lang="en-US" dirty="0">
                <a:latin typeface="Arial" panose="020B0604020202020204" pitchFamily="34" charset="0"/>
                <a:cs typeface="Arial" panose="020B0604020202020204" pitchFamily="34" charset="0"/>
              </a:rPr>
              <a:t>) and less than or equal to (</a:t>
            </a:r>
            <a:r>
              <a:rPr lang="en-US" b="1" dirty="0">
                <a:latin typeface="Arial" panose="020B0604020202020204" pitchFamily="34" charset="0"/>
                <a:cs typeface="Arial" panose="020B0604020202020204" pitchFamily="34" charset="0"/>
              </a:rPr>
              <a:t>&lt;=</a:t>
            </a:r>
            <a:r>
              <a:rPr lang="en-US" dirty="0">
                <a:latin typeface="Arial" panose="020B0604020202020204" pitchFamily="34" charset="0"/>
                <a:cs typeface="Arial" panose="020B0604020202020204" pitchFamily="34" charset="0"/>
              </a:rPr>
              <a:t>) to substitute the BETWEEN operator.</a:t>
            </a:r>
            <a:endParaRPr lang="en-IN" dirty="0">
              <a:latin typeface="Arial" panose="020B0604020202020204" pitchFamily="34" charset="0"/>
              <a:cs typeface="Arial" panose="020B0604020202020204" pitchFamily="34" charset="0"/>
            </a:endParaRPr>
          </a:p>
        </p:txBody>
      </p:sp>
      <p:cxnSp>
        <p:nvCxnSpPr>
          <p:cNvPr id="11" name="Straight Connector 10">
            <a:extLst>
              <a:ext uri="{FF2B5EF4-FFF2-40B4-BE49-F238E27FC236}">
                <a16:creationId xmlns:a16="http://schemas.microsoft.com/office/drawing/2014/main" id="{E7A0367D-A2C9-4AF9-AF73-E005FF22F4B6}"/>
              </a:ext>
            </a:extLst>
          </p:cNvPr>
          <p:cNvCxnSpPr/>
          <p:nvPr/>
        </p:nvCxnSpPr>
        <p:spPr>
          <a:xfrm>
            <a:off x="392936" y="3717032"/>
            <a:ext cx="1126963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DDE99E0-E50A-46DC-8914-FDB602D14A60}"/>
              </a:ext>
            </a:extLst>
          </p:cNvPr>
          <p:cNvCxnSpPr/>
          <p:nvPr/>
        </p:nvCxnSpPr>
        <p:spPr>
          <a:xfrm>
            <a:off x="370984" y="6021288"/>
            <a:ext cx="11269633"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F45E72C2-1E9C-4CA3-B994-5D0F88413CC7}"/>
              </a:ext>
            </a:extLst>
          </p:cNvPr>
          <p:cNvSpPr/>
          <p:nvPr/>
        </p:nvSpPr>
        <p:spPr>
          <a:xfrm>
            <a:off x="335361" y="1084674"/>
            <a:ext cx="8640959" cy="400110"/>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column | expression BETWEEN </a:t>
            </a:r>
            <a:r>
              <a:rPr lang="en-US" sz="2000" dirty="0">
                <a:solidFill>
                  <a:schemeClr val="tx1">
                    <a:lumMod val="65000"/>
                    <a:lumOff val="35000"/>
                  </a:schemeClr>
                </a:solidFill>
                <a:latin typeface="Liberation Mono"/>
                <a:cs typeface="Arial" panose="020B0604020202020204" pitchFamily="34" charset="0"/>
              </a:rPr>
              <a:t>start</a:t>
            </a:r>
            <a:r>
              <a:rPr lang="en-US" sz="2000" dirty="0">
                <a:solidFill>
                  <a:schemeClr val="tx2"/>
                </a:solidFill>
                <a:latin typeface="Liberation Mono"/>
                <a:cs typeface="Arial" panose="020B0604020202020204" pitchFamily="34" charset="0"/>
              </a:rPr>
              <a:t>_expression</a:t>
            </a:r>
            <a:r>
              <a:rPr lang="en-US" sz="2000" dirty="0">
                <a:solidFill>
                  <a:srgbClr val="0077AA"/>
                </a:solidFill>
                <a:latin typeface="Liberation Mono"/>
                <a:cs typeface="Arial" panose="020B0604020202020204" pitchFamily="34" charset="0"/>
              </a:rPr>
              <a:t> AND </a:t>
            </a:r>
            <a:r>
              <a:rPr lang="en-US" sz="2000" dirty="0">
                <a:solidFill>
                  <a:schemeClr val="tx2"/>
                </a:solidFill>
                <a:latin typeface="Liberation Mono"/>
                <a:cs typeface="Arial" panose="020B0604020202020204" pitchFamily="34" charset="0"/>
              </a:rPr>
              <a:t>end_expression</a:t>
            </a:r>
          </a:p>
        </p:txBody>
      </p:sp>
      <p:grpSp>
        <p:nvGrpSpPr>
          <p:cNvPr id="4" name="Group 3">
            <a:extLst>
              <a:ext uri="{FF2B5EF4-FFF2-40B4-BE49-F238E27FC236}">
                <a16:creationId xmlns:a16="http://schemas.microsoft.com/office/drawing/2014/main" id="{6A42C8E5-43A4-4A23-ACC4-F04B0879F79E}"/>
              </a:ext>
            </a:extLst>
          </p:cNvPr>
          <p:cNvGrpSpPr/>
          <p:nvPr/>
        </p:nvGrpSpPr>
        <p:grpSpPr>
          <a:xfrm>
            <a:off x="335360" y="4005064"/>
            <a:ext cx="11665296" cy="1624208"/>
            <a:chOff x="335360" y="4005064"/>
            <a:chExt cx="11665296" cy="1624208"/>
          </a:xfrm>
        </p:grpSpPr>
        <p:sp>
          <p:nvSpPr>
            <p:cNvPr id="9" name="Rectangle 8"/>
            <p:cNvSpPr/>
            <p:nvPr/>
          </p:nvSpPr>
          <p:spPr>
            <a:xfrm>
              <a:off x="335360" y="4005064"/>
              <a:ext cx="11665296" cy="1538883"/>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solidFill>
                  <a:srgbClr val="005E74"/>
                </a:solidFill>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if any input to the BETWEEN or NOT BETWEEN is NULL, then the result is UNKNOWN.</a:t>
              </a:r>
            </a:p>
            <a:p>
              <a:pPr marL="285750" indent="-285750">
                <a:buFont typeface="Arial" panose="020B0604020202020204" pitchFamily="34" charset="0"/>
                <a:buChar char="•"/>
              </a:pPr>
              <a:endParaRPr lang="en-US" sz="800" dirty="0">
                <a:solidFill>
                  <a:srgbClr val="FE1212"/>
                </a:solidFill>
                <a:latin typeface="Arial" panose="020B0604020202020204" pitchFamily="34" charset="0"/>
                <a:cs typeface="Arial" panose="020B0604020202020204" pitchFamily="34" charset="0"/>
              </a:endParaRPr>
            </a:p>
            <a:p>
              <a:r>
                <a:rPr lang="en-US" dirty="0">
                  <a:solidFill>
                    <a:srgbClr val="FE1212"/>
                  </a:solidFill>
                  <a:latin typeface="Arial" panose="020B0604020202020204" pitchFamily="34" charset="0"/>
                  <a:cs typeface="Arial" panose="020B0604020202020204" pitchFamily="34" charset="0"/>
                </a:rPr>
                <a:t>    e.g.</a:t>
              </a:r>
            </a:p>
            <a:p>
              <a:r>
                <a:rPr lang="en-IN" dirty="0">
                  <a:solidFill>
                    <a:srgbClr val="0077AA"/>
                  </a:solidFill>
                  <a:latin typeface="Liberation Mono"/>
                  <a:cs typeface="Arial" panose="020B0604020202020204" pitchFamily="34" charset="0"/>
                </a:rPr>
                <a:t>        SELET</a:t>
              </a:r>
              <a:r>
                <a:rPr lang="en-IN" dirty="0">
                  <a:latin typeface="Liberation Mono"/>
                  <a:cs typeface="Arial" panose="020B0604020202020204" pitchFamily="34" charset="0"/>
                </a:rPr>
                <a:t> </a:t>
              </a:r>
              <a:r>
                <a:rPr lang="en-US" dirty="0">
                  <a:latin typeface="Liberation Mono"/>
                  <a:cs typeface="Arial" panose="020B0604020202020204" pitchFamily="34" charset="0"/>
                </a:rPr>
                <a:t>empno, ename, job, hiredate, sal, comm, deptno, isactive</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sal </a:t>
              </a:r>
              <a:r>
                <a:rPr lang="en-IN" dirty="0">
                  <a:solidFill>
                    <a:schemeClr val="accent5">
                      <a:lumMod val="75000"/>
                    </a:schemeClr>
                  </a:solidFill>
                  <a:latin typeface="Liberation Mono"/>
                  <a:cs typeface="Arial" panose="020B0604020202020204" pitchFamily="34" charset="0"/>
                </a:rPr>
                <a:t>BETWEEN</a:t>
              </a:r>
              <a:r>
                <a:rPr lang="en-IN" dirty="0">
                  <a:latin typeface="Liberation Mono"/>
                  <a:cs typeface="Arial" panose="020B0604020202020204" pitchFamily="34" charset="0"/>
                </a:rPr>
                <a:t> </a:t>
              </a:r>
              <a:r>
                <a:rPr lang="en-IN" dirty="0">
                  <a:solidFill>
                    <a:srgbClr val="990055"/>
                  </a:solidFill>
                  <a:latin typeface="Liberation Mono"/>
                </a:rPr>
                <a:t>1000</a:t>
              </a:r>
              <a:r>
                <a:rPr lang="en-IN" dirty="0">
                  <a:latin typeface="Liberation Mono"/>
                  <a:cs typeface="Arial" panose="020B0604020202020204" pitchFamily="34" charset="0"/>
                </a:rPr>
                <a:t> </a:t>
              </a:r>
              <a:r>
                <a:rPr lang="en-IN" dirty="0">
                  <a:solidFill>
                    <a:srgbClr val="A67F59"/>
                  </a:solidFill>
                  <a:latin typeface="Liberation Mono"/>
                </a:rPr>
                <a:t>AND</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cs typeface="Arial" panose="020B0604020202020204" pitchFamily="34" charset="0"/>
                </a:rPr>
                <a:t>;</a:t>
              </a:r>
            </a:p>
          </p:txBody>
        </p:sp>
        <p:sp>
          <p:nvSpPr>
            <p:cNvPr id="8" name="Rectangle 7">
              <a:extLst>
                <a:ext uri="{FF2B5EF4-FFF2-40B4-BE49-F238E27FC236}">
                  <a16:creationId xmlns:a16="http://schemas.microsoft.com/office/drawing/2014/main" id="{BE5AD9FD-5B6C-4589-9F20-F1DA26DA44DA}"/>
                </a:ext>
              </a:extLst>
            </p:cNvPr>
            <p:cNvSpPr/>
            <p:nvPr/>
          </p:nvSpPr>
          <p:spPr>
            <a:xfrm>
              <a:off x="7867734" y="5085184"/>
              <a:ext cx="3772882" cy="54408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3" name="TextBox 12">
            <a:extLst>
              <a:ext uri="{FF2B5EF4-FFF2-40B4-BE49-F238E27FC236}">
                <a16:creationId xmlns:a16="http://schemas.microsoft.com/office/drawing/2014/main" id="{47347994-EFFA-47E7-B28B-7D071F03957C}"/>
              </a:ext>
            </a:extLst>
          </p:cNvPr>
          <p:cNvSpPr txBox="1"/>
          <p:nvPr/>
        </p:nvSpPr>
        <p:spPr>
          <a:xfrm>
            <a:off x="311696" y="6165304"/>
            <a:ext cx="11305256"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salespeople </a:t>
            </a:r>
            <a:r>
              <a:rPr lang="en-IN" dirty="0">
                <a:solidFill>
                  <a:srgbClr val="0077AA"/>
                </a:solidFill>
                <a:latin typeface="Liberation Mono"/>
                <a:cs typeface="Arial" panose="020B0604020202020204" pitchFamily="34" charset="0"/>
              </a:rPr>
              <a:t>WHERE</a:t>
            </a:r>
            <a:r>
              <a:rPr lang="en-IN" dirty="0">
                <a:latin typeface="Liberation Mono"/>
              </a:rPr>
              <a:t> </a:t>
            </a:r>
            <a:r>
              <a:rPr lang="en-IN" dirty="0">
                <a:solidFill>
                  <a:srgbClr val="0077AA"/>
                </a:solidFill>
                <a:latin typeface="Liberation Mono"/>
                <a:cs typeface="Arial" panose="020B0604020202020204" pitchFamily="34" charset="0"/>
              </a:rPr>
              <a:t>FORMAT</a:t>
            </a:r>
            <a:r>
              <a:rPr lang="en-IN" dirty="0">
                <a:latin typeface="Liberation Mono"/>
              </a:rPr>
              <a:t>(comm, </a:t>
            </a:r>
            <a:r>
              <a:rPr lang="en-IN" dirty="0">
                <a:solidFill>
                  <a:srgbClr val="990055"/>
                </a:solidFill>
                <a:latin typeface="Liberation Mono"/>
              </a:rPr>
              <a:t>2</a:t>
            </a:r>
            <a:r>
              <a:rPr lang="en-IN" dirty="0">
                <a:latin typeface="Liberation Mono"/>
              </a:rPr>
              <a:t>) </a:t>
            </a:r>
            <a:r>
              <a:rPr lang="en-IN" dirty="0">
                <a:solidFill>
                  <a:schemeClr val="accent5">
                    <a:lumMod val="75000"/>
                  </a:schemeClr>
                </a:solidFill>
                <a:latin typeface="Liberation Mono"/>
                <a:cs typeface="Arial" panose="020B0604020202020204" pitchFamily="34" charset="0"/>
              </a:rPr>
              <a:t>&gt;</a:t>
            </a:r>
            <a:r>
              <a:rPr lang="en-IN" dirty="0">
                <a:latin typeface="Liberation Mono"/>
              </a:rPr>
              <a:t> </a:t>
            </a:r>
            <a:r>
              <a:rPr lang="en-IN" dirty="0">
                <a:solidFill>
                  <a:srgbClr val="990055"/>
                </a:solidFill>
                <a:latin typeface="Liberation Mono"/>
              </a:rPr>
              <a:t>0.1</a:t>
            </a:r>
            <a:r>
              <a:rPr lang="en-IN" dirty="0">
                <a:latin typeface="Liberation Mono"/>
              </a:rPr>
              <a:t> </a:t>
            </a:r>
            <a:r>
              <a:rPr lang="en-IN" dirty="0">
                <a:solidFill>
                  <a:srgbClr val="A67F59"/>
                </a:solidFill>
                <a:latin typeface="Liberation Mono"/>
              </a:rPr>
              <a:t>AND</a:t>
            </a:r>
            <a:r>
              <a:rPr lang="en-IN" dirty="0">
                <a:latin typeface="Liberation Mono"/>
              </a:rPr>
              <a:t> </a:t>
            </a:r>
            <a:r>
              <a:rPr lang="en-IN" dirty="0">
                <a:solidFill>
                  <a:srgbClr val="0077AA"/>
                </a:solidFill>
                <a:latin typeface="Liberation Mono"/>
                <a:cs typeface="Arial" panose="020B0604020202020204" pitchFamily="34" charset="0"/>
              </a:rPr>
              <a:t>FORMAT</a:t>
            </a:r>
            <a:r>
              <a:rPr lang="en-IN" dirty="0">
                <a:latin typeface="Liberation Mono"/>
              </a:rPr>
              <a:t>(comm, </a:t>
            </a:r>
            <a:r>
              <a:rPr lang="en-IN" dirty="0">
                <a:solidFill>
                  <a:srgbClr val="990055"/>
                </a:solidFill>
                <a:latin typeface="Liberation Mono"/>
              </a:rPr>
              <a:t>2</a:t>
            </a:r>
            <a:r>
              <a:rPr lang="en-IN" dirty="0">
                <a:latin typeface="Liberation Mono"/>
              </a:rPr>
              <a:t>) </a:t>
            </a:r>
            <a:r>
              <a:rPr lang="en-IN" dirty="0">
                <a:solidFill>
                  <a:schemeClr val="accent5">
                    <a:lumMod val="75000"/>
                  </a:schemeClr>
                </a:solidFill>
                <a:latin typeface="Liberation Mono"/>
                <a:cs typeface="Arial" panose="020B0604020202020204" pitchFamily="34" charset="0"/>
              </a:rPr>
              <a:t>&lt;</a:t>
            </a:r>
            <a:r>
              <a:rPr lang="en-IN" dirty="0">
                <a:latin typeface="Liberation Mono"/>
              </a:rPr>
              <a:t> </a:t>
            </a:r>
            <a:r>
              <a:rPr lang="en-IN" dirty="0">
                <a:solidFill>
                  <a:srgbClr val="990055"/>
                </a:solidFill>
                <a:latin typeface="Liberation Mono"/>
              </a:rPr>
              <a:t>0.26</a:t>
            </a:r>
            <a:r>
              <a:rPr lang="en-IN" dirty="0">
                <a:latin typeface="Liberation Mono"/>
              </a:rPr>
              <a:t>;</a:t>
            </a:r>
          </a:p>
        </p:txBody>
      </p:sp>
      <p:sp>
        <p:nvSpPr>
          <p:cNvPr id="14" name="TextBox 13">
            <a:extLst>
              <a:ext uri="{FF2B5EF4-FFF2-40B4-BE49-F238E27FC236}">
                <a16:creationId xmlns:a16="http://schemas.microsoft.com/office/drawing/2014/main" id="{7A81C9D6-756A-46B7-AF34-F5BCEEEE86EF}"/>
              </a:ext>
            </a:extLst>
          </p:cNvPr>
          <p:cNvSpPr txBox="1"/>
          <p:nvPr/>
        </p:nvSpPr>
        <p:spPr>
          <a:xfrm>
            <a:off x="6384031" y="547200"/>
            <a:ext cx="5807969" cy="400110"/>
          </a:xfrm>
          <a:prstGeom prst="rect">
            <a:avLst/>
          </a:prstGeom>
          <a:noFill/>
        </p:spPr>
        <p:txBody>
          <a:bodyPr wrap="square">
            <a:spAutoFit/>
          </a:bodyPr>
          <a:lstStyle/>
          <a:p>
            <a:r>
              <a:rPr lang="en-IN" sz="2000" dirty="0">
                <a:solidFill>
                  <a:srgbClr val="0077AA"/>
                </a:solidFill>
                <a:latin typeface="Liberation Mono"/>
                <a:cs typeface="Arial" panose="020B0604020202020204" pitchFamily="34" charset="0"/>
              </a:rPr>
              <a:t>WHERE</a:t>
            </a:r>
            <a:r>
              <a:rPr lang="en-IN" sz="2000" dirty="0">
                <a:latin typeface="Liberation Mono"/>
              </a:rPr>
              <a:t> salary </a:t>
            </a:r>
            <a:r>
              <a:rPr lang="en-IN" sz="2000" dirty="0">
                <a:solidFill>
                  <a:schemeClr val="accent5">
                    <a:lumMod val="75000"/>
                  </a:schemeClr>
                </a:solidFill>
                <a:latin typeface="Liberation Mono"/>
                <a:cs typeface="Arial" panose="020B0604020202020204" pitchFamily="34" charset="0"/>
              </a:rPr>
              <a:t>BETWEEN</a:t>
            </a:r>
            <a:r>
              <a:rPr lang="en-IN" sz="2000" dirty="0">
                <a:latin typeface="Liberation Mono"/>
              </a:rPr>
              <a:t> </a:t>
            </a:r>
            <a:r>
              <a:rPr lang="en-IN" sz="2000" dirty="0">
                <a:solidFill>
                  <a:schemeClr val="bg1">
                    <a:lumMod val="65000"/>
                  </a:schemeClr>
                </a:solidFill>
                <a:latin typeface="Liberation Mono"/>
              </a:rPr>
              <a:t>( </a:t>
            </a:r>
            <a:r>
              <a:rPr lang="en-IN" sz="2000" dirty="0">
                <a:solidFill>
                  <a:srgbClr val="990055"/>
                </a:solidFill>
                <a:latin typeface="Liberation Mono"/>
              </a:rPr>
              <a:t>20000</a:t>
            </a:r>
            <a:r>
              <a:rPr lang="en-IN" sz="2000" dirty="0">
                <a:latin typeface="Liberation Mono"/>
              </a:rPr>
              <a:t> </a:t>
            </a:r>
            <a:r>
              <a:rPr lang="en-IN" sz="2000" dirty="0">
                <a:solidFill>
                  <a:srgbClr val="A67F59"/>
                </a:solidFill>
                <a:latin typeface="Liberation Mono"/>
              </a:rPr>
              <a:t>AND</a:t>
            </a:r>
            <a:r>
              <a:rPr lang="en-IN" sz="2000" dirty="0">
                <a:latin typeface="Liberation Mono"/>
              </a:rPr>
              <a:t> </a:t>
            </a:r>
            <a:r>
              <a:rPr lang="en-IN" sz="2000" dirty="0">
                <a:solidFill>
                  <a:srgbClr val="990055"/>
                </a:solidFill>
                <a:latin typeface="Liberation Mono"/>
              </a:rPr>
              <a:t>30000</a:t>
            </a:r>
            <a:r>
              <a:rPr lang="en-IN" sz="2000" dirty="0">
                <a:latin typeface="Liberation Mono"/>
              </a:rPr>
              <a:t> </a:t>
            </a:r>
            <a:r>
              <a:rPr lang="en-IN" sz="2000" dirty="0">
                <a:solidFill>
                  <a:schemeClr val="bg1">
                    <a:lumMod val="65000"/>
                  </a:schemeClr>
                </a:solidFill>
                <a:latin typeface="Liberation Mono"/>
              </a:rPr>
              <a:t>)</a:t>
            </a:r>
            <a:r>
              <a:rPr lang="en-IN" sz="2000" dirty="0">
                <a:latin typeface="Liberation Mono"/>
              </a:rPr>
              <a:t> </a:t>
            </a:r>
            <a:r>
              <a:rPr lang="en-IN" sz="2000" dirty="0">
                <a:solidFill>
                  <a:srgbClr val="41C60C"/>
                </a:solidFill>
                <a:latin typeface="Liberation Mono"/>
              </a:rPr>
              <a:t>– Illegal</a:t>
            </a:r>
          </a:p>
        </p:txBody>
      </p:sp>
    </p:spTree>
    <p:extLst>
      <p:ext uri="{BB962C8B-B14F-4D97-AF65-F5344CB8AC3E}">
        <p14:creationId xmlns:p14="http://schemas.microsoft.com/office/powerpoint/2010/main" val="209834351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between</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9091E19A-4AFE-4273-83C2-165DDE6EC229}"/>
              </a:ext>
            </a:extLst>
          </p:cNvPr>
          <p:cNvSpPr/>
          <p:nvPr/>
        </p:nvSpPr>
        <p:spPr>
          <a:xfrm>
            <a:off x="329862" y="899428"/>
            <a:ext cx="11305256" cy="369332"/>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US" dirty="0">
                <a:latin typeface="Liberation Mono"/>
                <a:cs typeface="Arial" panose="020B0604020202020204" pitchFamily="34" charset="0"/>
              </a:rPr>
              <a:t>empno, ename, job, hiredate, sal, comm, deptno, isactive</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sal </a:t>
            </a:r>
            <a:r>
              <a:rPr lang="en-IN" dirty="0">
                <a:solidFill>
                  <a:schemeClr val="accent5">
                    <a:lumMod val="75000"/>
                  </a:schemeClr>
                </a:solidFill>
                <a:latin typeface="Liberation Mono"/>
                <a:cs typeface="Arial" panose="020B0604020202020204" pitchFamily="34" charset="0"/>
              </a:rPr>
              <a:t>BETWEEN</a:t>
            </a:r>
            <a:r>
              <a:rPr lang="en-IN" dirty="0">
                <a:latin typeface="Liberation Mono"/>
                <a:cs typeface="Arial" panose="020B0604020202020204" pitchFamily="34" charset="0"/>
              </a:rPr>
              <a:t> </a:t>
            </a:r>
            <a:r>
              <a:rPr lang="en-IN" dirty="0">
                <a:solidFill>
                  <a:srgbClr val="990055"/>
                </a:solidFill>
                <a:latin typeface="Liberation Mono"/>
              </a:rPr>
              <a:t>1000</a:t>
            </a:r>
            <a:r>
              <a:rPr lang="en-IN" dirty="0">
                <a:latin typeface="Liberation Mono"/>
                <a:cs typeface="Arial" panose="020B0604020202020204" pitchFamily="34" charset="0"/>
              </a:rPr>
              <a:t> </a:t>
            </a:r>
            <a:r>
              <a:rPr lang="en-IN" dirty="0">
                <a:solidFill>
                  <a:srgbClr val="A67F59"/>
                </a:solidFill>
                <a:latin typeface="Liberation Mono"/>
              </a:rPr>
              <a:t>AND</a:t>
            </a:r>
            <a:r>
              <a:rPr lang="en-IN" dirty="0">
                <a:latin typeface="Liberation Mono"/>
                <a:cs typeface="Arial" panose="020B0604020202020204" pitchFamily="34" charset="0"/>
              </a:rPr>
              <a:t> </a:t>
            </a:r>
            <a:r>
              <a:rPr lang="en-IN" dirty="0">
                <a:solidFill>
                  <a:srgbClr val="990055"/>
                </a:solidFill>
                <a:latin typeface="Liberation Mono"/>
              </a:rPr>
              <a:t>3000</a:t>
            </a:r>
            <a:r>
              <a:rPr lang="en-IN" dirty="0">
                <a:latin typeface="Liberation Mono"/>
                <a:cs typeface="Arial" panose="020B0604020202020204" pitchFamily="34" charset="0"/>
              </a:rPr>
              <a:t>;</a:t>
            </a:r>
          </a:p>
        </p:txBody>
      </p:sp>
      <p:pic>
        <p:nvPicPr>
          <p:cNvPr id="6" name="Picture 5">
            <a:extLst>
              <a:ext uri="{FF2B5EF4-FFF2-40B4-BE49-F238E27FC236}">
                <a16:creationId xmlns:a16="http://schemas.microsoft.com/office/drawing/2014/main" id="{E7A16412-FD6E-4F36-9A60-0B8DA8EC1083}"/>
              </a:ext>
            </a:extLst>
          </p:cNvPr>
          <p:cNvPicPr>
            <a:picLocks noChangeAspect="1"/>
          </p:cNvPicPr>
          <p:nvPr/>
        </p:nvPicPr>
        <p:blipFill>
          <a:blip r:embed="rId2"/>
          <a:stretch>
            <a:fillRect/>
          </a:stretch>
        </p:blipFill>
        <p:spPr>
          <a:xfrm>
            <a:off x="370984" y="1635047"/>
            <a:ext cx="8640000" cy="3954193"/>
          </a:xfrm>
          <a:prstGeom prst="rect">
            <a:avLst/>
          </a:prstGeom>
        </p:spPr>
      </p:pic>
    </p:spTree>
    <p:extLst>
      <p:ext uri="{BB962C8B-B14F-4D97-AF65-F5344CB8AC3E}">
        <p14:creationId xmlns:p14="http://schemas.microsoft.com/office/powerpoint/2010/main" val="252476722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like</a:t>
            </a:r>
          </a:p>
        </p:txBody>
      </p:sp>
      <p:sp>
        <p:nvSpPr>
          <p:cNvPr id="5" name="TextBox 4">
            <a:extLst>
              <a:ext uri="{FF2B5EF4-FFF2-40B4-BE49-F238E27FC236}">
                <a16:creationId xmlns:a16="http://schemas.microsoft.com/office/drawing/2014/main" id="{53240AC3-BC05-4B3A-B03F-9624945E97DF}"/>
              </a:ext>
            </a:extLst>
          </p:cNvPr>
          <p:cNvSpPr txBox="1"/>
          <p:nvPr/>
        </p:nvSpPr>
        <p:spPr>
          <a:xfrm>
            <a:off x="299356" y="3276600"/>
            <a:ext cx="11593288" cy="400110"/>
          </a:xfrm>
          <a:prstGeom prst="rect">
            <a:avLst/>
          </a:prstGeom>
          <a:noFill/>
        </p:spPr>
        <p:txBody>
          <a:bodyPr wrap="square">
            <a:spAutoFit/>
          </a:bodyPr>
          <a:lstStyle/>
          <a:p>
            <a:r>
              <a:rPr lang="en-US" sz="2000" dirty="0">
                <a:latin typeface="Palatino Linotype" panose="02040502050505030304" pitchFamily="18" charset="0"/>
              </a:rPr>
              <a:t>The LIKE operator is a logical operator that tests whether a string contains a specified pattern or not.</a:t>
            </a:r>
            <a:endParaRPr lang="en-IN" sz="2000" dirty="0">
              <a:latin typeface="Palatino Linotype" panose="02040502050505030304" pitchFamily="18" charset="0"/>
            </a:endParaRPr>
          </a:p>
        </p:txBody>
      </p:sp>
      <p:grpSp>
        <p:nvGrpSpPr>
          <p:cNvPr id="26" name="Group 25">
            <a:extLst>
              <a:ext uri="{FF2B5EF4-FFF2-40B4-BE49-F238E27FC236}">
                <a16:creationId xmlns:a16="http://schemas.microsoft.com/office/drawing/2014/main" id="{1053E23C-C1AD-4A4A-AC05-7FE50FDF384F}"/>
              </a:ext>
            </a:extLst>
          </p:cNvPr>
          <p:cNvGrpSpPr/>
          <p:nvPr/>
        </p:nvGrpSpPr>
        <p:grpSpPr>
          <a:xfrm>
            <a:off x="844498" y="259200"/>
            <a:ext cx="11012142" cy="1502780"/>
            <a:chOff x="844498" y="423911"/>
            <a:chExt cx="11012142" cy="1502780"/>
          </a:xfrm>
        </p:grpSpPr>
        <p:grpSp>
          <p:nvGrpSpPr>
            <p:cNvPr id="4" name="Group 3">
              <a:extLst>
                <a:ext uri="{FF2B5EF4-FFF2-40B4-BE49-F238E27FC236}">
                  <a16:creationId xmlns:a16="http://schemas.microsoft.com/office/drawing/2014/main" id="{DE7B2FD6-7DEE-4037-BD0A-D71D46B3AAA9}"/>
                </a:ext>
              </a:extLst>
            </p:cNvPr>
            <p:cNvGrpSpPr/>
            <p:nvPr/>
          </p:nvGrpSpPr>
          <p:grpSpPr>
            <a:xfrm>
              <a:off x="844498" y="423911"/>
              <a:ext cx="11012142" cy="1502780"/>
              <a:chOff x="695400" y="1745011"/>
              <a:chExt cx="11012142" cy="1502780"/>
            </a:xfrm>
          </p:grpSpPr>
          <p:grpSp>
            <p:nvGrpSpPr>
              <p:cNvPr id="6" name="Group 5">
                <a:extLst>
                  <a:ext uri="{FF2B5EF4-FFF2-40B4-BE49-F238E27FC236}">
                    <a16:creationId xmlns:a16="http://schemas.microsoft.com/office/drawing/2014/main" id="{DFA770DE-4F8C-4F9A-9B42-EEF253DA876D}"/>
                  </a:ext>
                </a:extLst>
              </p:cNvPr>
              <p:cNvGrpSpPr/>
              <p:nvPr/>
            </p:nvGrpSpPr>
            <p:grpSpPr>
              <a:xfrm>
                <a:off x="695400" y="1835990"/>
                <a:ext cx="9424777" cy="1304978"/>
                <a:chOff x="267703" y="1600839"/>
                <a:chExt cx="9424777" cy="1304978"/>
              </a:xfrm>
            </p:grpSpPr>
            <p:grpSp>
              <p:nvGrpSpPr>
                <p:cNvPr id="9" name="Group 8">
                  <a:extLst>
                    <a:ext uri="{FF2B5EF4-FFF2-40B4-BE49-F238E27FC236}">
                      <a16:creationId xmlns:a16="http://schemas.microsoft.com/office/drawing/2014/main" id="{370DA37D-B4E0-4EA6-8D8C-3CC9106CA75A}"/>
                    </a:ext>
                  </a:extLst>
                </p:cNvPr>
                <p:cNvGrpSpPr/>
                <p:nvPr/>
              </p:nvGrpSpPr>
              <p:grpSpPr>
                <a:xfrm>
                  <a:off x="1651832" y="1600839"/>
                  <a:ext cx="8040648" cy="1296144"/>
                  <a:chOff x="31591" y="1556792"/>
                  <a:chExt cx="8040648" cy="1296144"/>
                </a:xfrm>
              </p:grpSpPr>
              <p:grpSp>
                <p:nvGrpSpPr>
                  <p:cNvPr id="16" name="Group 15">
                    <a:extLst>
                      <a:ext uri="{FF2B5EF4-FFF2-40B4-BE49-F238E27FC236}">
                        <a16:creationId xmlns:a16="http://schemas.microsoft.com/office/drawing/2014/main" id="{77142FF1-607D-452F-9A23-229EBFA685E9}"/>
                      </a:ext>
                    </a:extLst>
                  </p:cNvPr>
                  <p:cNvGrpSpPr/>
                  <p:nvPr/>
                </p:nvGrpSpPr>
                <p:grpSpPr>
                  <a:xfrm>
                    <a:off x="669977" y="1556792"/>
                    <a:ext cx="3227378" cy="1296144"/>
                    <a:chOff x="669977" y="1556792"/>
                    <a:chExt cx="3227378" cy="1296144"/>
                  </a:xfrm>
                </p:grpSpPr>
                <p:sp>
                  <p:nvSpPr>
                    <p:cNvPr id="20" name="Rectangle 19">
                      <a:extLst>
                        <a:ext uri="{FF2B5EF4-FFF2-40B4-BE49-F238E27FC236}">
                          <a16:creationId xmlns:a16="http://schemas.microsoft.com/office/drawing/2014/main" id="{6B4BDCB7-82F7-4055-BFF2-9DA371561483}"/>
                        </a:ext>
                      </a:extLst>
                    </p:cNvPr>
                    <p:cNvSpPr/>
                    <p:nvPr/>
                  </p:nvSpPr>
                  <p:spPr>
                    <a:xfrm>
                      <a:off x="669977" y="1556792"/>
                      <a:ext cx="3227378"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TextBox 20">
                      <a:extLst>
                        <a:ext uri="{FF2B5EF4-FFF2-40B4-BE49-F238E27FC236}">
                          <a16:creationId xmlns:a16="http://schemas.microsoft.com/office/drawing/2014/main" id="{58006E0C-9C3F-4A4E-9663-97B9A07FF636}"/>
                        </a:ext>
                      </a:extLst>
                    </p:cNvPr>
                    <p:cNvSpPr txBox="1"/>
                    <p:nvPr/>
                  </p:nvSpPr>
                  <p:spPr>
                    <a:xfrm>
                      <a:off x="699364" y="1620089"/>
                      <a:ext cx="3179543" cy="584775"/>
                    </a:xfrm>
                    <a:prstGeom prst="rect">
                      <a:avLst/>
                    </a:prstGeom>
                    <a:noFill/>
                  </p:spPr>
                  <p:txBody>
                    <a:bodyPr wrap="square">
                      <a:spAutoFit/>
                    </a:bodyPr>
                    <a:lstStyle/>
                    <a:p>
                      <a:pPr algn="ctr"/>
                      <a:r>
                        <a:rPr lang="en-IN" sz="3200" dirty="0">
                          <a:latin typeface="Liberation Mono"/>
                        </a:rPr>
                        <a:t>WHERE</a:t>
                      </a:r>
                      <a:endParaRPr lang="en-IN" sz="3200" dirty="0"/>
                    </a:p>
                  </p:txBody>
                </p:sp>
                <p:sp>
                  <p:nvSpPr>
                    <p:cNvPr id="22" name="TextBox 21">
                      <a:extLst>
                        <a:ext uri="{FF2B5EF4-FFF2-40B4-BE49-F238E27FC236}">
                          <a16:creationId xmlns:a16="http://schemas.microsoft.com/office/drawing/2014/main" id="{8FFD1BDA-B1F4-4590-B1FE-9DE4C04EF618}"/>
                        </a:ext>
                      </a:extLst>
                    </p:cNvPr>
                    <p:cNvSpPr txBox="1"/>
                    <p:nvPr/>
                  </p:nvSpPr>
                  <p:spPr>
                    <a:xfrm>
                      <a:off x="690120" y="2166646"/>
                      <a:ext cx="3179543" cy="400110"/>
                    </a:xfrm>
                    <a:prstGeom prst="rect">
                      <a:avLst/>
                    </a:prstGeom>
                    <a:noFill/>
                  </p:spPr>
                  <p:txBody>
                    <a:bodyPr wrap="square">
                      <a:spAutoFit/>
                    </a:bodyPr>
                    <a:lstStyle/>
                    <a:p>
                      <a:pPr algn="ct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latin typeface="Liberation Mono"/>
                          <a:cs typeface="Arial" panose="020B0604020202020204" pitchFamily="34" charset="0"/>
                        </a:rPr>
                        <a:t>ename LIKE </a:t>
                      </a:r>
                      <a:r>
                        <a:rPr lang="en-IN" sz="2000" dirty="0">
                          <a:solidFill>
                            <a:srgbClr val="669900"/>
                          </a:solidFill>
                          <a:latin typeface="Liberation Mono"/>
                        </a:rPr>
                        <a:t>'a%'</a:t>
                      </a:r>
                    </a:p>
                  </p:txBody>
                </p:sp>
              </p:grpSp>
              <p:sp>
                <p:nvSpPr>
                  <p:cNvPr id="17" name="Arrow: Right 16">
                    <a:extLst>
                      <a:ext uri="{FF2B5EF4-FFF2-40B4-BE49-F238E27FC236}">
                        <a16:creationId xmlns:a16="http://schemas.microsoft.com/office/drawing/2014/main" id="{889E1C62-BF50-4399-9F0D-36483CA2AC26}"/>
                      </a:ext>
                    </a:extLst>
                  </p:cNvPr>
                  <p:cNvSpPr/>
                  <p:nvPr/>
                </p:nvSpPr>
                <p:spPr>
                  <a:xfrm>
                    <a:off x="3981940"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Arrow: Right 17">
                    <a:extLst>
                      <a:ext uri="{FF2B5EF4-FFF2-40B4-BE49-F238E27FC236}">
                        <a16:creationId xmlns:a16="http://schemas.microsoft.com/office/drawing/2014/main" id="{14E502D1-FE40-4FF0-8732-DEFABD88EA10}"/>
                      </a:ext>
                    </a:extLst>
                  </p:cNvPr>
                  <p:cNvSpPr/>
                  <p:nvPr/>
                </p:nvSpPr>
                <p:spPr>
                  <a:xfrm>
                    <a:off x="31591"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Arrow: Right 18">
                    <a:extLst>
                      <a:ext uri="{FF2B5EF4-FFF2-40B4-BE49-F238E27FC236}">
                        <a16:creationId xmlns:a16="http://schemas.microsoft.com/office/drawing/2014/main" id="{82384C59-30FF-4C11-AC97-0B530361138C}"/>
                      </a:ext>
                    </a:extLst>
                  </p:cNvPr>
                  <p:cNvSpPr/>
                  <p:nvPr/>
                </p:nvSpPr>
                <p:spPr>
                  <a:xfrm>
                    <a:off x="7465833"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0" name="Flowchart: Magnetic Disk 9">
                  <a:extLst>
                    <a:ext uri="{FF2B5EF4-FFF2-40B4-BE49-F238E27FC236}">
                      <a16:creationId xmlns:a16="http://schemas.microsoft.com/office/drawing/2014/main" id="{ADEA951F-F2C1-4D52-844C-0208E321A08C}"/>
                    </a:ext>
                  </a:extLst>
                </p:cNvPr>
                <p:cNvSpPr/>
                <p:nvPr/>
              </p:nvSpPr>
              <p:spPr>
                <a:xfrm>
                  <a:off x="267703" y="1609674"/>
                  <a:ext cx="1296144" cy="1296143"/>
                </a:xfrm>
                <a:prstGeom prst="flowChartMagneticDisk">
                  <a:avLst/>
                </a:prstGeom>
                <a:solidFill>
                  <a:schemeClr val="accent3">
                    <a:lumMod val="20000"/>
                    <a:lumOff val="80000"/>
                  </a:schemeClr>
                </a:solidFill>
                <a:ln>
                  <a:solidFill>
                    <a:srgbClr val="8A1E92"/>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3CA22EFF-3AF3-4533-8A55-A9DE77CF9A77}"/>
                    </a:ext>
                  </a:extLst>
                </p:cNvPr>
                <p:cNvSpPr/>
                <p:nvPr/>
              </p:nvSpPr>
              <p:spPr>
                <a:xfrm>
                  <a:off x="6269955" y="1609673"/>
                  <a:ext cx="2736304"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Box 13">
                  <a:extLst>
                    <a:ext uri="{FF2B5EF4-FFF2-40B4-BE49-F238E27FC236}">
                      <a16:creationId xmlns:a16="http://schemas.microsoft.com/office/drawing/2014/main" id="{4A208C1C-7AF6-4FB2-A1FD-93B93DEF0562}"/>
                    </a:ext>
                  </a:extLst>
                </p:cNvPr>
                <p:cNvSpPr txBox="1"/>
                <p:nvPr/>
              </p:nvSpPr>
              <p:spPr>
                <a:xfrm>
                  <a:off x="6314388" y="1672970"/>
                  <a:ext cx="2687099" cy="584775"/>
                </a:xfrm>
                <a:prstGeom prst="rect">
                  <a:avLst/>
                </a:prstGeom>
                <a:noFill/>
              </p:spPr>
              <p:txBody>
                <a:bodyPr wrap="square">
                  <a:spAutoFit/>
                </a:bodyPr>
                <a:lstStyle/>
                <a:p>
                  <a:pPr algn="ctr"/>
                  <a:r>
                    <a:rPr lang="en-IN" sz="3200" dirty="0">
                      <a:latin typeface="Liberation Mono"/>
                    </a:rPr>
                    <a:t>SELECT</a:t>
                  </a:r>
                  <a:endParaRPr lang="en-IN" sz="3200" dirty="0"/>
                </a:p>
              </p:txBody>
            </p:sp>
            <p:sp>
              <p:nvSpPr>
                <p:cNvPr id="15" name="TextBox 14">
                  <a:extLst>
                    <a:ext uri="{FF2B5EF4-FFF2-40B4-BE49-F238E27FC236}">
                      <a16:creationId xmlns:a16="http://schemas.microsoft.com/office/drawing/2014/main" id="{93A0F425-05B9-4981-85ED-BBDE28C43420}"/>
                    </a:ext>
                  </a:extLst>
                </p:cNvPr>
                <p:cNvSpPr txBox="1"/>
                <p:nvPr/>
              </p:nvSpPr>
              <p:spPr>
                <a:xfrm>
                  <a:off x="6314389" y="2229960"/>
                  <a:ext cx="2687099" cy="400110"/>
                </a:xfrm>
                <a:prstGeom prst="rect">
                  <a:avLst/>
                </a:prstGeom>
                <a:noFill/>
              </p:spPr>
              <p:txBody>
                <a:bodyPr wrap="square">
                  <a:spAutoFit/>
                </a:bodyPr>
                <a:lstStyle/>
                <a:p>
                  <a:pPr algn="ct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latin typeface="Liberation Mono"/>
                      <a:cs typeface="Arial" panose="020B0604020202020204" pitchFamily="34" charset="0"/>
                    </a:rPr>
                    <a:t>*</a:t>
                  </a:r>
                  <a:endParaRPr lang="en-IN" sz="2000" dirty="0"/>
                </a:p>
              </p:txBody>
            </p:sp>
          </p:grpSp>
          <p:sp>
            <p:nvSpPr>
              <p:cNvPr id="7" name="Oval 6">
                <a:extLst>
                  <a:ext uri="{FF2B5EF4-FFF2-40B4-BE49-F238E27FC236}">
                    <a16:creationId xmlns:a16="http://schemas.microsoft.com/office/drawing/2014/main" id="{444A7B69-132B-4AD7-BFF0-5A199E456BBC}"/>
                  </a:ext>
                </a:extLst>
              </p:cNvPr>
              <p:cNvSpPr/>
              <p:nvPr/>
            </p:nvSpPr>
            <p:spPr>
              <a:xfrm>
                <a:off x="10204762" y="1745011"/>
                <a:ext cx="1502780" cy="1502780"/>
              </a:xfrm>
              <a:prstGeom prst="ellipse">
                <a:avLst/>
              </a:prstGeom>
              <a:noFill/>
              <a:ln w="38100">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E966CA93-12A2-4833-A5A5-C8092713AA0C}"/>
                  </a:ext>
                </a:extLst>
              </p:cNvPr>
              <p:cNvSpPr txBox="1"/>
              <p:nvPr/>
            </p:nvSpPr>
            <p:spPr>
              <a:xfrm>
                <a:off x="10286902" y="2296346"/>
                <a:ext cx="1376408" cy="400110"/>
              </a:xfrm>
              <a:prstGeom prst="rect">
                <a:avLst/>
              </a:prstGeom>
              <a:noFill/>
            </p:spPr>
            <p:txBody>
              <a:bodyPr wrap="square">
                <a:spAutoFit/>
              </a:bodyPr>
              <a:lstStyle/>
              <a:p>
                <a:pPr algn="ctr"/>
                <a:r>
                  <a:rPr lang="en-IN" sz="2000" dirty="0">
                    <a:latin typeface="Liberation Mono"/>
                    <a:cs typeface="Arial" panose="020B0604020202020204" pitchFamily="34" charset="0"/>
                  </a:rPr>
                  <a:t>output</a:t>
                </a:r>
                <a:endParaRPr lang="en-IN" sz="2000" dirty="0"/>
              </a:p>
            </p:txBody>
          </p:sp>
        </p:grpSp>
        <p:sp>
          <p:nvSpPr>
            <p:cNvPr id="3" name="TextBox 2">
              <a:extLst>
                <a:ext uri="{FF2B5EF4-FFF2-40B4-BE49-F238E27FC236}">
                  <a16:creationId xmlns:a16="http://schemas.microsoft.com/office/drawing/2014/main" id="{C8991151-3DE7-4C60-B8BD-230776F2901D}"/>
                </a:ext>
              </a:extLst>
            </p:cNvPr>
            <p:cNvSpPr txBox="1"/>
            <p:nvPr/>
          </p:nvSpPr>
          <p:spPr>
            <a:xfrm>
              <a:off x="852219" y="452278"/>
              <a:ext cx="1324285" cy="892552"/>
            </a:xfrm>
            <a:prstGeom prst="rect">
              <a:avLst/>
            </a:prstGeom>
            <a:noFill/>
          </p:spPr>
          <p:txBody>
            <a:bodyPr wrap="square">
              <a:spAutoFit/>
            </a:bodyPr>
            <a:lstStyle/>
            <a:p>
              <a:pPr algn="ctr"/>
              <a:r>
                <a:rPr lang="en-IN" sz="3200" dirty="0">
                  <a:latin typeface="Liberation Mono"/>
                </a:rPr>
                <a:t>READ</a:t>
              </a:r>
            </a:p>
            <a:p>
              <a:pPr algn="ctr"/>
              <a:r>
                <a:rPr lang="en-IN" sz="2000" b="1" dirty="0">
                  <a:latin typeface="Liberation Mono"/>
                </a:rPr>
                <a:t>FROM</a:t>
              </a:r>
            </a:p>
          </p:txBody>
        </p:sp>
        <p:sp>
          <p:nvSpPr>
            <p:cNvPr id="25" name="TextBox 24">
              <a:extLst>
                <a:ext uri="{FF2B5EF4-FFF2-40B4-BE49-F238E27FC236}">
                  <a16:creationId xmlns:a16="http://schemas.microsoft.com/office/drawing/2014/main" id="{CB0F275C-5399-44BB-88C5-8314E23AC92A}"/>
                </a:ext>
              </a:extLst>
            </p:cNvPr>
            <p:cNvSpPr txBox="1"/>
            <p:nvPr/>
          </p:nvSpPr>
          <p:spPr>
            <a:xfrm>
              <a:off x="847447" y="1273402"/>
              <a:ext cx="1268903" cy="400110"/>
            </a:xfrm>
            <a:prstGeom prst="rect">
              <a:avLst/>
            </a:prstGeom>
            <a:noFill/>
          </p:spPr>
          <p:txBody>
            <a:bodyPr wrap="square">
              <a:spAutoFit/>
            </a:bodyPr>
            <a:lstStyle/>
            <a:p>
              <a:pPr algn="ctr"/>
              <a:r>
                <a:rPr lang="en-IN" sz="2000" dirty="0">
                  <a:latin typeface="Liberation Mono"/>
                </a:rPr>
                <a:t>emp</a:t>
              </a:r>
              <a:endParaRPr lang="en-IN" sz="2000" dirty="0"/>
            </a:p>
          </p:txBody>
        </p:sp>
      </p:grpSp>
      <p:sp>
        <p:nvSpPr>
          <p:cNvPr id="23" name="TextBox 22">
            <a:extLst>
              <a:ext uri="{FF2B5EF4-FFF2-40B4-BE49-F238E27FC236}">
                <a16:creationId xmlns:a16="http://schemas.microsoft.com/office/drawing/2014/main" id="{C0ECD6F8-6FF8-4DA8-B833-578FD0E51221}"/>
              </a:ext>
            </a:extLst>
          </p:cNvPr>
          <p:cNvSpPr txBox="1"/>
          <p:nvPr/>
        </p:nvSpPr>
        <p:spPr>
          <a:xfrm>
            <a:off x="299355" y="2192538"/>
            <a:ext cx="5303961" cy="830997"/>
          </a:xfrm>
          <a:prstGeom prst="rect">
            <a:avLst/>
          </a:prstGeom>
          <a:noFill/>
        </p:spPr>
        <p:txBody>
          <a:bodyPr wrap="square">
            <a:spAutoFit/>
          </a:bodyPr>
          <a:lstStyle/>
          <a:p>
            <a:pPr marL="457200" indent="-457200">
              <a:buFont typeface="+mj-lt"/>
              <a:buAutoNum type="arabicPeriod" startAt="4"/>
            </a:pPr>
            <a:r>
              <a:rPr lang="en-US" sz="2400" b="1" i="1" dirty="0">
                <a:solidFill>
                  <a:schemeClr val="accent6">
                    <a:lumMod val="75000"/>
                  </a:schemeClr>
                </a:solidFill>
                <a:effectLst/>
                <a:latin typeface="Liberation Mono"/>
              </a:rPr>
              <a:t>predicate</a:t>
            </a:r>
            <a:r>
              <a:rPr lang="en-US" sz="2400" b="1" i="0" dirty="0">
                <a:solidFill>
                  <a:schemeClr val="accent6">
                    <a:lumMod val="75000"/>
                  </a:schemeClr>
                </a:solidFill>
                <a:effectLst/>
                <a:latin typeface="Liberation Mono"/>
              </a:rPr>
              <a:t>: </a:t>
            </a:r>
          </a:p>
          <a:p>
            <a:pPr marL="531813"/>
            <a:r>
              <a:rPr lang="en-US" sz="2200" b="0" i="1" dirty="0">
                <a:solidFill>
                  <a:srgbClr val="000000"/>
                </a:solidFill>
                <a:effectLst/>
                <a:latin typeface="Liberation Mono"/>
              </a:rPr>
              <a:t>expr</a:t>
            </a:r>
            <a:r>
              <a:rPr lang="en-US" sz="2200" b="0" i="0" dirty="0">
                <a:solidFill>
                  <a:srgbClr val="000000"/>
                </a:solidFill>
                <a:effectLst/>
                <a:latin typeface="Liberation Mono"/>
              </a:rPr>
              <a:t> </a:t>
            </a:r>
            <a:r>
              <a:rPr lang="en-US" sz="2200" b="0" i="0" dirty="0">
                <a:solidFill>
                  <a:srgbClr val="999999"/>
                </a:solidFill>
                <a:effectLst/>
                <a:latin typeface="Liberation Mono"/>
              </a:rPr>
              <a:t>[</a:t>
            </a:r>
            <a:r>
              <a:rPr lang="en-US" sz="2200" b="0" i="0" dirty="0">
                <a:solidFill>
                  <a:srgbClr val="A67F59"/>
                </a:solidFill>
                <a:effectLst/>
                <a:latin typeface="Liberation Mono"/>
              </a:rPr>
              <a:t>NOT</a:t>
            </a:r>
            <a:r>
              <a:rPr lang="en-US" sz="2200" b="0" i="0" dirty="0">
                <a:solidFill>
                  <a:srgbClr val="999999"/>
                </a:solidFill>
                <a:effectLst/>
                <a:latin typeface="Liberation Mono"/>
              </a:rPr>
              <a:t>]</a:t>
            </a:r>
            <a:r>
              <a:rPr lang="en-US" sz="2200" b="0" i="0" dirty="0">
                <a:solidFill>
                  <a:srgbClr val="000000"/>
                </a:solidFill>
                <a:effectLst/>
                <a:latin typeface="Liberation Mono"/>
              </a:rPr>
              <a:t> </a:t>
            </a:r>
            <a:r>
              <a:rPr lang="en-US" sz="2200" dirty="0">
                <a:solidFill>
                  <a:srgbClr val="0077AA"/>
                </a:solidFill>
                <a:latin typeface="Liberation Mono"/>
              </a:rPr>
              <a:t>LIKE </a:t>
            </a:r>
            <a:r>
              <a:rPr lang="en-US" sz="2200" b="0" i="1" dirty="0">
                <a:solidFill>
                  <a:srgbClr val="000000"/>
                </a:solidFill>
                <a:effectLst/>
                <a:latin typeface="Liberation Mono"/>
              </a:rPr>
              <a:t>expr</a:t>
            </a:r>
            <a:r>
              <a:rPr lang="en-US" sz="2200" b="0" i="0" dirty="0">
                <a:solidFill>
                  <a:srgbClr val="000000"/>
                </a:solidFill>
                <a:effectLst/>
                <a:latin typeface="Liberation Mono"/>
              </a:rPr>
              <a:t> </a:t>
            </a:r>
            <a:r>
              <a:rPr lang="en-US" sz="2200" b="0" i="0" dirty="0">
                <a:solidFill>
                  <a:srgbClr val="999999"/>
                </a:solidFill>
                <a:effectLst/>
                <a:latin typeface="Liberation Mono"/>
              </a:rPr>
              <a:t>[</a:t>
            </a:r>
            <a:r>
              <a:rPr lang="en-US" sz="2200" b="0" i="0" dirty="0">
                <a:solidFill>
                  <a:srgbClr val="0077AA"/>
                </a:solidFill>
                <a:effectLst/>
                <a:latin typeface="Liberation Mono"/>
              </a:rPr>
              <a:t>ESCAPE</a:t>
            </a:r>
            <a:r>
              <a:rPr lang="en-US" sz="2200" b="0" i="0" dirty="0">
                <a:solidFill>
                  <a:srgbClr val="000000"/>
                </a:solidFill>
                <a:effectLst/>
                <a:latin typeface="Liberation Mono"/>
              </a:rPr>
              <a:t> </a:t>
            </a:r>
            <a:r>
              <a:rPr lang="en-US" sz="2200" b="0" i="1" dirty="0">
                <a:solidFill>
                  <a:srgbClr val="000000"/>
                </a:solidFill>
                <a:effectLst/>
                <a:latin typeface="Liberation Mono"/>
              </a:rPr>
              <a:t>char</a:t>
            </a:r>
            <a:r>
              <a:rPr lang="en-US" sz="2200" b="0" i="0" dirty="0">
                <a:solidFill>
                  <a:srgbClr val="999999"/>
                </a:solidFill>
                <a:effectLst/>
                <a:latin typeface="Liberation Mono"/>
              </a:rPr>
              <a:t>]</a:t>
            </a:r>
            <a:r>
              <a:rPr lang="en-US" sz="2200" dirty="0">
                <a:solidFill>
                  <a:srgbClr val="999999"/>
                </a:solidFill>
                <a:latin typeface="Liberation Mono"/>
              </a:rPr>
              <a:t> </a:t>
            </a:r>
            <a:endParaRPr lang="en-IN" sz="2200" dirty="0"/>
          </a:p>
        </p:txBody>
      </p:sp>
    </p:spTree>
    <p:extLst>
      <p:ext uri="{BB962C8B-B14F-4D97-AF65-F5344CB8AC3E}">
        <p14:creationId xmlns:p14="http://schemas.microsoft.com/office/powerpoint/2010/main" val="358777169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like - </a:t>
            </a:r>
            <a:r>
              <a:rPr lang="en-IN" sz="3200" i="1" dirty="0">
                <a:solidFill>
                  <a:srgbClr val="FF9900"/>
                </a:solidFill>
                <a:latin typeface="Arial" pitchFamily="34" charset="0"/>
                <a:cs typeface="Arial" pitchFamily="34" charset="0"/>
              </a:rPr>
              <a:t>string comparison functions</a:t>
            </a:r>
          </a:p>
        </p:txBody>
      </p:sp>
      <p:sp>
        <p:nvSpPr>
          <p:cNvPr id="7" name="Rectangle 6"/>
          <p:cNvSpPr/>
          <p:nvPr/>
        </p:nvSpPr>
        <p:spPr>
          <a:xfrm>
            <a:off x="370984" y="600225"/>
            <a:ext cx="997259" cy="400110"/>
          </a:xfrm>
          <a:prstGeom prst="rect">
            <a:avLst/>
          </a:prstGeom>
        </p:spPr>
        <p:txBody>
          <a:bodyPr wrap="none">
            <a:spAutoFit/>
          </a:bodyPr>
          <a:lstStyle/>
          <a:p>
            <a:r>
              <a:rPr lang="en-US" sz="2000" i="1">
                <a:solidFill>
                  <a:schemeClr val="accent1">
                    <a:lumMod val="75000"/>
                  </a:schemeClr>
                </a:solidFill>
                <a:latin typeface="Arial" pitchFamily="34" charset="0"/>
                <a:cs typeface="Arial" pitchFamily="34" charset="0"/>
              </a:rPr>
              <a:t>syntax</a:t>
            </a:r>
            <a:endParaRPr lang="en-US" sz="2000" i="1" dirty="0">
              <a:solidFill>
                <a:schemeClr val="accent1">
                  <a:lumMod val="75000"/>
                </a:schemeClr>
              </a:solidFill>
              <a:latin typeface="Arial" pitchFamily="34" charset="0"/>
              <a:cs typeface="Arial" pitchFamily="34" charset="0"/>
            </a:endParaRPr>
          </a:p>
        </p:txBody>
      </p:sp>
      <p:sp>
        <p:nvSpPr>
          <p:cNvPr id="3" name="Rectangle 2"/>
          <p:cNvSpPr/>
          <p:nvPr/>
        </p:nvSpPr>
        <p:spPr>
          <a:xfrm>
            <a:off x="335360" y="1772816"/>
            <a:ext cx="11305256"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matches any number of characters, even zero characters.</a:t>
            </a: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_</a:t>
            </a:r>
            <a:r>
              <a:rPr lang="en-IN" dirty="0">
                <a:latin typeface="Arial" panose="020B0604020202020204" pitchFamily="34" charset="0"/>
                <a:cs typeface="Arial" panose="020B0604020202020204" pitchFamily="34" charset="0"/>
              </a:rPr>
              <a:t> matches exactly one character.</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we use default escape character '\',  then don’t use ESCAPE keyword.</a:t>
            </a:r>
          </a:p>
        </p:txBody>
      </p:sp>
      <p:sp>
        <p:nvSpPr>
          <p:cNvPr id="9" name="Rectangle 8"/>
          <p:cNvSpPr/>
          <p:nvPr/>
        </p:nvSpPr>
        <p:spPr>
          <a:xfrm>
            <a:off x="335360" y="3573016"/>
            <a:ext cx="11305256" cy="1415772"/>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solidFill>
                <a:srgbClr val="005E74"/>
              </a:solidFill>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ESCAPE keyword is used to escape pattern matching characters such as the (%) percentage and underscore (_) if they form part of the data.</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you do not specify the ESCAPE character, \ is assumed.</a:t>
            </a:r>
          </a:p>
        </p:txBody>
      </p:sp>
      <p:cxnSp>
        <p:nvCxnSpPr>
          <p:cNvPr id="11" name="Straight Connector 10">
            <a:extLst>
              <a:ext uri="{FF2B5EF4-FFF2-40B4-BE49-F238E27FC236}">
                <a16:creationId xmlns:a16="http://schemas.microsoft.com/office/drawing/2014/main" id="{E7A0367D-A2C9-4AF9-AF73-E005FF22F4B6}"/>
              </a:ext>
            </a:extLst>
          </p:cNvPr>
          <p:cNvCxnSpPr/>
          <p:nvPr/>
        </p:nvCxnSpPr>
        <p:spPr>
          <a:xfrm>
            <a:off x="392936" y="3356992"/>
            <a:ext cx="1126963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DDE99E0-E50A-46DC-8914-FDB602D14A60}"/>
              </a:ext>
            </a:extLst>
          </p:cNvPr>
          <p:cNvCxnSpPr/>
          <p:nvPr/>
        </p:nvCxnSpPr>
        <p:spPr>
          <a:xfrm>
            <a:off x="370984" y="5229200"/>
            <a:ext cx="11269633"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A568DF41-D69C-4838-8EB0-AD5BDF6D357A}"/>
              </a:ext>
            </a:extLst>
          </p:cNvPr>
          <p:cNvSpPr/>
          <p:nvPr/>
        </p:nvSpPr>
        <p:spPr>
          <a:xfrm>
            <a:off x="335361" y="1084674"/>
            <a:ext cx="8640959" cy="400110"/>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column | expression LIKE </a:t>
            </a:r>
            <a:r>
              <a:rPr lang="en-US" sz="2000" dirty="0">
                <a:solidFill>
                  <a:srgbClr val="669900"/>
                </a:solidFill>
                <a:latin typeface="Liberation Mono"/>
              </a:rPr>
              <a:t>'pattern'</a:t>
            </a:r>
            <a:r>
              <a:rPr lang="en-US" sz="2000" dirty="0">
                <a:solidFill>
                  <a:srgbClr val="0077AA"/>
                </a:solidFill>
                <a:latin typeface="Liberation Mono"/>
                <a:cs typeface="Arial" panose="020B0604020202020204" pitchFamily="34" charset="0"/>
              </a:rPr>
              <a:t> [ESCAPE </a:t>
            </a:r>
            <a:r>
              <a:rPr lang="en-US" sz="2000" dirty="0">
                <a:solidFill>
                  <a:schemeClr val="tx2"/>
                </a:solidFill>
                <a:latin typeface="Liberation Mono"/>
                <a:cs typeface="Arial" panose="020B0604020202020204" pitchFamily="34" charset="0"/>
              </a:rPr>
              <a:t>escape_character</a:t>
            </a:r>
            <a:r>
              <a:rPr lang="en-US" sz="2000" dirty="0">
                <a:solidFill>
                  <a:srgbClr val="0077AA"/>
                </a:solidFill>
                <a:latin typeface="Liberation Mono"/>
                <a:cs typeface="Arial" panose="020B0604020202020204" pitchFamily="34" charset="0"/>
              </a:rPr>
              <a:t>]</a:t>
            </a:r>
          </a:p>
        </p:txBody>
      </p:sp>
    </p:spTree>
    <p:extLst>
      <p:ext uri="{BB962C8B-B14F-4D97-AF65-F5344CB8AC3E}">
        <p14:creationId xmlns:p14="http://schemas.microsoft.com/office/powerpoint/2010/main" val="227153552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like</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9091E19A-4AFE-4273-83C2-165DDE6EC229}"/>
              </a:ext>
            </a:extLst>
          </p:cNvPr>
          <p:cNvSpPr/>
          <p:nvPr/>
        </p:nvSpPr>
        <p:spPr>
          <a:xfrm>
            <a:off x="329862" y="827420"/>
            <a:ext cx="11305256" cy="369332"/>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US" dirty="0">
                <a:latin typeface="Liberation Mono"/>
                <a:cs typeface="Arial" panose="020B0604020202020204" pitchFamily="34" charset="0"/>
              </a:rPr>
              <a:t>empno, ename, job, hiredate, sal, comm, deptno, isactive</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ename </a:t>
            </a:r>
            <a:r>
              <a:rPr lang="en-IN" dirty="0">
                <a:solidFill>
                  <a:srgbClr val="0077AA"/>
                </a:solidFill>
                <a:latin typeface="Liberation Mono"/>
                <a:cs typeface="Arial" panose="020B0604020202020204" pitchFamily="34" charset="0"/>
              </a:rPr>
              <a:t>LIKE</a:t>
            </a:r>
            <a:r>
              <a:rPr lang="en-IN" dirty="0">
                <a:latin typeface="Liberation Mono"/>
                <a:cs typeface="Arial" panose="020B0604020202020204" pitchFamily="34" charset="0"/>
              </a:rPr>
              <a:t> </a:t>
            </a:r>
            <a:r>
              <a:rPr lang="en-IN" dirty="0">
                <a:solidFill>
                  <a:srgbClr val="669900"/>
                </a:solidFill>
                <a:latin typeface="Liberation Mono"/>
              </a:rPr>
              <a:t>'a%'</a:t>
            </a:r>
            <a:r>
              <a:rPr lang="en-IN" dirty="0">
                <a:latin typeface="Liberation Mono"/>
                <a:cs typeface="Arial" panose="020B0604020202020204" pitchFamily="34" charset="0"/>
              </a:rPr>
              <a:t>;</a:t>
            </a:r>
          </a:p>
        </p:txBody>
      </p:sp>
      <p:pic>
        <p:nvPicPr>
          <p:cNvPr id="3" name="Picture 2">
            <a:extLst>
              <a:ext uri="{FF2B5EF4-FFF2-40B4-BE49-F238E27FC236}">
                <a16:creationId xmlns:a16="http://schemas.microsoft.com/office/drawing/2014/main" id="{6471DB6D-1BED-4DCE-93FD-B1F7D9DED5C7}"/>
              </a:ext>
            </a:extLst>
          </p:cNvPr>
          <p:cNvPicPr>
            <a:picLocks noChangeAspect="1"/>
          </p:cNvPicPr>
          <p:nvPr/>
        </p:nvPicPr>
        <p:blipFill>
          <a:blip r:embed="rId2"/>
          <a:stretch>
            <a:fillRect/>
          </a:stretch>
        </p:blipFill>
        <p:spPr>
          <a:xfrm>
            <a:off x="329861" y="1540093"/>
            <a:ext cx="8640000" cy="1888907"/>
          </a:xfrm>
          <a:prstGeom prst="rect">
            <a:avLst/>
          </a:prstGeom>
        </p:spPr>
      </p:pic>
    </p:spTree>
    <p:extLst>
      <p:ext uri="{BB962C8B-B14F-4D97-AF65-F5344CB8AC3E}">
        <p14:creationId xmlns:p14="http://schemas.microsoft.com/office/powerpoint/2010/main" val="17667808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A3121744-74F9-4F8A-881D-2AFB67498824}"/>
              </a:ext>
            </a:extLst>
          </p:cNvPr>
          <p:cNvSpPr txBox="1"/>
          <p:nvPr/>
        </p:nvSpPr>
        <p:spPr>
          <a:xfrm>
            <a:off x="190800" y="1328400"/>
            <a:ext cx="11593832" cy="2431435"/>
          </a:xfrm>
          <a:prstGeom prst="rect">
            <a:avLst/>
          </a:prstGeom>
          <a:solidFill>
            <a:schemeClr val="bg1"/>
          </a:solidFill>
        </p:spPr>
        <p:txBody>
          <a:bodyPr wrap="square" rtlCol="0">
            <a:spAutoFit/>
          </a:bodyPr>
          <a:lstStyle/>
          <a:p>
            <a:pPr marL="342900" indent="-342900" algn="just">
              <a:buFont typeface="Arial" panose="020B0604020202020204" pitchFamily="34" charset="0"/>
              <a:buChar char="•"/>
            </a:pPr>
            <a:r>
              <a:rPr lang="en-IN" sz="2400" b="1" dirty="0">
                <a:solidFill>
                  <a:schemeClr val="bg2">
                    <a:lumMod val="25000"/>
                  </a:schemeClr>
                </a:solidFill>
                <a:latin typeface="Liberation Mono"/>
              </a:rPr>
              <a:t>BLACKHOLE</a:t>
            </a:r>
            <a:r>
              <a:rPr lang="en-IN" sz="2000" dirty="0">
                <a:solidFill>
                  <a:schemeClr val="bg2">
                    <a:lumMod val="25000"/>
                  </a:schemeClr>
                </a:solidFill>
                <a:latin typeface="Liberation Mono"/>
              </a:rPr>
              <a:t> tables are visible to another client.</a:t>
            </a:r>
          </a:p>
          <a:p>
            <a:pPr marL="342900" indent="-342900" algn="just">
              <a:buFont typeface="Arial" panose="020B0604020202020204" pitchFamily="34" charset="0"/>
              <a:buChar char="•"/>
            </a:pPr>
            <a:r>
              <a:rPr lang="en-US" sz="2000" b="0" i="0" dirty="0">
                <a:solidFill>
                  <a:srgbClr val="555555"/>
                </a:solidFill>
                <a:effectLst/>
                <a:latin typeface="Open Sans" panose="020B0606030504020204" pitchFamily="34" charset="0"/>
              </a:rPr>
              <a:t>storage engine acts as a “</a:t>
            </a:r>
            <a:r>
              <a:rPr lang="en-US" sz="2000" b="0" i="0" dirty="0">
                <a:solidFill>
                  <a:srgbClr val="555555"/>
                </a:solidFill>
                <a:effectLst/>
                <a:latin typeface="inherit"/>
              </a:rPr>
              <a:t>black hole</a:t>
            </a:r>
            <a:r>
              <a:rPr lang="en-US" sz="2000" b="0" i="0" dirty="0">
                <a:solidFill>
                  <a:srgbClr val="555555"/>
                </a:solidFill>
                <a:effectLst/>
                <a:latin typeface="Open Sans" panose="020B0606030504020204" pitchFamily="34" charset="0"/>
              </a:rPr>
              <a:t>” that accepts data but throws it away and does not store it.</a:t>
            </a:r>
          </a:p>
          <a:p>
            <a:pPr marL="342900" indent="-342900" algn="just">
              <a:buFont typeface="Arial" panose="020B0604020202020204" pitchFamily="34" charset="0"/>
              <a:buChar char="•"/>
            </a:pPr>
            <a:r>
              <a:rPr lang="en-US" sz="2000" dirty="0">
                <a:solidFill>
                  <a:srgbClr val="555555"/>
                </a:solidFill>
                <a:latin typeface="Open Sans" panose="020B0606030504020204" pitchFamily="34" charset="0"/>
              </a:rPr>
              <a:t>Triggers can be written on this type of tables</a:t>
            </a:r>
            <a:endParaRPr lang="en-IN" sz="2000" dirty="0">
              <a:solidFill>
                <a:schemeClr val="bg2">
                  <a:lumMod val="25000"/>
                </a:schemeClr>
              </a:solidFill>
              <a:latin typeface="Liberation Mono"/>
            </a:endParaRPr>
          </a:p>
          <a:p>
            <a:pPr marL="342900" indent="-342900" algn="just">
              <a:buFont typeface="Arial" panose="020B0604020202020204" pitchFamily="34" charset="0"/>
              <a:buChar char="•"/>
            </a:pPr>
            <a:endParaRPr lang="en-IN" dirty="0">
              <a:solidFill>
                <a:srgbClr val="4BACC6"/>
              </a:solidFill>
              <a:latin typeface="Liberation Mono"/>
            </a:endParaRPr>
          </a:p>
          <a:p>
            <a:pPr algn="just"/>
            <a:r>
              <a:rPr lang="en-IN" dirty="0">
                <a:solidFill>
                  <a:srgbClr val="FF0000"/>
                </a:solidFill>
                <a:latin typeface="Liberation Mono"/>
              </a:rPr>
              <a:t>e.g. </a:t>
            </a:r>
            <a:r>
              <a:rPr lang="en-US" b="0" i="0" dirty="0">
                <a:solidFill>
                  <a:srgbClr val="0077AA"/>
                </a:solidFill>
                <a:effectLst/>
                <a:latin typeface="Liberation Mono"/>
              </a:rPr>
              <a:t>CREATE</a:t>
            </a:r>
            <a:r>
              <a:rPr lang="en-US" b="0" i="0" dirty="0">
                <a:solidFill>
                  <a:srgbClr val="000000"/>
                </a:solidFill>
                <a:effectLst/>
                <a:latin typeface="Liberation Mono"/>
              </a:rPr>
              <a:t> </a:t>
            </a:r>
            <a:r>
              <a:rPr lang="en-US" b="0" i="0" dirty="0">
                <a:solidFill>
                  <a:srgbClr val="0077AA"/>
                </a:solidFill>
                <a:effectLst/>
                <a:latin typeface="Liberation Mono"/>
              </a:rPr>
              <a:t>TABLE</a:t>
            </a:r>
            <a:r>
              <a:rPr lang="en-US" b="0" i="0" dirty="0">
                <a:solidFill>
                  <a:srgbClr val="000000"/>
                </a:solidFill>
                <a:effectLst/>
                <a:latin typeface="Liberation Mono"/>
              </a:rPr>
              <a:t> temp</a:t>
            </a:r>
            <a:r>
              <a:rPr lang="en-US" b="0" i="0" dirty="0">
                <a:solidFill>
                  <a:srgbClr val="999999"/>
                </a:solidFill>
                <a:effectLst/>
                <a:latin typeface="Liberation Mono"/>
              </a:rPr>
              <a:t>(</a:t>
            </a:r>
            <a:r>
              <a:rPr lang="en-US" b="0" i="0" dirty="0">
                <a:solidFill>
                  <a:srgbClr val="000000"/>
                </a:solidFill>
                <a:effectLst/>
                <a:latin typeface="Liberation Mono"/>
              </a:rPr>
              <a:t>c1 </a:t>
            </a:r>
            <a:r>
              <a:rPr lang="en-US" b="0" i="0" dirty="0">
                <a:solidFill>
                  <a:srgbClr val="834689"/>
                </a:solidFill>
                <a:effectLst/>
                <a:latin typeface="Liberation Mono"/>
              </a:rPr>
              <a:t>INT,  </a:t>
            </a:r>
            <a:r>
              <a:rPr lang="en-US" b="0" i="0" dirty="0">
                <a:solidFill>
                  <a:srgbClr val="000000"/>
                </a:solidFill>
                <a:effectLst/>
                <a:latin typeface="Liberation Mono"/>
              </a:rPr>
              <a:t>c2 </a:t>
            </a:r>
            <a:r>
              <a:rPr lang="en-US" b="0" i="0" dirty="0">
                <a:solidFill>
                  <a:srgbClr val="834689"/>
                </a:solidFill>
                <a:effectLst/>
                <a:latin typeface="Liberation Mono"/>
              </a:rPr>
              <a:t>INT</a:t>
            </a:r>
            <a:r>
              <a:rPr lang="en-US" b="0" i="0" dirty="0">
                <a:solidFill>
                  <a:srgbClr val="999999"/>
                </a:solidFill>
                <a:effectLst/>
                <a:latin typeface="Liberation Mono"/>
              </a:rPr>
              <a:t>)</a:t>
            </a:r>
            <a:r>
              <a:rPr lang="en-US" b="0" i="0" dirty="0">
                <a:solidFill>
                  <a:srgbClr val="000000"/>
                </a:solidFill>
                <a:effectLst/>
                <a:latin typeface="Liberation Mono"/>
              </a:rPr>
              <a:t> </a:t>
            </a:r>
            <a:r>
              <a:rPr lang="en-US" dirty="0">
                <a:solidFill>
                  <a:srgbClr val="C00000"/>
                </a:solidFill>
                <a:latin typeface="Liberation Mono"/>
              </a:rPr>
              <a:t>ENGINE</a:t>
            </a:r>
            <a:r>
              <a:rPr lang="en-US" b="0" i="0" dirty="0">
                <a:solidFill>
                  <a:srgbClr val="000000"/>
                </a:solidFill>
                <a:effectLst/>
                <a:latin typeface="Liberation Mono"/>
              </a:rPr>
              <a:t> </a:t>
            </a:r>
            <a:r>
              <a:rPr lang="en-US" b="0" i="0" dirty="0">
                <a:solidFill>
                  <a:srgbClr val="A67F59"/>
                </a:solidFill>
                <a:effectLst/>
                <a:latin typeface="Liberation Mono"/>
              </a:rPr>
              <a:t>=</a:t>
            </a:r>
            <a:r>
              <a:rPr lang="en-US" b="0" i="0" dirty="0">
                <a:solidFill>
                  <a:srgbClr val="000000"/>
                </a:solidFill>
                <a:effectLst/>
                <a:latin typeface="Liberation Mono"/>
              </a:rPr>
              <a:t> </a:t>
            </a:r>
            <a:r>
              <a:rPr lang="en-US" dirty="0">
                <a:solidFill>
                  <a:srgbClr val="C00000"/>
                </a:solidFill>
                <a:latin typeface="Liberation Mono"/>
              </a:rPr>
              <a:t>BLACKHOLE</a:t>
            </a:r>
            <a:r>
              <a:rPr lang="en-US" b="0" i="0" dirty="0">
                <a:effectLst/>
                <a:latin typeface="Liberation Mono"/>
              </a:rPr>
              <a:t>;</a:t>
            </a:r>
            <a:r>
              <a:rPr lang="en-US" b="0" i="0" dirty="0">
                <a:solidFill>
                  <a:srgbClr val="999999"/>
                </a:solidFill>
                <a:effectLst/>
                <a:latin typeface="Liberation Mono"/>
              </a:rPr>
              <a:t> </a:t>
            </a:r>
          </a:p>
          <a:p>
            <a:pPr algn="just"/>
            <a:r>
              <a:rPr lang="en-US" sz="800" dirty="0">
                <a:solidFill>
                  <a:srgbClr val="999999"/>
                </a:solidFill>
                <a:latin typeface="Liberation Mono"/>
              </a:rPr>
              <a:t>       </a:t>
            </a:r>
          </a:p>
          <a:p>
            <a:pPr algn="just"/>
            <a:r>
              <a:rPr lang="en-US" dirty="0">
                <a:solidFill>
                  <a:srgbClr val="999999"/>
                </a:solidFill>
                <a:latin typeface="Liberation Mono"/>
              </a:rPr>
              <a:t>        </a:t>
            </a:r>
            <a:r>
              <a:rPr lang="en-IN" dirty="0">
                <a:solidFill>
                  <a:srgbClr val="0077AA"/>
                </a:solidFill>
                <a:latin typeface="Liberation Mono"/>
              </a:rPr>
              <a:t>INSERT</a:t>
            </a:r>
            <a:r>
              <a:rPr lang="en-IN" dirty="0">
                <a:solidFill>
                  <a:srgbClr val="FF0000"/>
                </a:solidFill>
                <a:latin typeface="Liberation Mono"/>
              </a:rPr>
              <a:t> </a:t>
            </a:r>
            <a:r>
              <a:rPr lang="en-IN" dirty="0">
                <a:solidFill>
                  <a:srgbClr val="0077AA"/>
                </a:solidFill>
                <a:latin typeface="Liberation Mono"/>
              </a:rPr>
              <a:t>INTO</a:t>
            </a:r>
            <a:r>
              <a:rPr lang="en-IN" dirty="0">
                <a:solidFill>
                  <a:srgbClr val="FF0000"/>
                </a:solidFill>
                <a:latin typeface="Liberation Mono"/>
              </a:rPr>
              <a:t> </a:t>
            </a:r>
            <a:r>
              <a:rPr lang="en-US" b="0" i="0" dirty="0">
                <a:solidFill>
                  <a:srgbClr val="000000"/>
                </a:solidFill>
                <a:effectLst/>
                <a:latin typeface="Liberation Mono"/>
              </a:rPr>
              <a:t>temp</a:t>
            </a:r>
            <a:r>
              <a:rPr lang="en-IN" dirty="0">
                <a:solidFill>
                  <a:srgbClr val="FF0000"/>
                </a:solidFill>
                <a:latin typeface="Liberation Mono"/>
              </a:rPr>
              <a:t> </a:t>
            </a:r>
            <a:r>
              <a:rPr lang="en-IN" dirty="0">
                <a:solidFill>
                  <a:srgbClr val="0077AA"/>
                </a:solidFill>
                <a:latin typeface="Liberation Mono"/>
              </a:rPr>
              <a:t>VALUES</a:t>
            </a:r>
            <a:r>
              <a:rPr lang="en-IN" dirty="0">
                <a:solidFill>
                  <a:srgbClr val="999999"/>
                </a:solidFill>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solidFill>
                  <a:srgbClr val="999999"/>
                </a:solidFill>
                <a:latin typeface="Liberation Mono"/>
              </a:rPr>
              <a:t>)</a:t>
            </a:r>
            <a:r>
              <a:rPr lang="en-IN" dirty="0">
                <a:latin typeface="Liberation Mono"/>
              </a:rPr>
              <a:t>;</a:t>
            </a:r>
          </a:p>
          <a:p>
            <a:pPr algn="just"/>
            <a:endParaRPr lang="en-IN" sz="800" dirty="0">
              <a:latin typeface="Liberation Mono"/>
            </a:endParaRPr>
          </a:p>
          <a:p>
            <a:pPr algn="just"/>
            <a:r>
              <a:rPr lang="en-IN" dirty="0">
                <a:latin typeface="Liberation Mono"/>
              </a:rPr>
              <a:t>        </a:t>
            </a:r>
            <a:r>
              <a:rPr lang="en-IN" dirty="0">
                <a:solidFill>
                  <a:srgbClr val="0077AA"/>
                </a:solidFill>
                <a:latin typeface="Liberation Mono"/>
              </a:rPr>
              <a:t>SELECT</a:t>
            </a:r>
            <a:r>
              <a:rPr lang="en-IN" dirty="0">
                <a:latin typeface="Liberation Mono"/>
              </a:rPr>
              <a:t> * </a:t>
            </a:r>
            <a:r>
              <a:rPr lang="en-IN" dirty="0">
                <a:solidFill>
                  <a:srgbClr val="0077AA"/>
                </a:solidFill>
                <a:latin typeface="Liberation Mono"/>
              </a:rPr>
              <a:t>FROM</a:t>
            </a:r>
            <a:r>
              <a:rPr lang="en-IN" dirty="0">
                <a:latin typeface="Liberation Mono"/>
              </a:rPr>
              <a:t> </a:t>
            </a:r>
            <a:r>
              <a:rPr lang="en-US" b="0" i="0" dirty="0">
                <a:solidFill>
                  <a:srgbClr val="000000"/>
                </a:solidFill>
                <a:effectLst/>
                <a:latin typeface="Liberation Mono"/>
              </a:rPr>
              <a:t>temp</a:t>
            </a:r>
            <a:r>
              <a:rPr lang="en-IN" dirty="0">
                <a:latin typeface="Liberation Mono"/>
              </a:rPr>
              <a:t>;</a:t>
            </a:r>
          </a:p>
        </p:txBody>
      </p:sp>
      <p:sp>
        <p:nvSpPr>
          <p:cNvPr id="13" name="Rectangle 12">
            <a:extLst>
              <a:ext uri="{FF2B5EF4-FFF2-40B4-BE49-F238E27FC236}">
                <a16:creationId xmlns:a16="http://schemas.microsoft.com/office/drawing/2014/main" id="{CF5B85F3-FDB7-4380-99A7-FB2A685D9DF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with blackhole engine</a:t>
            </a:r>
            <a:endParaRPr lang="en-IN" sz="3200" i="1" dirty="0">
              <a:solidFill>
                <a:srgbClr val="FF9900"/>
              </a:solidFill>
              <a:latin typeface="Arial" pitchFamily="34" charset="0"/>
              <a:cs typeface="Arial" pitchFamily="34" charset="0"/>
            </a:endParaRPr>
          </a:p>
        </p:txBody>
      </p:sp>
      <p:sp>
        <p:nvSpPr>
          <p:cNvPr id="11" name="Rectangle 10">
            <a:extLst>
              <a:ext uri="{FF2B5EF4-FFF2-40B4-BE49-F238E27FC236}">
                <a16:creationId xmlns:a16="http://schemas.microsoft.com/office/drawing/2014/main" id="{D0D9E0D2-2256-4A83-9F9A-B2391AF9337C}"/>
              </a:ext>
            </a:extLst>
          </p:cNvPr>
          <p:cNvSpPr/>
          <p:nvPr/>
        </p:nvSpPr>
        <p:spPr>
          <a:xfrm>
            <a:off x="479376" y="4221088"/>
            <a:ext cx="11305256" cy="2031325"/>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DROP TRIGGER IF EXISTS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triggername;</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a:p>
            <a:pPr marL="261938"/>
            <a:r>
              <a:rPr lang="en-IN" dirty="0">
                <a:solidFill>
                  <a:srgbClr val="0077AA"/>
                </a:solidFill>
                <a:latin typeface="Segoe UI Semilight" panose="020B0402040204020203" pitchFamily="34" charset="0"/>
                <a:cs typeface="Segoe UI Semilight" panose="020B0402040204020203" pitchFamily="34" charset="0"/>
              </a:rPr>
              <a:t>CREATE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TRIGGER</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triggername </a:t>
            </a:r>
            <a:r>
              <a:rPr lang="en-IN" dirty="0">
                <a:solidFill>
                  <a:srgbClr val="0077AA"/>
                </a:solidFill>
                <a:latin typeface="Segoe UI Semilight" panose="020B0402040204020203" pitchFamily="34" charset="0"/>
                <a:cs typeface="Segoe UI Semilight" panose="020B0402040204020203" pitchFamily="34" charset="0"/>
              </a:rPr>
              <a:t>BEFRE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INSERT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ON</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temp </a:t>
            </a:r>
            <a:r>
              <a:rPr lang="en-IN" dirty="0">
                <a:solidFill>
                  <a:srgbClr val="0077AA"/>
                </a:solidFill>
                <a:latin typeface="Segoe UI Semilight" panose="020B0402040204020203" pitchFamily="34" charset="0"/>
                <a:cs typeface="Segoe UI Semilight" panose="020B0402040204020203" pitchFamily="34" charset="0"/>
              </a:rPr>
              <a:t>FOR EACH ROW</a:t>
            </a:r>
          </a:p>
          <a:p>
            <a:pPr marL="261938"/>
            <a:r>
              <a:rPr lang="en-IN" dirty="0">
                <a:solidFill>
                  <a:srgbClr val="0077AA"/>
                </a:solidFill>
                <a:latin typeface="Segoe UI Semilight" panose="020B0402040204020203" pitchFamily="34" charset="0"/>
                <a:cs typeface="Segoe UI Semilight" panose="020B0402040204020203" pitchFamily="34" charset="0"/>
              </a:rPr>
              <a:t>begin</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INSERT INTO temp1 VALUES </a:t>
            </a:r>
            <a:r>
              <a:rPr lang="en-IN" dirty="0">
                <a:solidFill>
                  <a:schemeClr val="bg1">
                    <a:lumMod val="65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NEW.c1, NEW.c2</a:t>
            </a:r>
            <a:r>
              <a:rPr lang="en-IN" dirty="0">
                <a:solidFill>
                  <a:schemeClr val="bg1">
                    <a:lumMod val="65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dirty="0">
                <a:solidFill>
                  <a:srgbClr val="0077AA"/>
                </a:solidFill>
                <a:latin typeface="Segoe UI Semilight" panose="020B0402040204020203" pitchFamily="34" charset="0"/>
                <a:cs typeface="Segoe UI Semilight" panose="020B0402040204020203" pitchFamily="34" charset="0"/>
              </a:rPr>
              <a:t>end</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4" name="Rectangle 3">
            <a:extLst>
              <a:ext uri="{FF2B5EF4-FFF2-40B4-BE49-F238E27FC236}">
                <a16:creationId xmlns:a16="http://schemas.microsoft.com/office/drawing/2014/main" id="{F3C84355-3D57-331F-E0FD-DA30F0A2EF67}"/>
              </a:ext>
            </a:extLst>
          </p:cNvPr>
          <p:cNvSpPr/>
          <p:nvPr/>
        </p:nvSpPr>
        <p:spPr>
          <a:xfrm>
            <a:off x="191344" y="119232"/>
            <a:ext cx="4828395" cy="707886"/>
          </a:xfrm>
          <a:prstGeom prst="rect">
            <a:avLst/>
          </a:prstGeom>
        </p:spPr>
        <p:txBody>
          <a:bodyPr wrap="square">
            <a:spAutoFit/>
          </a:bodyPr>
          <a:lstStyle/>
          <a:p>
            <a:r>
              <a:rPr lang="en-US" sz="2000" dirty="0">
                <a:solidFill>
                  <a:srgbClr val="0070C0"/>
                </a:solidFill>
                <a:latin typeface="Liberation Mono"/>
              </a:rPr>
              <a:t>show engines;</a:t>
            </a:r>
          </a:p>
          <a:p>
            <a:r>
              <a:rPr lang="en-US" sz="2000" dirty="0">
                <a:solidFill>
                  <a:srgbClr val="0070C0"/>
                </a:solidFill>
                <a:latin typeface="Liberation Mono"/>
              </a:rPr>
              <a:t>set default_storage_engine = blackhole;</a:t>
            </a:r>
          </a:p>
        </p:txBody>
      </p:sp>
    </p:spTree>
    <p:extLst>
      <p:ext uri="{BB962C8B-B14F-4D97-AF65-F5344CB8AC3E}">
        <p14:creationId xmlns:p14="http://schemas.microsoft.com/office/powerpoint/2010/main" val="5767464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76ACC2D-8426-4B9D-8469-E36B7173816A}"/>
              </a:ext>
            </a:extLst>
          </p:cNvPr>
          <p:cNvSpPr/>
          <p:nvPr/>
        </p:nvSpPr>
        <p:spPr>
          <a:xfrm>
            <a:off x="407368" y="692696"/>
            <a:ext cx="11377264"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3" name="Rectangle 2">
            <a:extLst>
              <a:ext uri="{FF2B5EF4-FFF2-40B4-BE49-F238E27FC236}">
                <a16:creationId xmlns:a16="http://schemas.microsoft.com/office/drawing/2014/main" id="{046631F8-8519-4D00-843E-022AE07817EB}"/>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like</a:t>
            </a:r>
            <a:endParaRPr lang="en-IN" sz="3200" i="1" dirty="0">
              <a:solidFill>
                <a:srgbClr val="FF9900"/>
              </a:solidFill>
              <a:latin typeface="Arial" pitchFamily="34" charset="0"/>
              <a:cs typeface="Arial" pitchFamily="34" charset="0"/>
            </a:endParaRPr>
          </a:p>
        </p:txBody>
      </p:sp>
      <p:sp>
        <p:nvSpPr>
          <p:cNvPr id="14" name="TextBox 13">
            <a:extLst>
              <a:ext uri="{FF2B5EF4-FFF2-40B4-BE49-F238E27FC236}">
                <a16:creationId xmlns:a16="http://schemas.microsoft.com/office/drawing/2014/main" id="{A1E84346-D9F6-41DD-96E7-D61C1486EA86}"/>
              </a:ext>
            </a:extLst>
          </p:cNvPr>
          <p:cNvSpPr txBox="1"/>
          <p:nvPr/>
        </p:nvSpPr>
        <p:spPr>
          <a:xfrm>
            <a:off x="393687" y="1303073"/>
            <a:ext cx="11286234" cy="3373359"/>
          </a:xfrm>
          <a:prstGeom prst="rect">
            <a:avLst/>
          </a:prstGeom>
        </p:spPr>
        <p:txBody>
          <a:bodyPr wrap="square">
            <a:spAutoFit/>
          </a:bodyPr>
          <a:lstStyle>
            <a:defPPr>
              <a:defRPr lang="en-US"/>
            </a:defPPr>
            <a:lvl1pPr marL="342900" indent="-342900">
              <a:lnSpc>
                <a:spcPct val="150000"/>
              </a:lnSpc>
              <a:buFont typeface="Arial" panose="020B0604020202020204" pitchFamily="34" charset="0"/>
              <a:buChar char="•"/>
              <a:defRPr>
                <a:solidFill>
                  <a:srgbClr val="0077AA"/>
                </a:solidFill>
                <a:latin typeface="Liberation Mono"/>
                <a:cs typeface="Times New Roman" panose="02020603050405020304" pitchFamily="18" charset="0"/>
              </a:defRPr>
            </a:lvl1pPr>
          </a:lstStyle>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ename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's%'</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669900"/>
                </a:solidFill>
                <a:cs typeface="+mn-cs"/>
              </a:rPr>
              <a:t>'saleel'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's%'</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'1';</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'1%'</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990055"/>
                </a:solidFill>
                <a:cs typeface="+mn-cs"/>
              </a:rPr>
              <a:t>001</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990055"/>
                </a:solidFill>
                <a:cs typeface="+mn-cs"/>
              </a:rPr>
              <a:t>100</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US" dirty="0">
                <a:solidFill>
                  <a:schemeClr val="accent4">
                    <a:lumMod val="50000"/>
                  </a:schemeClr>
                </a:solidFill>
                <a:cs typeface="+mn-cs"/>
              </a:rPr>
              <a:t>False</a:t>
            </a:r>
            <a:r>
              <a:rPr lang="en-US" dirty="0">
                <a:solidFill>
                  <a:schemeClr val="tx1"/>
                </a:solidFill>
              </a:rPr>
              <a:t> </a:t>
            </a:r>
            <a:r>
              <a:rPr lang="en-IN"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100</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0</a:t>
            </a:r>
            <a:r>
              <a:rPr lang="en-US" dirty="0">
                <a:solidFill>
                  <a:schemeClr val="tx1"/>
                </a:solidFill>
              </a:rPr>
              <a: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US" dirty="0">
                <a:solidFill>
                  <a:schemeClr val="accent4">
                    <a:lumMod val="50000"/>
                  </a:schemeClr>
                </a:solidFill>
                <a:cs typeface="+mn-cs"/>
              </a:rPr>
              <a:t>False</a:t>
            </a:r>
            <a:r>
              <a:rPr lang="en-US" dirty="0">
                <a:solidFill>
                  <a:schemeClr val="tx1"/>
                </a:solidFill>
              </a:rPr>
              <a:t> </a:t>
            </a:r>
            <a:r>
              <a:rPr lang="en-IN"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0</a:t>
            </a:r>
            <a:r>
              <a:rPr lang="en-US" dirty="0">
                <a:solidFill>
                  <a:schemeClr val="tx1"/>
                </a:solidFill>
              </a:rPr>
              <a:t> </a:t>
            </a:r>
            <a:r>
              <a:rPr lang="en-US" dirty="0">
                <a:solidFill>
                  <a:srgbClr val="A67F59"/>
                </a:solidFill>
                <a:cs typeface="+mn-cs"/>
              </a:rPr>
              <a:t>AND</a:t>
            </a:r>
            <a:r>
              <a:rPr lang="en-US" dirty="0">
                <a:solidFill>
                  <a:schemeClr val="tx1"/>
                </a:solidFill>
              </a:rPr>
              <a:t> </a:t>
            </a:r>
            <a:r>
              <a:rPr lang="en-US" dirty="0">
                <a:solidFill>
                  <a:srgbClr val="990055"/>
                </a:solidFill>
                <a:cs typeface="+mn-cs"/>
              </a:rPr>
              <a:t>1</a:t>
            </a:r>
            <a:r>
              <a:rPr lang="en-US" dirty="0">
                <a:solidFill>
                  <a:schemeClr val="tx1"/>
                </a:solidFill>
              </a:rPr>
              <a:t>;</a:t>
            </a:r>
            <a:endParaRPr lang="en-IN" dirty="0">
              <a:solidFill>
                <a:schemeClr val="tx1"/>
              </a:solidFill>
            </a:endParaRPr>
          </a:p>
        </p:txBody>
      </p:sp>
    </p:spTree>
    <p:extLst>
      <p:ext uri="{BB962C8B-B14F-4D97-AF65-F5344CB8AC3E}">
        <p14:creationId xmlns:p14="http://schemas.microsoft.com/office/powerpoint/2010/main" val="71429148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977" y="1633323"/>
            <a:ext cx="8838049" cy="914400"/>
          </a:xfrm>
          <a:prstGeom prst="rect">
            <a:avLst/>
          </a:prstGeom>
        </p:spPr>
        <p:txBody>
          <a:bodyPr>
            <a:normAutofit/>
          </a:bodyPr>
          <a:lstStyle/>
          <a:p>
            <a:pPr lvl="0"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aggregate functions</a:t>
            </a:r>
            <a:endParaRPr lang="en-US" sz="4400" b="1" i="1"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3F57EB4E-974C-4202-A61A-C67230017F3B}"/>
              </a:ext>
            </a:extLst>
          </p:cNvPr>
          <p:cNvSpPr/>
          <p:nvPr/>
        </p:nvSpPr>
        <p:spPr>
          <a:xfrm>
            <a:off x="164208" y="3821058"/>
            <a:ext cx="4328300" cy="646331"/>
          </a:xfrm>
          <a:prstGeom prst="rect">
            <a:avLst/>
          </a:prstGeom>
        </p:spPr>
        <p:txBody>
          <a:bodyPr wrap="square">
            <a:spAutoFit/>
          </a:bodyPr>
          <a:lstStyle/>
          <a:p>
            <a:pPr marL="342900" indent="-342900">
              <a:buFont typeface="Arial" panose="020B0604020202020204" pitchFamily="34" charset="0"/>
              <a:buChar char="•"/>
            </a:pPr>
            <a:r>
              <a:rPr lang="en-IN" dirty="0">
                <a:solidFill>
                  <a:srgbClr val="0077AA"/>
                </a:solidFill>
                <a:latin typeface="Palatino Linotype" panose="02040502050505030304" pitchFamily="18" charset="0"/>
              </a:rPr>
              <a:t>SET</a:t>
            </a:r>
            <a:r>
              <a:rPr lang="en-IN" dirty="0">
                <a:solidFill>
                  <a:srgbClr val="00B050"/>
                </a:solidFill>
                <a:latin typeface="Palatino Linotype" panose="02040502050505030304" pitchFamily="18" charset="0"/>
                <a:ea typeface="Times New Roman" panose="02020603050405020304" pitchFamily="18" charset="0"/>
              </a:rPr>
              <a:t> </a:t>
            </a:r>
            <a:r>
              <a:rPr lang="en-IN" i="1" dirty="0">
                <a:solidFill>
                  <a:srgbClr val="EE9900"/>
                </a:solidFill>
                <a:latin typeface="Palatino Linotype" panose="02040502050505030304" pitchFamily="18" charset="0"/>
              </a:rPr>
              <a:t>SQL_MODE </a:t>
            </a:r>
            <a:r>
              <a:rPr lang="en-IN" dirty="0">
                <a:solidFill>
                  <a:schemeClr val="accent5">
                    <a:lumMod val="50000"/>
                  </a:schemeClr>
                </a:solidFill>
                <a:latin typeface="Palatino Linotype" panose="02040502050505030304" pitchFamily="18" charset="0"/>
              </a:rPr>
              <a:t>=</a:t>
            </a:r>
            <a:r>
              <a:rPr lang="en-IN" dirty="0">
                <a:solidFill>
                  <a:srgbClr val="00B050"/>
                </a:solidFill>
                <a:latin typeface="Palatino Linotype" panose="02040502050505030304" pitchFamily="18" charset="0"/>
                <a:ea typeface="Times New Roman" panose="02020603050405020304" pitchFamily="18" charset="0"/>
              </a:rPr>
              <a:t> </a:t>
            </a:r>
            <a:r>
              <a:rPr lang="en-IN" dirty="0">
                <a:solidFill>
                  <a:schemeClr val="tx1">
                    <a:lumMod val="85000"/>
                    <a:lumOff val="15000"/>
                  </a:schemeClr>
                </a:solidFill>
                <a:latin typeface="Palatino Linotype" panose="02040502050505030304" pitchFamily="18" charset="0"/>
                <a:ea typeface="Times New Roman" panose="02020603050405020304" pitchFamily="18" charset="0"/>
              </a:rPr>
              <a:t>' ';</a:t>
            </a:r>
            <a:r>
              <a:rPr lang="en-IN" dirty="0">
                <a:solidFill>
                  <a:srgbClr val="00B050"/>
                </a:solidFill>
                <a:latin typeface="Palatino Linotype" panose="02040502050505030304" pitchFamily="18" charset="0"/>
                <a:ea typeface="Times New Roman" panose="02020603050405020304" pitchFamily="18" charset="0"/>
              </a:rPr>
              <a:t> </a:t>
            </a:r>
          </a:p>
          <a:p>
            <a:pPr marL="342900" indent="-342900">
              <a:buFont typeface="Arial" panose="020B0604020202020204" pitchFamily="34" charset="0"/>
              <a:buChar char="•"/>
            </a:pPr>
            <a:r>
              <a:rPr lang="en-IN" dirty="0">
                <a:solidFill>
                  <a:srgbClr val="0077AA"/>
                </a:solidFill>
                <a:latin typeface="Palatino Linotype" panose="02040502050505030304" pitchFamily="18" charset="0"/>
              </a:rPr>
              <a:t>SET</a:t>
            </a:r>
            <a:r>
              <a:rPr lang="en-IN" dirty="0">
                <a:solidFill>
                  <a:srgbClr val="00B050"/>
                </a:solidFill>
                <a:latin typeface="Palatino Linotype" panose="02040502050505030304" pitchFamily="18" charset="0"/>
                <a:ea typeface="Times New Roman" panose="02020603050405020304" pitchFamily="18" charset="0"/>
              </a:rPr>
              <a:t> </a:t>
            </a:r>
            <a:r>
              <a:rPr lang="en-IN" i="1" dirty="0">
                <a:solidFill>
                  <a:srgbClr val="EE9900"/>
                </a:solidFill>
                <a:latin typeface="Palatino Linotype" panose="02040502050505030304" pitchFamily="18" charset="0"/>
              </a:rPr>
              <a:t>SQL_MODE </a:t>
            </a:r>
            <a:r>
              <a:rPr lang="en-IN" dirty="0">
                <a:solidFill>
                  <a:schemeClr val="accent5">
                    <a:lumMod val="50000"/>
                  </a:schemeClr>
                </a:solidFill>
                <a:latin typeface="Palatino Linotype" panose="02040502050505030304" pitchFamily="18" charset="0"/>
              </a:rPr>
              <a:t>=</a:t>
            </a:r>
            <a:r>
              <a:rPr lang="en-IN" dirty="0">
                <a:solidFill>
                  <a:srgbClr val="00B050"/>
                </a:solidFill>
                <a:latin typeface="Palatino Linotype" panose="02040502050505030304" pitchFamily="18" charset="0"/>
                <a:ea typeface="Times New Roman" panose="02020603050405020304" pitchFamily="18" charset="0"/>
              </a:rPr>
              <a:t> </a:t>
            </a:r>
            <a:r>
              <a:rPr lang="en-IN" dirty="0">
                <a:solidFill>
                  <a:srgbClr val="669900"/>
                </a:solidFill>
                <a:latin typeface="Palatino Linotype" panose="02040502050505030304" pitchFamily="18" charset="0"/>
              </a:rPr>
              <a:t>IGNORE_SPACE</a:t>
            </a:r>
            <a:r>
              <a:rPr lang="en-IN" dirty="0">
                <a:solidFill>
                  <a:schemeClr val="tx1">
                    <a:lumMod val="85000"/>
                    <a:lumOff val="15000"/>
                  </a:schemeClr>
                </a:solidFill>
                <a:latin typeface="Palatino Linotype" panose="02040502050505030304" pitchFamily="18" charset="0"/>
                <a:ea typeface="Times New Roman" panose="02020603050405020304" pitchFamily="18" charset="0"/>
              </a:rPr>
              <a:t>;</a:t>
            </a:r>
          </a:p>
        </p:txBody>
      </p:sp>
      <p:sp>
        <p:nvSpPr>
          <p:cNvPr id="22" name="TextBox 21">
            <a:extLst>
              <a:ext uri="{FF2B5EF4-FFF2-40B4-BE49-F238E27FC236}">
                <a16:creationId xmlns:a16="http://schemas.microsoft.com/office/drawing/2014/main" id="{46C4C5BF-30FE-4521-B74B-D701D6CE5A08}"/>
              </a:ext>
            </a:extLst>
          </p:cNvPr>
          <p:cNvSpPr txBox="1"/>
          <p:nvPr/>
        </p:nvSpPr>
        <p:spPr>
          <a:xfrm>
            <a:off x="171826" y="4894709"/>
            <a:ext cx="11828830" cy="1846659"/>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rPr>
              <a:t>:</a:t>
            </a:r>
          </a:p>
          <a:p>
            <a:endParaRPr lang="en-IN" sz="800" dirty="0">
              <a:solidFill>
                <a:srgbClr val="FF0000"/>
              </a:solidFill>
              <a:latin typeface="Palatino Linotype" panose="02040502050505030304" pitchFamily="18" charset="0"/>
            </a:endParaRPr>
          </a:p>
          <a:p>
            <a:r>
              <a:rPr lang="en-US" dirty="0">
                <a:latin typeface="Arial" panose="020B0604020202020204" pitchFamily="34" charset="0"/>
                <a:cs typeface="Arial" panose="020B0604020202020204" pitchFamily="34" charset="0"/>
              </a:rPr>
              <a:t>None of the below two queries get executed unsuccessfully. The reason is that a condition in a WHERE clause cannot contain any aggregate function (or group function) without a subquery! </a:t>
            </a:r>
          </a:p>
          <a:p>
            <a:endParaRPr lang="en-US"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empno, ename, sal, deptno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WHERE</a:t>
            </a:r>
            <a:r>
              <a:rPr lang="en-US" dirty="0">
                <a:latin typeface="Liberation Mono"/>
              </a:rPr>
              <a:t> sal = </a:t>
            </a:r>
            <a:r>
              <a:rPr lang="en-US" u="sng" dirty="0">
                <a:solidFill>
                  <a:srgbClr val="DD4A68"/>
                </a:solidFill>
                <a:latin typeface="Liberation Mono"/>
              </a:rPr>
              <a:t>MAX</a:t>
            </a:r>
            <a:r>
              <a:rPr lang="en-US" u="sng" dirty="0">
                <a:solidFill>
                  <a:schemeClr val="bg1">
                    <a:lumMod val="65000"/>
                  </a:schemeClr>
                </a:solidFill>
                <a:uFill>
                  <a:solidFill>
                    <a:srgbClr val="FF0000"/>
                  </a:solidFill>
                </a:uFill>
                <a:latin typeface="Liberation Mono"/>
              </a:rPr>
              <a:t>(</a:t>
            </a:r>
            <a:r>
              <a:rPr lang="en-US" u="sng" dirty="0">
                <a:uFill>
                  <a:solidFill>
                    <a:srgbClr val="FF0000"/>
                  </a:solidFill>
                </a:uFill>
                <a:latin typeface="Liberation Mono"/>
              </a:rPr>
              <a:t>sal</a:t>
            </a:r>
            <a:r>
              <a:rPr lang="en-US" u="sng" dirty="0">
                <a:solidFill>
                  <a:schemeClr val="bg1">
                    <a:lumMod val="65000"/>
                  </a:schemeClr>
                </a:solidFill>
                <a:uFill>
                  <a:solidFill>
                    <a:srgbClr val="FF0000"/>
                  </a:solidFill>
                </a:uFill>
                <a:latin typeface="Liberation Mono"/>
              </a:rPr>
              <a:t>)</a:t>
            </a:r>
            <a:r>
              <a:rPr lang="en-US" dirty="0">
                <a:latin typeface="Liberation Mono"/>
              </a:rPr>
              <a:t>;  </a:t>
            </a:r>
            <a:r>
              <a:rPr lang="en-US" sz="2000" dirty="0">
                <a:solidFill>
                  <a:srgbClr val="669900"/>
                </a:solidFill>
                <a:latin typeface="Liberation Mono"/>
              </a:rPr>
              <a:t>#error</a:t>
            </a:r>
          </a:p>
          <a:p>
            <a:pPr marL="285750" indent="-285750">
              <a:buFont typeface="Arial" panose="020B0604020202020204" pitchFamily="34" charset="0"/>
              <a:buChar char="•"/>
            </a:pPr>
            <a:endParaRPr lang="en-US" sz="4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empno, ename, sal, deptno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WHERE</a:t>
            </a:r>
            <a:r>
              <a:rPr lang="en-US" dirty="0">
                <a:latin typeface="Liberation Mono"/>
              </a:rPr>
              <a:t> </a:t>
            </a:r>
            <a:r>
              <a:rPr lang="en-US" u="sng" dirty="0">
                <a:solidFill>
                  <a:srgbClr val="DD4A68"/>
                </a:solidFill>
                <a:latin typeface="Liberation Mono"/>
              </a:rPr>
              <a:t>MAX</a:t>
            </a:r>
            <a:r>
              <a:rPr lang="en-US" u="sng" dirty="0">
                <a:solidFill>
                  <a:schemeClr val="bg1">
                    <a:lumMod val="65000"/>
                  </a:schemeClr>
                </a:solidFill>
                <a:uFill>
                  <a:solidFill>
                    <a:srgbClr val="FF0000"/>
                  </a:solidFill>
                </a:uFill>
                <a:latin typeface="Liberation Mono"/>
              </a:rPr>
              <a:t>(</a:t>
            </a:r>
            <a:r>
              <a:rPr lang="en-US" u="sng" dirty="0">
                <a:uFill>
                  <a:solidFill>
                    <a:srgbClr val="FF0000"/>
                  </a:solidFill>
                </a:uFill>
                <a:latin typeface="Liberation Mono"/>
              </a:rPr>
              <a:t>sal</a:t>
            </a:r>
            <a:r>
              <a:rPr lang="en-US" u="sng" dirty="0">
                <a:solidFill>
                  <a:schemeClr val="bg1">
                    <a:lumMod val="65000"/>
                  </a:schemeClr>
                </a:solidFill>
                <a:uFill>
                  <a:solidFill>
                    <a:srgbClr val="FF0000"/>
                  </a:solidFill>
                </a:uFill>
                <a:latin typeface="Liberation Mono"/>
              </a:rPr>
              <a:t>)</a:t>
            </a:r>
            <a:r>
              <a:rPr lang="en-US" dirty="0">
                <a:uFill>
                  <a:solidFill>
                    <a:srgbClr val="FF0000"/>
                  </a:solidFill>
                </a:uFill>
                <a:latin typeface="Liberation Mono"/>
              </a:rPr>
              <a:t> </a:t>
            </a:r>
            <a:r>
              <a:rPr lang="en-US" dirty="0">
                <a:latin typeface="Liberation Mono"/>
              </a:rPr>
              <a:t>= sal;  </a:t>
            </a:r>
            <a:r>
              <a:rPr lang="en-US" sz="2000" dirty="0">
                <a:solidFill>
                  <a:srgbClr val="669900"/>
                </a:solidFill>
                <a:latin typeface="Liberation Mono"/>
              </a:rPr>
              <a:t>#error</a:t>
            </a:r>
          </a:p>
        </p:txBody>
      </p:sp>
      <p:grpSp>
        <p:nvGrpSpPr>
          <p:cNvPr id="23" name="Group 22">
            <a:extLst>
              <a:ext uri="{FF2B5EF4-FFF2-40B4-BE49-F238E27FC236}">
                <a16:creationId xmlns:a16="http://schemas.microsoft.com/office/drawing/2014/main" id="{CE3131AA-8985-49D1-86AB-38DD9831DD59}"/>
              </a:ext>
            </a:extLst>
          </p:cNvPr>
          <p:cNvGrpSpPr/>
          <p:nvPr/>
        </p:nvGrpSpPr>
        <p:grpSpPr>
          <a:xfrm>
            <a:off x="502403" y="198028"/>
            <a:ext cx="11209427" cy="1502780"/>
            <a:chOff x="407368" y="3356992"/>
            <a:chExt cx="11209427" cy="1502780"/>
          </a:xfrm>
        </p:grpSpPr>
        <p:grpSp>
          <p:nvGrpSpPr>
            <p:cNvPr id="24" name="Group 23">
              <a:extLst>
                <a:ext uri="{FF2B5EF4-FFF2-40B4-BE49-F238E27FC236}">
                  <a16:creationId xmlns:a16="http://schemas.microsoft.com/office/drawing/2014/main" id="{94E636B0-6BC3-4148-8D3C-427EBF065EE5}"/>
                </a:ext>
              </a:extLst>
            </p:cNvPr>
            <p:cNvGrpSpPr/>
            <p:nvPr/>
          </p:nvGrpSpPr>
          <p:grpSpPr>
            <a:xfrm>
              <a:off x="412526" y="3356992"/>
              <a:ext cx="11204269" cy="1502780"/>
              <a:chOff x="412526" y="3406524"/>
              <a:chExt cx="11204269" cy="1502780"/>
            </a:xfrm>
          </p:grpSpPr>
          <p:grpSp>
            <p:nvGrpSpPr>
              <p:cNvPr id="28" name="Group 27">
                <a:extLst>
                  <a:ext uri="{FF2B5EF4-FFF2-40B4-BE49-F238E27FC236}">
                    <a16:creationId xmlns:a16="http://schemas.microsoft.com/office/drawing/2014/main" id="{CAFF3BCE-5149-467D-ACDE-04727E696330}"/>
                  </a:ext>
                </a:extLst>
              </p:cNvPr>
              <p:cNvGrpSpPr/>
              <p:nvPr/>
            </p:nvGrpSpPr>
            <p:grpSpPr>
              <a:xfrm>
                <a:off x="412526" y="3501008"/>
                <a:ext cx="9607515" cy="1310984"/>
                <a:chOff x="267703" y="1600839"/>
                <a:chExt cx="9607515" cy="1310984"/>
              </a:xfrm>
            </p:grpSpPr>
            <p:sp>
              <p:nvSpPr>
                <p:cNvPr id="32" name="Rectangle 31">
                  <a:extLst>
                    <a:ext uri="{FF2B5EF4-FFF2-40B4-BE49-F238E27FC236}">
                      <a16:creationId xmlns:a16="http://schemas.microsoft.com/office/drawing/2014/main" id="{726E582E-8FC8-4449-BFCC-E01A75DA8DE0}"/>
                    </a:ext>
                  </a:extLst>
                </p:cNvPr>
                <p:cNvSpPr/>
                <p:nvPr/>
              </p:nvSpPr>
              <p:spPr>
                <a:xfrm>
                  <a:off x="5797328" y="1609673"/>
                  <a:ext cx="3377510"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33" name="Group 32">
                  <a:extLst>
                    <a:ext uri="{FF2B5EF4-FFF2-40B4-BE49-F238E27FC236}">
                      <a16:creationId xmlns:a16="http://schemas.microsoft.com/office/drawing/2014/main" id="{99CB8634-0B43-4A24-92DD-0C67937DD4B6}"/>
                    </a:ext>
                  </a:extLst>
                </p:cNvPr>
                <p:cNvGrpSpPr/>
                <p:nvPr/>
              </p:nvGrpSpPr>
              <p:grpSpPr>
                <a:xfrm>
                  <a:off x="1651832" y="1600839"/>
                  <a:ext cx="8223386" cy="1310984"/>
                  <a:chOff x="31591" y="1556792"/>
                  <a:chExt cx="8223386" cy="1310984"/>
                </a:xfrm>
              </p:grpSpPr>
              <p:grpSp>
                <p:nvGrpSpPr>
                  <p:cNvPr id="36" name="Group 35">
                    <a:extLst>
                      <a:ext uri="{FF2B5EF4-FFF2-40B4-BE49-F238E27FC236}">
                        <a16:creationId xmlns:a16="http://schemas.microsoft.com/office/drawing/2014/main" id="{743A30DF-CFB2-47E9-8800-70A2707E1BC3}"/>
                      </a:ext>
                    </a:extLst>
                  </p:cNvPr>
                  <p:cNvGrpSpPr/>
                  <p:nvPr/>
                </p:nvGrpSpPr>
                <p:grpSpPr>
                  <a:xfrm>
                    <a:off x="669977" y="1556792"/>
                    <a:ext cx="6884620" cy="1310984"/>
                    <a:chOff x="669977" y="1556792"/>
                    <a:chExt cx="6884620" cy="1310984"/>
                  </a:xfrm>
                </p:grpSpPr>
                <p:sp>
                  <p:nvSpPr>
                    <p:cNvPr id="40" name="Rectangle 39">
                      <a:extLst>
                        <a:ext uri="{FF2B5EF4-FFF2-40B4-BE49-F238E27FC236}">
                          <a16:creationId xmlns:a16="http://schemas.microsoft.com/office/drawing/2014/main" id="{19C9E3B9-239E-4243-A4C5-84B48F611505}"/>
                        </a:ext>
                      </a:extLst>
                    </p:cNvPr>
                    <p:cNvSpPr/>
                    <p:nvPr/>
                  </p:nvSpPr>
                  <p:spPr>
                    <a:xfrm>
                      <a:off x="669977" y="1556792"/>
                      <a:ext cx="2736304"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TextBox 40">
                      <a:extLst>
                        <a:ext uri="{FF2B5EF4-FFF2-40B4-BE49-F238E27FC236}">
                          <a16:creationId xmlns:a16="http://schemas.microsoft.com/office/drawing/2014/main" id="{3DF3C462-6489-483A-AF7F-25145E2E1DE0}"/>
                        </a:ext>
                      </a:extLst>
                    </p:cNvPr>
                    <p:cNvSpPr txBox="1"/>
                    <p:nvPr/>
                  </p:nvSpPr>
                  <p:spPr>
                    <a:xfrm>
                      <a:off x="692960" y="1634625"/>
                      <a:ext cx="2696639" cy="584775"/>
                    </a:xfrm>
                    <a:prstGeom prst="rect">
                      <a:avLst/>
                    </a:prstGeom>
                    <a:noFill/>
                  </p:spPr>
                  <p:txBody>
                    <a:bodyPr wrap="square">
                      <a:spAutoFit/>
                    </a:bodyPr>
                    <a:lstStyle/>
                    <a:p>
                      <a:pPr algn="ctr"/>
                      <a:r>
                        <a:rPr lang="en-IN" sz="3200" dirty="0">
                          <a:latin typeface="Liberation Mono"/>
                        </a:rPr>
                        <a:t>GROUP BY</a:t>
                      </a:r>
                      <a:endParaRPr lang="en-IN" sz="3200" dirty="0"/>
                    </a:p>
                  </p:txBody>
                </p:sp>
                <p:sp>
                  <p:nvSpPr>
                    <p:cNvPr id="42" name="TextBox 41">
                      <a:extLst>
                        <a:ext uri="{FF2B5EF4-FFF2-40B4-BE49-F238E27FC236}">
                          <a16:creationId xmlns:a16="http://schemas.microsoft.com/office/drawing/2014/main" id="{622CFD00-4E16-494B-ACFC-0F381B4E7F4A}"/>
                        </a:ext>
                      </a:extLst>
                    </p:cNvPr>
                    <p:cNvSpPr txBox="1"/>
                    <p:nvPr/>
                  </p:nvSpPr>
                  <p:spPr>
                    <a:xfrm>
                      <a:off x="754077" y="2159890"/>
                      <a:ext cx="2635522" cy="400110"/>
                    </a:xfrm>
                    <a:prstGeom prst="rect">
                      <a:avLst/>
                    </a:prstGeom>
                    <a:noFill/>
                  </p:spPr>
                  <p:txBody>
                    <a:bodyPr wrap="square">
                      <a:spAutoFit/>
                    </a:bodyPr>
                    <a:lstStyle/>
                    <a:p>
                      <a:pPr algn="ct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latin typeface="Liberation Mono"/>
                          <a:cs typeface="Arial" panose="020B0604020202020204" pitchFamily="34" charset="0"/>
                        </a:rPr>
                        <a:t>job</a:t>
                      </a:r>
                      <a:endParaRPr lang="en-IN" sz="2000" dirty="0"/>
                    </a:p>
                  </p:txBody>
                </p:sp>
                <p:sp>
                  <p:nvSpPr>
                    <p:cNvPr id="43" name="TextBox 42">
                      <a:extLst>
                        <a:ext uri="{FF2B5EF4-FFF2-40B4-BE49-F238E27FC236}">
                          <a16:creationId xmlns:a16="http://schemas.microsoft.com/office/drawing/2014/main" id="{0F13E804-F6F0-4615-BBF5-B341E5E142A8}"/>
                        </a:ext>
                      </a:extLst>
                    </p:cNvPr>
                    <p:cNvSpPr txBox="1"/>
                    <p:nvPr/>
                  </p:nvSpPr>
                  <p:spPr>
                    <a:xfrm>
                      <a:off x="4202827" y="2159890"/>
                      <a:ext cx="3351770" cy="707886"/>
                    </a:xfrm>
                    <a:prstGeom prst="rect">
                      <a:avLst/>
                    </a:prstGeom>
                    <a:noFill/>
                  </p:spPr>
                  <p:txBody>
                    <a:bodyPr wrap="square">
                      <a:spAutoFit/>
                    </a:bodyPr>
                    <a:lstStyle/>
                    <a:p>
                      <a:pPr algn="ctr"/>
                      <a:r>
                        <a:rPr lang="en-IN" sz="2000" dirty="0">
                          <a:latin typeface="Liberation Mono"/>
                          <a:cs typeface="Arial" panose="020B0604020202020204" pitchFamily="34" charset="0"/>
                        </a:rPr>
                        <a:t>AVG(sal), SUM(sal), MAX(sal), MIN(sal), COUNT(*) </a:t>
                      </a:r>
                      <a:endParaRPr lang="en-IN" sz="2000" dirty="0"/>
                    </a:p>
                  </p:txBody>
                </p:sp>
              </p:grpSp>
              <p:sp>
                <p:nvSpPr>
                  <p:cNvPr id="37" name="Arrow: Right 36">
                    <a:extLst>
                      <a:ext uri="{FF2B5EF4-FFF2-40B4-BE49-F238E27FC236}">
                        <a16:creationId xmlns:a16="http://schemas.microsoft.com/office/drawing/2014/main" id="{6E8B70FA-6C4C-4020-BD57-2B4C4506D77C}"/>
                      </a:ext>
                    </a:extLst>
                  </p:cNvPr>
                  <p:cNvSpPr/>
                  <p:nvPr/>
                </p:nvSpPr>
                <p:spPr>
                  <a:xfrm>
                    <a:off x="3509313" y="1857396"/>
                    <a:ext cx="606406" cy="694935"/>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Arrow: Right 37">
                    <a:extLst>
                      <a:ext uri="{FF2B5EF4-FFF2-40B4-BE49-F238E27FC236}">
                        <a16:creationId xmlns:a16="http://schemas.microsoft.com/office/drawing/2014/main" id="{107530B9-567C-47B3-918A-66D9F1E05E32}"/>
                      </a:ext>
                    </a:extLst>
                  </p:cNvPr>
                  <p:cNvSpPr/>
                  <p:nvPr/>
                </p:nvSpPr>
                <p:spPr>
                  <a:xfrm>
                    <a:off x="31591" y="1857396"/>
                    <a:ext cx="606406" cy="694935"/>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Arrow: Right 38">
                    <a:extLst>
                      <a:ext uri="{FF2B5EF4-FFF2-40B4-BE49-F238E27FC236}">
                        <a16:creationId xmlns:a16="http://schemas.microsoft.com/office/drawing/2014/main" id="{F3808D24-EF2B-46C2-B5A6-0B38AC78C16B}"/>
                      </a:ext>
                    </a:extLst>
                  </p:cNvPr>
                  <p:cNvSpPr/>
                  <p:nvPr/>
                </p:nvSpPr>
                <p:spPr>
                  <a:xfrm>
                    <a:off x="7648571" y="1857396"/>
                    <a:ext cx="606406" cy="694935"/>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34" name="Flowchart: Magnetic Disk 33">
                  <a:extLst>
                    <a:ext uri="{FF2B5EF4-FFF2-40B4-BE49-F238E27FC236}">
                      <a16:creationId xmlns:a16="http://schemas.microsoft.com/office/drawing/2014/main" id="{B58E8E8F-85DE-4420-8248-24F3EEA5B0AE}"/>
                    </a:ext>
                  </a:extLst>
                </p:cNvPr>
                <p:cNvSpPr/>
                <p:nvPr/>
              </p:nvSpPr>
              <p:spPr>
                <a:xfrm>
                  <a:off x="267703" y="1609674"/>
                  <a:ext cx="1296144" cy="1296143"/>
                </a:xfrm>
                <a:prstGeom prst="flowChartMagneticDisk">
                  <a:avLst/>
                </a:prstGeom>
                <a:solidFill>
                  <a:schemeClr val="accent3">
                    <a:lumMod val="20000"/>
                    <a:lumOff val="80000"/>
                  </a:schemeClr>
                </a:solidFill>
                <a:ln>
                  <a:solidFill>
                    <a:srgbClr val="8A1E92"/>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35" name="TextBox 34">
                  <a:extLst>
                    <a:ext uri="{FF2B5EF4-FFF2-40B4-BE49-F238E27FC236}">
                      <a16:creationId xmlns:a16="http://schemas.microsoft.com/office/drawing/2014/main" id="{B19C995D-F3E4-4F0A-AFEA-71C0B9092F55}"/>
                    </a:ext>
                  </a:extLst>
                </p:cNvPr>
                <p:cNvSpPr txBox="1"/>
                <p:nvPr/>
              </p:nvSpPr>
              <p:spPr>
                <a:xfrm>
                  <a:off x="5797328" y="1672970"/>
                  <a:ext cx="2729438" cy="584775"/>
                </a:xfrm>
                <a:prstGeom prst="rect">
                  <a:avLst/>
                </a:prstGeom>
                <a:noFill/>
              </p:spPr>
              <p:txBody>
                <a:bodyPr wrap="square">
                  <a:spAutoFit/>
                </a:bodyPr>
                <a:lstStyle/>
                <a:p>
                  <a:pPr algn="ctr"/>
                  <a:r>
                    <a:rPr lang="en-IN" sz="3200" dirty="0">
                      <a:latin typeface="Liberation Mono"/>
                    </a:rPr>
                    <a:t>SELECT</a:t>
                  </a:r>
                  <a:endParaRPr lang="en-IN" sz="3200" dirty="0"/>
                </a:p>
              </p:txBody>
            </p:sp>
          </p:grpSp>
          <p:sp>
            <p:nvSpPr>
              <p:cNvPr id="29" name="Oval 28">
                <a:extLst>
                  <a:ext uri="{FF2B5EF4-FFF2-40B4-BE49-F238E27FC236}">
                    <a16:creationId xmlns:a16="http://schemas.microsoft.com/office/drawing/2014/main" id="{652843F7-8AA5-41DB-8989-D33A2261BBE0}"/>
                  </a:ext>
                </a:extLst>
              </p:cNvPr>
              <p:cNvSpPr/>
              <p:nvPr/>
            </p:nvSpPr>
            <p:spPr>
              <a:xfrm>
                <a:off x="10114015" y="3406524"/>
                <a:ext cx="1502780" cy="1502780"/>
              </a:xfrm>
              <a:prstGeom prst="ellipse">
                <a:avLst/>
              </a:prstGeom>
              <a:noFill/>
              <a:ln w="38100">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TextBox 30">
                <a:extLst>
                  <a:ext uri="{FF2B5EF4-FFF2-40B4-BE49-F238E27FC236}">
                    <a16:creationId xmlns:a16="http://schemas.microsoft.com/office/drawing/2014/main" id="{95D9BA61-B732-48D1-A2FF-49FB1E8E5FD4}"/>
                  </a:ext>
                </a:extLst>
              </p:cNvPr>
              <p:cNvSpPr txBox="1"/>
              <p:nvPr/>
            </p:nvSpPr>
            <p:spPr>
              <a:xfrm>
                <a:off x="10136999" y="3957859"/>
                <a:ext cx="1479796" cy="400110"/>
              </a:xfrm>
              <a:prstGeom prst="rect">
                <a:avLst/>
              </a:prstGeom>
              <a:noFill/>
            </p:spPr>
            <p:txBody>
              <a:bodyPr wrap="square">
                <a:spAutoFit/>
              </a:bodyPr>
              <a:lstStyle/>
              <a:p>
                <a:pPr algn="ctr"/>
                <a:r>
                  <a:rPr lang="en-IN" sz="2000" dirty="0">
                    <a:latin typeface="Liberation Mono"/>
                    <a:cs typeface="Arial" panose="020B0604020202020204" pitchFamily="34" charset="0"/>
                  </a:rPr>
                  <a:t>output</a:t>
                </a:r>
                <a:endParaRPr lang="en-IN" sz="2000" dirty="0"/>
              </a:p>
            </p:txBody>
          </p:sp>
        </p:grpSp>
        <p:sp>
          <p:nvSpPr>
            <p:cNvPr id="25" name="TextBox 24">
              <a:extLst>
                <a:ext uri="{FF2B5EF4-FFF2-40B4-BE49-F238E27FC236}">
                  <a16:creationId xmlns:a16="http://schemas.microsoft.com/office/drawing/2014/main" id="{2ECA9159-2347-444F-9C35-D74AF710330A}"/>
                </a:ext>
              </a:extLst>
            </p:cNvPr>
            <p:cNvSpPr txBox="1"/>
            <p:nvPr/>
          </p:nvSpPr>
          <p:spPr>
            <a:xfrm>
              <a:off x="407368" y="3397936"/>
              <a:ext cx="1324285" cy="892552"/>
            </a:xfrm>
            <a:prstGeom prst="rect">
              <a:avLst/>
            </a:prstGeom>
            <a:noFill/>
          </p:spPr>
          <p:txBody>
            <a:bodyPr wrap="square">
              <a:spAutoFit/>
            </a:bodyPr>
            <a:lstStyle/>
            <a:p>
              <a:pPr algn="ctr"/>
              <a:r>
                <a:rPr lang="en-IN" sz="3200" dirty="0">
                  <a:latin typeface="Liberation Mono"/>
                </a:rPr>
                <a:t>READ</a:t>
              </a:r>
            </a:p>
            <a:p>
              <a:pPr algn="ctr"/>
              <a:r>
                <a:rPr lang="en-IN" sz="2000" b="1" dirty="0">
                  <a:latin typeface="Liberation Mono"/>
                </a:rPr>
                <a:t>FROM</a:t>
              </a:r>
            </a:p>
          </p:txBody>
        </p:sp>
        <p:sp>
          <p:nvSpPr>
            <p:cNvPr id="26" name="TextBox 25">
              <a:extLst>
                <a:ext uri="{FF2B5EF4-FFF2-40B4-BE49-F238E27FC236}">
                  <a16:creationId xmlns:a16="http://schemas.microsoft.com/office/drawing/2014/main" id="{3A57EA96-7915-4C10-8530-8BF34776689D}"/>
                </a:ext>
              </a:extLst>
            </p:cNvPr>
            <p:cNvSpPr txBox="1"/>
            <p:nvPr/>
          </p:nvSpPr>
          <p:spPr>
            <a:xfrm>
              <a:off x="412526" y="4219060"/>
              <a:ext cx="1251709" cy="400110"/>
            </a:xfrm>
            <a:prstGeom prst="rect">
              <a:avLst/>
            </a:prstGeom>
            <a:noFill/>
          </p:spPr>
          <p:txBody>
            <a:bodyPr wrap="square">
              <a:spAutoFit/>
            </a:bodyPr>
            <a:lstStyle/>
            <a:p>
              <a:pPr algn="ctr"/>
              <a:r>
                <a:rPr lang="en-IN" sz="2000" dirty="0">
                  <a:latin typeface="Liberation Mono"/>
                </a:rPr>
                <a:t>emp</a:t>
              </a:r>
              <a:endParaRPr lang="en-IN" sz="2000" dirty="0"/>
            </a:p>
          </p:txBody>
        </p:sp>
      </p:grpSp>
      <p:sp>
        <p:nvSpPr>
          <p:cNvPr id="4" name="TextBox 3">
            <a:extLst>
              <a:ext uri="{FF2B5EF4-FFF2-40B4-BE49-F238E27FC236}">
                <a16:creationId xmlns:a16="http://schemas.microsoft.com/office/drawing/2014/main" id="{808668D8-7BB2-40B6-8722-AD75065B3101}"/>
              </a:ext>
            </a:extLst>
          </p:cNvPr>
          <p:cNvSpPr txBox="1"/>
          <p:nvPr/>
        </p:nvSpPr>
        <p:spPr>
          <a:xfrm>
            <a:off x="2629857" y="2463279"/>
            <a:ext cx="6912768" cy="461665"/>
          </a:xfrm>
          <a:prstGeom prst="rect">
            <a:avLst/>
          </a:prstGeom>
          <a:noFill/>
        </p:spPr>
        <p:txBody>
          <a:bodyPr wrap="square" rtlCol="0">
            <a:spAutoFit/>
          </a:bodyPr>
          <a:lstStyle/>
          <a:p>
            <a:r>
              <a:rPr lang="en-US" sz="2400" dirty="0">
                <a:solidFill>
                  <a:srgbClr val="610B38"/>
                </a:solidFill>
                <a:latin typeface="erdana"/>
              </a:rPr>
              <a:t>SUM, AVG, MAX, MIN, COUNT,  and </a:t>
            </a:r>
            <a:r>
              <a:rPr lang="en-IN" sz="2400" b="0" i="0" dirty="0">
                <a:solidFill>
                  <a:srgbClr val="610B38"/>
                </a:solidFill>
                <a:effectLst/>
                <a:latin typeface="erdana"/>
              </a:rPr>
              <a:t>GROUP_CONCAT</a:t>
            </a:r>
          </a:p>
        </p:txBody>
      </p:sp>
      <p:grpSp>
        <p:nvGrpSpPr>
          <p:cNvPr id="49" name="Group 48">
            <a:extLst>
              <a:ext uri="{FF2B5EF4-FFF2-40B4-BE49-F238E27FC236}">
                <a16:creationId xmlns:a16="http://schemas.microsoft.com/office/drawing/2014/main" id="{635EB032-B282-4430-986D-AA2E5286CC50}"/>
              </a:ext>
            </a:extLst>
          </p:cNvPr>
          <p:cNvGrpSpPr/>
          <p:nvPr/>
        </p:nvGrpSpPr>
        <p:grpSpPr>
          <a:xfrm>
            <a:off x="3034132" y="2979529"/>
            <a:ext cx="8822508" cy="1543543"/>
            <a:chOff x="1699040" y="3121804"/>
            <a:chExt cx="9653544" cy="1543543"/>
          </a:xfrm>
        </p:grpSpPr>
        <p:sp>
          <p:nvSpPr>
            <p:cNvPr id="45" name="TextBox 44">
              <a:extLst>
                <a:ext uri="{FF2B5EF4-FFF2-40B4-BE49-F238E27FC236}">
                  <a16:creationId xmlns:a16="http://schemas.microsoft.com/office/drawing/2014/main" id="{5F3E7A48-09FE-4DE5-8F7C-773C02859BDE}"/>
                </a:ext>
              </a:extLst>
            </p:cNvPr>
            <p:cNvSpPr txBox="1"/>
            <p:nvPr/>
          </p:nvSpPr>
          <p:spPr>
            <a:xfrm>
              <a:off x="1699040" y="3121804"/>
              <a:ext cx="9653544" cy="400110"/>
            </a:xfrm>
            <a:prstGeom prst="rect">
              <a:avLst/>
            </a:prstGeom>
            <a:noFill/>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a:t>
              </a:r>
              <a:r>
                <a:rPr lang="en-US" sz="2000" dirty="0">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table_name </a:t>
              </a:r>
              <a:r>
                <a:rPr lang="en-US" sz="2000" dirty="0">
                  <a:solidFill>
                    <a:srgbClr val="0077AA"/>
                  </a:solidFill>
                  <a:latin typeface="Liberation Mono"/>
                  <a:cs typeface="Arial" panose="020B0604020202020204" pitchFamily="34" charset="0"/>
                </a:rPr>
                <a:t>WHERE </a:t>
              </a:r>
              <a:r>
                <a:rPr lang="en-US" sz="2000" dirty="0">
                  <a:solidFill>
                    <a:schemeClr val="bg1">
                      <a:lumMod val="65000"/>
                    </a:schemeClr>
                  </a:solidFill>
                  <a:latin typeface="Liberation Mono"/>
                  <a:cs typeface="Arial" panose="020B0604020202020204" pitchFamily="34" charset="0"/>
                </a:rPr>
                <a:t>&lt;</a:t>
              </a:r>
              <a:r>
                <a:rPr lang="en-US" sz="2000" dirty="0">
                  <a:latin typeface="Liberation Mono"/>
                  <a:cs typeface="Arial" panose="020B0604020202020204" pitchFamily="34" charset="0"/>
                </a:rPr>
                <a:t>condition</a:t>
              </a:r>
              <a:r>
                <a:rPr lang="en-US" sz="2000" dirty="0">
                  <a:solidFill>
                    <a:schemeClr val="bg1">
                      <a:lumMod val="65000"/>
                    </a:schemeClr>
                  </a:solidFill>
                  <a:latin typeface="Liberation Mono"/>
                  <a:cs typeface="Arial" panose="020B0604020202020204" pitchFamily="34" charset="0"/>
                </a:rPr>
                <a:t>&gt;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GROUP</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 </a:t>
              </a:r>
              <a:r>
                <a:rPr lang="en-US" sz="2000" dirty="0">
                  <a:latin typeface="Liberation Mono"/>
                  <a:cs typeface="Arial" panose="020B0604020202020204" pitchFamily="34" charset="0"/>
                </a:rPr>
                <a:t>column_name</a:t>
              </a:r>
              <a:endParaRPr lang="en-IN" sz="2000" dirty="0">
                <a:latin typeface="Liberation Mono"/>
                <a:cs typeface="Arial" panose="020B0604020202020204" pitchFamily="34" charset="0"/>
              </a:endParaRPr>
            </a:p>
          </p:txBody>
        </p:sp>
        <p:sp>
          <p:nvSpPr>
            <p:cNvPr id="46" name="TextBox 45">
              <a:extLst>
                <a:ext uri="{FF2B5EF4-FFF2-40B4-BE49-F238E27FC236}">
                  <a16:creationId xmlns:a16="http://schemas.microsoft.com/office/drawing/2014/main" id="{B5FF3371-9FCA-41F6-89CF-B013D6B7AC0A}"/>
                </a:ext>
              </a:extLst>
            </p:cNvPr>
            <p:cNvSpPr txBox="1"/>
            <p:nvPr/>
          </p:nvSpPr>
          <p:spPr>
            <a:xfrm>
              <a:off x="6222627" y="4019016"/>
              <a:ext cx="4736003" cy="646331"/>
            </a:xfrm>
            <a:prstGeom prst="rect">
              <a:avLst/>
            </a:prstGeom>
            <a:noFill/>
          </p:spPr>
          <p:txBody>
            <a:bodyPr wrap="square">
              <a:spAutoFit/>
            </a:bodyPr>
            <a:lstStyle/>
            <a:p>
              <a:r>
                <a:rPr lang="en-US" b="1" dirty="0">
                  <a:solidFill>
                    <a:srgbClr val="610B38"/>
                  </a:solidFill>
                  <a:latin typeface="erdana"/>
                </a:rPr>
                <a:t>SUM</a:t>
              </a:r>
              <a:r>
                <a:rPr lang="en-US" b="1" dirty="0">
                  <a:solidFill>
                    <a:schemeClr val="bg1">
                      <a:lumMod val="65000"/>
                    </a:schemeClr>
                  </a:solidFill>
                  <a:uFill>
                    <a:solidFill>
                      <a:srgbClr val="FF0000"/>
                    </a:solidFill>
                  </a:uFill>
                  <a:latin typeface="Liberation Mono"/>
                </a:rPr>
                <a:t>(</a:t>
              </a:r>
              <a:r>
                <a:rPr lang="en-US" b="1" dirty="0">
                  <a:latin typeface="erdana"/>
                </a:rPr>
                <a:t>colNM</a:t>
              </a:r>
              <a:r>
                <a:rPr lang="en-US" b="1" dirty="0">
                  <a:solidFill>
                    <a:schemeClr val="bg1">
                      <a:lumMod val="65000"/>
                    </a:schemeClr>
                  </a:solidFill>
                  <a:uFill>
                    <a:solidFill>
                      <a:srgbClr val="FF0000"/>
                    </a:solidFill>
                  </a:uFill>
                  <a:latin typeface="Liberation Mono"/>
                </a:rPr>
                <a:t>) / </a:t>
              </a:r>
              <a:r>
                <a:rPr lang="en-US" b="1" dirty="0">
                  <a:solidFill>
                    <a:srgbClr val="610B38"/>
                  </a:solidFill>
                  <a:latin typeface="erdana"/>
                </a:rPr>
                <a:t>AVG</a:t>
              </a:r>
              <a:r>
                <a:rPr lang="en-US" b="1" dirty="0">
                  <a:solidFill>
                    <a:schemeClr val="bg1">
                      <a:lumMod val="65000"/>
                    </a:schemeClr>
                  </a:solidFill>
                  <a:uFill>
                    <a:solidFill>
                      <a:srgbClr val="FF0000"/>
                    </a:solidFill>
                  </a:uFill>
                  <a:latin typeface="Liberation Mono"/>
                </a:rPr>
                <a:t>(</a:t>
              </a:r>
              <a:r>
                <a:rPr lang="en-US" b="1" dirty="0">
                  <a:latin typeface="erdana"/>
                </a:rPr>
                <a:t>colNM</a:t>
              </a:r>
              <a:r>
                <a:rPr lang="en-US" b="1" dirty="0">
                  <a:solidFill>
                    <a:schemeClr val="bg1">
                      <a:lumMod val="65000"/>
                    </a:schemeClr>
                  </a:solidFill>
                  <a:uFill>
                    <a:solidFill>
                      <a:srgbClr val="FF0000"/>
                    </a:solidFill>
                  </a:uFill>
                  <a:latin typeface="Liberation Mono"/>
                </a:rPr>
                <a:t>) / </a:t>
              </a:r>
              <a:r>
                <a:rPr lang="en-US" b="1" dirty="0">
                  <a:solidFill>
                    <a:srgbClr val="610B38"/>
                  </a:solidFill>
                  <a:latin typeface="erdana"/>
                </a:rPr>
                <a:t>MAX</a:t>
              </a:r>
              <a:r>
                <a:rPr lang="en-US" b="1" dirty="0">
                  <a:solidFill>
                    <a:schemeClr val="bg1">
                      <a:lumMod val="65000"/>
                    </a:schemeClr>
                  </a:solidFill>
                  <a:uFill>
                    <a:solidFill>
                      <a:srgbClr val="FF0000"/>
                    </a:solidFill>
                  </a:uFill>
                  <a:latin typeface="Liberation Mono"/>
                </a:rPr>
                <a:t>(</a:t>
              </a:r>
              <a:r>
                <a:rPr lang="en-US" b="1" dirty="0">
                  <a:latin typeface="erdana"/>
                </a:rPr>
                <a:t>colNM</a:t>
              </a:r>
              <a:r>
                <a:rPr lang="en-US" b="1" dirty="0">
                  <a:solidFill>
                    <a:schemeClr val="bg1">
                      <a:lumMod val="65000"/>
                    </a:schemeClr>
                  </a:solidFill>
                  <a:uFill>
                    <a:solidFill>
                      <a:srgbClr val="FF0000"/>
                    </a:solidFill>
                  </a:uFill>
                  <a:latin typeface="Liberation Mono"/>
                </a:rPr>
                <a:t>) </a:t>
              </a:r>
            </a:p>
            <a:p>
              <a:r>
                <a:rPr lang="en-US" b="1" dirty="0">
                  <a:solidFill>
                    <a:srgbClr val="610B38"/>
                  </a:solidFill>
                  <a:latin typeface="erdana"/>
                </a:rPr>
                <a:t>MIN</a:t>
              </a:r>
              <a:r>
                <a:rPr lang="en-US" b="1" dirty="0">
                  <a:solidFill>
                    <a:schemeClr val="bg1">
                      <a:lumMod val="65000"/>
                    </a:schemeClr>
                  </a:solidFill>
                  <a:uFill>
                    <a:solidFill>
                      <a:srgbClr val="FF0000"/>
                    </a:solidFill>
                  </a:uFill>
                  <a:latin typeface="Liberation Mono"/>
                </a:rPr>
                <a:t>(</a:t>
              </a:r>
              <a:r>
                <a:rPr lang="en-US" b="1" dirty="0">
                  <a:latin typeface="erdana"/>
                </a:rPr>
                <a:t>colNM</a:t>
              </a:r>
              <a:r>
                <a:rPr lang="en-US" b="1" dirty="0">
                  <a:solidFill>
                    <a:schemeClr val="bg1">
                      <a:lumMod val="65000"/>
                    </a:schemeClr>
                  </a:solidFill>
                  <a:uFill>
                    <a:solidFill>
                      <a:srgbClr val="FF0000"/>
                    </a:solidFill>
                  </a:uFill>
                  <a:latin typeface="Liberation Mono"/>
                </a:rPr>
                <a:t>) / </a:t>
              </a:r>
              <a:r>
                <a:rPr lang="en-US" b="1" dirty="0">
                  <a:solidFill>
                    <a:srgbClr val="610B38"/>
                  </a:solidFill>
                  <a:latin typeface="erdana"/>
                </a:rPr>
                <a:t>COUNT</a:t>
              </a:r>
              <a:r>
                <a:rPr lang="en-US" b="1" dirty="0">
                  <a:solidFill>
                    <a:schemeClr val="bg1">
                      <a:lumMod val="65000"/>
                    </a:schemeClr>
                  </a:solidFill>
                  <a:uFill>
                    <a:solidFill>
                      <a:srgbClr val="FF0000"/>
                    </a:solidFill>
                  </a:uFill>
                  <a:latin typeface="Liberation Mono"/>
                </a:rPr>
                <a:t>(</a:t>
              </a:r>
              <a:r>
                <a:rPr lang="en-US" b="1" dirty="0">
                  <a:latin typeface="erdana"/>
                </a:rPr>
                <a:t>*</a:t>
              </a:r>
              <a:r>
                <a:rPr lang="en-US" b="1" dirty="0">
                  <a:solidFill>
                    <a:schemeClr val="bg1">
                      <a:lumMod val="65000"/>
                    </a:schemeClr>
                  </a:solidFill>
                  <a:uFill>
                    <a:solidFill>
                      <a:srgbClr val="FF0000"/>
                    </a:solidFill>
                  </a:uFill>
                  <a:latin typeface="Liberation Mono"/>
                </a:rPr>
                <a:t>) / </a:t>
              </a:r>
              <a:r>
                <a:rPr lang="en-US" b="1" dirty="0">
                  <a:solidFill>
                    <a:srgbClr val="610B38"/>
                  </a:solidFill>
                  <a:latin typeface="erdana"/>
                </a:rPr>
                <a:t>COUNT</a:t>
              </a:r>
              <a:r>
                <a:rPr lang="en-US" b="1" dirty="0">
                  <a:solidFill>
                    <a:schemeClr val="bg1">
                      <a:lumMod val="65000"/>
                    </a:schemeClr>
                  </a:solidFill>
                  <a:uFill>
                    <a:solidFill>
                      <a:srgbClr val="FF0000"/>
                    </a:solidFill>
                  </a:uFill>
                  <a:latin typeface="Liberation Mono"/>
                </a:rPr>
                <a:t>(</a:t>
              </a:r>
              <a:r>
                <a:rPr lang="en-US" b="1" dirty="0">
                  <a:latin typeface="erdana"/>
                </a:rPr>
                <a:t>colNM</a:t>
              </a:r>
              <a:r>
                <a:rPr lang="en-US" b="1" dirty="0">
                  <a:solidFill>
                    <a:schemeClr val="bg1">
                      <a:lumMod val="65000"/>
                    </a:schemeClr>
                  </a:solidFill>
                  <a:uFill>
                    <a:solidFill>
                      <a:srgbClr val="FF0000"/>
                    </a:solidFill>
                  </a:uFill>
                  <a:latin typeface="Liberation Mono"/>
                </a:rPr>
                <a:t>)</a:t>
              </a:r>
              <a:endParaRPr lang="en-IN" b="1" dirty="0"/>
            </a:p>
          </p:txBody>
        </p:sp>
        <p:cxnSp>
          <p:nvCxnSpPr>
            <p:cNvPr id="12" name="Straight Arrow Connector 11">
              <a:extLst>
                <a:ext uri="{FF2B5EF4-FFF2-40B4-BE49-F238E27FC236}">
                  <a16:creationId xmlns:a16="http://schemas.microsoft.com/office/drawing/2014/main" id="{241555F3-0B35-48C4-A87A-50670156010B}"/>
                </a:ext>
              </a:extLst>
            </p:cNvPr>
            <p:cNvCxnSpPr/>
            <p:nvPr/>
          </p:nvCxnSpPr>
          <p:spPr>
            <a:xfrm>
              <a:off x="6861509" y="3547718"/>
              <a:ext cx="0" cy="43906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FA60F10E-4C2D-4A47-80AC-24C73F83A9BE}"/>
                </a:ext>
              </a:extLst>
            </p:cNvPr>
            <p:cNvCxnSpPr/>
            <p:nvPr/>
          </p:nvCxnSpPr>
          <p:spPr>
            <a:xfrm>
              <a:off x="9934350" y="3547718"/>
              <a:ext cx="0" cy="43906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F2213E18-2971-4F7B-9255-CB2707BBA893}"/>
                </a:ext>
              </a:extLst>
            </p:cNvPr>
            <p:cNvSpPr txBox="1"/>
            <p:nvPr/>
          </p:nvSpPr>
          <p:spPr>
            <a:xfrm>
              <a:off x="7570627" y="3572436"/>
              <a:ext cx="1979171" cy="430887"/>
            </a:xfrm>
            <a:prstGeom prst="rect">
              <a:avLst/>
            </a:prstGeom>
            <a:noFill/>
          </p:spPr>
          <p:txBody>
            <a:bodyPr wrap="square">
              <a:spAutoFit/>
            </a:bodyPr>
            <a:lstStyle/>
            <a:p>
              <a:r>
                <a:rPr lang="en-US" sz="2200" b="1" dirty="0">
                  <a:solidFill>
                    <a:srgbClr val="669900"/>
                  </a:solidFill>
                  <a:latin typeface="Liberation Mono"/>
                </a:rPr>
                <a:t>this is invalid</a:t>
              </a:r>
              <a:endParaRPr lang="en-IN" sz="2200" b="1" dirty="0"/>
            </a:p>
          </p:txBody>
        </p:sp>
      </p:grpSp>
    </p:spTree>
    <p:extLst>
      <p:ext uri="{BB962C8B-B14F-4D97-AF65-F5344CB8AC3E}">
        <p14:creationId xmlns:p14="http://schemas.microsoft.com/office/powerpoint/2010/main" val="201450755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83B62AA-306C-4E56-95DB-361C8CE1A765}"/>
              </a:ext>
            </a:extLst>
          </p:cNvPr>
          <p:cNvSpPr/>
          <p:nvPr/>
        </p:nvSpPr>
        <p:spPr>
          <a:xfrm>
            <a:off x="319314" y="260648"/>
            <a:ext cx="11161240" cy="2031325"/>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r>
              <a:rPr lang="en-IN" sz="2000" b="1" dirty="0">
                <a:latin typeface="Arial" panose="020B0604020202020204" pitchFamily="34" charset="0"/>
                <a:cs typeface="Arial" panose="020B0604020202020204" pitchFamily="34" charset="0"/>
              </a:rPr>
              <a:t>There are 3 places where aggregate functions can appear in a query.</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SELECT-LIST/FIELD-LIST</a:t>
            </a:r>
            <a:r>
              <a:rPr lang="en-IN"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(the items before the FROM clause).</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ORDER</a:t>
            </a:r>
            <a:r>
              <a:rPr lang="en-IN" dirty="0">
                <a:solidFill>
                  <a:srgbClr val="00B0F0"/>
                </a:solidFill>
                <a:latin typeface="Arial" panose="020B0604020202020204" pitchFamily="34" charset="0"/>
                <a:cs typeface="Arial" panose="020B0604020202020204" pitchFamily="34" charset="0"/>
              </a:rPr>
              <a:t> </a:t>
            </a:r>
            <a:r>
              <a:rPr lang="en-IN" dirty="0">
                <a:solidFill>
                  <a:srgbClr val="00B0F0"/>
                </a:solidFill>
                <a:uFill>
                  <a:solidFill>
                    <a:srgbClr val="FF0000"/>
                  </a:solidFill>
                </a:uFill>
                <a:latin typeface="Arial" panose="020B0604020202020204" pitchFamily="34" charset="0"/>
                <a:cs typeface="Arial" panose="020B0604020202020204" pitchFamily="34" charset="0"/>
              </a:rPr>
              <a:t>BY</a:t>
            </a:r>
            <a:r>
              <a:rPr lang="en-IN" dirty="0">
                <a:solidFill>
                  <a:srgbClr val="A40052"/>
                </a:solidFill>
                <a:uFill>
                  <a:solidFill>
                    <a:srgbClr val="FF0000"/>
                  </a:solidFill>
                </a:u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a:t>
            </a:r>
          </a:p>
        </p:txBody>
      </p:sp>
      <p:sp>
        <p:nvSpPr>
          <p:cNvPr id="6" name="Rectangle 5">
            <a:extLst>
              <a:ext uri="{FF2B5EF4-FFF2-40B4-BE49-F238E27FC236}">
                <a16:creationId xmlns:a16="http://schemas.microsoft.com/office/drawing/2014/main" id="{84AEAD9C-8F2B-4814-AE05-75B749E695C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BE0FFF71-9A93-4CF0-956C-57CEC3208480}"/>
              </a:ext>
            </a:extLst>
          </p:cNvPr>
          <p:cNvSpPr/>
          <p:nvPr/>
        </p:nvSpPr>
        <p:spPr>
          <a:xfrm>
            <a:off x="319314" y="2319838"/>
            <a:ext cx="11608540" cy="4493538"/>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200" dirty="0">
                <a:solidFill>
                  <a:srgbClr val="FF0000"/>
                </a:solidFill>
                <a:latin typeface="Palatino Linotype" panose="02040502050505030304" pitchFamily="18" charset="0"/>
              </a:rPr>
              <a:t>:</a:t>
            </a:r>
          </a:p>
          <a:p>
            <a:endParaRPr lang="en-IN" sz="6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The aggregate functions allow you to perform the calculation of a set of rows and </a:t>
            </a:r>
            <a:r>
              <a:rPr lang="en-IN" b="1" dirty="0">
                <a:latin typeface="Palatino Linotype" panose="02040502050505030304" pitchFamily="18" charset="0"/>
                <a:cs typeface="Segoe UI Light" panose="020B0502040204020203" pitchFamily="34" charset="0"/>
              </a:rPr>
              <a:t>return a </a:t>
            </a:r>
            <a:r>
              <a:rPr lang="en-IN" b="1" i="1" dirty="0">
                <a:solidFill>
                  <a:srgbClr val="C00000"/>
                </a:solidFill>
                <a:uFill>
                  <a:solidFill>
                    <a:srgbClr val="FF0000"/>
                  </a:solidFill>
                </a:uFill>
                <a:latin typeface="Palatino Linotype" panose="02040502050505030304" pitchFamily="18" charset="0"/>
              </a:rPr>
              <a:t>single</a:t>
            </a:r>
            <a:r>
              <a:rPr lang="en-IN" dirty="0">
                <a:latin typeface="Palatino Linotype" panose="02040502050505030304" pitchFamily="18" charset="0"/>
                <a:cs typeface="Segoe UI Light" panose="020B0502040204020203" pitchFamily="34" charset="0"/>
              </a:rPr>
              <a:t> </a:t>
            </a:r>
            <a:r>
              <a:rPr lang="en-IN" b="1" dirty="0">
                <a:latin typeface="Palatino Linotype" panose="02040502050505030304" pitchFamily="18" charset="0"/>
                <a:cs typeface="Segoe UI Light" panose="020B0502040204020203" pitchFamily="34" charset="0"/>
              </a:rPr>
              <a:t>value</a:t>
            </a:r>
            <a:r>
              <a:rPr lang="en-IN" dirty="0">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4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rPr>
              <a:t>The </a:t>
            </a:r>
            <a:r>
              <a:rPr lang="en-IN" dirty="0">
                <a:solidFill>
                  <a:srgbClr val="A40052"/>
                </a:solidFill>
                <a:uFill>
                  <a:solidFill>
                    <a:srgbClr val="FF0000"/>
                  </a:solidFill>
                </a:uFill>
                <a:latin typeface="Palatino Linotype" panose="02040502050505030304" pitchFamily="18" charset="0"/>
              </a:rPr>
              <a:t>WHERE</a:t>
            </a:r>
            <a:r>
              <a:rPr lang="en-IN" dirty="0">
                <a:solidFill>
                  <a:schemeClr val="tx1">
                    <a:lumMod val="85000"/>
                    <a:lumOff val="15000"/>
                  </a:schemeClr>
                </a:solidFill>
                <a:latin typeface="Palatino Linotype" panose="02040502050505030304" pitchFamily="18" charset="0"/>
              </a:rPr>
              <a:t> clause cannot refer to aggregate functions. </a:t>
            </a:r>
            <a:r>
              <a:rPr lang="en-IN" dirty="0">
                <a:solidFill>
                  <a:srgbClr val="FF0000"/>
                </a:solidFill>
                <a:latin typeface="Palatino Linotype" panose="02040502050505030304" pitchFamily="18" charset="0"/>
                <a:cs typeface="Segoe UI Light" panose="020B0502040204020203" pitchFamily="34" charset="0"/>
              </a:rPr>
              <a:t>e.g.</a:t>
            </a:r>
            <a:r>
              <a:rPr lang="en-IN" dirty="0">
                <a:solidFill>
                  <a:schemeClr val="tx1">
                    <a:lumMod val="85000"/>
                    <a:lumOff val="15000"/>
                  </a:schemeClr>
                </a:solidFill>
                <a:latin typeface="Palatino Linotype" panose="02040502050505030304" pitchFamily="18" charset="0"/>
              </a:rPr>
              <a:t> </a:t>
            </a:r>
            <a:r>
              <a:rPr lang="en-IN" dirty="0">
                <a:solidFill>
                  <a:srgbClr val="0077AA"/>
                </a:solidFill>
                <a:latin typeface="Palatino Linotype" panose="02040502050505030304" pitchFamily="18" charset="0"/>
                <a:cs typeface="Arial" panose="020B0604020202020204" pitchFamily="34" charset="0"/>
              </a:rPr>
              <a:t>WHERE</a:t>
            </a:r>
            <a:r>
              <a:rPr lang="en-IN" dirty="0">
                <a:solidFill>
                  <a:schemeClr val="accent2"/>
                </a:solidFill>
                <a:latin typeface="Palatino Linotype" panose="02040502050505030304" pitchFamily="18" charset="0"/>
              </a:rPr>
              <a:t> </a:t>
            </a:r>
            <a:r>
              <a:rPr lang="en-IN" dirty="0">
                <a:solidFill>
                  <a:srgbClr val="DD4A68"/>
                </a:solidFill>
                <a:latin typeface="Palatino Linotype" panose="02040502050505030304" pitchFamily="18" charset="0"/>
              </a:rPr>
              <a:t>SUM</a:t>
            </a:r>
            <a:r>
              <a:rPr lang="en-IN" dirty="0">
                <a:solidFill>
                  <a:schemeClr val="tx1">
                    <a:lumMod val="85000"/>
                    <a:lumOff val="15000"/>
                  </a:schemeClr>
                </a:solidFill>
                <a:latin typeface="Palatino Linotype" panose="02040502050505030304" pitchFamily="18" charset="0"/>
              </a:rPr>
              <a:t>(sal) = 5000</a:t>
            </a:r>
            <a:r>
              <a:rPr lang="en-IN" dirty="0">
                <a:solidFill>
                  <a:srgbClr val="E75C0F"/>
                </a:solidFill>
                <a:latin typeface="Palatino Linotype" panose="02040502050505030304" pitchFamily="18" charset="0"/>
              </a:rPr>
              <a:t>     </a:t>
            </a:r>
            <a:r>
              <a:rPr lang="en-IN" dirty="0">
                <a:solidFill>
                  <a:srgbClr val="00B050"/>
                </a:solidFill>
                <a:latin typeface="Palatino Linotype" panose="02040502050505030304" pitchFamily="18" charset="0"/>
              </a:rPr>
              <a:t># Invalid, Error</a:t>
            </a:r>
          </a:p>
          <a:p>
            <a:pPr marL="285750" indent="-285750">
              <a:buFont typeface="Arial" panose="020B0604020202020204" pitchFamily="34" charset="0"/>
              <a:buChar char="•"/>
            </a:pPr>
            <a:endParaRPr lang="en-IN" sz="4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rPr>
              <a:t>The </a:t>
            </a:r>
            <a:r>
              <a:rPr lang="en-IN" dirty="0">
                <a:solidFill>
                  <a:srgbClr val="A40052"/>
                </a:solidFill>
                <a:uFill>
                  <a:solidFill>
                    <a:srgbClr val="FF0000"/>
                  </a:solidFill>
                </a:uFill>
                <a:latin typeface="Palatino Linotype" panose="02040502050505030304" pitchFamily="18" charset="0"/>
              </a:rPr>
              <a:t>HAVING</a:t>
            </a:r>
            <a:r>
              <a:rPr lang="en-IN" dirty="0">
                <a:solidFill>
                  <a:schemeClr val="tx1">
                    <a:lumMod val="85000"/>
                    <a:lumOff val="15000"/>
                  </a:schemeClr>
                </a:solidFill>
                <a:latin typeface="Palatino Linotype" panose="02040502050505030304" pitchFamily="18" charset="0"/>
              </a:rPr>
              <a:t> clause can refer to aggregate functions.     </a:t>
            </a:r>
            <a:r>
              <a:rPr lang="en-IN" dirty="0">
                <a:solidFill>
                  <a:srgbClr val="FF0000"/>
                </a:solidFill>
                <a:latin typeface="Palatino Linotype" panose="02040502050505030304" pitchFamily="18" charset="0"/>
                <a:cs typeface="Segoe UI Light" panose="020B0502040204020203" pitchFamily="34" charset="0"/>
              </a:rPr>
              <a:t>e.g. </a:t>
            </a:r>
            <a:r>
              <a:rPr lang="en-IN" dirty="0">
                <a:solidFill>
                  <a:schemeClr val="tx1">
                    <a:lumMod val="85000"/>
                    <a:lumOff val="15000"/>
                  </a:schemeClr>
                </a:solidFill>
                <a:latin typeface="Palatino Linotype" panose="02040502050505030304" pitchFamily="18" charset="0"/>
              </a:rPr>
              <a:t> </a:t>
            </a:r>
            <a:r>
              <a:rPr lang="en-IN" dirty="0">
                <a:solidFill>
                  <a:srgbClr val="0077AA"/>
                </a:solidFill>
                <a:latin typeface="Palatino Linotype" panose="02040502050505030304" pitchFamily="18" charset="0"/>
                <a:cs typeface="Arial" panose="020B0604020202020204" pitchFamily="34" charset="0"/>
              </a:rPr>
              <a:t>HAVING</a:t>
            </a:r>
            <a:r>
              <a:rPr lang="en-IN" dirty="0">
                <a:solidFill>
                  <a:schemeClr val="accent2"/>
                </a:solidFill>
                <a:latin typeface="Palatino Linotype" panose="02040502050505030304" pitchFamily="18" charset="0"/>
              </a:rPr>
              <a:t> </a:t>
            </a:r>
            <a:r>
              <a:rPr lang="en-IN" dirty="0">
                <a:solidFill>
                  <a:srgbClr val="DD4A68"/>
                </a:solidFill>
                <a:latin typeface="Palatino Linotype" panose="02040502050505030304" pitchFamily="18" charset="0"/>
              </a:rPr>
              <a:t>SUM</a:t>
            </a:r>
            <a:r>
              <a:rPr lang="en-IN" dirty="0">
                <a:solidFill>
                  <a:schemeClr val="tx1">
                    <a:lumMod val="85000"/>
                    <a:lumOff val="15000"/>
                  </a:schemeClr>
                </a:solidFill>
                <a:latin typeface="Palatino Linotype" panose="02040502050505030304" pitchFamily="18" charset="0"/>
              </a:rPr>
              <a:t>(sal) = 5000</a:t>
            </a:r>
            <a:r>
              <a:rPr lang="en-IN" dirty="0">
                <a:solidFill>
                  <a:srgbClr val="E75C0F"/>
                </a:solidFill>
                <a:latin typeface="Palatino Linotype" panose="02040502050505030304" pitchFamily="18" charset="0"/>
              </a:rPr>
              <a:t>  </a:t>
            </a:r>
            <a:r>
              <a:rPr lang="en-IN" dirty="0">
                <a:solidFill>
                  <a:srgbClr val="00B050"/>
                </a:solidFill>
                <a:latin typeface="Palatino Linotype" panose="02040502050505030304" pitchFamily="18" charset="0"/>
              </a:rPr>
              <a:t># Valid,  No Error</a:t>
            </a:r>
          </a:p>
          <a:p>
            <a:pPr marL="285750" indent="-285750">
              <a:buFont typeface="Arial" panose="020B0604020202020204" pitchFamily="34" charset="0"/>
              <a:buChar char="•"/>
            </a:pPr>
            <a:endParaRPr lang="en-IN" sz="4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rgbClr val="242729"/>
                </a:solidFill>
                <a:latin typeface="Palatino Linotype" panose="02040502050505030304" pitchFamily="18" charset="0"/>
                <a:cs typeface="Segoe UI Light" panose="020B0502040204020203" pitchFamily="34" charset="0"/>
              </a:rPr>
              <a:t>Nesting of aggregate functions are not allowed.</a:t>
            </a:r>
          </a:p>
          <a:p>
            <a:r>
              <a:rPr lang="en-IN" dirty="0">
                <a:solidFill>
                  <a:srgbClr val="FF0000"/>
                </a:solidFill>
                <a:latin typeface="Palatino Linotype" panose="02040502050505030304" pitchFamily="18" charset="0"/>
                <a:cs typeface="Segoe UI Light" panose="020B0502040204020203" pitchFamily="34" charset="0"/>
              </a:rPr>
              <a:t>     e.g.</a:t>
            </a:r>
          </a:p>
          <a:p>
            <a:r>
              <a:rPr lang="en-US" dirty="0">
                <a:solidFill>
                  <a:srgbClr val="0077AA"/>
                </a:solidFill>
                <a:latin typeface="Palatino Linotype" panose="02040502050505030304" pitchFamily="18" charset="0"/>
                <a:ea typeface="Times New Roman" panose="0202060305040502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 SELECT</a:t>
            </a:r>
            <a:r>
              <a:rPr lang="en-US" dirty="0">
                <a:latin typeface="Palatino Linotype" panose="02040502050505030304" pitchFamily="18" charset="0"/>
                <a:cs typeface="Arial" panose="020B0604020202020204" pitchFamily="34" charset="0"/>
              </a:rPr>
              <a:t> </a:t>
            </a:r>
            <a:r>
              <a:rPr lang="en-US" dirty="0">
                <a:solidFill>
                  <a:srgbClr val="DD4A68"/>
                </a:solidFill>
                <a:latin typeface="Palatino Linotype" panose="02040502050505030304" pitchFamily="18" charset="0"/>
              </a:rPr>
              <a:t>MAX</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solidFill>
                  <a:srgbClr val="DD4A68"/>
                </a:solidFill>
                <a:latin typeface="Palatino Linotype" panose="02040502050505030304" pitchFamily="18" charset="0"/>
              </a:rPr>
              <a:t>COUNT</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solidFill>
                  <a:srgbClr val="A67F59"/>
                </a:solidFill>
                <a:latin typeface="Palatino Linotype" panose="02040502050505030304" pitchFamily="18" charset="0"/>
              </a:rPr>
              <a:t>*</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latin typeface="Palatino Linotype" panose="0204050205050503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FROM</a:t>
            </a:r>
            <a:r>
              <a:rPr lang="en-US" dirty="0">
                <a:latin typeface="Palatino Linotype" panose="02040502050505030304" pitchFamily="18" charset="0"/>
                <a:cs typeface="Arial" panose="020B0604020202020204" pitchFamily="34" charset="0"/>
              </a:rPr>
              <a:t> emp </a:t>
            </a:r>
            <a:r>
              <a:rPr lang="en-US" dirty="0">
                <a:solidFill>
                  <a:srgbClr val="0077AA"/>
                </a:solidFill>
                <a:latin typeface="Palatino Linotype" panose="02040502050505030304" pitchFamily="18" charset="0"/>
                <a:cs typeface="Arial" panose="020B0604020202020204" pitchFamily="34" charset="0"/>
              </a:rPr>
              <a:t>GROUP</a:t>
            </a:r>
            <a:r>
              <a:rPr lang="en-US" dirty="0">
                <a:latin typeface="Palatino Linotype" panose="0204050205050503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BY</a:t>
            </a:r>
            <a:r>
              <a:rPr lang="en-US" dirty="0">
                <a:latin typeface="Palatino Linotype" panose="02040502050505030304" pitchFamily="18" charset="0"/>
                <a:cs typeface="Arial" panose="020B0604020202020204" pitchFamily="34" charset="0"/>
              </a:rPr>
              <a:t> deptno;</a:t>
            </a:r>
          </a:p>
          <a:p>
            <a:endParaRPr lang="en-US" sz="400" dirty="0">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rgbClr val="242729"/>
                </a:solidFill>
                <a:latin typeface="Palatino Linotype" panose="02040502050505030304" pitchFamily="18" charset="0"/>
                <a:cs typeface="Segoe UI Light" panose="020B0502040204020203" pitchFamily="34" charset="0"/>
              </a:rPr>
              <a:t>Blank space between aggregate functions like (</a:t>
            </a:r>
            <a:r>
              <a:rPr lang="en-IN" dirty="0">
                <a:solidFill>
                  <a:srgbClr val="DD4A68"/>
                </a:solidFill>
                <a:latin typeface="Palatino Linotype" panose="02040502050505030304" pitchFamily="18" charset="0"/>
              </a:rPr>
              <a:t>SUM</a:t>
            </a:r>
            <a:r>
              <a:rPr lang="en-IN" dirty="0">
                <a:solidFill>
                  <a:srgbClr val="242729"/>
                </a:solidFill>
                <a:latin typeface="Palatino Linotype" panose="02040502050505030304" pitchFamily="18" charset="0"/>
                <a:cs typeface="Segoe UI Light" panose="020B0502040204020203" pitchFamily="34" charset="0"/>
              </a:rPr>
              <a:t>, </a:t>
            </a:r>
            <a:r>
              <a:rPr lang="en-IN" dirty="0">
                <a:solidFill>
                  <a:srgbClr val="DD4A68"/>
                </a:solidFill>
                <a:latin typeface="Palatino Linotype" panose="02040502050505030304" pitchFamily="18" charset="0"/>
              </a:rPr>
              <a:t>MIN</a:t>
            </a:r>
            <a:r>
              <a:rPr lang="en-IN" dirty="0">
                <a:solidFill>
                  <a:srgbClr val="242729"/>
                </a:solidFill>
                <a:latin typeface="Palatino Linotype" panose="02040502050505030304" pitchFamily="18" charset="0"/>
                <a:cs typeface="Segoe UI Light" panose="020B0502040204020203" pitchFamily="34" charset="0"/>
              </a:rPr>
              <a:t>, </a:t>
            </a:r>
            <a:r>
              <a:rPr lang="en-IN" dirty="0">
                <a:solidFill>
                  <a:srgbClr val="DD4A68"/>
                </a:solidFill>
                <a:latin typeface="Palatino Linotype" panose="02040502050505030304" pitchFamily="18" charset="0"/>
              </a:rPr>
              <a:t>MAX</a:t>
            </a:r>
            <a:r>
              <a:rPr lang="en-IN" dirty="0">
                <a:solidFill>
                  <a:srgbClr val="242729"/>
                </a:solidFill>
                <a:latin typeface="Palatino Linotype" panose="02040502050505030304" pitchFamily="18" charset="0"/>
                <a:cs typeface="Segoe UI Light" panose="020B0502040204020203" pitchFamily="34" charset="0"/>
              </a:rPr>
              <a:t>, </a:t>
            </a:r>
            <a:r>
              <a:rPr lang="en-IN" dirty="0">
                <a:solidFill>
                  <a:srgbClr val="DD4A68"/>
                </a:solidFill>
                <a:latin typeface="Palatino Linotype" panose="02040502050505030304" pitchFamily="18" charset="0"/>
              </a:rPr>
              <a:t>COUNT</a:t>
            </a:r>
            <a:r>
              <a:rPr lang="en-IN" dirty="0">
                <a:solidFill>
                  <a:srgbClr val="242729"/>
                </a:solidFill>
                <a:latin typeface="Palatino Linotype" panose="02040502050505030304" pitchFamily="18" charset="0"/>
                <a:cs typeface="Segoe UI Light" panose="020B0502040204020203" pitchFamily="34" charset="0"/>
              </a:rPr>
              <a:t>) are not allowed. </a:t>
            </a:r>
          </a:p>
          <a:p>
            <a:r>
              <a:rPr lang="en-IN" dirty="0">
                <a:solidFill>
                  <a:srgbClr val="FF0000"/>
                </a:solidFill>
                <a:latin typeface="Palatino Linotype" panose="02040502050505030304" pitchFamily="18" charset="0"/>
                <a:cs typeface="Segoe UI Light" panose="020B0502040204020203" pitchFamily="34" charset="0"/>
              </a:rPr>
              <a:t>     e.g.</a:t>
            </a:r>
            <a:endParaRPr lang="en-IN" dirty="0">
              <a:solidFill>
                <a:srgbClr val="242729"/>
              </a:solidFill>
              <a:latin typeface="Palatino Linotype" panose="02040502050505030304" pitchFamily="18" charset="0"/>
              <a:cs typeface="Segoe UI Light" panose="020B0502040204020203" pitchFamily="34" charset="0"/>
            </a:endParaRPr>
          </a:p>
          <a:p>
            <a:r>
              <a:rPr lang="en-IN" dirty="0">
                <a:solidFill>
                  <a:srgbClr val="242729"/>
                </a:solidFill>
                <a:latin typeface="Palatino Linotype" panose="02040502050505030304" pitchFamily="18" charset="0"/>
                <a:cs typeface="Segoe UI Light" panose="020B0502040204020203" pitchFamily="34" charset="0"/>
              </a:rPr>
              <a:t>          </a:t>
            </a:r>
            <a:r>
              <a:rPr lang="en-IN" dirty="0">
                <a:solidFill>
                  <a:srgbClr val="0077AA"/>
                </a:solidFill>
                <a:latin typeface="Palatino Linotype" panose="02040502050505030304" pitchFamily="18" charset="0"/>
                <a:ea typeface="Times New Roman" panose="02020603050405020304" pitchFamily="18" charset="0"/>
                <a:cs typeface="Arial" panose="020B0604020202020204" pitchFamily="34" charset="0"/>
              </a:rPr>
              <a:t>SELECT</a:t>
            </a:r>
            <a:r>
              <a:rPr lang="en-IN" dirty="0">
                <a:solidFill>
                  <a:srgbClr val="242729"/>
                </a:solidFill>
                <a:latin typeface="Palatino Linotype" panose="02040502050505030304" pitchFamily="18" charset="0"/>
                <a:cs typeface="Segoe UI Light" panose="020B0502040204020203" pitchFamily="34" charset="0"/>
              </a:rPr>
              <a:t> </a:t>
            </a:r>
            <a:r>
              <a:rPr lang="en-IN" dirty="0">
                <a:solidFill>
                  <a:srgbClr val="DD4A68"/>
                </a:solidFill>
                <a:latin typeface="Palatino Linotype" panose="02040502050505030304" pitchFamily="18" charset="0"/>
              </a:rPr>
              <a:t>SUM</a:t>
            </a:r>
            <a:r>
              <a:rPr lang="en-IN" dirty="0">
                <a:solidFill>
                  <a:srgbClr val="242729"/>
                </a:solidFill>
                <a:uFill>
                  <a:solidFill>
                    <a:srgbClr val="FF0000"/>
                  </a:solidFill>
                </a:uFill>
                <a:latin typeface="Palatino Linotype" panose="02040502050505030304" pitchFamily="18" charset="0"/>
                <a:cs typeface="Segoe UI Light" panose="020B0502040204020203" pitchFamily="34" charset="0"/>
              </a:rPr>
              <a:t> </a:t>
            </a:r>
            <a:r>
              <a:rPr lang="en-IN" dirty="0">
                <a:solidFill>
                  <a:schemeClr val="bg1">
                    <a:lumMod val="65000"/>
                  </a:schemeClr>
                </a:solidFill>
                <a:uFill>
                  <a:solidFill>
                    <a:srgbClr val="FF0000"/>
                  </a:solidFill>
                </a:uFill>
                <a:latin typeface="Palatino Linotype" panose="02040502050505030304" pitchFamily="18" charset="0"/>
                <a:cs typeface="Arial" panose="020B0604020202020204" pitchFamily="34" charset="0"/>
              </a:rPr>
              <a:t>(</a:t>
            </a:r>
            <a:r>
              <a:rPr lang="en-IN" dirty="0">
                <a:solidFill>
                  <a:srgbClr val="242729"/>
                </a:solidFill>
                <a:uFill>
                  <a:solidFill>
                    <a:srgbClr val="FF0000"/>
                  </a:solidFill>
                </a:uFill>
                <a:latin typeface="Palatino Linotype" panose="02040502050505030304" pitchFamily="18" charset="0"/>
                <a:cs typeface="Segoe UI Light" panose="020B0502040204020203" pitchFamily="34" charset="0"/>
              </a:rPr>
              <a:t>sal</a:t>
            </a:r>
            <a:r>
              <a:rPr lang="en-IN" dirty="0">
                <a:solidFill>
                  <a:schemeClr val="bg1">
                    <a:lumMod val="65000"/>
                  </a:schemeClr>
                </a:solidFill>
                <a:uFill>
                  <a:solidFill>
                    <a:srgbClr val="FF0000"/>
                  </a:solidFill>
                </a:uFill>
                <a:latin typeface="Palatino Linotype" panose="02040502050505030304" pitchFamily="18" charset="0"/>
                <a:cs typeface="Arial" panose="020B0604020202020204" pitchFamily="34" charset="0"/>
              </a:rPr>
              <a:t>)</a:t>
            </a:r>
            <a:r>
              <a:rPr lang="en-IN" dirty="0">
                <a:solidFill>
                  <a:srgbClr val="242729"/>
                </a:solidFill>
                <a:latin typeface="Palatino Linotype" panose="02040502050505030304" pitchFamily="18" charset="0"/>
                <a:cs typeface="Segoe UI Light" panose="020B0502040204020203" pitchFamily="34" charset="0"/>
              </a:rPr>
              <a:t> </a:t>
            </a:r>
            <a:r>
              <a:rPr lang="en-IN" dirty="0">
                <a:solidFill>
                  <a:srgbClr val="0077AA"/>
                </a:solidFill>
                <a:latin typeface="Palatino Linotype" panose="02040502050505030304" pitchFamily="18" charset="0"/>
                <a:ea typeface="Times New Roman" panose="02020603050405020304" pitchFamily="18" charset="0"/>
                <a:cs typeface="Arial" panose="020B0604020202020204" pitchFamily="34" charset="0"/>
              </a:rPr>
              <a:t>FROM</a:t>
            </a:r>
            <a:r>
              <a:rPr lang="en-IN" dirty="0">
                <a:solidFill>
                  <a:srgbClr val="242729"/>
                </a:solidFill>
                <a:latin typeface="Palatino Linotype" panose="02040502050505030304" pitchFamily="18" charset="0"/>
                <a:cs typeface="Segoe UI Light" panose="020B0502040204020203" pitchFamily="34" charset="0"/>
              </a:rPr>
              <a:t> emp;</a:t>
            </a:r>
          </a:p>
          <a:p>
            <a:endParaRPr lang="en-IN" sz="400" dirty="0">
              <a:solidFill>
                <a:srgbClr val="242729"/>
              </a:solidFill>
              <a:latin typeface="Palatino Linotype" panose="02040502050505030304" pitchFamily="18" charset="0"/>
              <a:cs typeface="Segoe UI Light" panose="020B0502040204020203" pitchFamily="34" charset="0"/>
            </a:endParaRPr>
          </a:p>
          <a:p>
            <a:pPr marL="285750" indent="-285750" algn="just">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The GROUP BY clause is often used with an aggregate function to perform calculation and </a:t>
            </a:r>
            <a:r>
              <a:rPr lang="en-IN" b="1" dirty="0">
                <a:latin typeface="Palatino Linotype" panose="02040502050505030304" pitchFamily="18" charset="0"/>
                <a:cs typeface="Segoe UI Light" panose="020B0502040204020203" pitchFamily="34" charset="0"/>
              </a:rPr>
              <a:t>return a single  value for each subgroup</a:t>
            </a:r>
            <a:r>
              <a:rPr lang="en-IN" dirty="0">
                <a:latin typeface="Palatino Linotype" panose="02040502050505030304" pitchFamily="18" charset="0"/>
                <a:cs typeface="Segoe UI Light" panose="020B0502040204020203" pitchFamily="34" charset="0"/>
              </a:rPr>
              <a:t>.</a:t>
            </a:r>
          </a:p>
          <a:p>
            <a:pPr marL="285750" indent="-285750" algn="just">
              <a:buFont typeface="Arial" panose="020B0604020202020204" pitchFamily="34" charset="0"/>
              <a:buChar char="•"/>
            </a:pPr>
            <a:endParaRPr lang="en-IN" sz="400" dirty="0">
              <a:latin typeface="Palatino Linotype" panose="02040502050505030304" pitchFamily="18" charset="0"/>
              <a:cs typeface="Segoe UI Light" panose="020B0502040204020203" pitchFamily="34" charset="0"/>
            </a:endParaRPr>
          </a:p>
          <a:p>
            <a:pPr marL="285750" indent="-285750" algn="just">
              <a:buFont typeface="Arial" panose="020B0604020202020204" pitchFamily="34" charset="0"/>
              <a:buChar char="•"/>
            </a:pPr>
            <a:r>
              <a:rPr lang="en-US" dirty="0">
                <a:latin typeface="Palatino Linotype" panose="02040502050505030304" pitchFamily="18" charset="0"/>
                <a:cs typeface="Segoe UI Light" panose="020B0502040204020203" pitchFamily="34" charset="0"/>
              </a:rPr>
              <a:t>To eliminate duplicates before applying the aggregate function is available by including the keyword DISTINCT.</a:t>
            </a:r>
            <a:endParaRPr lang="en-IN"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09924333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08000" y="1260000"/>
            <a:ext cx="11953328" cy="4912242"/>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AVG(</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If there are no matching rows, AVG()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AVG() may </a:t>
            </a:r>
            <a:r>
              <a:rPr lang="en-IN" dirty="0">
                <a:latin typeface="Palatino Linotype" panose="02040502050505030304" pitchFamily="18" charset="0"/>
                <a:cs typeface="Arial" panose="020B0604020202020204" pitchFamily="34" charset="0"/>
              </a:rPr>
              <a:t>take a numeric argument, and it returns a average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US" dirty="0">
                <a:solidFill>
                  <a:srgbClr val="DD4A68"/>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US" dirty="0">
                <a:solidFill>
                  <a:srgbClr val="DD4A68"/>
                </a:solidFill>
                <a:latin typeface="Liberation Mono"/>
              </a:rPr>
              <a:t>AVG</a:t>
            </a:r>
            <a:r>
              <a:rPr lang="en-US"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a:t>
            </a:r>
          </a:p>
          <a:p>
            <a:pPr marL="342900" indent="-3429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DD4A68"/>
                </a:solidFill>
                <a:latin typeface="Liberation Mono"/>
              </a:rPr>
              <a:t>AVG</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a:t>
            </a:r>
            <a:r>
              <a:rPr lang="en-US" dirty="0">
                <a:latin typeface="Liberation Mono"/>
              </a:rPr>
              <a:t>;</a:t>
            </a:r>
          </a:p>
          <a:p>
            <a:pPr marL="342900" indent="-3429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DD4A68"/>
                </a:solidFill>
                <a:latin typeface="Liberation Mono"/>
              </a:rPr>
              <a:t>AVG</a:t>
            </a:r>
            <a:r>
              <a:rPr lang="en-IN" dirty="0">
                <a:solidFill>
                  <a:schemeClr val="bg1">
                    <a:lumMod val="65000"/>
                  </a:schemeClr>
                </a:solidFill>
                <a:latin typeface="Liberation Mono"/>
              </a:rPr>
              <a:t>(</a:t>
            </a:r>
            <a:r>
              <a:rPr lang="en-IN" dirty="0">
                <a:latin typeface="Liberation Mono"/>
              </a:rPr>
              <a:t>sal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WHERE</a:t>
            </a:r>
            <a:r>
              <a:rPr lang="en-IN" dirty="0">
                <a:latin typeface="Liberation Mono"/>
              </a:rPr>
              <a:t> empno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AVG</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"Avg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DD4A68"/>
                </a:solidFill>
                <a:latin typeface="Liberation Mono"/>
              </a:rPr>
              <a:t>AVG</a:t>
            </a:r>
            <a:r>
              <a:rPr lang="en-US" dirty="0">
                <a:solidFill>
                  <a:schemeClr val="bg1">
                    <a:lumMod val="65000"/>
                  </a:schemeClr>
                </a:solidFill>
                <a:latin typeface="Liberation Mono"/>
              </a:rPr>
              <a:t>(</a:t>
            </a:r>
            <a:r>
              <a:rPr lang="en-US" dirty="0">
                <a:latin typeface="Liberation Mono"/>
              </a:rPr>
              <a:t>sal) </a:t>
            </a:r>
            <a:r>
              <a:rPr lang="en-US" dirty="0">
                <a:solidFill>
                  <a:srgbClr val="669900"/>
                </a:solidFill>
                <a:latin typeface="Liberation Mono"/>
              </a:rPr>
              <a:t>"Avg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6" name="TextBox 5">
            <a:extLst>
              <a:ext uri="{FF2B5EF4-FFF2-40B4-BE49-F238E27FC236}">
                <a16:creationId xmlns:a16="http://schemas.microsoft.com/office/drawing/2014/main" id="{3012D5A3-D009-4DB2-A027-C5A7FDEEA453}"/>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123124520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08000" y="1260000"/>
            <a:ext cx="11953328" cy="5327741"/>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SUM(</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a:t>
            </a:r>
            <a:r>
              <a:rPr lang="en-IN" dirty="0">
                <a:latin typeface="Palatino Linotype" panose="02040502050505030304" pitchFamily="18" charset="0"/>
                <a:cs typeface="Arial" panose="020B0604020202020204" pitchFamily="34" charset="0"/>
              </a:rPr>
              <a:t>, SUM()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SUM() may </a:t>
            </a:r>
            <a:r>
              <a:rPr lang="en-IN" dirty="0">
                <a:latin typeface="Palatino Linotype" panose="02040502050505030304" pitchFamily="18" charset="0"/>
                <a:cs typeface="Arial" panose="020B0604020202020204" pitchFamily="34" charset="0"/>
              </a:rPr>
              <a:t>take a numeric argument , and it returns a sum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DD4A68"/>
                </a:solidFill>
                <a:latin typeface="Liberation Mono"/>
              </a:rPr>
              <a:t>SUM</a:t>
            </a:r>
            <a:r>
              <a:rPr lang="en-US"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DD4A68"/>
                </a:solidFill>
                <a:latin typeface="Liberation Mono"/>
              </a:rPr>
              <a:t>SUM</a:t>
            </a:r>
            <a:r>
              <a:rPr lang="en-US"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SUM</a:t>
            </a:r>
            <a:r>
              <a:rPr lang="en-US" dirty="0">
                <a:solidFill>
                  <a:schemeClr val="bg1">
                    <a:lumMod val="65000"/>
                  </a:schemeClr>
                </a:solidFill>
                <a:latin typeface="Liberation Mono"/>
              </a:rPr>
              <a:t>(</a:t>
            </a:r>
            <a:r>
              <a:rPr lang="en-US" dirty="0">
                <a:solidFill>
                  <a:srgbClr val="990055"/>
                </a:solidFill>
                <a:latin typeface="Liberation Mono"/>
              </a:rPr>
              <a:t>2</a:t>
            </a:r>
            <a:r>
              <a:rPr lang="en-US" dirty="0">
                <a:latin typeface="Liberation Mono"/>
              </a:rPr>
              <a:t> + </a:t>
            </a:r>
            <a:r>
              <a:rPr lang="en-US" dirty="0">
                <a:solidFill>
                  <a:srgbClr val="990055"/>
                </a:solidFill>
                <a:latin typeface="Liberation Mono"/>
              </a:rPr>
              <a:t>2</a:t>
            </a:r>
            <a:r>
              <a:rPr lang="en-US" dirty="0">
                <a:latin typeface="Liberation Mono"/>
              </a:rPr>
              <a:t> * </a:t>
            </a:r>
            <a:r>
              <a:rPr lang="en-US" dirty="0">
                <a:solidFill>
                  <a:srgbClr val="990055"/>
                </a:solidFill>
                <a:latin typeface="Liberation Mono"/>
              </a:rPr>
              <a:t>2</a:t>
            </a:r>
            <a:r>
              <a:rPr lang="en-US" dirty="0">
                <a:solidFill>
                  <a:schemeClr val="bg1">
                    <a:lumMod val="65000"/>
                  </a:schemeClr>
                </a:solidFill>
                <a:latin typeface="Liberation Mono"/>
              </a:rPr>
              <a:t>)</a:t>
            </a:r>
            <a:r>
              <a:rPr lang="en-US" dirty="0">
                <a:latin typeface="Liberation Mono"/>
              </a:rPr>
              <a:t>;</a:t>
            </a:r>
            <a:endParaRPr lang="en-US" dirty="0">
              <a:solidFill>
                <a:schemeClr val="bg1">
                  <a:lumMod val="65000"/>
                </a:schemeClr>
              </a:solidFill>
              <a:latin typeface="Liberation Mono"/>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SUM</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SUM</a:t>
            </a:r>
            <a:r>
              <a:rPr lang="en-US" dirty="0">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DD4A68"/>
                </a:solidFill>
                <a:latin typeface="Liberation Mono"/>
              </a:rPr>
              <a:t>SUM</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a:t>
            </a:r>
            <a:r>
              <a:rPr lang="en-US" dirty="0">
                <a:latin typeface="Liberation Mono"/>
              </a:rPr>
              <a:t>;</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DD4A68"/>
                </a:solidFill>
                <a:latin typeface="Liberation Mono"/>
              </a:rPr>
              <a:t>SUM</a:t>
            </a:r>
            <a:r>
              <a:rPr lang="en-IN" dirty="0">
                <a:solidFill>
                  <a:schemeClr val="bg1">
                    <a:lumMod val="65000"/>
                  </a:schemeClr>
                </a:solidFill>
                <a:latin typeface="Liberation Mono"/>
              </a:rPr>
              <a:t>(</a:t>
            </a:r>
            <a:r>
              <a:rPr lang="en-IN" dirty="0">
                <a:latin typeface="Liberation Mono"/>
              </a:rPr>
              <a:t>sal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WHERE</a:t>
            </a:r>
            <a:r>
              <a:rPr lang="en-IN" dirty="0">
                <a:latin typeface="Liberation Mono"/>
              </a:rPr>
              <a:t> empno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US" dirty="0">
                <a:latin typeface="Liberation Mono"/>
              </a:rPr>
              <a:t>;</a:t>
            </a:r>
            <a:endParaRPr lang="en-US" dirty="0">
              <a:solidFill>
                <a:srgbClr val="0077AA"/>
              </a:solidFill>
              <a:latin typeface="Liberation Mono"/>
              <a:cs typeface="Arial" panose="020B0604020202020204" pitchFamily="34" charset="0"/>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SUM</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"Total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DD4A68"/>
                </a:solidFill>
                <a:latin typeface="Liberation Mono"/>
              </a:rPr>
              <a:t>SUM</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"Total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84F9F515-4C57-40A8-B624-41A52849B615}"/>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237955769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08000" y="1260000"/>
            <a:ext cx="11953328" cy="1077218"/>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SUM(</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a:t>
            </a:r>
            <a:r>
              <a:rPr lang="en-IN" dirty="0">
                <a:latin typeface="Palatino Linotype" panose="02040502050505030304" pitchFamily="18" charset="0"/>
                <a:cs typeface="Arial" panose="020B0604020202020204" pitchFamily="34" charset="0"/>
              </a:rPr>
              <a:t>, SUM()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SUM() may </a:t>
            </a:r>
            <a:r>
              <a:rPr lang="en-IN" dirty="0">
                <a:latin typeface="Palatino Linotype" panose="02040502050505030304" pitchFamily="18" charset="0"/>
                <a:cs typeface="Arial" panose="020B0604020202020204" pitchFamily="34" charset="0"/>
              </a:rPr>
              <a:t>take a numeric argument , and it returns a sum of non-NULL values.</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84F9F515-4C57-40A8-B624-41A52849B615}"/>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
        <p:nvSpPr>
          <p:cNvPr id="6" name="TextBox 5">
            <a:extLst>
              <a:ext uri="{FF2B5EF4-FFF2-40B4-BE49-F238E27FC236}">
                <a16:creationId xmlns:a16="http://schemas.microsoft.com/office/drawing/2014/main" id="{33CB0FF0-A027-4174-9659-6D48C79F68DA}"/>
              </a:ext>
            </a:extLst>
          </p:cNvPr>
          <p:cNvSpPr txBox="1"/>
          <p:nvPr/>
        </p:nvSpPr>
        <p:spPr>
          <a:xfrm>
            <a:off x="108000" y="2634200"/>
            <a:ext cx="11820646" cy="1723549"/>
          </a:xfrm>
          <a:prstGeom prst="rect">
            <a:avLst/>
          </a:prstGeom>
          <a:noFill/>
        </p:spPr>
        <p:txBody>
          <a:bodyPr wrap="square" rtlCol="0">
            <a:spAutoFit/>
          </a:bodyPr>
          <a:lstStyle/>
          <a:p>
            <a:r>
              <a:rPr lang="en-US" sz="2400" dirty="0">
                <a:solidFill>
                  <a:srgbClr val="E75C0F"/>
                </a:solidFill>
                <a:latin typeface="Liberation Mono"/>
                <a:cs typeface="Arial" panose="020B0604020202020204" pitchFamily="34" charset="0"/>
              </a:rPr>
              <a:t>r = { -2, 1, 2, -1, 3, -2, 1, 2, 1 }</a:t>
            </a:r>
          </a:p>
          <a:p>
            <a:endParaRPr lang="en-US" sz="800" dirty="0">
              <a:solidFill>
                <a:srgbClr val="E75C0F"/>
              </a:solidFill>
              <a:latin typeface="Liberation Mono"/>
              <a:cs typeface="Arial" panose="020B0604020202020204" pitchFamily="34" charset="0"/>
            </a:endParaRPr>
          </a:p>
          <a:p>
            <a:endParaRPr lang="en-US" sz="4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 </a:t>
            </a:r>
            <a:r>
              <a:rPr lang="en-US" dirty="0">
                <a:solidFill>
                  <a:srgbClr val="DD4A68"/>
                </a:solidFill>
                <a:latin typeface="Liberation Mono"/>
              </a:rPr>
              <a:t>SUM</a:t>
            </a:r>
            <a:r>
              <a:rPr lang="en-IN" dirty="0">
                <a:solidFill>
                  <a:schemeClr val="bg1">
                    <a:lumMod val="65000"/>
                  </a:schemeClr>
                </a:solidFill>
                <a:latin typeface="Liberation Mono"/>
              </a:rPr>
              <a:t>(</a:t>
            </a:r>
            <a:r>
              <a:rPr lang="en-IN" dirty="0">
                <a:latin typeface="Liberation Mono"/>
              </a:rPr>
              <a:t>c1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FROM</a:t>
            </a:r>
            <a:r>
              <a:rPr lang="en-US" dirty="0">
                <a:solidFill>
                  <a:srgbClr val="669900"/>
                </a:solidFill>
                <a:latin typeface="Liberation Mono"/>
              </a:rPr>
              <a:t> </a:t>
            </a:r>
            <a:r>
              <a:rPr lang="en-US" dirty="0">
                <a:latin typeface="Liberation Mono"/>
              </a:rPr>
              <a:t>r;</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SUM</a:t>
            </a:r>
            <a:r>
              <a:rPr lang="en-US" dirty="0">
                <a:solidFill>
                  <a:schemeClr val="bg1">
                    <a:lumMod val="50000"/>
                  </a:schemeClr>
                </a:solidFill>
                <a:latin typeface="Liberation Mono"/>
              </a:rPr>
              <a:t>(</a:t>
            </a:r>
            <a:r>
              <a:rPr lang="en-US" dirty="0">
                <a:solidFill>
                  <a:srgbClr val="DD4A68"/>
                </a:solidFill>
                <a:latin typeface="Liberation Mono"/>
              </a:rPr>
              <a:t>IF</a:t>
            </a:r>
            <a:r>
              <a:rPr lang="en-US" dirty="0">
                <a:solidFill>
                  <a:schemeClr val="bg1">
                    <a:lumMod val="50000"/>
                  </a:schemeClr>
                </a:solidFill>
                <a:latin typeface="Liberation Mono"/>
              </a:rPr>
              <a:t>(</a:t>
            </a:r>
            <a:r>
              <a:rPr lang="en-US" dirty="0">
                <a:latin typeface="Liberation Mono"/>
              </a:rPr>
              <a:t>c1 </a:t>
            </a:r>
            <a:r>
              <a:rPr lang="en-US" dirty="0">
                <a:solidFill>
                  <a:schemeClr val="accent5">
                    <a:lumMod val="75000"/>
                  </a:schemeClr>
                </a:solidFill>
                <a:latin typeface="Liberation Mono"/>
                <a:cs typeface="Arial" panose="020B0604020202020204" pitchFamily="34" charset="0"/>
              </a:rPr>
              <a:t>&gt;=</a:t>
            </a:r>
            <a:r>
              <a:rPr lang="en-US" dirty="0">
                <a:latin typeface="Liberation Mono"/>
              </a:rPr>
              <a:t> </a:t>
            </a:r>
            <a:r>
              <a:rPr lang="en-US" dirty="0">
                <a:solidFill>
                  <a:srgbClr val="990055"/>
                </a:solidFill>
                <a:latin typeface="Liberation Mono"/>
              </a:rPr>
              <a:t>0</a:t>
            </a:r>
            <a:r>
              <a:rPr lang="en-US" dirty="0">
                <a:latin typeface="Liberation Mono"/>
              </a:rPr>
              <a:t>, c1, </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r;</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SUM</a:t>
            </a:r>
            <a:r>
              <a:rPr lang="en-US" dirty="0">
                <a:solidFill>
                  <a:schemeClr val="bg1">
                    <a:lumMod val="50000"/>
                  </a:schemeClr>
                </a:solidFill>
                <a:latin typeface="Liberation Mono"/>
              </a:rPr>
              <a:t>(</a:t>
            </a:r>
            <a:r>
              <a:rPr lang="en-US" dirty="0">
                <a:solidFill>
                  <a:srgbClr val="DD4A68"/>
                </a:solidFill>
                <a:latin typeface="Liberation Mono"/>
              </a:rPr>
              <a:t>IF</a:t>
            </a:r>
            <a:r>
              <a:rPr lang="en-US" dirty="0">
                <a:solidFill>
                  <a:schemeClr val="bg1">
                    <a:lumMod val="50000"/>
                  </a:schemeClr>
                </a:solidFill>
                <a:latin typeface="Liberation Mono"/>
              </a:rPr>
              <a:t>(</a:t>
            </a:r>
            <a:r>
              <a:rPr lang="en-US" dirty="0">
                <a:latin typeface="Liberation Mono"/>
              </a:rPr>
              <a:t>c1 </a:t>
            </a:r>
            <a:r>
              <a:rPr lang="en-US" dirty="0">
                <a:solidFill>
                  <a:schemeClr val="accent5">
                    <a:lumMod val="75000"/>
                  </a:schemeClr>
                </a:solidFill>
                <a:latin typeface="Liberation Mono"/>
                <a:cs typeface="Arial" panose="020B0604020202020204" pitchFamily="34" charset="0"/>
              </a:rPr>
              <a:t>&lt;</a:t>
            </a:r>
            <a:r>
              <a:rPr lang="en-US" dirty="0">
                <a:latin typeface="Liberation Mono"/>
              </a:rPr>
              <a:t> </a:t>
            </a:r>
            <a:r>
              <a:rPr lang="en-US" dirty="0">
                <a:solidFill>
                  <a:srgbClr val="990055"/>
                </a:solidFill>
                <a:latin typeface="Liberation Mono"/>
              </a:rPr>
              <a:t>0</a:t>
            </a:r>
            <a:r>
              <a:rPr lang="en-US" dirty="0">
                <a:latin typeface="Liberation Mono"/>
              </a:rPr>
              <a:t>, c1, </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r;</a:t>
            </a:r>
            <a:endParaRPr lang="en-IN" dirty="0">
              <a:latin typeface="Liberation Mono"/>
            </a:endParaRPr>
          </a:p>
        </p:txBody>
      </p:sp>
      <p:sp>
        <p:nvSpPr>
          <p:cNvPr id="11" name="TextBox 10">
            <a:extLst>
              <a:ext uri="{FF2B5EF4-FFF2-40B4-BE49-F238E27FC236}">
                <a16:creationId xmlns:a16="http://schemas.microsoft.com/office/drawing/2014/main" id="{1B4535C3-BC68-4FE3-8233-6C4B3E180B27}"/>
              </a:ext>
            </a:extLst>
          </p:cNvPr>
          <p:cNvSpPr txBox="1"/>
          <p:nvPr/>
        </p:nvSpPr>
        <p:spPr>
          <a:xfrm>
            <a:off x="107999" y="5230941"/>
            <a:ext cx="11820647"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custId, type, amount, </a:t>
            </a:r>
            <a:r>
              <a:rPr lang="en-IN" dirty="0">
                <a:solidFill>
                  <a:srgbClr val="0077AA"/>
                </a:solidFill>
                <a:latin typeface="Liberation Mono"/>
              </a:rPr>
              <a:t>CASE</a:t>
            </a:r>
            <a:r>
              <a:rPr lang="en-IN" dirty="0">
                <a:latin typeface="Liberation Mono"/>
              </a:rPr>
              <a:t> type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'd'</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'c'</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END</a:t>
            </a:r>
            <a:r>
              <a:rPr lang="en-IN" dirty="0">
                <a:latin typeface="Liberation Mono"/>
              </a:rPr>
              <a:t> amount </a:t>
            </a:r>
            <a:r>
              <a:rPr lang="en-IN" dirty="0">
                <a:solidFill>
                  <a:srgbClr val="0077AA"/>
                </a:solidFill>
                <a:latin typeface="Liberation Mono"/>
              </a:rPr>
              <a:t>FROM</a:t>
            </a:r>
            <a:r>
              <a:rPr lang="en-IN" dirty="0">
                <a:latin typeface="Liberation Mono"/>
              </a:rPr>
              <a:t> transactions;</a:t>
            </a:r>
          </a:p>
        </p:txBody>
      </p:sp>
    </p:spTree>
    <p:extLst>
      <p:ext uri="{BB962C8B-B14F-4D97-AF65-F5344CB8AC3E}">
        <p14:creationId xmlns:p14="http://schemas.microsoft.com/office/powerpoint/2010/main" val="334305015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19336" y="1260000"/>
            <a:ext cx="11953328" cy="5327741"/>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MAX(</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 MAX() </a:t>
            </a:r>
            <a:r>
              <a:rPr lang="en-IN" b="1" dirty="0">
                <a:solidFill>
                  <a:schemeClr val="tx1">
                    <a:lumMod val="85000"/>
                    <a:lumOff val="15000"/>
                  </a:schemeClr>
                </a:solidFill>
                <a:latin typeface="Palatino Linotype" panose="02040502050505030304" pitchFamily="18" charset="0"/>
                <a:cs typeface="Arial" panose="020B0604020202020204" pitchFamily="34" charset="0"/>
              </a:rPr>
              <a:t>returns NULL</a:t>
            </a:r>
            <a:r>
              <a:rPr lang="en-IN" dirty="0">
                <a:solidFill>
                  <a:schemeClr val="tx1">
                    <a:lumMod val="85000"/>
                    <a:lumOff val="15000"/>
                  </a:schemeClr>
                </a:solidFill>
                <a:latin typeface="Palatino Linotype" panose="02040502050505030304" pitchFamily="18" charset="0"/>
                <a:cs typeface="Arial" panose="020B0604020202020204" pitchFamily="34" charset="0"/>
              </a:rPr>
              <a:t>.</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MAX() may take a string, number, and date argument</a:t>
            </a:r>
            <a:r>
              <a:rPr lang="en-IN" dirty="0">
                <a:latin typeface="Palatino Linotype" panose="02040502050505030304" pitchFamily="18" charset="0"/>
                <a:cs typeface="Arial" panose="020B0604020202020204" pitchFamily="34" charset="0"/>
              </a:rPr>
              <a:t>, and it returns a maximum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DD4A68"/>
                </a:solidFill>
                <a:latin typeface="Liberation Mono"/>
              </a:rPr>
              <a:t>MAX</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DD4A68"/>
                </a:solidFill>
                <a:latin typeface="Liberation Mono"/>
              </a:rPr>
              <a:t>MAX</a:t>
            </a:r>
            <a:r>
              <a:rPr lang="en-IN"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MAX</a:t>
            </a:r>
            <a:r>
              <a:rPr lang="en-US" dirty="0">
                <a:solidFill>
                  <a:schemeClr val="bg1">
                    <a:lumMod val="65000"/>
                  </a:schemeClr>
                </a:solidFill>
                <a:latin typeface="Liberation Mono"/>
              </a:rPr>
              <a:t>(</a:t>
            </a:r>
            <a:r>
              <a:rPr lang="en-US" dirty="0">
                <a:solidFill>
                  <a:srgbClr val="669900"/>
                </a:solidFill>
                <a:latin typeface="Liberation Mono"/>
              </a:rPr>
              <a:t>'VIKAS'</a:t>
            </a:r>
            <a:r>
              <a:rPr lang="en-US" dirty="0">
                <a:solidFill>
                  <a:schemeClr val="bg1">
                    <a:lumMod val="65000"/>
                  </a:schemeClr>
                </a:solidFill>
                <a:latin typeface="Liberation Mono"/>
              </a:rPr>
              <a:t>)</a:t>
            </a:r>
            <a:r>
              <a:rPr lang="en-US" dirty="0">
                <a:latin typeface="Liberation Mono"/>
              </a:rPr>
              <a:t>;</a:t>
            </a:r>
            <a:endParaRPr lang="en-US" dirty="0">
              <a:solidFill>
                <a:schemeClr val="bg1">
                  <a:lumMod val="65000"/>
                </a:schemeClr>
              </a:solidFill>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a:t>
            </a: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DD4A68"/>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solidFill>
                  <a:srgbClr val="0077AA"/>
                </a:solidFill>
                <a:latin typeface="Liberation Mono"/>
                <a:cs typeface="Arial" panose="020B0604020202020204" pitchFamily="34" charset="0"/>
              </a:rPr>
              <a:t> FROM </a:t>
            </a:r>
            <a:r>
              <a:rPr lang="en-US" dirty="0">
                <a:latin typeface="Liberation Mono"/>
              </a:rPr>
              <a:t>emp;</a:t>
            </a: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DD4A68"/>
                </a:solidFill>
                <a:latin typeface="Liberation Mono"/>
              </a:rPr>
              <a:t>MAX</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FROM </a:t>
            </a:r>
            <a:r>
              <a:rPr lang="en-US" dirty="0">
                <a:latin typeface="Liberation Mono"/>
              </a:rPr>
              <a:t>emp </a:t>
            </a:r>
            <a:r>
              <a:rPr lang="en-US" dirty="0">
                <a:solidFill>
                  <a:srgbClr val="0077AA"/>
                </a:solidFill>
                <a:latin typeface="Liberation Mono"/>
                <a:cs typeface="Arial" panose="020B0604020202020204" pitchFamily="34" charset="0"/>
              </a:rPr>
              <a:t>WHERE</a:t>
            </a:r>
            <a:r>
              <a:rPr lang="en-US" dirty="0">
                <a:latin typeface="Liberation Mono"/>
              </a:rPr>
              <a:t> 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MAX</a:t>
            </a:r>
            <a:r>
              <a:rPr lang="en-US" dirty="0">
                <a:solidFill>
                  <a:schemeClr val="bg1">
                    <a:lumMod val="65000"/>
                  </a:schemeClr>
                </a:solidFill>
                <a:latin typeface="Liberation Mono"/>
              </a:rPr>
              <a:t>(</a:t>
            </a:r>
            <a:r>
              <a:rPr lang="en-US" dirty="0">
                <a:latin typeface="Liberation Mono"/>
              </a:rPr>
              <a:t>sal) </a:t>
            </a:r>
            <a:r>
              <a:rPr lang="en-US" dirty="0">
                <a:solidFill>
                  <a:srgbClr val="669900"/>
                </a:solidFill>
                <a:latin typeface="Liberation Mono"/>
              </a:rPr>
              <a:t>"Maximum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DD4A68"/>
                </a:solidFill>
                <a:latin typeface="Liberation Mono"/>
              </a:rPr>
              <a:t>MAX</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"Maximum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C7D58F2E-7505-4D25-8EC6-8B0F9CF9370B}"/>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406773879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19336" y="1260000"/>
            <a:ext cx="11953328" cy="4912242"/>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MIN(</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 MIN() </a:t>
            </a:r>
            <a:r>
              <a:rPr lang="en-IN" b="1" dirty="0">
                <a:solidFill>
                  <a:schemeClr val="tx1">
                    <a:lumMod val="85000"/>
                    <a:lumOff val="15000"/>
                  </a:schemeClr>
                </a:solidFill>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MIN() may take a string, number, and date argument</a:t>
            </a:r>
            <a:r>
              <a:rPr lang="en-IN" dirty="0">
                <a:latin typeface="Palatino Linotype" panose="02040502050505030304" pitchFamily="18" charset="0"/>
                <a:cs typeface="Arial" panose="020B0604020202020204" pitchFamily="34" charset="0"/>
              </a:rPr>
              <a:t>, and it returns a minimum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 </a:t>
            </a:r>
            <a:r>
              <a:rPr lang="en-IN" dirty="0">
                <a:solidFill>
                  <a:srgbClr val="DD4A68"/>
                </a:solidFill>
                <a:latin typeface="Liberation Mono"/>
              </a:rPr>
              <a:t>MIN</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273050" indent="-27305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DD4A68"/>
                </a:solidFill>
                <a:latin typeface="Liberation Mono"/>
              </a:rPr>
              <a:t>MIN</a:t>
            </a:r>
            <a:r>
              <a:rPr lang="en-IN"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DD4A68"/>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DD4A68"/>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a:t>
            </a:r>
          </a:p>
          <a:p>
            <a:pPr marL="266700" indent="-2667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DD4A68"/>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solidFill>
                  <a:srgbClr val="0077AA"/>
                </a:solidFill>
                <a:latin typeface="Liberation Mono"/>
                <a:cs typeface="Arial" panose="020B0604020202020204" pitchFamily="34" charset="0"/>
              </a:rPr>
              <a:t> FROM </a:t>
            </a:r>
            <a:r>
              <a:rPr lang="en-US" dirty="0">
                <a:latin typeface="Liberation Mono"/>
              </a:rPr>
              <a:t>emp;</a:t>
            </a:r>
          </a:p>
          <a:p>
            <a:pPr marL="266700" indent="-2667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DD4A68"/>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FROM </a:t>
            </a:r>
            <a:r>
              <a:rPr lang="en-US" dirty="0">
                <a:latin typeface="Liberation Mono"/>
              </a:rPr>
              <a:t>emp </a:t>
            </a:r>
            <a:r>
              <a:rPr lang="en-US" dirty="0">
                <a:solidFill>
                  <a:srgbClr val="0077AA"/>
                </a:solidFill>
                <a:latin typeface="Liberation Mono"/>
                <a:cs typeface="Arial" panose="020B0604020202020204" pitchFamily="34" charset="0"/>
              </a:rPr>
              <a:t>WHERE</a:t>
            </a:r>
            <a:r>
              <a:rPr lang="en-US" dirty="0">
                <a:latin typeface="Liberation Mono"/>
              </a:rPr>
              <a:t> 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a:t>
            </a:r>
            <a:endParaRPr lang="en-US" dirty="0">
              <a:solidFill>
                <a:srgbClr val="0077AA"/>
              </a:solidFill>
              <a:latin typeface="Liberation Mono"/>
              <a:cs typeface="Arial" panose="020B0604020202020204" pitchFamily="34" charset="0"/>
            </a:endParaRP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DD4A68"/>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"Minimum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IN" dirty="0">
                <a:solidFill>
                  <a:srgbClr val="DD4A68"/>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"Minimum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A931409D-5AB8-44B3-9F04-5EFA9D013770}"/>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426501763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19336" y="1260000"/>
            <a:ext cx="11953328" cy="2739211"/>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COUNT(</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If there are no matching rows, COUNT() </a:t>
            </a:r>
            <a:r>
              <a:rPr lang="en-IN" b="1" dirty="0">
                <a:latin typeface="Palatino Linotype" panose="02040502050505030304" pitchFamily="18" charset="0"/>
                <a:cs typeface="Arial" panose="020B0604020202020204" pitchFamily="34" charset="0"/>
              </a:rPr>
              <a:t>returns 0.</a:t>
            </a: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Returns a count of the number of non-NULL values.</a:t>
            </a: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COUNT(</a:t>
            </a:r>
            <a:r>
              <a:rPr lang="en-IN" dirty="0">
                <a:solidFill>
                  <a:srgbClr val="A67F59"/>
                </a:solidFill>
                <a:latin typeface="Palatino Linotype" panose="02040502050505030304" pitchFamily="18" charset="0"/>
              </a:rPr>
              <a:t>*</a:t>
            </a:r>
            <a:r>
              <a:rPr lang="en-IN" dirty="0">
                <a:latin typeface="Palatino Linotype" panose="02040502050505030304" pitchFamily="18" charset="0"/>
                <a:cs typeface="Arial" panose="020B0604020202020204" pitchFamily="34" charset="0"/>
              </a:rPr>
              <a:t>) is somewhat different in that it returns a count of the number of rows retrieved, whether or not they contain NULL values.</a:t>
            </a:r>
          </a:p>
          <a:p>
            <a:pPr marL="285750" indent="-285750">
              <a:buFont typeface="Arial" panose="020B0604020202020204" pitchFamily="34" charset="0"/>
              <a:buChar char="•"/>
            </a:pPr>
            <a:r>
              <a:rPr lang="en-US" dirty="0">
                <a:latin typeface="Palatino Linotype" panose="02040502050505030304" pitchFamily="18" charset="0"/>
              </a:rPr>
              <a:t>COUNT (</a:t>
            </a:r>
            <a:r>
              <a:rPr lang="en-US" dirty="0">
                <a:solidFill>
                  <a:srgbClr val="A67F59"/>
                </a:solidFill>
                <a:latin typeface="Palatino Linotype" panose="02040502050505030304" pitchFamily="18" charset="0"/>
              </a:rPr>
              <a:t>*</a:t>
            </a:r>
            <a:r>
              <a:rPr lang="en-US" dirty="0">
                <a:latin typeface="Palatino Linotype" panose="02040502050505030304" pitchFamily="18" charset="0"/>
              </a:rPr>
              <a:t>) is a special implementation of the COUNT function that returns the count of all the rows in a specified table.</a:t>
            </a:r>
          </a:p>
          <a:p>
            <a:pPr marL="285750" indent="-285750">
              <a:buFont typeface="Arial" panose="020B0604020202020204" pitchFamily="34" charset="0"/>
              <a:buChar char="•"/>
            </a:pPr>
            <a:r>
              <a:rPr lang="en-US" dirty="0">
                <a:latin typeface="Palatino Linotype" panose="02040502050505030304" pitchFamily="18" charset="0"/>
              </a:rPr>
              <a:t>COUNT (</a:t>
            </a:r>
            <a:r>
              <a:rPr lang="en-US" dirty="0">
                <a:solidFill>
                  <a:srgbClr val="A67F59"/>
                </a:solidFill>
                <a:latin typeface="Palatino Linotype" panose="02040502050505030304" pitchFamily="18" charset="0"/>
              </a:rPr>
              <a:t>*</a:t>
            </a:r>
            <a:r>
              <a:rPr lang="en-US" dirty="0">
                <a:latin typeface="Palatino Linotype" panose="02040502050505030304" pitchFamily="18" charset="0"/>
              </a:rPr>
              <a:t>) also considers Nulls and duplicates.</a:t>
            </a:r>
          </a:p>
          <a:p>
            <a:pPr marL="285750" indent="-285750">
              <a:buFont typeface="Arial" panose="020B0604020202020204" pitchFamily="34" charset="0"/>
              <a:buChar char="•"/>
            </a:pPr>
            <a:r>
              <a:rPr lang="en-US" dirty="0">
                <a:latin typeface="Palatino Linotype" panose="02040502050505030304" pitchFamily="18" charset="0"/>
              </a:rPr>
              <a:t>SQL does not allow the use of DISTINCT with COUNT (</a:t>
            </a:r>
            <a:r>
              <a:rPr lang="en-IN" dirty="0">
                <a:solidFill>
                  <a:srgbClr val="A67F59"/>
                </a:solidFill>
                <a:latin typeface="Palatino Linotype" panose="02040502050505030304" pitchFamily="18" charset="0"/>
              </a:rPr>
              <a:t>*</a:t>
            </a:r>
            <a:r>
              <a:rPr lang="en-US" dirty="0">
                <a:latin typeface="Palatino Linotype" panose="02040502050505030304" pitchFamily="18" charset="0"/>
              </a:rPr>
              <a:t>)</a:t>
            </a:r>
            <a:endParaRPr lang="en-IN" sz="800" dirty="0">
              <a:solidFill>
                <a:srgbClr val="FF0000"/>
              </a:solidFill>
              <a:latin typeface="Palatino Linotype" panose="02040502050505030304" pitchFamily="18" charset="0"/>
              <a:cs typeface="Arial" panose="020B0604020202020204" pitchFamily="34" charset="0"/>
            </a:endParaRP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ECDF6038-0304-4326-AAD3-47E8E8928C22}"/>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8" name="TextBox 7">
            <a:extLst>
              <a:ext uri="{FF2B5EF4-FFF2-40B4-BE49-F238E27FC236}">
                <a16:creationId xmlns:a16="http://schemas.microsoft.com/office/drawing/2014/main" id="{CD9EBFF5-5BE6-4271-B8E4-6FB1FF154346}"/>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
        <p:nvSpPr>
          <p:cNvPr id="7" name="TextBox 6">
            <a:extLst>
              <a:ext uri="{FF2B5EF4-FFF2-40B4-BE49-F238E27FC236}">
                <a16:creationId xmlns:a16="http://schemas.microsoft.com/office/drawing/2014/main" id="{16952A86-B136-4D19-8644-66E16D2A9D7C}"/>
              </a:ext>
            </a:extLst>
          </p:cNvPr>
          <p:cNvSpPr txBox="1"/>
          <p:nvPr/>
        </p:nvSpPr>
        <p:spPr>
          <a:xfrm>
            <a:off x="119336" y="4365104"/>
            <a:ext cx="11953328" cy="2308324"/>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endParaRPr lang="en-IN" sz="2200" dirty="0">
              <a:latin typeface="Arial" panose="020B0604020202020204" pitchFamily="34" charset="0"/>
              <a:cs typeface="Arial" panose="020B0604020202020204" pitchFamily="34" charset="0"/>
            </a:endParaRP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a:t>
            </a:r>
            <a:r>
              <a:rPr lang="en-IN" dirty="0">
                <a:latin typeface="Arial" panose="020B0604020202020204" pitchFamily="34" charset="0"/>
                <a:cs typeface="Arial" panose="020B0604020202020204" pitchFamily="34" charset="0"/>
              </a:rPr>
              <a:t> Returns a number of rows in a table including duplicates rows and rows containing null values in any of the columns.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(EXP):</a:t>
            </a:r>
            <a:r>
              <a:rPr lang="en-IN" dirty="0">
                <a:latin typeface="Arial" panose="020B0604020202020204" pitchFamily="34" charset="0"/>
                <a:cs typeface="Arial" panose="020B0604020202020204" pitchFamily="34" charset="0"/>
              </a:rPr>
              <a:t> Returns the number of non-null values in the column identified by expression.</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(DISTINCT EXP):</a:t>
            </a:r>
            <a:r>
              <a:rPr lang="en-IN" dirty="0">
                <a:latin typeface="Arial" panose="020B0604020202020204" pitchFamily="34" charset="0"/>
                <a:cs typeface="Arial" panose="020B0604020202020204" pitchFamily="34" charset="0"/>
              </a:rPr>
              <a:t> Returns the number of unique, non-null values in the column identified by expression.</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(DISTINCT *):</a:t>
            </a:r>
            <a:r>
              <a:rPr lang="en-IN" dirty="0">
                <a:latin typeface="Arial" panose="020B0604020202020204" pitchFamily="34" charset="0"/>
                <a:cs typeface="Arial" panose="020B0604020202020204" pitchFamily="34" charset="0"/>
              </a:rPr>
              <a:t> </a:t>
            </a:r>
            <a:r>
              <a:rPr lang="en-IN" dirty="0">
                <a:solidFill>
                  <a:srgbClr val="C00000"/>
                </a:solidFill>
                <a:latin typeface="Arial" panose="020B0604020202020204" pitchFamily="34" charset="0"/>
                <a:cs typeface="Arial" panose="020B0604020202020204" pitchFamily="34" charset="0"/>
              </a:rPr>
              <a:t>is illegal.</a:t>
            </a:r>
          </a:p>
        </p:txBody>
      </p:sp>
    </p:spTree>
    <p:extLst>
      <p:ext uri="{BB962C8B-B14F-4D97-AF65-F5344CB8AC3E}">
        <p14:creationId xmlns:p14="http://schemas.microsoft.com/office/powerpoint/2010/main" val="5694395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3293209"/>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COUNT(</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42900" indent="-342900">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DD4A68"/>
                </a:solidFill>
                <a:latin typeface="Liberation Mono"/>
              </a:rPr>
              <a:t>COUNT</a:t>
            </a:r>
            <a:r>
              <a:rPr lang="en-IN" dirty="0">
                <a:solidFill>
                  <a:schemeClr val="bg1">
                    <a:lumMod val="50000"/>
                  </a:schemeClr>
                </a:solidFill>
                <a:latin typeface="Liberation Mono"/>
              </a:rPr>
              <a:t>(</a:t>
            </a:r>
            <a:r>
              <a:rPr lang="en-IN" dirty="0">
                <a:solidFill>
                  <a:srgbClr val="A67F59"/>
                </a:solidFill>
                <a:latin typeface="Liberation Mono"/>
              </a:rPr>
              <a:t>*</a:t>
            </a:r>
            <a:r>
              <a:rPr lang="en-IN" dirty="0">
                <a:solidFill>
                  <a:schemeClr val="bg1">
                    <a:lumMod val="50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42900" indent="-342900">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DD4A68"/>
                </a:solidFill>
                <a:latin typeface="Liberation Mono"/>
              </a:rPr>
              <a:t>COUNT</a:t>
            </a:r>
            <a:r>
              <a:rPr lang="en-IN" dirty="0">
                <a:solidFill>
                  <a:schemeClr val="bg1">
                    <a:lumMod val="50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50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COUNT</a:t>
            </a:r>
            <a:r>
              <a:rPr lang="en-US" dirty="0">
                <a:solidFill>
                  <a:schemeClr val="bg1">
                    <a:lumMod val="50000"/>
                  </a:schemeClr>
                </a:solidFill>
                <a:latin typeface="Liberation Mono"/>
              </a:rPr>
              <a:t>(</a:t>
            </a:r>
            <a:r>
              <a:rPr lang="en-US" dirty="0">
                <a:solidFill>
                  <a:srgbClr val="A67F59"/>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COUNT</a:t>
            </a:r>
            <a:r>
              <a:rPr lang="en-US" dirty="0">
                <a:solidFill>
                  <a:schemeClr val="bg1">
                    <a:lumMod val="50000"/>
                  </a:schemeClr>
                </a:solidFill>
                <a:latin typeface="Liberation Mono"/>
              </a:rPr>
              <a:t>(</a:t>
            </a:r>
            <a:r>
              <a:rPr lang="en-US" dirty="0">
                <a:solidFill>
                  <a:srgbClr val="A67F59"/>
                </a:solidFill>
                <a:latin typeface="Liberation Mono"/>
              </a:rPr>
              <a:t>*</a:t>
            </a:r>
            <a:r>
              <a:rPr lang="en-US" dirty="0">
                <a:solidFill>
                  <a:schemeClr val="bg1">
                    <a:lumMod val="50000"/>
                  </a:schemeClr>
                </a:solidFill>
                <a:latin typeface="Liberation Mono"/>
              </a:rPr>
              <a:t>)</a:t>
            </a:r>
            <a:r>
              <a:rPr lang="en-US" dirty="0">
                <a:solidFill>
                  <a:srgbClr val="669900"/>
                </a:solidFill>
                <a:latin typeface="Liberation Mono"/>
              </a:rPr>
              <a:t> "R1"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DD4A68"/>
                </a:solidFill>
                <a:latin typeface="Liberation Mono"/>
              </a:rPr>
              <a:t>COUNT</a:t>
            </a:r>
            <a:r>
              <a:rPr lang="en-US" dirty="0">
                <a:solidFill>
                  <a:schemeClr val="bg1">
                    <a:lumMod val="50000"/>
                  </a:schemeClr>
                </a:solidFill>
                <a:latin typeface="Liberation Mono"/>
              </a:rPr>
              <a:t>(</a:t>
            </a:r>
            <a:r>
              <a:rPr lang="en-US" dirty="0">
                <a:solidFill>
                  <a:srgbClr val="990055"/>
                </a:solidFill>
                <a:latin typeface="Liberation Mono"/>
              </a:rPr>
              <a:t>0</a:t>
            </a:r>
            <a:r>
              <a:rPr lang="en-US" dirty="0">
                <a:solidFill>
                  <a:schemeClr val="bg1">
                    <a:lumMod val="50000"/>
                  </a:schemeClr>
                </a:solidFill>
                <a:latin typeface="Liberation Mono"/>
              </a:rPr>
              <a:t>)</a:t>
            </a:r>
            <a:r>
              <a:rPr lang="en-US" dirty="0">
                <a:solidFill>
                  <a:srgbClr val="0077AA"/>
                </a:solidFill>
                <a:latin typeface="Liberation Mono"/>
                <a:cs typeface="Arial" panose="020B0604020202020204" pitchFamily="34" charset="0"/>
              </a:rPr>
              <a:t> FROM</a:t>
            </a:r>
            <a:r>
              <a:rPr lang="en-US" dirty="0">
                <a:latin typeface="Liberation Mono"/>
              </a:rPr>
              <a:t> 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DD4A68"/>
                </a:solidFill>
                <a:latin typeface="Liberation Mono"/>
              </a:rPr>
              <a:t>COUNT</a:t>
            </a:r>
            <a:r>
              <a:rPr lang="en-US" dirty="0">
                <a:solidFill>
                  <a:schemeClr val="bg1">
                    <a:lumMod val="50000"/>
                  </a:schemeClr>
                </a:solidFill>
                <a:latin typeface="Liberation Mono"/>
              </a:rPr>
              <a:t>(</a:t>
            </a:r>
            <a:r>
              <a:rPr lang="en-US" dirty="0">
                <a:solidFill>
                  <a:srgbClr val="990055"/>
                </a:solidFill>
                <a:latin typeface="Liberation Mono"/>
              </a:rPr>
              <a:t>1</a:t>
            </a:r>
            <a:r>
              <a:rPr lang="en-US" dirty="0">
                <a:solidFill>
                  <a:schemeClr val="bg1">
                    <a:lumMod val="50000"/>
                  </a:schemeClr>
                </a:solidFill>
                <a:latin typeface="Liberation Mono"/>
              </a:rPr>
              <a:t>)</a:t>
            </a:r>
            <a:r>
              <a:rPr lang="en-US" dirty="0">
                <a:solidFill>
                  <a:srgbClr val="0077AA"/>
                </a:solidFill>
                <a:latin typeface="Liberation Mono"/>
                <a:cs typeface="Arial" panose="020B0604020202020204" pitchFamily="34" charset="0"/>
              </a:rPr>
              <a:t> FROM </a:t>
            </a:r>
            <a:r>
              <a:rPr lang="en-US" dirty="0">
                <a:latin typeface="Liberation Mono"/>
              </a:rPr>
              <a:t>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DD4A68"/>
                </a:solidFill>
                <a:latin typeface="Liberation Mono"/>
              </a:rPr>
              <a:t>COUNT</a:t>
            </a:r>
            <a:r>
              <a:rPr lang="en-US" dirty="0">
                <a:solidFill>
                  <a:schemeClr val="bg1">
                    <a:lumMod val="50000"/>
                  </a:schemeClr>
                </a:solidFill>
                <a:latin typeface="Liberation Mono"/>
              </a:rPr>
              <a:t>(</a:t>
            </a:r>
            <a:r>
              <a:rPr lang="en-US" dirty="0">
                <a:solidFill>
                  <a:srgbClr val="A67F59"/>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 emp WHERE </a:t>
            </a:r>
            <a:r>
              <a:rPr lang="en-US" dirty="0">
                <a:latin typeface="Liberation Mono"/>
              </a:rPr>
              <a:t>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COUNT</a:t>
            </a:r>
            <a:r>
              <a:rPr lang="en-US" dirty="0">
                <a:solidFill>
                  <a:schemeClr val="bg1">
                    <a:lumMod val="65000"/>
                  </a:schemeClr>
                </a:solidFill>
                <a:latin typeface="Liberation Mono"/>
              </a:rPr>
              <a:t>(</a:t>
            </a:r>
            <a:r>
              <a:rPr lang="en-US" dirty="0">
                <a:latin typeface="Liberation Mono"/>
              </a:rPr>
              <a:t>comm</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DD4A68"/>
                </a:solidFill>
                <a:latin typeface="Liberation Mono"/>
              </a:rPr>
              <a:t>COUNT</a:t>
            </a:r>
            <a:r>
              <a:rPr lang="en-US" dirty="0">
                <a:solidFill>
                  <a:schemeClr val="bg1">
                    <a:lumMod val="50000"/>
                  </a:schemeClr>
                </a:solidFill>
                <a:latin typeface="Liberation Mono"/>
              </a:rPr>
              <a:t>(</a:t>
            </a:r>
            <a:r>
              <a:rPr lang="en-US" dirty="0">
                <a:solidFill>
                  <a:srgbClr val="A67F59"/>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ECDF6038-0304-4326-AAD3-47E8E8928C22}"/>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8" name="TextBox 7">
            <a:extLst>
              <a:ext uri="{FF2B5EF4-FFF2-40B4-BE49-F238E27FC236}">
                <a16:creationId xmlns:a16="http://schemas.microsoft.com/office/drawing/2014/main" id="{CD9EBFF5-5BE6-4271-B8E4-6FB1FF154346}"/>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6555419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15FA0200-A67B-4772-81A8-66C5B1C3C747}"/>
              </a:ext>
            </a:extLst>
          </p:cNvPr>
          <p:cNvSpPr txBox="1"/>
          <p:nvPr/>
        </p:nvSpPr>
        <p:spPr>
          <a:xfrm>
            <a:off x="191344" y="1328400"/>
            <a:ext cx="11737304" cy="2523768"/>
          </a:xfrm>
          <a:prstGeom prst="rect">
            <a:avLst/>
          </a:prstGeom>
          <a:solidFill>
            <a:schemeClr val="bg1"/>
          </a:solidFill>
        </p:spPr>
        <p:txBody>
          <a:bodyPr wrap="square" rtlCol="0">
            <a:spAutoFit/>
          </a:bodyPr>
          <a:lstStyle/>
          <a:p>
            <a:pPr marL="342900" indent="-342900" algn="just">
              <a:buFont typeface="Arial" panose="020B0604020202020204" pitchFamily="34" charset="0"/>
              <a:buChar char="•"/>
            </a:pPr>
            <a:r>
              <a:rPr lang="en-IN" sz="2400" b="1" dirty="0">
                <a:solidFill>
                  <a:schemeClr val="bg2">
                    <a:lumMod val="25000"/>
                  </a:schemeClr>
                </a:solidFill>
                <a:latin typeface="Liberation Mono"/>
              </a:rPr>
              <a:t>TEMPORARY </a:t>
            </a:r>
            <a:r>
              <a:rPr lang="en-IN" sz="2000" dirty="0">
                <a:solidFill>
                  <a:schemeClr val="bg2">
                    <a:lumMod val="25000"/>
                  </a:schemeClr>
                </a:solidFill>
                <a:latin typeface="Liberation Mono"/>
              </a:rPr>
              <a:t>tables are not visible to another client.</a:t>
            </a:r>
          </a:p>
          <a:p>
            <a:pPr marL="342900" indent="-342900" algn="just">
              <a:buFont typeface="Arial" panose="020B0604020202020204" pitchFamily="34" charset="0"/>
              <a:buChar char="•"/>
            </a:pPr>
            <a:r>
              <a:rPr lang="en-IN" sz="2000" dirty="0">
                <a:solidFill>
                  <a:schemeClr val="bg2">
                    <a:lumMod val="25000"/>
                  </a:schemeClr>
                </a:solidFill>
                <a:latin typeface="Liberation Mono"/>
              </a:rPr>
              <a:t>Structure and rows is removed, after exit.</a:t>
            </a:r>
          </a:p>
          <a:p>
            <a:pPr marL="342900" indent="-342900" algn="just">
              <a:buFont typeface="Arial" panose="020B0604020202020204" pitchFamily="34" charset="0"/>
              <a:buChar char="•"/>
            </a:pPr>
            <a:endParaRPr lang="en-IN" dirty="0">
              <a:solidFill>
                <a:srgbClr val="4BACC6"/>
              </a:solidFill>
              <a:latin typeface="Liberation Mono"/>
            </a:endParaRPr>
          </a:p>
          <a:p>
            <a:pPr algn="just"/>
            <a:r>
              <a:rPr lang="en-IN" dirty="0">
                <a:solidFill>
                  <a:srgbClr val="FF0000"/>
                </a:solidFill>
                <a:latin typeface="Liberation Mono"/>
              </a:rPr>
              <a:t>e.g. </a:t>
            </a:r>
            <a:r>
              <a:rPr lang="en-US" b="0" i="0" dirty="0">
                <a:solidFill>
                  <a:srgbClr val="0077AA"/>
                </a:solidFill>
                <a:effectLst/>
                <a:latin typeface="Liberation Mono"/>
              </a:rPr>
              <a:t>CREATE</a:t>
            </a:r>
            <a:r>
              <a:rPr lang="en-US" b="0" i="0" dirty="0">
                <a:solidFill>
                  <a:srgbClr val="000000"/>
                </a:solidFill>
                <a:effectLst/>
                <a:latin typeface="Liberation Mono"/>
              </a:rPr>
              <a:t> </a:t>
            </a:r>
            <a:r>
              <a:rPr lang="en-IN" dirty="0">
                <a:solidFill>
                  <a:srgbClr val="C00000"/>
                </a:solidFill>
                <a:latin typeface="Liberation Mono"/>
              </a:rPr>
              <a:t>TEMPORARY</a:t>
            </a:r>
            <a:r>
              <a:rPr lang="en-IN" dirty="0">
                <a:solidFill>
                  <a:srgbClr val="0077AA"/>
                </a:solidFill>
                <a:latin typeface="Liberation Mono"/>
              </a:rPr>
              <a:t> </a:t>
            </a:r>
            <a:r>
              <a:rPr lang="en-US" b="0" i="0" dirty="0">
                <a:solidFill>
                  <a:srgbClr val="0077AA"/>
                </a:solidFill>
                <a:effectLst/>
                <a:latin typeface="Liberation Mono"/>
              </a:rPr>
              <a:t>TABLE</a:t>
            </a:r>
            <a:r>
              <a:rPr lang="en-US" b="0" i="0" dirty="0">
                <a:solidFill>
                  <a:srgbClr val="000000"/>
                </a:solidFill>
                <a:effectLst/>
                <a:latin typeface="Liberation Mono"/>
              </a:rPr>
              <a:t> temp</a:t>
            </a:r>
            <a:r>
              <a:rPr lang="en-US" b="0" i="0" dirty="0">
                <a:solidFill>
                  <a:srgbClr val="999999"/>
                </a:solidFill>
                <a:effectLst/>
                <a:latin typeface="Liberation Mono"/>
              </a:rPr>
              <a:t>(</a:t>
            </a:r>
            <a:r>
              <a:rPr lang="en-US" b="0" i="0" dirty="0">
                <a:solidFill>
                  <a:srgbClr val="000000"/>
                </a:solidFill>
                <a:effectLst/>
                <a:latin typeface="Liberation Mono"/>
              </a:rPr>
              <a:t>c1 </a:t>
            </a:r>
            <a:r>
              <a:rPr lang="en-US" b="0" i="0" dirty="0">
                <a:solidFill>
                  <a:srgbClr val="834689"/>
                </a:solidFill>
                <a:effectLst/>
                <a:latin typeface="Liberation Mono"/>
              </a:rPr>
              <a:t>INT,  </a:t>
            </a:r>
            <a:r>
              <a:rPr lang="en-US" b="0" i="0" dirty="0">
                <a:solidFill>
                  <a:srgbClr val="000000"/>
                </a:solidFill>
                <a:effectLst/>
                <a:latin typeface="Liberation Mono"/>
              </a:rPr>
              <a:t>c2 </a:t>
            </a:r>
            <a:r>
              <a:rPr lang="en-US" b="0" i="0" dirty="0">
                <a:solidFill>
                  <a:srgbClr val="834689"/>
                </a:solidFill>
                <a:effectLst/>
                <a:latin typeface="Liberation Mono"/>
              </a:rPr>
              <a:t>INT</a:t>
            </a:r>
            <a:r>
              <a:rPr lang="en-US" b="0" i="0" dirty="0">
                <a:solidFill>
                  <a:srgbClr val="999999"/>
                </a:solidFill>
                <a:effectLst/>
                <a:latin typeface="Liberation Mono"/>
              </a:rPr>
              <a:t>)</a:t>
            </a:r>
            <a:r>
              <a:rPr lang="en-US" b="0" i="0" dirty="0">
                <a:effectLst/>
                <a:latin typeface="Liberation Mono"/>
              </a:rPr>
              <a:t>;</a:t>
            </a:r>
            <a:r>
              <a:rPr lang="en-US" b="0" i="0" dirty="0">
                <a:solidFill>
                  <a:srgbClr val="999999"/>
                </a:solidFill>
                <a:effectLst/>
                <a:latin typeface="Liberation Mono"/>
              </a:rPr>
              <a:t> </a:t>
            </a:r>
          </a:p>
          <a:p>
            <a:pPr algn="just"/>
            <a:r>
              <a:rPr lang="en-US" sz="800" dirty="0">
                <a:solidFill>
                  <a:srgbClr val="999999"/>
                </a:solidFill>
                <a:latin typeface="Liberation Mono"/>
              </a:rPr>
              <a:t>  </a:t>
            </a:r>
          </a:p>
          <a:p>
            <a:pPr algn="just"/>
            <a:r>
              <a:rPr lang="en-US" dirty="0">
                <a:solidFill>
                  <a:srgbClr val="999999"/>
                </a:solidFill>
                <a:latin typeface="Liberation Mono"/>
              </a:rPr>
              <a:t>       </a:t>
            </a:r>
            <a:r>
              <a:rPr lang="en-IN" dirty="0">
                <a:solidFill>
                  <a:srgbClr val="0077AA"/>
                </a:solidFill>
                <a:latin typeface="Liberation Mono"/>
              </a:rPr>
              <a:t>INSERT</a:t>
            </a:r>
            <a:r>
              <a:rPr lang="en-IN" dirty="0">
                <a:solidFill>
                  <a:srgbClr val="FF0000"/>
                </a:solidFill>
                <a:latin typeface="Liberation Mono"/>
              </a:rPr>
              <a:t> </a:t>
            </a:r>
            <a:r>
              <a:rPr lang="en-IN" dirty="0">
                <a:solidFill>
                  <a:srgbClr val="0077AA"/>
                </a:solidFill>
                <a:latin typeface="Liberation Mono"/>
              </a:rPr>
              <a:t>INTO</a:t>
            </a:r>
            <a:r>
              <a:rPr lang="en-IN" dirty="0">
                <a:solidFill>
                  <a:srgbClr val="FF0000"/>
                </a:solidFill>
                <a:latin typeface="Liberation Mono"/>
              </a:rPr>
              <a:t> </a:t>
            </a:r>
            <a:r>
              <a:rPr lang="en-US" b="0" i="0" dirty="0">
                <a:solidFill>
                  <a:srgbClr val="000000"/>
                </a:solidFill>
                <a:effectLst/>
                <a:latin typeface="Liberation Mono"/>
              </a:rPr>
              <a:t>temp</a:t>
            </a:r>
            <a:r>
              <a:rPr lang="en-IN" dirty="0">
                <a:solidFill>
                  <a:srgbClr val="FF0000"/>
                </a:solidFill>
                <a:latin typeface="Liberation Mono"/>
              </a:rPr>
              <a:t>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10</a:t>
            </a:r>
            <a:r>
              <a:rPr lang="en-IN" dirty="0">
                <a:latin typeface="Liberation Mono"/>
              </a:rPr>
              <a:t>, </a:t>
            </a:r>
            <a:r>
              <a:rPr lang="en-IN" dirty="0">
                <a:solidFill>
                  <a:srgbClr val="990055"/>
                </a:solidFill>
                <a:latin typeface="Liberation Mono"/>
              </a:rPr>
              <a:t>10</a:t>
            </a:r>
            <a:r>
              <a:rPr lang="en-IN" dirty="0">
                <a:latin typeface="Liberation Mono"/>
              </a:rPr>
              <a:t>);</a:t>
            </a:r>
          </a:p>
          <a:p>
            <a:pPr algn="just"/>
            <a:r>
              <a:rPr lang="en-IN" sz="800" dirty="0">
                <a:latin typeface="Liberation Mono"/>
              </a:rPr>
              <a:t> </a:t>
            </a:r>
          </a:p>
          <a:p>
            <a:pPr algn="just"/>
            <a:r>
              <a:rPr lang="en-IN" dirty="0">
                <a:latin typeface="Liberation Mono"/>
              </a:rPr>
              <a:t>       </a:t>
            </a: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a:t>
            </a:r>
            <a:r>
              <a:rPr lang="en-US" b="0" i="0" dirty="0">
                <a:solidFill>
                  <a:srgbClr val="000000"/>
                </a:solidFill>
                <a:effectLst/>
                <a:latin typeface="Liberation Mono"/>
              </a:rPr>
              <a:t>temp</a:t>
            </a:r>
            <a:r>
              <a:rPr lang="en-IN" dirty="0">
                <a:latin typeface="Liberation Mono"/>
              </a:rPr>
              <a:t>;</a:t>
            </a:r>
          </a:p>
          <a:p>
            <a:pPr algn="just"/>
            <a:endParaRPr lang="en-IN" sz="800" dirty="0">
              <a:latin typeface="Liberation Mono"/>
            </a:endParaRPr>
          </a:p>
          <a:p>
            <a:pPr marL="363538" algn="just"/>
            <a:r>
              <a:rPr lang="en-IN" dirty="0">
                <a:solidFill>
                  <a:srgbClr val="4BACC6"/>
                </a:solidFill>
                <a:latin typeface="Liberation Mono"/>
              </a:rPr>
              <a:t> </a:t>
            </a:r>
            <a:r>
              <a:rPr lang="en-IN" dirty="0">
                <a:solidFill>
                  <a:srgbClr val="0077AA"/>
                </a:solidFill>
                <a:latin typeface="Liberation Mono"/>
              </a:rPr>
              <a:t>EXIT</a:t>
            </a:r>
          </a:p>
        </p:txBody>
      </p:sp>
      <p:sp>
        <p:nvSpPr>
          <p:cNvPr id="13" name="Rectangle 12">
            <a:extLst>
              <a:ext uri="{FF2B5EF4-FFF2-40B4-BE49-F238E27FC236}">
                <a16:creationId xmlns:a16="http://schemas.microsoft.com/office/drawing/2014/main" id="{CF5B85F3-FDB7-4380-99A7-FB2A685D9DF4}"/>
              </a:ext>
            </a:extLst>
          </p:cNvPr>
          <p:cNvSpPr/>
          <p:nvPr/>
        </p:nvSpPr>
        <p:spPr>
          <a:xfrm>
            <a:off x="1524000" y="1"/>
            <a:ext cx="1033264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temporary table</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357260001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19336" y="1260000"/>
            <a:ext cx="11953328" cy="2215991"/>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GROUP_CONCAT</a:t>
            </a:r>
            <a:r>
              <a:rPr lang="en-IN" sz="2000" b="0" i="0" dirty="0">
                <a:solidFill>
                  <a:srgbClr val="999999"/>
                </a:solidFill>
                <a:effectLst/>
                <a:latin typeface="Liberation Mono"/>
              </a:rPr>
              <a:t>(</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b="0" i="0" dirty="0">
                <a:solidFill>
                  <a:srgbClr val="000000"/>
                </a:solidFill>
                <a:effectLst/>
                <a:latin typeface="Liberation Mono"/>
              </a:rPr>
              <a:t> </a:t>
            </a:r>
            <a:r>
              <a:rPr lang="en-IN" sz="2000" b="0" i="1" dirty="0">
                <a:solidFill>
                  <a:srgbClr val="000000"/>
                </a:solidFill>
                <a:effectLst/>
                <a:latin typeface="Liberation Mono"/>
              </a:rPr>
              <a:t>expr</a:t>
            </a:r>
            <a:r>
              <a:rPr lang="en-IN" sz="2000" b="0" i="0" dirty="0">
                <a:solidFill>
                  <a:srgbClr val="000000"/>
                </a:solidFill>
                <a:effectLst/>
                <a:latin typeface="Liberation Mono"/>
              </a:rPr>
              <a:t> </a:t>
            </a:r>
          </a:p>
          <a:p>
            <a:r>
              <a:rPr lang="en-IN" sz="2000" dirty="0">
                <a:solidFill>
                  <a:srgbClr val="000000"/>
                </a:solidFill>
                <a:latin typeface="Liberation Mono"/>
              </a:rPr>
              <a:t>                                </a:t>
            </a:r>
            <a:r>
              <a:rPr lang="en-IN" sz="2000" b="0" i="0" dirty="0">
                <a:solidFill>
                  <a:srgbClr val="999999"/>
                </a:solidFill>
                <a:effectLst/>
                <a:latin typeface="Liberation Mono"/>
              </a:rPr>
              <a:t>[</a:t>
            </a:r>
            <a:r>
              <a:rPr lang="en-IN" sz="2000" dirty="0">
                <a:solidFill>
                  <a:srgbClr val="0070C0"/>
                </a:solidFill>
                <a:latin typeface="Liberation Mono"/>
                <a:cs typeface="Arial" panose="020B0604020202020204" pitchFamily="34" charset="0"/>
              </a:rPr>
              <a:t>ORDER</a:t>
            </a:r>
            <a:r>
              <a:rPr lang="en-IN" sz="2000" b="0" i="0" dirty="0">
                <a:solidFill>
                  <a:srgbClr val="000000"/>
                </a:solidFill>
                <a:effectLst/>
                <a:latin typeface="Liberation Mono"/>
              </a:rPr>
              <a:t> </a:t>
            </a:r>
            <a:r>
              <a:rPr lang="en-IN" sz="2000" dirty="0">
                <a:solidFill>
                  <a:srgbClr val="0070C0"/>
                </a:solidFill>
                <a:latin typeface="Liberation Mono"/>
                <a:cs typeface="Arial" panose="020B0604020202020204" pitchFamily="34" charset="0"/>
              </a:rPr>
              <a:t>BY</a:t>
            </a:r>
            <a:r>
              <a:rPr lang="en-IN" sz="2000" b="0" i="0" dirty="0">
                <a:solidFill>
                  <a:srgbClr val="000000"/>
                </a:solidFill>
                <a:effectLst/>
                <a:latin typeface="Liberation Mono"/>
              </a:rPr>
              <a:t> {</a:t>
            </a:r>
            <a:r>
              <a:rPr lang="en-IN" sz="2000" b="0" i="1" dirty="0">
                <a:solidFill>
                  <a:srgbClr val="000000"/>
                </a:solidFill>
                <a:effectLst/>
                <a:latin typeface="Liberation Mono"/>
              </a:rPr>
              <a:t>unsigned_integer</a:t>
            </a:r>
            <a:r>
              <a:rPr lang="en-IN" sz="2000" b="0" i="0" dirty="0">
                <a:solidFill>
                  <a:srgbClr val="000000"/>
                </a:solidFill>
                <a:effectLst/>
                <a:latin typeface="Liberation Mono"/>
              </a:rPr>
              <a:t> </a:t>
            </a:r>
            <a:r>
              <a:rPr lang="en-IN" sz="2000" b="0" i="0" dirty="0">
                <a:solidFill>
                  <a:srgbClr val="A67F59"/>
                </a:solidFill>
                <a:effectLst/>
                <a:latin typeface="Liberation Mono"/>
              </a:rPr>
              <a:t>|</a:t>
            </a:r>
            <a:r>
              <a:rPr lang="en-IN" sz="2000" b="0" i="0" dirty="0">
                <a:solidFill>
                  <a:srgbClr val="000000"/>
                </a:solidFill>
                <a:effectLst/>
                <a:latin typeface="Liberation Mono"/>
              </a:rPr>
              <a:t> </a:t>
            </a:r>
            <a:r>
              <a:rPr lang="en-IN" sz="2000" b="0" i="1" dirty="0">
                <a:solidFill>
                  <a:srgbClr val="000000"/>
                </a:solidFill>
                <a:effectLst/>
                <a:latin typeface="Liberation Mono"/>
              </a:rPr>
              <a:t>col_name</a:t>
            </a:r>
            <a:r>
              <a:rPr lang="en-IN" sz="2000" b="0" i="0" dirty="0">
                <a:solidFill>
                  <a:srgbClr val="000000"/>
                </a:solidFill>
                <a:effectLst/>
                <a:latin typeface="Liberation Mono"/>
              </a:rPr>
              <a:t> </a:t>
            </a:r>
            <a:r>
              <a:rPr lang="en-IN" sz="2000" b="0" i="0" dirty="0">
                <a:solidFill>
                  <a:srgbClr val="A67F59"/>
                </a:solidFill>
                <a:effectLst/>
                <a:latin typeface="Liberation Mono"/>
              </a:rPr>
              <a:t>|</a:t>
            </a:r>
            <a:r>
              <a:rPr lang="en-IN" sz="2000" b="0" i="0" dirty="0">
                <a:solidFill>
                  <a:srgbClr val="000000"/>
                </a:solidFill>
                <a:effectLst/>
                <a:latin typeface="Liberation Mono"/>
              </a:rPr>
              <a:t> </a:t>
            </a:r>
            <a:r>
              <a:rPr lang="en-IN" sz="2000" b="0" i="1" dirty="0">
                <a:solidFill>
                  <a:srgbClr val="000000"/>
                </a:solidFill>
                <a:effectLst/>
                <a:latin typeface="Liberation Mono"/>
              </a:rPr>
              <a:t>expr</a:t>
            </a:r>
            <a:r>
              <a:rPr lang="en-IN" sz="2000" b="0" i="0" dirty="0">
                <a:solidFill>
                  <a:srgbClr val="000000"/>
                </a:solidFill>
                <a:effectLst/>
                <a:latin typeface="Liberation Mono"/>
              </a:rPr>
              <a:t>}</a:t>
            </a:r>
            <a:r>
              <a:rPr lang="en-IN" sz="2000" dirty="0">
                <a:solidFill>
                  <a:srgbClr val="000000"/>
                </a:solidFill>
                <a:latin typeface="Liberation Mono"/>
              </a:rPr>
              <a:t>  </a:t>
            </a:r>
            <a:r>
              <a:rPr lang="en-IN" sz="2000" b="0" i="0" dirty="0">
                <a:solidFill>
                  <a:srgbClr val="999999"/>
                </a:solidFill>
                <a:effectLst/>
                <a:latin typeface="Liberation Mono"/>
              </a:rPr>
              <a:t>[</a:t>
            </a:r>
            <a:r>
              <a:rPr lang="en-IN" sz="2000" dirty="0">
                <a:solidFill>
                  <a:srgbClr val="0070C0"/>
                </a:solidFill>
                <a:latin typeface="Liberation Mono"/>
                <a:cs typeface="Arial" panose="020B0604020202020204" pitchFamily="34" charset="0"/>
              </a:rPr>
              <a:t>ASC</a:t>
            </a:r>
            <a:r>
              <a:rPr lang="en-IN" sz="2000" b="0" i="0" dirty="0">
                <a:solidFill>
                  <a:srgbClr val="000000"/>
                </a:solidFill>
                <a:effectLst/>
                <a:latin typeface="Liberation Mono"/>
              </a:rPr>
              <a:t> </a:t>
            </a:r>
            <a:r>
              <a:rPr lang="en-IN" sz="2000" b="0" i="0" dirty="0">
                <a:solidFill>
                  <a:srgbClr val="A67F59"/>
                </a:solidFill>
                <a:effectLst/>
                <a:latin typeface="Liberation Mono"/>
              </a:rPr>
              <a:t>|</a:t>
            </a:r>
            <a:r>
              <a:rPr lang="en-IN" sz="2000" b="0" i="0" dirty="0">
                <a:solidFill>
                  <a:srgbClr val="000000"/>
                </a:solidFill>
                <a:effectLst/>
                <a:latin typeface="Liberation Mono"/>
              </a:rPr>
              <a:t> </a:t>
            </a:r>
            <a:r>
              <a:rPr lang="en-IN" sz="2000" dirty="0">
                <a:solidFill>
                  <a:srgbClr val="0070C0"/>
                </a:solidFill>
                <a:latin typeface="Liberation Mono"/>
                <a:cs typeface="Arial" panose="020B0604020202020204" pitchFamily="34" charset="0"/>
              </a:rPr>
              <a:t>DESC</a:t>
            </a:r>
            <a:r>
              <a:rPr lang="en-IN" sz="2000" b="0" i="0" dirty="0">
                <a:solidFill>
                  <a:srgbClr val="999999"/>
                </a:solidFill>
                <a:effectLst/>
                <a:latin typeface="Liberation Mono"/>
              </a:rPr>
              <a:t>]</a:t>
            </a:r>
            <a:r>
              <a:rPr lang="en-IN" sz="2000" b="0" i="0" dirty="0">
                <a:solidFill>
                  <a:srgbClr val="000000"/>
                </a:solidFill>
                <a:effectLst/>
                <a:latin typeface="Liberation Mono"/>
              </a:rPr>
              <a:t> </a:t>
            </a:r>
            <a:r>
              <a:rPr lang="en-IN" sz="2000" b="0" i="0" dirty="0">
                <a:solidFill>
                  <a:srgbClr val="999999"/>
                </a:solidFill>
                <a:effectLst/>
                <a:latin typeface="Liberation Mono"/>
              </a:rPr>
              <a:t>[,</a:t>
            </a:r>
            <a:r>
              <a:rPr lang="en-IN" sz="2000" b="0" i="1" dirty="0">
                <a:solidFill>
                  <a:srgbClr val="000000"/>
                </a:solidFill>
                <a:effectLst/>
                <a:latin typeface="Liberation Mono"/>
              </a:rPr>
              <a:t>col_name</a:t>
            </a:r>
            <a:r>
              <a:rPr lang="en-IN" sz="2000" b="0" i="0" dirty="0">
                <a:solidFill>
                  <a:srgbClr val="000000"/>
                </a:solidFill>
                <a:effectLst/>
                <a:latin typeface="Liberation Mono"/>
              </a:rPr>
              <a:t> </a:t>
            </a:r>
            <a:r>
              <a:rPr lang="en-IN" sz="2000" b="0" i="0" dirty="0">
                <a:solidFill>
                  <a:schemeClr val="bg1">
                    <a:lumMod val="50000"/>
                  </a:schemeClr>
                </a:solidFill>
                <a:effectLst/>
                <a:latin typeface="Liberation Mono"/>
              </a:rPr>
              <a:t>. . .</a:t>
            </a:r>
            <a:r>
              <a:rPr lang="en-IN" sz="2000" b="0" i="0" dirty="0">
                <a:solidFill>
                  <a:srgbClr val="999999"/>
                </a:solidFill>
                <a:effectLst/>
                <a:latin typeface="Liberation Mono"/>
              </a:rPr>
              <a:t>]]</a:t>
            </a:r>
            <a:r>
              <a:rPr lang="en-IN" sz="2000" b="0" i="0" dirty="0">
                <a:solidFill>
                  <a:srgbClr val="000000"/>
                </a:solidFill>
                <a:effectLst/>
                <a:latin typeface="Liberation Mono"/>
              </a:rPr>
              <a:t> </a:t>
            </a:r>
          </a:p>
          <a:p>
            <a:r>
              <a:rPr lang="en-IN" sz="2000" dirty="0">
                <a:solidFill>
                  <a:srgbClr val="000000"/>
                </a:solidFill>
                <a:latin typeface="Liberation Mono"/>
              </a:rPr>
              <a:t>                                </a:t>
            </a:r>
            <a:r>
              <a:rPr lang="en-IN" sz="2000" b="0" i="0" dirty="0">
                <a:solidFill>
                  <a:srgbClr val="999999"/>
                </a:solidFill>
                <a:effectLst/>
                <a:latin typeface="Liberation Mono"/>
              </a:rPr>
              <a:t>[</a:t>
            </a:r>
            <a:r>
              <a:rPr lang="en-IN" sz="2000" dirty="0">
                <a:solidFill>
                  <a:srgbClr val="0070C0"/>
                </a:solidFill>
                <a:latin typeface="Liberation Mono"/>
                <a:cs typeface="Arial" panose="020B0604020202020204" pitchFamily="34" charset="0"/>
              </a:rPr>
              <a:t>SEPARATOR</a:t>
            </a:r>
            <a:r>
              <a:rPr lang="en-IN" sz="2000" b="0" i="0" dirty="0">
                <a:solidFill>
                  <a:srgbClr val="000000"/>
                </a:solidFill>
                <a:effectLst/>
                <a:latin typeface="Liberation Mono"/>
              </a:rPr>
              <a:t> </a:t>
            </a:r>
            <a:r>
              <a:rPr lang="en-IN" sz="2000" b="0" i="1" dirty="0">
                <a:solidFill>
                  <a:srgbClr val="000000"/>
                </a:solidFill>
                <a:effectLst/>
                <a:latin typeface="Liberation Mono"/>
              </a:rPr>
              <a:t>str_val</a:t>
            </a:r>
            <a:r>
              <a:rPr lang="en-IN" sz="2000" b="0" i="0" dirty="0">
                <a:solidFill>
                  <a:srgbClr val="999999"/>
                </a:solidFill>
                <a:effectLst/>
                <a:latin typeface="Liberation Mono"/>
              </a:rPr>
              <a:t>])</a:t>
            </a:r>
            <a:endParaRPr lang="en-IN" sz="2000" dirty="0">
              <a:latin typeface="Liberation Mono"/>
            </a:endParaRPr>
          </a:p>
          <a:p>
            <a:endParaRPr lang="en-IN" sz="800"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endParaRPr lang="en-IN" sz="800" dirty="0">
              <a:solidFill>
                <a:srgbClr val="FF000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IN" dirty="0">
                <a:latin typeface="Liberation Mono"/>
              </a:rPr>
              <a:t>job, </a:t>
            </a:r>
            <a:r>
              <a:rPr lang="en-IN" dirty="0">
                <a:solidFill>
                  <a:srgbClr val="DD4A68"/>
                </a:solidFill>
                <a:latin typeface="Liberation Mono"/>
              </a:rPr>
              <a:t>GROUP_CONCAT</a:t>
            </a:r>
            <a:r>
              <a:rPr lang="en-IN" dirty="0">
                <a:solidFill>
                  <a:schemeClr val="bg1">
                    <a:lumMod val="65000"/>
                  </a:schemeClr>
                </a:solidFill>
                <a:latin typeface="Liberation Mono"/>
              </a:rPr>
              <a:t>(</a:t>
            </a:r>
            <a:r>
              <a:rPr lang="en-IN" dirty="0">
                <a:latin typeface="Liberation Mono"/>
              </a:rPr>
              <a:t>ename</a:t>
            </a:r>
            <a:r>
              <a:rPr lang="en-IN" dirty="0">
                <a:solidFill>
                  <a:schemeClr val="bg1">
                    <a:lumMod val="65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deptno, </a:t>
            </a:r>
            <a:r>
              <a:rPr lang="en-US" dirty="0">
                <a:solidFill>
                  <a:srgbClr val="DD4A68"/>
                </a:solidFill>
                <a:latin typeface="Liberation Mono"/>
              </a:rPr>
              <a:t>GROUP_CONCAT</a:t>
            </a:r>
            <a:r>
              <a:rPr lang="en-US" dirty="0">
                <a:solidFill>
                  <a:schemeClr val="bg1">
                    <a:lumMod val="50000"/>
                  </a:schemeClr>
                </a:solidFill>
                <a:latin typeface="Liberation Mono"/>
              </a:rPr>
              <a:t>(</a:t>
            </a:r>
            <a:r>
              <a:rPr lang="en-US" dirty="0">
                <a:latin typeface="Liberation Mono"/>
              </a:rPr>
              <a:t>ename</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group </a:t>
            </a:r>
            <a:r>
              <a:rPr lang="en-US" dirty="0">
                <a:solidFill>
                  <a:srgbClr val="0077AA"/>
                </a:solidFill>
                <a:latin typeface="Liberation Mono"/>
                <a:cs typeface="Arial" panose="020B0604020202020204" pitchFamily="34" charset="0"/>
              </a:rPr>
              <a:t>BY</a:t>
            </a:r>
            <a:r>
              <a:rPr lang="en-US" dirty="0">
                <a:latin typeface="Liberation Mono"/>
              </a:rPr>
              <a:t> deptno;</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ECDF6038-0304-4326-AAD3-47E8E8928C22}"/>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8" name="TextBox 7">
            <a:extLst>
              <a:ext uri="{FF2B5EF4-FFF2-40B4-BE49-F238E27FC236}">
                <a16:creationId xmlns:a16="http://schemas.microsoft.com/office/drawing/2014/main" id="{A7A5E31E-1E71-46A8-AF9A-AE8DB0E19E7D}"/>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
        <p:nvSpPr>
          <p:cNvPr id="7" name="TextBox 6">
            <a:extLst>
              <a:ext uri="{FF2B5EF4-FFF2-40B4-BE49-F238E27FC236}">
                <a16:creationId xmlns:a16="http://schemas.microsoft.com/office/drawing/2014/main" id="{8635C907-F59D-42B4-B25D-39DEC0ED010E}"/>
              </a:ext>
            </a:extLst>
          </p:cNvPr>
          <p:cNvSpPr txBox="1"/>
          <p:nvPr/>
        </p:nvSpPr>
        <p:spPr>
          <a:xfrm>
            <a:off x="121161" y="4005064"/>
            <a:ext cx="11807486" cy="116955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job, </a:t>
            </a:r>
            <a:r>
              <a:rPr lang="en-IN" dirty="0">
                <a:solidFill>
                  <a:srgbClr val="DD4A68"/>
                </a:solidFill>
                <a:latin typeface="Liberation Mono"/>
              </a:rPr>
              <a:t>CONCAT</a:t>
            </a:r>
            <a:r>
              <a:rPr lang="en-IN" dirty="0">
                <a:solidFill>
                  <a:schemeClr val="bg1">
                    <a:lumMod val="50000"/>
                  </a:schemeClr>
                </a:solidFill>
                <a:latin typeface="Liberation Mono"/>
              </a:rPr>
              <a:t>(</a:t>
            </a:r>
            <a:r>
              <a:rPr lang="en-IN" dirty="0">
                <a:solidFill>
                  <a:srgbClr val="DD4A68"/>
                </a:solidFill>
                <a:latin typeface="Liberation Mono"/>
              </a:rPr>
              <a:t>GROUP_CONCAT</a:t>
            </a:r>
            <a:r>
              <a:rPr lang="en-IN" dirty="0">
                <a:solidFill>
                  <a:schemeClr val="bg1">
                    <a:lumMod val="50000"/>
                  </a:schemeClr>
                </a:solidFill>
                <a:latin typeface="Liberation Mono"/>
              </a:rPr>
              <a:t>(</a:t>
            </a:r>
            <a:r>
              <a:rPr lang="en-IN" dirty="0">
                <a:latin typeface="Liberation Mono"/>
              </a:rPr>
              <a:t>ename</a:t>
            </a:r>
            <a:r>
              <a:rPr lang="en-IN" dirty="0">
                <a:solidFill>
                  <a:schemeClr val="bg1">
                    <a:lumMod val="50000"/>
                  </a:schemeClr>
                </a:solidFill>
                <a:latin typeface="Liberation Mono"/>
              </a:rPr>
              <a:t>)</a:t>
            </a:r>
            <a:r>
              <a:rPr lang="en-IN" dirty="0">
                <a:latin typeface="Liberation Mono"/>
              </a:rPr>
              <a:t>,' </a:t>
            </a:r>
            <a:r>
              <a:rPr lang="en-IN" dirty="0">
                <a:solidFill>
                  <a:schemeClr val="bg1">
                    <a:lumMod val="50000"/>
                  </a:schemeClr>
                </a:solidFill>
                <a:latin typeface="Liberation Mono"/>
              </a:rPr>
              <a:t>(</a:t>
            </a:r>
            <a:r>
              <a:rPr lang="en-IN" dirty="0">
                <a:latin typeface="Liberation Mono"/>
              </a:rPr>
              <a:t>',  </a:t>
            </a:r>
            <a:r>
              <a:rPr lang="en-IN" dirty="0">
                <a:solidFill>
                  <a:srgbClr val="DD4A68"/>
                </a:solidFill>
                <a:latin typeface="Liberation Mono"/>
              </a:rPr>
              <a:t>COUNT</a:t>
            </a:r>
            <a:r>
              <a:rPr lang="en-IN" dirty="0">
                <a:solidFill>
                  <a:schemeClr val="bg1">
                    <a:lumMod val="50000"/>
                  </a:schemeClr>
                </a:solidFill>
                <a:latin typeface="Liberation Mono"/>
              </a:rPr>
              <a:t>(</a:t>
            </a:r>
            <a:r>
              <a:rPr lang="en-IN" dirty="0">
                <a:solidFill>
                  <a:srgbClr val="A67F59"/>
                </a:solidFill>
                <a:latin typeface="Liberation Mono"/>
              </a:rPr>
              <a:t>*</a:t>
            </a:r>
            <a:r>
              <a:rPr lang="en-IN" dirty="0">
                <a:solidFill>
                  <a:schemeClr val="bg1">
                    <a:lumMod val="50000"/>
                  </a:schemeClr>
                </a:solidFill>
                <a:latin typeface="Liberation Mono"/>
              </a:rPr>
              <a:t>)</a:t>
            </a:r>
            <a:r>
              <a:rPr lang="en-IN" dirty="0">
                <a:latin typeface="Liberation Mono"/>
              </a:rPr>
              <a:t>, '</a:t>
            </a:r>
            <a:r>
              <a:rPr lang="en-IN" dirty="0">
                <a:solidFill>
                  <a:schemeClr val="bg1">
                    <a:lumMod val="50000"/>
                  </a:schemeClr>
                </a:solidFill>
                <a:latin typeface="Liberation Mono"/>
              </a:rPr>
              <a:t>)</a:t>
            </a:r>
            <a:r>
              <a:rPr lang="en-IN" dirty="0">
                <a:latin typeface="Liberation Mono"/>
              </a:rPr>
              <a:t>'</a:t>
            </a:r>
            <a:r>
              <a:rPr lang="en-IN" dirty="0">
                <a:solidFill>
                  <a:schemeClr val="bg1">
                    <a:lumMod val="50000"/>
                  </a:schemeClr>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GROUP</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job;</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job, </a:t>
            </a:r>
            <a:r>
              <a:rPr lang="en-IN" dirty="0">
                <a:solidFill>
                  <a:srgbClr val="DD4A68"/>
                </a:solidFill>
                <a:latin typeface="Liberation Mono"/>
              </a:rPr>
              <a:t>CONCAT</a:t>
            </a:r>
            <a:r>
              <a:rPr lang="en-IN" dirty="0">
                <a:solidFill>
                  <a:schemeClr val="bg1">
                    <a:lumMod val="50000"/>
                  </a:schemeClr>
                </a:solidFill>
                <a:latin typeface="Liberation Mono"/>
              </a:rPr>
              <a:t>(</a:t>
            </a:r>
            <a:r>
              <a:rPr lang="en-IN" dirty="0">
                <a:solidFill>
                  <a:srgbClr val="DD4A68"/>
                </a:solidFill>
                <a:latin typeface="Liberation Mono"/>
              </a:rPr>
              <a:t>GROUP_CONCAT</a:t>
            </a:r>
            <a:r>
              <a:rPr lang="en-IN" dirty="0">
                <a:solidFill>
                  <a:schemeClr val="bg1">
                    <a:lumMod val="50000"/>
                  </a:schemeClr>
                </a:solidFill>
                <a:latin typeface="Liberation Mono"/>
              </a:rPr>
              <a:t>(</a:t>
            </a:r>
            <a:r>
              <a:rPr lang="en-IN" dirty="0">
                <a:latin typeface="Liberation Mono"/>
              </a:rPr>
              <a:t>sal</a:t>
            </a:r>
            <a:r>
              <a:rPr lang="en-IN" dirty="0">
                <a:solidFill>
                  <a:schemeClr val="bg1">
                    <a:lumMod val="50000"/>
                  </a:schemeClr>
                </a:solidFill>
                <a:latin typeface="Liberation Mono"/>
              </a:rPr>
              <a:t>)</a:t>
            </a:r>
            <a:r>
              <a:rPr lang="en-IN" dirty="0">
                <a:latin typeface="Liberation Mono"/>
              </a:rPr>
              <a:t>,' </a:t>
            </a:r>
            <a:r>
              <a:rPr lang="en-IN" dirty="0">
                <a:solidFill>
                  <a:schemeClr val="bg1">
                    <a:lumMod val="50000"/>
                  </a:schemeClr>
                </a:solidFill>
                <a:latin typeface="Liberation Mono"/>
              </a:rPr>
              <a:t>(</a:t>
            </a:r>
            <a:r>
              <a:rPr lang="en-IN" dirty="0">
                <a:latin typeface="Liberation Mono"/>
              </a:rPr>
              <a:t>',  </a:t>
            </a:r>
            <a:r>
              <a:rPr lang="en-IN" dirty="0">
                <a:solidFill>
                  <a:srgbClr val="DD4A68"/>
                </a:solidFill>
                <a:latin typeface="Liberation Mono"/>
              </a:rPr>
              <a:t>MAX</a:t>
            </a:r>
            <a:r>
              <a:rPr lang="en-IN" dirty="0">
                <a:solidFill>
                  <a:schemeClr val="bg1">
                    <a:lumMod val="50000"/>
                  </a:schemeClr>
                </a:solidFill>
                <a:latin typeface="Liberation Mono"/>
              </a:rPr>
              <a:t>(</a:t>
            </a:r>
            <a:r>
              <a:rPr lang="en-IN" dirty="0">
                <a:latin typeface="Liberation Mono"/>
              </a:rPr>
              <a:t>sal</a:t>
            </a:r>
            <a:r>
              <a:rPr lang="en-IN" dirty="0">
                <a:solidFill>
                  <a:schemeClr val="bg1">
                    <a:lumMod val="50000"/>
                  </a:schemeClr>
                </a:solidFill>
                <a:latin typeface="Liberation Mono"/>
              </a:rPr>
              <a:t>)</a:t>
            </a:r>
            <a:r>
              <a:rPr lang="en-IN" dirty="0">
                <a:latin typeface="Liberation Mono"/>
              </a:rPr>
              <a:t>, '</a:t>
            </a:r>
            <a:r>
              <a:rPr lang="en-IN" dirty="0">
                <a:solidFill>
                  <a:schemeClr val="bg1">
                    <a:lumMod val="50000"/>
                  </a:schemeClr>
                </a:solidFill>
                <a:latin typeface="Liberation Mono"/>
              </a:rPr>
              <a:t>)</a:t>
            </a:r>
            <a:r>
              <a:rPr lang="en-IN" dirty="0">
                <a:latin typeface="Liberation Mono"/>
              </a:rPr>
              <a:t>'</a:t>
            </a:r>
            <a:r>
              <a:rPr lang="en-IN" dirty="0">
                <a:solidFill>
                  <a:schemeClr val="bg1">
                    <a:lumMod val="50000"/>
                  </a:schemeClr>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GROUP</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job;</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job, </a:t>
            </a:r>
            <a:r>
              <a:rPr lang="en-IN" dirty="0">
                <a:solidFill>
                  <a:srgbClr val="DD4A68"/>
                </a:solidFill>
                <a:latin typeface="Liberation Mono"/>
              </a:rPr>
              <a:t>CONCAT</a:t>
            </a:r>
            <a:r>
              <a:rPr lang="en-IN" dirty="0">
                <a:solidFill>
                  <a:schemeClr val="bg1">
                    <a:lumMod val="50000"/>
                  </a:schemeClr>
                </a:solidFill>
                <a:latin typeface="Liberation Mono"/>
              </a:rPr>
              <a:t>(</a:t>
            </a:r>
            <a:r>
              <a:rPr lang="en-IN" dirty="0">
                <a:solidFill>
                  <a:srgbClr val="DD4A68"/>
                </a:solidFill>
                <a:latin typeface="Liberation Mono"/>
              </a:rPr>
              <a:t>GROUP_CONCAT</a:t>
            </a:r>
            <a:r>
              <a:rPr lang="en-IN" dirty="0">
                <a:solidFill>
                  <a:schemeClr val="bg1">
                    <a:lumMod val="50000"/>
                  </a:schemeClr>
                </a:solidFill>
                <a:latin typeface="Liberation Mono"/>
              </a:rPr>
              <a:t>(</a:t>
            </a:r>
            <a:r>
              <a:rPr lang="en-IN" dirty="0">
                <a:latin typeface="Liberation Mono"/>
              </a:rPr>
              <a:t>sal</a:t>
            </a:r>
            <a:r>
              <a:rPr lang="en-IN" dirty="0">
                <a:solidFill>
                  <a:schemeClr val="bg1">
                    <a:lumMod val="50000"/>
                  </a:schemeClr>
                </a:solidFill>
                <a:latin typeface="Liberation Mono"/>
              </a:rPr>
              <a:t>)</a:t>
            </a:r>
            <a:r>
              <a:rPr lang="en-IN" dirty="0">
                <a:latin typeface="Liberation Mono"/>
              </a:rPr>
              <a:t>,' </a:t>
            </a:r>
            <a:r>
              <a:rPr lang="en-IN" dirty="0">
                <a:solidFill>
                  <a:schemeClr val="bg1">
                    <a:lumMod val="50000"/>
                  </a:schemeClr>
                </a:solidFill>
                <a:latin typeface="Liberation Mono"/>
              </a:rPr>
              <a:t>(</a:t>
            </a:r>
            <a:r>
              <a:rPr lang="en-IN" dirty="0">
                <a:latin typeface="Liberation Mono"/>
              </a:rPr>
              <a:t>',  </a:t>
            </a:r>
            <a:r>
              <a:rPr lang="en-IN" dirty="0">
                <a:solidFill>
                  <a:srgbClr val="DD4A68"/>
                </a:solidFill>
                <a:latin typeface="Liberation Mono"/>
              </a:rPr>
              <a:t>SUM</a:t>
            </a:r>
            <a:r>
              <a:rPr lang="en-IN" dirty="0">
                <a:solidFill>
                  <a:schemeClr val="bg1">
                    <a:lumMod val="50000"/>
                  </a:schemeClr>
                </a:solidFill>
                <a:latin typeface="Liberation Mono"/>
              </a:rPr>
              <a:t>(</a:t>
            </a:r>
            <a:r>
              <a:rPr lang="en-IN" dirty="0">
                <a:latin typeface="Liberation Mono"/>
              </a:rPr>
              <a:t>sal</a:t>
            </a:r>
            <a:r>
              <a:rPr lang="en-IN" dirty="0">
                <a:solidFill>
                  <a:schemeClr val="bg1">
                    <a:lumMod val="50000"/>
                  </a:schemeClr>
                </a:solidFill>
                <a:latin typeface="Liberation Mono"/>
              </a:rPr>
              <a:t>)</a:t>
            </a:r>
            <a:r>
              <a:rPr lang="en-IN" dirty="0">
                <a:latin typeface="Liberation Mono"/>
              </a:rPr>
              <a:t>, '</a:t>
            </a:r>
            <a:r>
              <a:rPr lang="en-IN" dirty="0">
                <a:solidFill>
                  <a:schemeClr val="bg1">
                    <a:lumMod val="50000"/>
                  </a:schemeClr>
                </a:solidFill>
                <a:latin typeface="Liberation Mono"/>
              </a:rPr>
              <a:t>)</a:t>
            </a:r>
            <a:r>
              <a:rPr lang="en-IN" dirty="0">
                <a:latin typeface="Liberation Mono"/>
              </a:rPr>
              <a:t>'</a:t>
            </a:r>
            <a:r>
              <a:rPr lang="en-IN" dirty="0">
                <a:solidFill>
                  <a:schemeClr val="bg1">
                    <a:lumMod val="50000"/>
                  </a:schemeClr>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GROUP</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job;</a:t>
            </a:r>
          </a:p>
        </p:txBody>
      </p:sp>
    </p:spTree>
    <p:extLst>
      <p:ext uri="{BB962C8B-B14F-4D97-AF65-F5344CB8AC3E}">
        <p14:creationId xmlns:p14="http://schemas.microsoft.com/office/powerpoint/2010/main" val="271941122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56490879-973F-4F6A-9B42-90527119B4C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27509" y="53392"/>
            <a:ext cx="4264491" cy="2079464"/>
          </a:xfrm>
          <a:prstGeom prst="rect">
            <a:avLst/>
          </a:prstGeom>
        </p:spPr>
      </p:pic>
      <p:sp>
        <p:nvSpPr>
          <p:cNvPr id="2" name="Title 1"/>
          <p:cNvSpPr txBox="1">
            <a:spLocks/>
          </p:cNvSpPr>
          <p:nvPr/>
        </p:nvSpPr>
        <p:spPr>
          <a:xfrm>
            <a:off x="1676977" y="2874640"/>
            <a:ext cx="8838049" cy="914400"/>
          </a:xfrm>
          <a:prstGeom prst="rect">
            <a:avLst/>
          </a:prstGeom>
        </p:spPr>
        <p:txBody>
          <a:bodyPr>
            <a:normAutofit/>
          </a:bodyPr>
          <a:lstStyle/>
          <a:p>
            <a:pPr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group by clause</a:t>
            </a:r>
          </a:p>
        </p:txBody>
      </p:sp>
      <p:sp>
        <p:nvSpPr>
          <p:cNvPr id="8" name="Rectangle 7"/>
          <p:cNvSpPr/>
          <p:nvPr/>
        </p:nvSpPr>
        <p:spPr>
          <a:xfrm>
            <a:off x="201108" y="5181580"/>
            <a:ext cx="11735504" cy="1415772"/>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200" dirty="0">
                <a:solidFill>
                  <a:srgbClr val="FF0000"/>
                </a:solidFill>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800" dirty="0">
              <a:latin typeface="Palatino Linotype" panose="02040502050505030304" pitchFamily="18" charset="0"/>
              <a:cs typeface="Segoe UI Light" panose="020B0502040204020203"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DISTINCT (if used outside an aggregation function) that is superfluous.</a:t>
            </a:r>
          </a:p>
          <a:p>
            <a:r>
              <a:rPr lang="en-IN" dirty="0">
                <a:solidFill>
                  <a:srgbClr val="FF0000"/>
                </a:solidFill>
                <a:latin typeface="Palatino Linotype" panose="02040502050505030304" pitchFamily="18" charset="0"/>
                <a:cs typeface="Segoe UI Light" panose="020B0502040204020203" pitchFamily="34" charset="0"/>
              </a:rPr>
              <a:t>e.g.</a:t>
            </a:r>
          </a:p>
          <a:p>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DISTINCT</a:t>
            </a:r>
            <a:r>
              <a:rPr lang="en-US" dirty="0">
                <a:solidFill>
                  <a:schemeClr val="accent6">
                    <a:lumMod val="50000"/>
                  </a:schemeClr>
                </a:solidFill>
                <a:latin typeface="Liberation Mono"/>
                <a:cs typeface="Arial" panose="020B0604020202020204" pitchFamily="34" charset="0"/>
              </a:rPr>
              <a:t> </a:t>
            </a:r>
            <a:r>
              <a:rPr lang="en-US" dirty="0">
                <a:solidFill>
                  <a:srgbClr val="DD4A68"/>
                </a:solidFill>
                <a:latin typeface="Liberation Mono"/>
              </a:rPr>
              <a:t>COUNT</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ename</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anose="020B0604020202020204" pitchFamily="34" charset="0"/>
              </a:rPr>
              <a:t> emp;</a:t>
            </a:r>
          </a:p>
        </p:txBody>
      </p:sp>
      <p:sp>
        <p:nvSpPr>
          <p:cNvPr id="11" name="Rectangle 10"/>
          <p:cNvSpPr/>
          <p:nvPr/>
        </p:nvSpPr>
        <p:spPr>
          <a:xfrm>
            <a:off x="0" y="2109822"/>
            <a:ext cx="9173589" cy="707886"/>
          </a:xfrm>
          <a:prstGeom prst="rect">
            <a:avLst/>
          </a:prstGeom>
        </p:spPr>
        <p:txBody>
          <a:bodyPr wrap="square">
            <a:spAutoFit/>
          </a:bodyPr>
          <a:lstStyle/>
          <a:p>
            <a:r>
              <a:rPr lang="en-IN" sz="5400" i="1" baseline="30000" dirty="0">
                <a:solidFill>
                  <a:srgbClr val="570528"/>
                </a:solidFill>
                <a:latin typeface="Arial" panose="020B0604020202020204" pitchFamily="34" charset="0"/>
                <a:ea typeface="Verdana" panose="020B0604030504040204" pitchFamily="34" charset="0"/>
                <a:cs typeface="Arial" panose="020B0604020202020204" pitchFamily="34" charset="0"/>
              </a:rPr>
              <a:t>G</a:t>
            </a:r>
            <a:r>
              <a:rPr lang="en-IN" sz="3200" i="1" dirty="0">
                <a:solidFill>
                  <a:srgbClr val="570528"/>
                </a:solidFill>
                <a:latin typeface="Arial" panose="020B0604020202020204" pitchFamily="34" charset="0"/>
                <a:ea typeface="Verdana" panose="020B0604030504040204" pitchFamily="34" charset="0"/>
                <a:cs typeface="Arial" panose="020B0604020202020204" pitchFamily="34" charset="0"/>
              </a:rPr>
              <a:t>A</a:t>
            </a:r>
            <a:r>
              <a:rPr lang="en-IN" sz="3200" i="1" baseline="-25000" dirty="0">
                <a:solidFill>
                  <a:srgbClr val="570528"/>
                </a:solidFill>
                <a:latin typeface="Arial" panose="020B0604020202020204" pitchFamily="34" charset="0"/>
                <a:ea typeface="Verdana" panose="020B0604030504040204" pitchFamily="34" charset="0"/>
                <a:cs typeface="Arial" panose="020B0604020202020204" pitchFamily="34" charset="0"/>
              </a:rPr>
              <a:t>1, </a:t>
            </a:r>
            <a:r>
              <a:rPr lang="en-IN" sz="3200" i="1" dirty="0">
                <a:solidFill>
                  <a:srgbClr val="570528"/>
                </a:solidFill>
                <a:latin typeface="Arial" panose="020B0604020202020204" pitchFamily="34" charset="0"/>
                <a:ea typeface="Verdana" panose="020B0604030504040204" pitchFamily="34" charset="0"/>
                <a:cs typeface="Arial" panose="020B0604020202020204" pitchFamily="34" charset="0"/>
              </a:rPr>
              <a:t>A</a:t>
            </a:r>
            <a:r>
              <a:rPr lang="en-IN" sz="3200" i="1" baseline="-25000" dirty="0">
                <a:solidFill>
                  <a:srgbClr val="570528"/>
                </a:solidFill>
                <a:latin typeface="Arial" panose="020B0604020202020204" pitchFamily="34" charset="0"/>
                <a:ea typeface="Verdana" panose="020B0604030504040204" pitchFamily="34" charset="0"/>
                <a:cs typeface="Arial" panose="020B0604020202020204" pitchFamily="34" charset="0"/>
              </a:rPr>
              <a:t>2, </a:t>
            </a:r>
            <a:r>
              <a:rPr lang="en-US" sz="3200" dirty="0">
                <a:solidFill>
                  <a:schemeClr val="bg1">
                    <a:lumMod val="50000"/>
                  </a:schemeClr>
                </a:solidFill>
                <a:latin typeface="Arial" panose="020B0604020202020204" pitchFamily="34" charset="0"/>
                <a:ea typeface="Verdana" panose="020B0604030504040204" pitchFamily="34" charset="0"/>
                <a:cs typeface="Arial" panose="020B0604020202020204" pitchFamily="34" charset="0"/>
              </a:rPr>
              <a:t>. . .</a:t>
            </a:r>
            <a:r>
              <a:rPr lang="en-IN" sz="3200" i="1" baseline="-25000" dirty="0">
                <a:solidFill>
                  <a:srgbClr val="570528"/>
                </a:solidFill>
                <a:latin typeface="Arial" panose="020B0604020202020204" pitchFamily="34" charset="0"/>
                <a:ea typeface="Verdana" panose="020B0604030504040204" pitchFamily="34" charset="0"/>
                <a:cs typeface="Arial" panose="020B0604020202020204" pitchFamily="34" charset="0"/>
              </a:rPr>
              <a:t>, </a:t>
            </a:r>
            <a:r>
              <a:rPr lang="en-IN" sz="3200" i="1" dirty="0">
                <a:solidFill>
                  <a:srgbClr val="570528"/>
                </a:solidFill>
                <a:latin typeface="Arial" panose="020B0604020202020204" pitchFamily="34" charset="0"/>
                <a:ea typeface="Verdana" panose="020B0604030504040204" pitchFamily="34" charset="0"/>
                <a:cs typeface="Arial" panose="020B0604020202020204" pitchFamily="34" charset="0"/>
              </a:rPr>
              <a:t>A</a:t>
            </a:r>
            <a:r>
              <a:rPr lang="en-IN" sz="3200" i="1" baseline="-25000" dirty="0">
                <a:solidFill>
                  <a:srgbClr val="570528"/>
                </a:solidFill>
                <a:latin typeface="Arial" panose="020B0604020202020204" pitchFamily="34" charset="0"/>
                <a:ea typeface="Verdana" panose="020B0604030504040204" pitchFamily="34" charset="0"/>
                <a:cs typeface="Arial" panose="020B0604020202020204" pitchFamily="34" charset="0"/>
              </a:rPr>
              <a:t>n,</a:t>
            </a:r>
            <a:r>
              <a:rPr lang="en-IN" sz="3200" i="1" dirty="0">
                <a:solidFill>
                  <a:srgbClr val="570528"/>
                </a:solidFill>
                <a:latin typeface="Arial" panose="020B0604020202020204" pitchFamily="34" charset="0"/>
                <a:ea typeface="Verdana" panose="020B0604030504040204" pitchFamily="34" charset="0"/>
                <a:cs typeface="Arial" panose="020B0604020202020204" pitchFamily="34" charset="0"/>
              </a:rPr>
              <a:t> </a:t>
            </a:r>
            <a:r>
              <a:rPr lang="en-IN" sz="5400" i="1" baseline="30000" dirty="0">
                <a:solidFill>
                  <a:srgbClr val="570528"/>
                </a:solidFill>
                <a:latin typeface="Arial" panose="020B0604020202020204" pitchFamily="34" charset="0"/>
                <a:ea typeface="Verdana" panose="020B0604030504040204" pitchFamily="34" charset="0"/>
                <a:cs typeface="Arial" panose="020B0604020202020204" pitchFamily="34" charset="0"/>
              </a:rPr>
              <a:t>G</a:t>
            </a:r>
            <a:r>
              <a:rPr lang="en-IN" sz="3200" i="1" dirty="0">
                <a:solidFill>
                  <a:srgbClr val="570528"/>
                </a:solidFill>
                <a:latin typeface="Arial" panose="020B0604020202020204" pitchFamily="34" charset="0"/>
                <a:ea typeface="Verdana" panose="020B0604030504040204" pitchFamily="34" charset="0"/>
                <a:cs typeface="Arial" panose="020B0604020202020204" pitchFamily="34" charset="0"/>
              </a:rPr>
              <a:t>F</a:t>
            </a:r>
            <a:r>
              <a:rPr lang="en-IN" sz="3200" i="1" baseline="-25000" dirty="0">
                <a:solidFill>
                  <a:srgbClr val="570528"/>
                </a:solidFill>
                <a:latin typeface="Arial" panose="020B0604020202020204" pitchFamily="34" charset="0"/>
                <a:ea typeface="Verdana" panose="020B0604030504040204" pitchFamily="34" charset="0"/>
                <a:cs typeface="Arial" panose="020B0604020202020204" pitchFamily="34" charset="0"/>
              </a:rPr>
              <a:t>1</a:t>
            </a:r>
            <a:r>
              <a:rPr lang="en-IN" sz="3200" i="1" dirty="0">
                <a:solidFill>
                  <a:srgbClr val="570528"/>
                </a:solidFill>
                <a:latin typeface="Arial" panose="020B0604020202020204" pitchFamily="34" charset="0"/>
                <a:ea typeface="Verdana" panose="020B0604030504040204" pitchFamily="34" charset="0"/>
                <a:cs typeface="Arial" panose="020B0604020202020204" pitchFamily="34" charset="0"/>
              </a:rPr>
              <a:t>(A</a:t>
            </a:r>
            <a:r>
              <a:rPr lang="en-IN" sz="3200" i="1" baseline="-25000" dirty="0">
                <a:solidFill>
                  <a:srgbClr val="570528"/>
                </a:solidFill>
                <a:latin typeface="Arial" panose="020B0604020202020204" pitchFamily="34" charset="0"/>
                <a:ea typeface="Verdana" panose="020B0604030504040204" pitchFamily="34" charset="0"/>
                <a:cs typeface="Arial" panose="020B0604020202020204" pitchFamily="34" charset="0"/>
              </a:rPr>
              <a:t>1</a:t>
            </a:r>
            <a:r>
              <a:rPr lang="en-IN" sz="3200" i="1" dirty="0">
                <a:solidFill>
                  <a:srgbClr val="570528"/>
                </a:solidFill>
                <a:latin typeface="Arial" panose="020B0604020202020204" pitchFamily="34" charset="0"/>
                <a:ea typeface="Verdana" panose="020B0604030504040204" pitchFamily="34" charset="0"/>
                <a:cs typeface="Arial" panose="020B0604020202020204" pitchFamily="34" charset="0"/>
              </a:rPr>
              <a:t>),</a:t>
            </a:r>
            <a:r>
              <a:rPr lang="en-IN" sz="3600" i="1" dirty="0">
                <a:solidFill>
                  <a:srgbClr val="570528"/>
                </a:solidFill>
                <a:latin typeface="Arial" panose="020B0604020202020204" pitchFamily="34" charset="0"/>
                <a:ea typeface="Verdana" panose="020B0604030504040204" pitchFamily="34" charset="0"/>
                <a:cs typeface="Arial" panose="020B0604020202020204" pitchFamily="34" charset="0"/>
              </a:rPr>
              <a:t> </a:t>
            </a:r>
            <a:r>
              <a:rPr lang="en-IN" sz="3200" i="1" dirty="0">
                <a:solidFill>
                  <a:srgbClr val="570528"/>
                </a:solidFill>
                <a:latin typeface="Arial" panose="020B0604020202020204" pitchFamily="34" charset="0"/>
                <a:ea typeface="Verdana" panose="020B0604030504040204" pitchFamily="34" charset="0"/>
                <a:cs typeface="Arial" panose="020B0604020202020204" pitchFamily="34" charset="0"/>
              </a:rPr>
              <a:t>F</a:t>
            </a:r>
            <a:r>
              <a:rPr lang="en-IN" sz="3200" i="1" baseline="-25000" dirty="0">
                <a:solidFill>
                  <a:srgbClr val="570528"/>
                </a:solidFill>
                <a:latin typeface="Arial" panose="020B0604020202020204" pitchFamily="34" charset="0"/>
                <a:ea typeface="Verdana" panose="020B0604030504040204" pitchFamily="34" charset="0"/>
                <a:cs typeface="Arial" panose="020B0604020202020204" pitchFamily="34" charset="0"/>
              </a:rPr>
              <a:t>2</a:t>
            </a:r>
            <a:r>
              <a:rPr lang="en-IN" sz="3200" i="1" dirty="0">
                <a:solidFill>
                  <a:srgbClr val="570528"/>
                </a:solidFill>
                <a:latin typeface="Arial" panose="020B0604020202020204" pitchFamily="34" charset="0"/>
                <a:ea typeface="Verdana" panose="020B0604030504040204" pitchFamily="34" charset="0"/>
                <a:cs typeface="Arial" panose="020B0604020202020204" pitchFamily="34" charset="0"/>
              </a:rPr>
              <a:t>(A</a:t>
            </a:r>
            <a:r>
              <a:rPr lang="en-IN" sz="3200" i="1" baseline="-25000" dirty="0">
                <a:solidFill>
                  <a:srgbClr val="570528"/>
                </a:solidFill>
                <a:latin typeface="Arial" panose="020B0604020202020204" pitchFamily="34" charset="0"/>
                <a:ea typeface="Verdana" panose="020B0604030504040204" pitchFamily="34" charset="0"/>
                <a:cs typeface="Arial" panose="020B0604020202020204" pitchFamily="34" charset="0"/>
              </a:rPr>
              <a:t>2</a:t>
            </a:r>
            <a:r>
              <a:rPr lang="en-IN" sz="3200" i="1" dirty="0">
                <a:solidFill>
                  <a:srgbClr val="570528"/>
                </a:solidFill>
                <a:latin typeface="Arial" panose="020B0604020202020204" pitchFamily="34" charset="0"/>
                <a:ea typeface="Verdana" panose="020B0604030504040204" pitchFamily="34" charset="0"/>
                <a:cs typeface="Arial" panose="020B0604020202020204" pitchFamily="34" charset="0"/>
              </a:rPr>
              <a:t>),</a:t>
            </a:r>
            <a:r>
              <a:rPr lang="en-IN" sz="3200" i="1" baseline="-25000" dirty="0">
                <a:solidFill>
                  <a:srgbClr val="570528"/>
                </a:solidFill>
                <a:latin typeface="Arial" panose="020B0604020202020204" pitchFamily="34" charset="0"/>
                <a:ea typeface="Verdana" panose="020B0604030504040204" pitchFamily="34" charset="0"/>
                <a:cs typeface="Arial" panose="020B0604020202020204" pitchFamily="34" charset="0"/>
              </a:rPr>
              <a:t> </a:t>
            </a:r>
            <a:r>
              <a:rPr lang="en-US" sz="3200" dirty="0">
                <a:solidFill>
                  <a:schemeClr val="bg1">
                    <a:lumMod val="50000"/>
                  </a:schemeClr>
                </a:solidFill>
                <a:latin typeface="Arial" panose="020B0604020202020204" pitchFamily="34" charset="0"/>
                <a:ea typeface="Verdana" panose="020B0604030504040204" pitchFamily="34" charset="0"/>
                <a:cs typeface="Arial" panose="020B0604020202020204" pitchFamily="34" charset="0"/>
              </a:rPr>
              <a:t>. . .</a:t>
            </a:r>
            <a:r>
              <a:rPr lang="en-US" sz="3200" i="1" dirty="0">
                <a:solidFill>
                  <a:srgbClr val="570528"/>
                </a:solidFill>
                <a:latin typeface="Arial" panose="020B0604020202020204" pitchFamily="34" charset="0"/>
                <a:ea typeface="Verdana" panose="020B0604030504040204" pitchFamily="34" charset="0"/>
                <a:cs typeface="Arial" panose="020B0604020202020204" pitchFamily="34" charset="0"/>
              </a:rPr>
              <a:t>, </a:t>
            </a:r>
            <a:r>
              <a:rPr lang="en-IN" sz="3200" i="1" dirty="0">
                <a:solidFill>
                  <a:srgbClr val="570528"/>
                </a:solidFill>
                <a:latin typeface="Arial" panose="020B0604020202020204" pitchFamily="34" charset="0"/>
                <a:ea typeface="Verdana" panose="020B0604030504040204" pitchFamily="34" charset="0"/>
                <a:cs typeface="Arial" panose="020B0604020202020204" pitchFamily="34" charset="0"/>
              </a:rPr>
              <a:t>F</a:t>
            </a:r>
            <a:r>
              <a:rPr lang="en-IN" sz="3200" i="1" baseline="-25000" dirty="0">
                <a:solidFill>
                  <a:srgbClr val="570528"/>
                </a:solidFill>
                <a:latin typeface="Arial" panose="020B0604020202020204" pitchFamily="34" charset="0"/>
                <a:ea typeface="Verdana" panose="020B0604030504040204" pitchFamily="34" charset="0"/>
                <a:cs typeface="Arial" panose="020B0604020202020204" pitchFamily="34" charset="0"/>
              </a:rPr>
              <a:t>m</a:t>
            </a:r>
            <a:r>
              <a:rPr lang="en-IN" sz="3200" i="1" dirty="0">
                <a:solidFill>
                  <a:srgbClr val="570528"/>
                </a:solidFill>
                <a:latin typeface="Arial" panose="020B0604020202020204" pitchFamily="34" charset="0"/>
                <a:ea typeface="Verdana" panose="020B0604030504040204" pitchFamily="34" charset="0"/>
                <a:cs typeface="Arial" panose="020B0604020202020204" pitchFamily="34" charset="0"/>
              </a:rPr>
              <a:t>(A</a:t>
            </a:r>
            <a:r>
              <a:rPr lang="en-IN" sz="3200" i="1" baseline="-25000" dirty="0">
                <a:solidFill>
                  <a:srgbClr val="570528"/>
                </a:solidFill>
                <a:latin typeface="Arial" panose="020B0604020202020204" pitchFamily="34" charset="0"/>
                <a:ea typeface="Verdana" panose="020B0604030504040204" pitchFamily="34" charset="0"/>
                <a:cs typeface="Arial" panose="020B0604020202020204" pitchFamily="34" charset="0"/>
              </a:rPr>
              <a:t>m</a:t>
            </a:r>
            <a:r>
              <a:rPr lang="en-IN" sz="3200" i="1" dirty="0">
                <a:solidFill>
                  <a:srgbClr val="570528"/>
                </a:solidFill>
                <a:latin typeface="Arial" panose="020B0604020202020204" pitchFamily="34" charset="0"/>
                <a:ea typeface="Verdana" panose="020B0604030504040204" pitchFamily="34" charset="0"/>
                <a:cs typeface="Arial" panose="020B0604020202020204" pitchFamily="34" charset="0"/>
              </a:rPr>
              <a:t>)</a:t>
            </a:r>
            <a:r>
              <a:rPr lang="en-IN" sz="6000" i="1" baseline="30000" dirty="0">
                <a:solidFill>
                  <a:srgbClr val="570528"/>
                </a:solidFill>
                <a:latin typeface="Arial" panose="020B0604020202020204" pitchFamily="34" charset="0"/>
                <a:ea typeface="Verdana" panose="020B0604030504040204" pitchFamily="34" charset="0"/>
                <a:cs typeface="Arial" panose="020B0604020202020204" pitchFamily="34" charset="0"/>
              </a:rPr>
              <a:t> </a:t>
            </a:r>
            <a:r>
              <a:rPr lang="en-IN" sz="5400" baseline="30000" dirty="0">
                <a:solidFill>
                  <a:srgbClr val="570528"/>
                </a:solidFill>
                <a:latin typeface="Arial" panose="020B0604020202020204" pitchFamily="34" charset="0"/>
                <a:ea typeface="Verdana" panose="020B0604030504040204" pitchFamily="34" charset="0"/>
                <a:cs typeface="Arial" panose="020B0604020202020204" pitchFamily="34" charset="0"/>
              </a:rPr>
              <a:t>(r)</a:t>
            </a:r>
          </a:p>
        </p:txBody>
      </p:sp>
      <p:sp>
        <p:nvSpPr>
          <p:cNvPr id="13" name="Rectangle 12">
            <a:extLst>
              <a:ext uri="{FF2B5EF4-FFF2-40B4-BE49-F238E27FC236}">
                <a16:creationId xmlns:a16="http://schemas.microsoft.com/office/drawing/2014/main" id="{757ECFB6-9F21-4C3E-A532-662AB5CA656F}"/>
              </a:ext>
            </a:extLst>
          </p:cNvPr>
          <p:cNvSpPr/>
          <p:nvPr/>
        </p:nvSpPr>
        <p:spPr>
          <a:xfrm>
            <a:off x="119336" y="3741420"/>
            <a:ext cx="11817276" cy="1477328"/>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cs typeface="Segoe UI Light" panose="020B0502040204020203" pitchFamily="34" charset="0"/>
              </a:rPr>
              <a:t>:</a:t>
            </a:r>
          </a:p>
          <a:p>
            <a:endParaRPr lang="en-IN" sz="800" dirty="0">
              <a:solidFill>
                <a:srgbClr val="FF0000"/>
              </a:solidFill>
              <a:latin typeface="Palatino Linotype" panose="02040502050505030304" pitchFamily="18" charset="0"/>
              <a:cs typeface="Segoe UI Light" panose="020B0502040204020203" pitchFamily="34" charset="0"/>
            </a:endParaRPr>
          </a:p>
          <a:p>
            <a:pPr marL="342900" indent="-342900">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Standard SQL does not allow you to use an ALIAS in the GROUP BY clause, however, MySQL supports </a:t>
            </a:r>
            <a:r>
              <a:rPr lang="en-IN">
                <a:latin typeface="Palatino Linotype" panose="02040502050505030304" pitchFamily="18" charset="0"/>
                <a:cs typeface="Segoe UI Light" panose="020B0502040204020203" pitchFamily="34" charset="0"/>
              </a:rPr>
              <a:t>this.</a:t>
            </a:r>
          </a:p>
          <a:p>
            <a:pPr marL="342900" indent="-342900">
              <a:buFont typeface="Arial" panose="020B0604020202020204" pitchFamily="34" charset="0"/>
              <a:buChar char="•"/>
            </a:pPr>
            <a:endParaRPr lang="en-IN" sz="600" dirty="0">
              <a:latin typeface="Palatino Linotype" panose="02040502050505030304" pitchFamily="18" charset="0"/>
              <a:cs typeface="Segoe UI Light" panose="020B0502040204020203" pitchFamily="34" charset="0"/>
            </a:endParaRPr>
          </a:p>
          <a:p>
            <a:pPr marL="342900" indent="-342900">
              <a:buFont typeface="Arial" panose="020B0604020202020204" pitchFamily="34" charset="0"/>
              <a:buChar char="•"/>
            </a:pPr>
            <a:r>
              <a:rPr lang="en-US" dirty="0">
                <a:latin typeface="Palatino Linotype" panose="02040502050505030304" pitchFamily="18" charset="0"/>
                <a:cs typeface="Segoe UI Light" panose="020B0502040204020203" pitchFamily="34" charset="0"/>
              </a:rPr>
              <a:t>GROUP BY is used in conjunction with aggregating functions to group the results by the unaggregated columns.</a:t>
            </a:r>
            <a:endParaRPr lang="en-IN" dirty="0">
              <a:latin typeface="Palatino Linotype" panose="02040502050505030304" pitchFamily="18" charset="0"/>
              <a:cs typeface="Segoe UI Light" panose="020B0502040204020203" pitchFamily="34" charset="0"/>
            </a:endParaRPr>
          </a:p>
        </p:txBody>
      </p:sp>
      <p:pic>
        <p:nvPicPr>
          <p:cNvPr id="10" name="Picture 9">
            <a:extLst>
              <a:ext uri="{FF2B5EF4-FFF2-40B4-BE49-F238E27FC236}">
                <a16:creationId xmlns:a16="http://schemas.microsoft.com/office/drawing/2014/main" id="{3D5E1EC2-B7F3-4941-A1FA-8C21FD8C4B5B}"/>
              </a:ext>
            </a:extLst>
          </p:cNvPr>
          <p:cNvPicPr>
            <a:picLocks noChangeAspect="1"/>
          </p:cNvPicPr>
          <p:nvPr/>
        </p:nvPicPr>
        <p:blipFill>
          <a:blip r:embed="rId3" cstate="print"/>
          <a:stretch>
            <a:fillRect/>
          </a:stretch>
        </p:blipFill>
        <p:spPr>
          <a:xfrm>
            <a:off x="234779" y="116632"/>
            <a:ext cx="6131040" cy="347337"/>
          </a:xfrm>
          <a:prstGeom prst="rect">
            <a:avLst/>
          </a:prstGeom>
        </p:spPr>
      </p:pic>
      <p:pic>
        <p:nvPicPr>
          <p:cNvPr id="15" name="Picture 14">
            <a:extLst>
              <a:ext uri="{FF2B5EF4-FFF2-40B4-BE49-F238E27FC236}">
                <a16:creationId xmlns:a16="http://schemas.microsoft.com/office/drawing/2014/main" id="{CD2A05DF-92D9-4B51-A5C8-805229B5C149}"/>
              </a:ext>
            </a:extLst>
          </p:cNvPr>
          <p:cNvPicPr>
            <a:picLocks noChangeAspect="1"/>
          </p:cNvPicPr>
          <p:nvPr/>
        </p:nvPicPr>
        <p:blipFill>
          <a:blip r:embed="rId4" cstate="print"/>
          <a:stretch>
            <a:fillRect/>
          </a:stretch>
        </p:blipFill>
        <p:spPr>
          <a:xfrm>
            <a:off x="263352" y="620157"/>
            <a:ext cx="6090968" cy="374056"/>
          </a:xfrm>
          <a:prstGeom prst="rect">
            <a:avLst/>
          </a:prstGeom>
        </p:spPr>
      </p:pic>
      <p:sp>
        <p:nvSpPr>
          <p:cNvPr id="16" name="Rectangle 15">
            <a:extLst>
              <a:ext uri="{FF2B5EF4-FFF2-40B4-BE49-F238E27FC236}">
                <a16:creationId xmlns:a16="http://schemas.microsoft.com/office/drawing/2014/main" id="{265D6D18-D073-4D3C-910F-DFBE5039F840}"/>
              </a:ext>
            </a:extLst>
          </p:cNvPr>
          <p:cNvSpPr/>
          <p:nvPr/>
        </p:nvSpPr>
        <p:spPr>
          <a:xfrm>
            <a:off x="201108" y="1270501"/>
            <a:ext cx="6252586" cy="646331"/>
          </a:xfrm>
          <a:prstGeom prst="rect">
            <a:avLst/>
          </a:prstGeom>
        </p:spPr>
        <p:txBody>
          <a:bodyPr wrap="square">
            <a:spAutoFit/>
          </a:bodyPr>
          <a:lstStyle/>
          <a:p>
            <a:pPr marL="342900" indent="-342900">
              <a:buFont typeface="Arial" panose="020B0604020202020204" pitchFamily="34" charset="0"/>
              <a:buChar char="•"/>
            </a:pPr>
            <a:r>
              <a:rPr lang="en-IN" dirty="0">
                <a:solidFill>
                  <a:srgbClr val="0077AA"/>
                </a:solidFill>
                <a:latin typeface="Palatino Linotype" panose="02040502050505030304" pitchFamily="18" charset="0"/>
              </a:rPr>
              <a:t>SET</a:t>
            </a:r>
            <a:r>
              <a:rPr lang="en-IN" dirty="0">
                <a:solidFill>
                  <a:srgbClr val="00B050"/>
                </a:solidFill>
                <a:latin typeface="Palatino Linotype" panose="02040502050505030304" pitchFamily="18" charset="0"/>
                <a:ea typeface="Times New Roman" panose="02020603050405020304" pitchFamily="18" charset="0"/>
              </a:rPr>
              <a:t> </a:t>
            </a:r>
            <a:r>
              <a:rPr lang="en-IN" i="1" dirty="0">
                <a:solidFill>
                  <a:srgbClr val="EE9900"/>
                </a:solidFill>
                <a:latin typeface="Palatino Linotype" panose="02040502050505030304" pitchFamily="18" charset="0"/>
              </a:rPr>
              <a:t>SQL_MODE </a:t>
            </a:r>
            <a:r>
              <a:rPr lang="en-IN" dirty="0">
                <a:solidFill>
                  <a:schemeClr val="accent5">
                    <a:lumMod val="50000"/>
                  </a:schemeClr>
                </a:solidFill>
                <a:latin typeface="Palatino Linotype" panose="02040502050505030304" pitchFamily="18" charset="0"/>
              </a:rPr>
              <a:t>=</a:t>
            </a:r>
            <a:r>
              <a:rPr lang="en-IN" dirty="0">
                <a:solidFill>
                  <a:srgbClr val="00B050"/>
                </a:solidFill>
                <a:latin typeface="Palatino Linotype" panose="02040502050505030304" pitchFamily="18" charset="0"/>
                <a:ea typeface="Times New Roman" panose="02020603050405020304" pitchFamily="18" charset="0"/>
              </a:rPr>
              <a:t> </a:t>
            </a:r>
            <a:r>
              <a:rPr lang="en-IN" dirty="0">
                <a:solidFill>
                  <a:schemeClr val="tx1">
                    <a:lumMod val="85000"/>
                    <a:lumOff val="15000"/>
                  </a:schemeClr>
                </a:solidFill>
                <a:latin typeface="Palatino Linotype" panose="02040502050505030304" pitchFamily="18" charset="0"/>
                <a:ea typeface="Times New Roman" panose="02020603050405020304" pitchFamily="18" charset="0"/>
              </a:rPr>
              <a:t>'';</a:t>
            </a:r>
          </a:p>
          <a:p>
            <a:pPr marL="342900" indent="-342900">
              <a:buFont typeface="Arial" panose="020B0604020202020204" pitchFamily="34" charset="0"/>
              <a:buChar char="•"/>
            </a:pPr>
            <a:r>
              <a:rPr lang="en-IN" dirty="0">
                <a:solidFill>
                  <a:srgbClr val="0077AA"/>
                </a:solidFill>
                <a:latin typeface="Palatino Linotype" panose="02040502050505030304" pitchFamily="18" charset="0"/>
              </a:rPr>
              <a:t>SET</a:t>
            </a:r>
            <a:r>
              <a:rPr lang="en-IN" dirty="0">
                <a:solidFill>
                  <a:srgbClr val="00B050"/>
                </a:solidFill>
                <a:latin typeface="Palatino Linotype" panose="02040502050505030304" pitchFamily="18" charset="0"/>
                <a:ea typeface="Times New Roman" panose="02020603050405020304" pitchFamily="18" charset="0"/>
              </a:rPr>
              <a:t> </a:t>
            </a:r>
            <a:r>
              <a:rPr lang="en-IN" i="1" dirty="0">
                <a:solidFill>
                  <a:srgbClr val="EE9900"/>
                </a:solidFill>
                <a:latin typeface="Palatino Linotype" panose="02040502050505030304" pitchFamily="18" charset="0"/>
              </a:rPr>
              <a:t>SQL_MODE </a:t>
            </a:r>
            <a:r>
              <a:rPr lang="en-IN" dirty="0">
                <a:solidFill>
                  <a:schemeClr val="accent5">
                    <a:lumMod val="50000"/>
                  </a:schemeClr>
                </a:solidFill>
                <a:latin typeface="Palatino Linotype" panose="02040502050505030304" pitchFamily="18" charset="0"/>
              </a:rPr>
              <a:t>=</a:t>
            </a:r>
            <a:r>
              <a:rPr lang="en-IN" dirty="0">
                <a:solidFill>
                  <a:srgbClr val="00B050"/>
                </a:solidFill>
                <a:latin typeface="Palatino Linotype" panose="02040502050505030304" pitchFamily="18" charset="0"/>
                <a:ea typeface="Times New Roman" panose="02020603050405020304" pitchFamily="18" charset="0"/>
              </a:rPr>
              <a:t> </a:t>
            </a:r>
            <a:r>
              <a:rPr lang="en-IN" dirty="0">
                <a:solidFill>
                  <a:schemeClr val="tx1">
                    <a:lumMod val="85000"/>
                    <a:lumOff val="15000"/>
                  </a:schemeClr>
                </a:solidFill>
                <a:latin typeface="Palatino Linotype" panose="02040502050505030304" pitchFamily="18" charset="0"/>
                <a:ea typeface="Times New Roman" panose="02020603050405020304" pitchFamily="18" charset="0"/>
              </a:rPr>
              <a:t>'</a:t>
            </a:r>
            <a:r>
              <a:rPr lang="en-IN" dirty="0">
                <a:solidFill>
                  <a:srgbClr val="669900"/>
                </a:solidFill>
                <a:latin typeface="Palatino Linotype" panose="02040502050505030304" pitchFamily="18" charset="0"/>
              </a:rPr>
              <a:t>ONLY_FULL_GROUP_BY</a:t>
            </a:r>
            <a:r>
              <a:rPr lang="en-IN" dirty="0">
                <a:solidFill>
                  <a:schemeClr val="tx1">
                    <a:lumMod val="85000"/>
                    <a:lumOff val="15000"/>
                  </a:schemeClr>
                </a:solidFill>
                <a:latin typeface="Palatino Linotype" panose="02040502050505030304" pitchFamily="18" charset="0"/>
                <a:ea typeface="Times New Roman" panose="02020603050405020304" pitchFamily="18" charset="0"/>
              </a:rPr>
              <a:t>';</a:t>
            </a:r>
            <a:r>
              <a:rPr lang="en-IN" dirty="0">
                <a:solidFill>
                  <a:srgbClr val="00B050"/>
                </a:solidFill>
                <a:latin typeface="Palatino Linotype" panose="02040502050505030304" pitchFamily="18" charset="0"/>
                <a:ea typeface="Times New Roman" panose="02020603050405020304" pitchFamily="18" charset="0"/>
              </a:rPr>
              <a:t> </a:t>
            </a:r>
          </a:p>
        </p:txBody>
      </p:sp>
    </p:spTree>
    <p:extLst>
      <p:ext uri="{BB962C8B-B14F-4D97-AF65-F5344CB8AC3E}">
        <p14:creationId xmlns:p14="http://schemas.microsoft.com/office/powerpoint/2010/main" val="348767261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group by </a:t>
            </a:r>
            <a:endParaRPr lang="en-IN" sz="3200" i="1" dirty="0">
              <a:solidFill>
                <a:srgbClr val="FF9900"/>
              </a:solidFill>
              <a:latin typeface="Arial" pitchFamily="34" charset="0"/>
              <a:cs typeface="Arial" pitchFamily="34" charset="0"/>
            </a:endParaRPr>
          </a:p>
        </p:txBody>
      </p:sp>
      <p:sp>
        <p:nvSpPr>
          <p:cNvPr id="8" name="Rectangle 7"/>
          <p:cNvSpPr/>
          <p:nvPr/>
        </p:nvSpPr>
        <p:spPr>
          <a:xfrm>
            <a:off x="263352" y="762001"/>
            <a:ext cx="11665296" cy="2308324"/>
          </a:xfrm>
          <a:prstGeom prst="rect">
            <a:avLst/>
          </a:prstGeom>
          <a:no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Columns selected for output can be referred to in ORDER BY and GROUP BY clauses using column names, column aliases, or column positions. Column positions are integers and begin with 1</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you use GROUP BY, output rows are sorted according to the GROUP BY columns as if you had an ORDER BY for the same columns. To avoid the overhead of sorting that GROUP BY produces, add ORDER BY NULL.</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a query includes GROUP BY but you want to avoid the overhead of sorting the result, you can suppress sorting by specifying ORDER BY NULL. </a:t>
            </a:r>
          </a:p>
        </p:txBody>
      </p:sp>
      <p:sp>
        <p:nvSpPr>
          <p:cNvPr id="9" name="Rectangle 8"/>
          <p:cNvSpPr/>
          <p:nvPr/>
        </p:nvSpPr>
        <p:spPr>
          <a:xfrm>
            <a:off x="263352" y="3861048"/>
            <a:ext cx="8686800" cy="1169551"/>
          </a:xfrm>
          <a:prstGeom prst="rect">
            <a:avLst/>
          </a:prstGeom>
        </p:spPr>
        <p:txBody>
          <a:bodyPr wrap="square">
            <a:spAutoFit/>
          </a:bodyPr>
          <a:lstStyle/>
          <a:p>
            <a:r>
              <a:rPr lang="en-IN" dirty="0">
                <a:solidFill>
                  <a:srgbClr val="FF0000"/>
                </a:solidFill>
                <a:latin typeface="Arial" panose="020B0604020202020204" pitchFamily="34" charset="0"/>
                <a:cs typeface="Arial" panose="020B0604020202020204" pitchFamily="34" charset="0"/>
              </a:rPr>
              <a:t>For example:</a:t>
            </a:r>
            <a:endParaRPr lang="en-IN" dirty="0">
              <a:solidFill>
                <a:srgbClr val="FF0000"/>
              </a:solidFill>
            </a:endParaRPr>
          </a:p>
          <a:p>
            <a:endParaRPr lang="en-US" sz="800" dirty="0">
              <a:solidFill>
                <a:srgbClr val="0077AA"/>
              </a:solidFill>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job</a:t>
            </a:r>
            <a:r>
              <a:rPr lang="en-US" dirty="0">
                <a:solidFill>
                  <a:srgbClr val="0077AA"/>
                </a:solidFill>
                <a:latin typeface="Liberation Mono"/>
                <a:ea typeface="Times New Roman" panose="02020603050405020304" pitchFamily="18" charset="0"/>
              </a:rPr>
              <a:t>,</a:t>
            </a:r>
            <a:r>
              <a:rPr lang="en-US" dirty="0">
                <a:solidFill>
                  <a:srgbClr val="000000"/>
                </a:solidFill>
                <a:latin typeface="Liberation Mono"/>
                <a:ea typeface="Times New Roman" panose="02020603050405020304" pitchFamily="18" charset="0"/>
              </a:rPr>
              <a:t> </a:t>
            </a:r>
            <a:r>
              <a:rPr lang="en-US" dirty="0">
                <a:solidFill>
                  <a:srgbClr val="DD4A68"/>
                </a:solidFill>
                <a:latin typeface="Liberation Mono"/>
              </a:rPr>
              <a:t>COUNT</a:t>
            </a:r>
            <a:r>
              <a:rPr lang="en-US" dirty="0">
                <a:solidFill>
                  <a:srgbClr val="999999"/>
                </a:solidFill>
                <a:latin typeface="Liberation Mono"/>
                <a:ea typeface="Times New Roman" panose="02020603050405020304" pitchFamily="18" charset="0"/>
              </a:rPr>
              <a:t>(</a:t>
            </a:r>
            <a:r>
              <a:rPr lang="en-US" dirty="0">
                <a:solidFill>
                  <a:srgbClr val="A67F59"/>
                </a:solidFill>
                <a:latin typeface="Liberation Mono"/>
              </a:rPr>
              <a:t>*</a:t>
            </a:r>
            <a:r>
              <a:rPr lang="en-US" dirty="0">
                <a:solidFill>
                  <a:srgbClr val="999999"/>
                </a:solidFill>
                <a:latin typeface="Liberation Mono"/>
                <a:ea typeface="Times New Roman" panose="02020603050405020304" pitchFamily="18" charset="0"/>
              </a:rPr>
              <a:t>)</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cs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a:t>
            </a:r>
            <a:r>
              <a:rPr lang="en-US" dirty="0">
                <a:solidFill>
                  <a:srgbClr val="000000"/>
                </a:solidFill>
                <a:latin typeface="Liberation Mono"/>
                <a:ea typeface="Times New Roman" panose="02020603050405020304" pitchFamily="18" charset="0"/>
              </a:rPr>
              <a:t> job </a:t>
            </a:r>
            <a:r>
              <a:rPr lang="en-US" dirty="0">
                <a:solidFill>
                  <a:srgbClr val="0077AA"/>
                </a:solidFill>
                <a:latin typeface="Liberation Mono"/>
                <a:ea typeface="Times New Roman" panose="02020603050405020304" pitchFamily="18" charset="0"/>
              </a:rPr>
              <a:t>ORDER</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a:t>
            </a:r>
            <a:r>
              <a:rPr lang="en-US" dirty="0">
                <a:solidFill>
                  <a:srgbClr val="000000"/>
                </a:solidFill>
                <a:latin typeface="Liberation Mono"/>
                <a:ea typeface="Times New Roman" panose="02020603050405020304" pitchFamily="18" charset="0"/>
              </a:rPr>
              <a:t> </a:t>
            </a:r>
            <a:r>
              <a:rPr lang="en-US" dirty="0">
                <a:solidFill>
                  <a:schemeClr val="accent5">
                    <a:lumMod val="75000"/>
                  </a:schemeClr>
                </a:solidFill>
                <a:latin typeface="Liberation Mono"/>
                <a:ea typeface="Times New Roman" panose="02020603050405020304" pitchFamily="18" charset="0"/>
              </a:rPr>
              <a:t>NULL</a:t>
            </a:r>
            <a:r>
              <a:rPr lang="en-US" dirty="0">
                <a:latin typeface="Liberation Mono"/>
                <a:ea typeface="Times New Roman" panose="02020603050405020304" pitchFamily="18" charset="0"/>
              </a:rPr>
              <a:t>;</a:t>
            </a:r>
          </a:p>
          <a:p>
            <a:pPr marL="285750" indent="-285750">
              <a:buFont typeface="Arial" panose="020B0604020202020204" pitchFamily="34" charset="0"/>
              <a:buChar char="•"/>
            </a:pPr>
            <a:endParaRPr lang="en-US" sz="800" dirty="0">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Times New Roman" panose="02020603050405020304" pitchFamily="18" charset="0"/>
              </a:rPr>
              <a:t> FROM </a:t>
            </a:r>
            <a:r>
              <a:rPr lang="en-US" dirty="0">
                <a:solidFill>
                  <a:srgbClr val="000000"/>
                </a:solidFill>
                <a:latin typeface="Liberation Mono"/>
                <a:ea typeface="Times New Roman" panose="02020603050405020304" pitchFamily="18" charset="0"/>
              </a:rPr>
              <a:t>emp</a:t>
            </a:r>
            <a:r>
              <a:rPr lang="en-US" dirty="0">
                <a:solidFill>
                  <a:srgbClr val="0077AA"/>
                </a:solidFill>
                <a:latin typeface="Liberation Mono"/>
                <a:ea typeface="Times New Roman" panose="02020603050405020304" pitchFamily="18" charset="0"/>
                <a:cs typeface="Times New Roman" panose="02020603050405020304" pitchFamily="18" charset="0"/>
              </a:rPr>
              <a:t> ORDER BY </a:t>
            </a:r>
            <a:r>
              <a:rPr lang="en-US" dirty="0">
                <a:solidFill>
                  <a:srgbClr val="0077AA"/>
                </a:solidFill>
                <a:latin typeface="Liberation Mono"/>
                <a:cs typeface="Times New Roman" panose="02020603050405020304" pitchFamily="18" charset="0"/>
              </a:rPr>
              <a:t>FIELD</a:t>
            </a:r>
            <a:r>
              <a:rPr lang="en-US" dirty="0">
                <a:solidFill>
                  <a:srgbClr val="0077AA"/>
                </a:solidFill>
                <a:latin typeface="Liberation Mono"/>
                <a:ea typeface="Times New Roman" panose="02020603050405020304" pitchFamily="18" charset="0"/>
                <a:cs typeface="Times New Roman" panose="02020603050405020304" pitchFamily="18" charset="0"/>
              </a:rPr>
              <a:t> </a:t>
            </a:r>
            <a:r>
              <a:rPr lang="en-US" dirty="0">
                <a:solidFill>
                  <a:schemeClr val="bg1">
                    <a:lumMod val="65000"/>
                  </a:schemeClr>
                </a:solidFill>
                <a:latin typeface="Liberation Mono"/>
                <a:ea typeface="Times New Roman" panose="02020603050405020304" pitchFamily="18" charset="0"/>
              </a:rPr>
              <a:t>(</a:t>
            </a:r>
            <a:r>
              <a:rPr lang="en-US" dirty="0">
                <a:latin typeface="Liberation Mono"/>
                <a:ea typeface="Times New Roman" panose="02020603050405020304" pitchFamily="18" charset="0"/>
              </a:rPr>
              <a:t>job, </a:t>
            </a:r>
            <a:r>
              <a:rPr lang="en-US" dirty="0">
                <a:solidFill>
                  <a:srgbClr val="669900"/>
                </a:solidFill>
                <a:latin typeface="Liberation Mono"/>
              </a:rPr>
              <a:t>'MANAGER'</a:t>
            </a:r>
            <a:r>
              <a:rPr lang="en-US" dirty="0">
                <a:latin typeface="Liberation Mono"/>
                <a:ea typeface="Times New Roman" panose="02020603050405020304" pitchFamily="18" charset="0"/>
              </a:rPr>
              <a:t>, </a:t>
            </a:r>
            <a:r>
              <a:rPr lang="en-US" dirty="0">
                <a:solidFill>
                  <a:srgbClr val="669900"/>
                </a:solidFill>
                <a:latin typeface="Liberation Mono"/>
              </a:rPr>
              <a:t>'SALESMAN'</a:t>
            </a:r>
            <a:r>
              <a:rPr lang="en-US" dirty="0">
                <a:solidFill>
                  <a:schemeClr val="bg1">
                    <a:lumMod val="65000"/>
                  </a:schemeClr>
                </a:solidFill>
                <a:latin typeface="Liberation Mono"/>
                <a:ea typeface="Times New Roman" panose="02020603050405020304" pitchFamily="18" charset="0"/>
              </a:rPr>
              <a:t>)</a:t>
            </a:r>
            <a:r>
              <a:rPr lang="en-US" dirty="0">
                <a:latin typeface="Liberation Mono"/>
                <a:ea typeface="Times New Roman" panose="02020603050405020304" pitchFamily="18" charset="0"/>
              </a:rPr>
              <a:t>;</a:t>
            </a:r>
            <a:endParaRPr lang="en-IN" dirty="0">
              <a:latin typeface="Liberation Mono"/>
              <a:ea typeface="Times New Roman" panose="02020603050405020304" pitchFamily="18" charset="0"/>
            </a:endParaRPr>
          </a:p>
        </p:txBody>
      </p:sp>
    </p:spTree>
    <p:extLst>
      <p:ext uri="{BB962C8B-B14F-4D97-AF65-F5344CB8AC3E}">
        <p14:creationId xmlns:p14="http://schemas.microsoft.com/office/powerpoint/2010/main" val="29971258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group by </a:t>
            </a:r>
            <a:endParaRPr lang="en-IN" sz="3200" i="1" dirty="0">
              <a:solidFill>
                <a:srgbClr val="FF9900"/>
              </a:solidFill>
              <a:latin typeface="Arial" pitchFamily="34" charset="0"/>
              <a:cs typeface="Arial" pitchFamily="34" charset="0"/>
            </a:endParaRPr>
          </a:p>
        </p:txBody>
      </p:sp>
      <p:sp>
        <p:nvSpPr>
          <p:cNvPr id="4" name="Rectangle 3"/>
          <p:cNvSpPr/>
          <p:nvPr/>
        </p:nvSpPr>
        <p:spPr>
          <a:xfrm>
            <a:off x="335360" y="1628800"/>
            <a:ext cx="8839200" cy="967957"/>
          </a:xfrm>
          <a:prstGeom prst="rect">
            <a:avLst/>
          </a:prstGeom>
        </p:spPr>
        <p:txBody>
          <a:bodyPr wrap="square">
            <a:spAutoFit/>
          </a:bodyPr>
          <a:lstStyle/>
          <a:p>
            <a:pPr>
              <a:lnSpc>
                <a:spcPct val="150000"/>
              </a:lnSpc>
            </a:pPr>
            <a:r>
              <a:rPr lang="en-US" sz="2000" dirty="0">
                <a:solidFill>
                  <a:srgbClr val="0077AA"/>
                </a:solidFill>
                <a:latin typeface="Liberation Mono"/>
              </a:rPr>
              <a:t>SELECT </a:t>
            </a:r>
            <a:r>
              <a:rPr lang="en-US" sz="2000" b="1" i="1" dirty="0">
                <a:solidFill>
                  <a:srgbClr val="0077AA"/>
                </a:solidFill>
                <a:latin typeface="Liberation Mono"/>
              </a:rPr>
              <a:t>G</a:t>
            </a:r>
            <a:r>
              <a:rPr lang="en-US" sz="2000" baseline="-25000" dirty="0">
                <a:solidFill>
                  <a:srgbClr val="0077AA"/>
                </a:solidFill>
                <a:latin typeface="Liberation Mono"/>
              </a:rPr>
              <a:t>1</a:t>
            </a:r>
            <a:r>
              <a:rPr lang="en-US" sz="2000" dirty="0">
                <a:latin typeface="Liberation Mono"/>
              </a:rPr>
              <a:t>,</a:t>
            </a:r>
            <a:r>
              <a:rPr lang="en-US" sz="2000" dirty="0">
                <a:solidFill>
                  <a:srgbClr val="0077AA"/>
                </a:solidFill>
                <a:latin typeface="Liberation Mono"/>
              </a:rPr>
              <a:t> </a:t>
            </a:r>
            <a:r>
              <a:rPr lang="en-US" sz="2000" b="1" i="1" dirty="0">
                <a:solidFill>
                  <a:srgbClr val="0077AA"/>
                </a:solidFill>
                <a:latin typeface="Liberation Mono"/>
              </a:rPr>
              <a:t>G</a:t>
            </a:r>
            <a:r>
              <a:rPr lang="en-US" sz="2000" baseline="-25000" dirty="0">
                <a:solidFill>
                  <a:srgbClr val="0077AA"/>
                </a:solidFill>
                <a:latin typeface="Liberation Mono"/>
              </a:rPr>
              <a:t>2</a:t>
            </a:r>
            <a:r>
              <a:rPr lang="en-US" sz="2000" dirty="0">
                <a:latin typeface="Liberation Mono"/>
              </a:rPr>
              <a:t>,  . . . </a:t>
            </a:r>
            <a:r>
              <a:rPr lang="en-US" sz="2000" baseline="-25000" dirty="0">
                <a:latin typeface="Liberation Mono"/>
              </a:rPr>
              <a:t>,</a:t>
            </a:r>
            <a:r>
              <a:rPr lang="en-US" sz="2000" baseline="-25000" dirty="0">
                <a:solidFill>
                  <a:srgbClr val="0077AA"/>
                </a:solidFill>
                <a:latin typeface="Liberation Mono"/>
              </a:rPr>
              <a:t> </a:t>
            </a:r>
            <a:r>
              <a:rPr lang="en-US" sz="2000" b="1" i="1" dirty="0">
                <a:solidFill>
                  <a:srgbClr val="0077AA"/>
                </a:solidFill>
                <a:latin typeface="Liberation Mono"/>
              </a:rPr>
              <a:t>F</a:t>
            </a:r>
            <a:r>
              <a:rPr lang="en-US" sz="2000" baseline="-25000" dirty="0">
                <a:solidFill>
                  <a:srgbClr val="0077AA"/>
                </a:solidFill>
                <a:latin typeface="Liberation Mono"/>
              </a:rPr>
              <a:t>1</a:t>
            </a:r>
            <a:r>
              <a:rPr lang="en-US" sz="2000" dirty="0">
                <a:latin typeface="Liberation Mono"/>
              </a:rPr>
              <a:t>(</a:t>
            </a:r>
            <a:r>
              <a:rPr lang="en-US" sz="2000" b="1" i="1" dirty="0">
                <a:solidFill>
                  <a:srgbClr val="0077AA"/>
                </a:solidFill>
                <a:latin typeface="Liberation Mono"/>
              </a:rPr>
              <a:t>A</a:t>
            </a:r>
            <a:r>
              <a:rPr lang="en-US" sz="2000" baseline="-25000" dirty="0">
                <a:solidFill>
                  <a:srgbClr val="0077AA"/>
                </a:solidFill>
                <a:latin typeface="Liberation Mono"/>
              </a:rPr>
              <a:t>1</a:t>
            </a:r>
            <a:r>
              <a:rPr lang="en-US" sz="2000" dirty="0">
                <a:latin typeface="Liberation Mono"/>
              </a:rPr>
              <a:t>), </a:t>
            </a:r>
            <a:r>
              <a:rPr lang="en-US" sz="2000" b="1" i="1" dirty="0">
                <a:solidFill>
                  <a:srgbClr val="0077AA"/>
                </a:solidFill>
                <a:latin typeface="Liberation Mono"/>
              </a:rPr>
              <a:t>F</a:t>
            </a:r>
            <a:r>
              <a:rPr lang="en-US" sz="2000" baseline="-25000" dirty="0">
                <a:solidFill>
                  <a:srgbClr val="0077AA"/>
                </a:solidFill>
                <a:latin typeface="Liberation Mono"/>
              </a:rPr>
              <a:t>2</a:t>
            </a:r>
            <a:r>
              <a:rPr lang="en-US" sz="2000" dirty="0">
                <a:latin typeface="Liberation Mono"/>
              </a:rPr>
              <a:t>(</a:t>
            </a:r>
            <a:r>
              <a:rPr lang="en-US" sz="2000" b="1" i="1" dirty="0">
                <a:solidFill>
                  <a:srgbClr val="0077AA"/>
                </a:solidFill>
                <a:latin typeface="Liberation Mono"/>
              </a:rPr>
              <a:t>A</a:t>
            </a:r>
            <a:r>
              <a:rPr lang="en-US" sz="2000" baseline="-25000" dirty="0">
                <a:solidFill>
                  <a:srgbClr val="0077AA"/>
                </a:solidFill>
                <a:latin typeface="Liberation Mono"/>
              </a:rPr>
              <a:t>2</a:t>
            </a:r>
            <a:r>
              <a:rPr lang="en-US" sz="2000" dirty="0">
                <a:latin typeface="Liberation Mono"/>
              </a:rPr>
              <a:t>),  . . .</a:t>
            </a:r>
            <a:r>
              <a:rPr lang="en-US" sz="2000" dirty="0">
                <a:solidFill>
                  <a:srgbClr val="0077AA"/>
                </a:solidFill>
                <a:latin typeface="Liberation Mono"/>
              </a:rPr>
              <a:t>   FROM </a:t>
            </a:r>
            <a:r>
              <a:rPr lang="en-US" sz="2000" b="1" i="1" dirty="0">
                <a:solidFill>
                  <a:srgbClr val="0077AA"/>
                </a:solidFill>
                <a:latin typeface="Liberation Mono"/>
              </a:rPr>
              <a:t>r</a:t>
            </a:r>
            <a:r>
              <a:rPr lang="en-US" sz="2000" baseline="-25000" dirty="0">
                <a:solidFill>
                  <a:srgbClr val="0077AA"/>
                </a:solidFill>
                <a:latin typeface="Liberation Mono"/>
              </a:rPr>
              <a:t>1</a:t>
            </a:r>
            <a:r>
              <a:rPr lang="en-US" sz="2000" dirty="0">
                <a:latin typeface="Liberation Mono"/>
              </a:rPr>
              <a:t>,</a:t>
            </a:r>
            <a:r>
              <a:rPr lang="en-US" sz="2000" dirty="0">
                <a:solidFill>
                  <a:srgbClr val="0077AA"/>
                </a:solidFill>
                <a:latin typeface="Liberation Mono"/>
              </a:rPr>
              <a:t> </a:t>
            </a:r>
            <a:r>
              <a:rPr lang="en-US" sz="2000" b="1" i="1" dirty="0">
                <a:solidFill>
                  <a:srgbClr val="0077AA"/>
                </a:solidFill>
                <a:latin typeface="Liberation Mono"/>
              </a:rPr>
              <a:t>r</a:t>
            </a:r>
            <a:r>
              <a:rPr lang="en-US" sz="2000" baseline="-25000" dirty="0">
                <a:solidFill>
                  <a:srgbClr val="0077AA"/>
                </a:solidFill>
                <a:latin typeface="Liberation Mono"/>
              </a:rPr>
              <a:t>2</a:t>
            </a:r>
            <a:r>
              <a:rPr lang="en-US" sz="2000" dirty="0">
                <a:latin typeface="Liberation Mono"/>
              </a:rPr>
              <a:t>,  . . .</a:t>
            </a:r>
            <a:r>
              <a:rPr lang="en-US" sz="2000" dirty="0">
                <a:solidFill>
                  <a:srgbClr val="0077AA"/>
                </a:solidFill>
                <a:latin typeface="Liberation Mono"/>
              </a:rPr>
              <a:t> </a:t>
            </a:r>
          </a:p>
          <a:p>
            <a:pPr>
              <a:lnSpc>
                <a:spcPct val="150000"/>
              </a:lnSpc>
            </a:pPr>
            <a:r>
              <a:rPr lang="en-US" sz="2000" dirty="0">
                <a:solidFill>
                  <a:srgbClr val="0077AA"/>
                </a:solidFill>
                <a:latin typeface="Liberation Mono"/>
              </a:rPr>
              <a:t>    </a:t>
            </a:r>
            <a:r>
              <a:rPr lang="en-US" sz="2000" dirty="0">
                <a:latin typeface="Liberation Mono"/>
              </a:rPr>
              <a:t>[</a:t>
            </a:r>
            <a:r>
              <a:rPr lang="en-US" sz="2000" dirty="0">
                <a:solidFill>
                  <a:srgbClr val="0077AA"/>
                </a:solidFill>
                <a:latin typeface="Liberation Mono"/>
              </a:rPr>
              <a:t>GROUP BY </a:t>
            </a:r>
            <a:r>
              <a:rPr lang="en-US" sz="2000" dirty="0">
                <a:latin typeface="Liberation Mono"/>
              </a:rPr>
              <a:t>{</a:t>
            </a:r>
            <a:r>
              <a:rPr lang="en-US" sz="2000" b="1" i="1" dirty="0">
                <a:solidFill>
                  <a:srgbClr val="0077AA"/>
                </a:solidFill>
                <a:latin typeface="Liberation Mono"/>
              </a:rPr>
              <a:t>G</a:t>
            </a:r>
            <a:r>
              <a:rPr lang="en-US" sz="2000" baseline="-25000" dirty="0">
                <a:solidFill>
                  <a:srgbClr val="0077AA"/>
                </a:solidFill>
                <a:latin typeface="Liberation Mono"/>
              </a:rPr>
              <a:t>1</a:t>
            </a:r>
            <a:r>
              <a:rPr lang="en-US" sz="2000" dirty="0">
                <a:latin typeface="Liberation Mono"/>
              </a:rPr>
              <a:t>,</a:t>
            </a:r>
            <a:r>
              <a:rPr lang="en-US" sz="2000" dirty="0">
                <a:solidFill>
                  <a:srgbClr val="0077AA"/>
                </a:solidFill>
                <a:latin typeface="Liberation Mono"/>
              </a:rPr>
              <a:t> </a:t>
            </a:r>
            <a:r>
              <a:rPr lang="en-US" sz="2000" b="1" i="1" dirty="0">
                <a:solidFill>
                  <a:srgbClr val="0077AA"/>
                </a:solidFill>
                <a:latin typeface="Liberation Mono"/>
              </a:rPr>
              <a:t>G</a:t>
            </a:r>
            <a:r>
              <a:rPr lang="en-US" sz="2000" baseline="-25000" dirty="0">
                <a:solidFill>
                  <a:srgbClr val="0077AA"/>
                </a:solidFill>
                <a:latin typeface="Liberation Mono"/>
              </a:rPr>
              <a:t>2</a:t>
            </a:r>
            <a:r>
              <a:rPr lang="en-US" sz="2000" dirty="0">
                <a:latin typeface="Liberation Mono"/>
              </a:rPr>
              <a:t>,  . . .</a:t>
            </a:r>
            <a:r>
              <a:rPr lang="en-US" sz="2000" dirty="0">
                <a:solidFill>
                  <a:srgbClr val="0077AA"/>
                </a:solidFill>
                <a:latin typeface="Liberation Mono"/>
              </a:rPr>
              <a:t> </a:t>
            </a:r>
            <a:r>
              <a:rPr lang="en-US" sz="2000" dirty="0">
                <a:solidFill>
                  <a:schemeClr val="bg1">
                    <a:lumMod val="50000"/>
                  </a:schemeClr>
                </a:solidFill>
                <a:latin typeface="Liberation Mono"/>
              </a:rPr>
              <a:t>|</a:t>
            </a:r>
            <a:r>
              <a:rPr lang="en-US" sz="2000" dirty="0">
                <a:solidFill>
                  <a:srgbClr val="0077AA"/>
                </a:solidFill>
                <a:latin typeface="Liberation Mono"/>
              </a:rPr>
              <a:t> expr </a:t>
            </a:r>
            <a:r>
              <a:rPr lang="en-US" sz="2000" dirty="0">
                <a:solidFill>
                  <a:schemeClr val="bg1">
                    <a:lumMod val="50000"/>
                  </a:schemeClr>
                </a:solidFill>
                <a:latin typeface="Liberation Mono"/>
              </a:rPr>
              <a:t>|</a:t>
            </a:r>
            <a:r>
              <a:rPr lang="en-US" sz="2000" dirty="0">
                <a:solidFill>
                  <a:srgbClr val="0077AA"/>
                </a:solidFill>
                <a:latin typeface="Liberation Mono"/>
              </a:rPr>
              <a:t> position</a:t>
            </a:r>
            <a:r>
              <a:rPr lang="en-US" sz="2000" dirty="0">
                <a:latin typeface="Liberation Mono"/>
              </a:rPr>
              <a:t>}, . . . [</a:t>
            </a:r>
            <a:r>
              <a:rPr lang="en-US" sz="2000" dirty="0">
                <a:solidFill>
                  <a:srgbClr val="0077AA"/>
                </a:solidFill>
                <a:latin typeface="Liberation Mono"/>
              </a:rPr>
              <a:t>WITH ROLLUP</a:t>
            </a:r>
            <a:r>
              <a:rPr lang="en-US" sz="2000" dirty="0">
                <a:latin typeface="Liberation Mono"/>
              </a:rPr>
              <a:t>]]</a:t>
            </a:r>
          </a:p>
        </p:txBody>
      </p:sp>
      <p:sp>
        <p:nvSpPr>
          <p:cNvPr id="2" name="Rectangle 1"/>
          <p:cNvSpPr/>
          <p:nvPr/>
        </p:nvSpPr>
        <p:spPr>
          <a:xfrm>
            <a:off x="335360" y="908720"/>
            <a:ext cx="11377264"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sp>
        <p:nvSpPr>
          <p:cNvPr id="3" name="Rectangle 2"/>
          <p:cNvSpPr/>
          <p:nvPr/>
        </p:nvSpPr>
        <p:spPr>
          <a:xfrm>
            <a:off x="206709" y="56853"/>
            <a:ext cx="5674074" cy="646331"/>
          </a:xfrm>
          <a:prstGeom prst="rect">
            <a:avLst/>
          </a:prstGeom>
          <a:solidFill>
            <a:srgbClr val="F9DAFE"/>
          </a:solidFill>
        </p:spPr>
        <p:txBody>
          <a:bodyPr wrap="square">
            <a:spAutoFit/>
          </a:bodyPr>
          <a:lstStyle/>
          <a:p>
            <a:r>
              <a:rPr lang="en-IN" b="1" i="1" dirty="0">
                <a:latin typeface="Arial" panose="020B0604020202020204" pitchFamily="34" charset="0"/>
                <a:cs typeface="Arial" panose="020B0604020202020204" pitchFamily="34" charset="0"/>
              </a:rPr>
              <a:t>This function's will produce a single value for an entire group or a table.</a:t>
            </a:r>
          </a:p>
        </p:txBody>
      </p:sp>
      <p:sp>
        <p:nvSpPr>
          <p:cNvPr id="6" name="TextBox 5">
            <a:extLst>
              <a:ext uri="{FF2B5EF4-FFF2-40B4-BE49-F238E27FC236}">
                <a16:creationId xmlns:a16="http://schemas.microsoft.com/office/drawing/2014/main" id="{D8360161-F92F-4949-B02D-353600F0F280}"/>
              </a:ext>
            </a:extLst>
          </p:cNvPr>
          <p:cNvSpPr txBox="1"/>
          <p:nvPr/>
        </p:nvSpPr>
        <p:spPr>
          <a:xfrm>
            <a:off x="7054251" y="4048182"/>
            <a:ext cx="512104" cy="400110"/>
          </a:xfrm>
          <a:prstGeom prst="rect">
            <a:avLst/>
          </a:prstGeom>
          <a:noFill/>
        </p:spPr>
        <p:txBody>
          <a:bodyPr wrap="square">
            <a:spAutoFit/>
          </a:bodyPr>
          <a:lstStyle/>
          <a:p>
            <a:r>
              <a:rPr lang="en-IN" sz="2000" dirty="0">
                <a:latin typeface="Liberation Mono"/>
                <a:cs typeface="Arial" panose="020B0604020202020204" pitchFamily="34" charset="0"/>
              </a:rPr>
              <a:t>job</a:t>
            </a:r>
            <a:endParaRPr lang="en-IN" sz="2000" dirty="0"/>
          </a:p>
        </p:txBody>
      </p:sp>
      <p:sp>
        <p:nvSpPr>
          <p:cNvPr id="24" name="TextBox 23">
            <a:extLst>
              <a:ext uri="{FF2B5EF4-FFF2-40B4-BE49-F238E27FC236}">
                <a16:creationId xmlns:a16="http://schemas.microsoft.com/office/drawing/2014/main" id="{DC48881F-816C-40CC-9D5A-8AB3C8F1FF44}"/>
              </a:ext>
            </a:extLst>
          </p:cNvPr>
          <p:cNvSpPr txBox="1"/>
          <p:nvPr/>
        </p:nvSpPr>
        <p:spPr>
          <a:xfrm>
            <a:off x="412526" y="2708920"/>
            <a:ext cx="7627690" cy="64633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job, </a:t>
            </a:r>
            <a:r>
              <a:rPr lang="en-US" dirty="0">
                <a:solidFill>
                  <a:srgbClr val="DD4A68"/>
                </a:solidFill>
                <a:latin typeface="Liberation Mono"/>
              </a:rPr>
              <a:t>SUM</a:t>
            </a:r>
            <a:r>
              <a:rPr lang="en-US" dirty="0">
                <a:solidFill>
                  <a:srgbClr val="000000"/>
                </a:solidFill>
                <a:latin typeface="Liberation Mono"/>
                <a:ea typeface="Times New Roman" panose="02020603050405020304" pitchFamily="18" charset="0"/>
              </a:rPr>
              <a:t>(sal) </a:t>
            </a:r>
            <a:r>
              <a:rPr lang="en-US" dirty="0">
                <a:solidFill>
                  <a:srgbClr val="0077AA"/>
                </a:solidFill>
                <a:latin typeface="Liberation Mono"/>
                <a:ea typeface="Times New Roman" panose="02020603050405020304" pitchFamily="18" charset="0"/>
                <a:cs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a:t>
            </a:r>
            <a:r>
              <a:rPr lang="en-US" dirty="0">
                <a:solidFill>
                  <a:srgbClr val="000000"/>
                </a:solidFill>
                <a:latin typeface="Liberation Mono"/>
                <a:ea typeface="Times New Roman" panose="02020603050405020304" pitchFamily="18" charset="0"/>
              </a:rPr>
              <a:t> job;</a:t>
            </a: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job, </a:t>
            </a:r>
            <a:r>
              <a:rPr lang="en-US" dirty="0">
                <a:solidFill>
                  <a:srgbClr val="DD4A68"/>
                </a:solidFill>
                <a:latin typeface="Liberation Mono"/>
              </a:rPr>
              <a:t>SUM</a:t>
            </a:r>
            <a:r>
              <a:rPr lang="en-US" dirty="0">
                <a:solidFill>
                  <a:srgbClr val="000000"/>
                </a:solidFill>
                <a:latin typeface="Liberation Mono"/>
                <a:ea typeface="Times New Roman" panose="02020603050405020304" pitchFamily="18" charset="0"/>
              </a:rPr>
              <a:t>(sal) </a:t>
            </a:r>
            <a:r>
              <a:rPr lang="en-US" dirty="0">
                <a:solidFill>
                  <a:srgbClr val="0077AA"/>
                </a:solidFill>
                <a:latin typeface="Liberation Mono"/>
                <a:ea typeface="Times New Roman" panose="02020603050405020304" pitchFamily="18" charset="0"/>
                <a:cs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a:t>
            </a:r>
            <a:r>
              <a:rPr lang="en-US" dirty="0">
                <a:solidFill>
                  <a:srgbClr val="000000"/>
                </a:solidFill>
                <a:latin typeface="Liberation Mono"/>
                <a:ea typeface="Times New Roman" panose="02020603050405020304" pitchFamily="18" charset="0"/>
              </a:rPr>
              <a:t> job </a:t>
            </a:r>
            <a:r>
              <a:rPr lang="en-US" dirty="0">
                <a:solidFill>
                  <a:srgbClr val="0077AA"/>
                </a:solidFill>
                <a:latin typeface="Liberation Mono"/>
              </a:rPr>
              <a:t>WITH</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rPr>
              <a:t>ROLLUP</a:t>
            </a:r>
            <a:r>
              <a:rPr lang="en-US" dirty="0">
                <a:solidFill>
                  <a:srgbClr val="000000"/>
                </a:solidFill>
                <a:latin typeface="Liberation Mono"/>
                <a:ea typeface="Times New Roman" panose="02020603050405020304" pitchFamily="18" charset="0"/>
              </a:rPr>
              <a:t>;</a:t>
            </a:r>
            <a:endParaRPr lang="en-IN" dirty="0"/>
          </a:p>
        </p:txBody>
      </p:sp>
      <p:grpSp>
        <p:nvGrpSpPr>
          <p:cNvPr id="22" name="Group 21">
            <a:extLst>
              <a:ext uri="{FF2B5EF4-FFF2-40B4-BE49-F238E27FC236}">
                <a16:creationId xmlns:a16="http://schemas.microsoft.com/office/drawing/2014/main" id="{67968BB6-B821-4BAE-8246-7D6625153945}"/>
              </a:ext>
            </a:extLst>
          </p:cNvPr>
          <p:cNvGrpSpPr/>
          <p:nvPr/>
        </p:nvGrpSpPr>
        <p:grpSpPr>
          <a:xfrm>
            <a:off x="407368" y="3501008"/>
            <a:ext cx="10561355" cy="1502780"/>
            <a:chOff x="407368" y="3356992"/>
            <a:chExt cx="10561355" cy="1502780"/>
          </a:xfrm>
        </p:grpSpPr>
        <p:grpSp>
          <p:nvGrpSpPr>
            <p:cNvPr id="29" name="Group 28">
              <a:extLst>
                <a:ext uri="{FF2B5EF4-FFF2-40B4-BE49-F238E27FC236}">
                  <a16:creationId xmlns:a16="http://schemas.microsoft.com/office/drawing/2014/main" id="{D710AC62-49D8-40DD-A5CC-A8B84A460576}"/>
                </a:ext>
              </a:extLst>
            </p:cNvPr>
            <p:cNvGrpSpPr/>
            <p:nvPr/>
          </p:nvGrpSpPr>
          <p:grpSpPr>
            <a:xfrm>
              <a:off x="412526" y="3356992"/>
              <a:ext cx="10556197" cy="1502780"/>
              <a:chOff x="412526" y="3406524"/>
              <a:chExt cx="10556197" cy="1502780"/>
            </a:xfrm>
          </p:grpSpPr>
          <p:grpSp>
            <p:nvGrpSpPr>
              <p:cNvPr id="8" name="Group 7">
                <a:extLst>
                  <a:ext uri="{FF2B5EF4-FFF2-40B4-BE49-F238E27FC236}">
                    <a16:creationId xmlns:a16="http://schemas.microsoft.com/office/drawing/2014/main" id="{DABCC675-65EC-4680-94CF-83EF6CDAAEA2}"/>
                  </a:ext>
                </a:extLst>
              </p:cNvPr>
              <p:cNvGrpSpPr/>
              <p:nvPr/>
            </p:nvGrpSpPr>
            <p:grpSpPr>
              <a:xfrm>
                <a:off x="412526" y="3501008"/>
                <a:ext cx="8959443" cy="1304978"/>
                <a:chOff x="267703" y="1600839"/>
                <a:chExt cx="8959443" cy="1304978"/>
              </a:xfrm>
            </p:grpSpPr>
            <p:sp>
              <p:nvSpPr>
                <p:cNvPr id="13" name="Rectangle 12">
                  <a:extLst>
                    <a:ext uri="{FF2B5EF4-FFF2-40B4-BE49-F238E27FC236}">
                      <a16:creationId xmlns:a16="http://schemas.microsoft.com/office/drawing/2014/main" id="{774B0448-BC65-40CF-965F-BE874B439DF4}"/>
                    </a:ext>
                  </a:extLst>
                </p:cNvPr>
                <p:cNvSpPr/>
                <p:nvPr/>
              </p:nvSpPr>
              <p:spPr>
                <a:xfrm>
                  <a:off x="5797328" y="1609673"/>
                  <a:ext cx="2736304"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9" name="Group 8">
                  <a:extLst>
                    <a:ext uri="{FF2B5EF4-FFF2-40B4-BE49-F238E27FC236}">
                      <a16:creationId xmlns:a16="http://schemas.microsoft.com/office/drawing/2014/main" id="{0B8C6AB2-3EE1-4365-9530-4DFE631A6BBD}"/>
                    </a:ext>
                  </a:extLst>
                </p:cNvPr>
                <p:cNvGrpSpPr/>
                <p:nvPr/>
              </p:nvGrpSpPr>
              <p:grpSpPr>
                <a:xfrm>
                  <a:off x="1651832" y="1600839"/>
                  <a:ext cx="7575314" cy="1296144"/>
                  <a:chOff x="31591" y="1556792"/>
                  <a:chExt cx="7575314" cy="1296144"/>
                </a:xfrm>
              </p:grpSpPr>
              <p:grpSp>
                <p:nvGrpSpPr>
                  <p:cNvPr id="16" name="Group 15">
                    <a:extLst>
                      <a:ext uri="{FF2B5EF4-FFF2-40B4-BE49-F238E27FC236}">
                        <a16:creationId xmlns:a16="http://schemas.microsoft.com/office/drawing/2014/main" id="{ACED14D2-CD51-46C7-9BC9-DB56FD4219BA}"/>
                      </a:ext>
                    </a:extLst>
                  </p:cNvPr>
                  <p:cNvGrpSpPr/>
                  <p:nvPr/>
                </p:nvGrpSpPr>
                <p:grpSpPr>
                  <a:xfrm>
                    <a:off x="669977" y="1556792"/>
                    <a:ext cx="6236548" cy="1296144"/>
                    <a:chOff x="669977" y="1556792"/>
                    <a:chExt cx="6236548" cy="1296144"/>
                  </a:xfrm>
                </p:grpSpPr>
                <p:sp>
                  <p:nvSpPr>
                    <p:cNvPr id="19" name="Rectangle 18">
                      <a:extLst>
                        <a:ext uri="{FF2B5EF4-FFF2-40B4-BE49-F238E27FC236}">
                          <a16:creationId xmlns:a16="http://schemas.microsoft.com/office/drawing/2014/main" id="{48CE68AC-7BFD-49BD-88C9-4E36689F7AB8}"/>
                        </a:ext>
                      </a:extLst>
                    </p:cNvPr>
                    <p:cNvSpPr/>
                    <p:nvPr/>
                  </p:nvSpPr>
                  <p:spPr>
                    <a:xfrm>
                      <a:off x="669977" y="1556792"/>
                      <a:ext cx="2736304"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TextBox 19">
                      <a:extLst>
                        <a:ext uri="{FF2B5EF4-FFF2-40B4-BE49-F238E27FC236}">
                          <a16:creationId xmlns:a16="http://schemas.microsoft.com/office/drawing/2014/main" id="{278ECDA3-147F-4DC1-8481-1B369EC5D080}"/>
                        </a:ext>
                      </a:extLst>
                    </p:cNvPr>
                    <p:cNvSpPr txBox="1"/>
                    <p:nvPr/>
                  </p:nvSpPr>
                  <p:spPr>
                    <a:xfrm>
                      <a:off x="692960" y="1634625"/>
                      <a:ext cx="2696639" cy="584775"/>
                    </a:xfrm>
                    <a:prstGeom prst="rect">
                      <a:avLst/>
                    </a:prstGeom>
                    <a:noFill/>
                  </p:spPr>
                  <p:txBody>
                    <a:bodyPr wrap="square">
                      <a:spAutoFit/>
                    </a:bodyPr>
                    <a:lstStyle/>
                    <a:p>
                      <a:pPr algn="ctr"/>
                      <a:r>
                        <a:rPr lang="en-IN" sz="3200" dirty="0">
                          <a:latin typeface="Liberation Mono"/>
                        </a:rPr>
                        <a:t>GROUP BY</a:t>
                      </a:r>
                      <a:endParaRPr lang="en-IN" sz="3200" dirty="0"/>
                    </a:p>
                  </p:txBody>
                </p:sp>
                <p:sp>
                  <p:nvSpPr>
                    <p:cNvPr id="21" name="TextBox 20">
                      <a:extLst>
                        <a:ext uri="{FF2B5EF4-FFF2-40B4-BE49-F238E27FC236}">
                          <a16:creationId xmlns:a16="http://schemas.microsoft.com/office/drawing/2014/main" id="{402E2D42-6CBF-496F-811B-A8A24EEA6F36}"/>
                        </a:ext>
                      </a:extLst>
                    </p:cNvPr>
                    <p:cNvSpPr txBox="1"/>
                    <p:nvPr/>
                  </p:nvSpPr>
                  <p:spPr>
                    <a:xfrm>
                      <a:off x="754077" y="2159890"/>
                      <a:ext cx="2635522" cy="400110"/>
                    </a:xfrm>
                    <a:prstGeom prst="rect">
                      <a:avLst/>
                    </a:prstGeom>
                    <a:noFill/>
                  </p:spPr>
                  <p:txBody>
                    <a:bodyPr wrap="square">
                      <a:spAutoFit/>
                    </a:bodyPr>
                    <a:lstStyle/>
                    <a:p>
                      <a:pPr algn="ct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latin typeface="Liberation Mono"/>
                          <a:cs typeface="Arial" panose="020B0604020202020204" pitchFamily="34" charset="0"/>
                        </a:rPr>
                        <a:t>job</a:t>
                      </a:r>
                      <a:endParaRPr lang="en-IN" sz="2000" dirty="0"/>
                    </a:p>
                  </p:txBody>
                </p:sp>
                <p:sp>
                  <p:nvSpPr>
                    <p:cNvPr id="30" name="TextBox 29">
                      <a:extLst>
                        <a:ext uri="{FF2B5EF4-FFF2-40B4-BE49-F238E27FC236}">
                          <a16:creationId xmlns:a16="http://schemas.microsoft.com/office/drawing/2014/main" id="{05A4E335-48F1-45E2-9B05-671108E6B151}"/>
                        </a:ext>
                      </a:extLst>
                    </p:cNvPr>
                    <p:cNvSpPr txBox="1"/>
                    <p:nvPr/>
                  </p:nvSpPr>
                  <p:spPr>
                    <a:xfrm>
                      <a:off x="4202827" y="2159890"/>
                      <a:ext cx="2703698" cy="400110"/>
                    </a:xfrm>
                    <a:prstGeom prst="rect">
                      <a:avLst/>
                    </a:prstGeom>
                    <a:noFill/>
                  </p:spPr>
                  <p:txBody>
                    <a:bodyPr wrap="square">
                      <a:spAutoFit/>
                    </a:bodyPr>
                    <a:lstStyle/>
                    <a:p>
                      <a:pPr algn="ct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latin typeface="Liberation Mono"/>
                          <a:cs typeface="Arial" panose="020B0604020202020204" pitchFamily="34" charset="0"/>
                        </a:rPr>
                        <a:t>Job, </a:t>
                      </a:r>
                      <a:r>
                        <a:rPr lang="en-IN" sz="2000" dirty="0">
                          <a:solidFill>
                            <a:srgbClr val="F63122"/>
                          </a:solidFill>
                          <a:latin typeface="Liberation Mono"/>
                          <a:cs typeface="Arial" panose="020B0604020202020204" pitchFamily="34" charset="0"/>
                        </a:rPr>
                        <a:t>SUM</a:t>
                      </a:r>
                      <a:r>
                        <a:rPr lang="en-IN" sz="2000" dirty="0">
                          <a:latin typeface="Liberation Mono"/>
                          <a:cs typeface="Arial" panose="020B0604020202020204" pitchFamily="34" charset="0"/>
                        </a:rPr>
                        <a:t>(sal)</a:t>
                      </a:r>
                      <a:endParaRPr lang="en-IN" sz="2000" dirty="0"/>
                    </a:p>
                  </p:txBody>
                </p:sp>
              </p:grpSp>
              <p:sp>
                <p:nvSpPr>
                  <p:cNvPr id="17" name="Arrow: Right 16">
                    <a:extLst>
                      <a:ext uri="{FF2B5EF4-FFF2-40B4-BE49-F238E27FC236}">
                        <a16:creationId xmlns:a16="http://schemas.microsoft.com/office/drawing/2014/main" id="{4279E86E-5999-4B7D-A3B1-EBB268721591}"/>
                      </a:ext>
                    </a:extLst>
                  </p:cNvPr>
                  <p:cNvSpPr/>
                  <p:nvPr/>
                </p:nvSpPr>
                <p:spPr>
                  <a:xfrm>
                    <a:off x="3509313"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Arrow: Right 17">
                    <a:extLst>
                      <a:ext uri="{FF2B5EF4-FFF2-40B4-BE49-F238E27FC236}">
                        <a16:creationId xmlns:a16="http://schemas.microsoft.com/office/drawing/2014/main" id="{AE790C6D-C04C-4E86-9058-CD225BB76E01}"/>
                      </a:ext>
                    </a:extLst>
                  </p:cNvPr>
                  <p:cNvSpPr/>
                  <p:nvPr/>
                </p:nvSpPr>
                <p:spPr>
                  <a:xfrm>
                    <a:off x="31591"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Arrow: Right 25">
                    <a:extLst>
                      <a:ext uri="{FF2B5EF4-FFF2-40B4-BE49-F238E27FC236}">
                        <a16:creationId xmlns:a16="http://schemas.microsoft.com/office/drawing/2014/main" id="{FE9BA234-8130-46DE-9192-B1964E3E1CD9}"/>
                      </a:ext>
                    </a:extLst>
                  </p:cNvPr>
                  <p:cNvSpPr/>
                  <p:nvPr/>
                </p:nvSpPr>
                <p:spPr>
                  <a:xfrm>
                    <a:off x="7000499"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0" name="Flowchart: Magnetic Disk 9">
                  <a:extLst>
                    <a:ext uri="{FF2B5EF4-FFF2-40B4-BE49-F238E27FC236}">
                      <a16:creationId xmlns:a16="http://schemas.microsoft.com/office/drawing/2014/main" id="{7BEF2218-8779-421F-A5F0-1B09A8939B2D}"/>
                    </a:ext>
                  </a:extLst>
                </p:cNvPr>
                <p:cNvSpPr/>
                <p:nvPr/>
              </p:nvSpPr>
              <p:spPr>
                <a:xfrm>
                  <a:off x="267703" y="1609674"/>
                  <a:ext cx="1296144" cy="1296143"/>
                </a:xfrm>
                <a:prstGeom prst="flowChartMagneticDisk">
                  <a:avLst/>
                </a:prstGeom>
                <a:solidFill>
                  <a:schemeClr val="accent3">
                    <a:lumMod val="20000"/>
                    <a:lumOff val="80000"/>
                  </a:schemeClr>
                </a:solidFill>
                <a:ln>
                  <a:solidFill>
                    <a:srgbClr val="8A1E92"/>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4" name="TextBox 13">
                  <a:extLst>
                    <a:ext uri="{FF2B5EF4-FFF2-40B4-BE49-F238E27FC236}">
                      <a16:creationId xmlns:a16="http://schemas.microsoft.com/office/drawing/2014/main" id="{ADA3F2E6-FEB8-414D-A720-E2453C788FE4}"/>
                    </a:ext>
                  </a:extLst>
                </p:cNvPr>
                <p:cNvSpPr txBox="1"/>
                <p:nvPr/>
              </p:nvSpPr>
              <p:spPr>
                <a:xfrm>
                  <a:off x="5797328" y="1672970"/>
                  <a:ext cx="2729438" cy="584775"/>
                </a:xfrm>
                <a:prstGeom prst="rect">
                  <a:avLst/>
                </a:prstGeom>
                <a:noFill/>
              </p:spPr>
              <p:txBody>
                <a:bodyPr wrap="square">
                  <a:spAutoFit/>
                </a:bodyPr>
                <a:lstStyle/>
                <a:p>
                  <a:pPr algn="ctr"/>
                  <a:r>
                    <a:rPr lang="en-IN" sz="3200" dirty="0">
                      <a:latin typeface="Liberation Mono"/>
                    </a:rPr>
                    <a:t>SELECT</a:t>
                  </a:r>
                  <a:endParaRPr lang="en-IN" sz="3200" dirty="0"/>
                </a:p>
              </p:txBody>
            </p:sp>
          </p:grpSp>
          <p:sp>
            <p:nvSpPr>
              <p:cNvPr id="27" name="Oval 26">
                <a:extLst>
                  <a:ext uri="{FF2B5EF4-FFF2-40B4-BE49-F238E27FC236}">
                    <a16:creationId xmlns:a16="http://schemas.microsoft.com/office/drawing/2014/main" id="{E1559D8F-9700-4AE2-97E7-0448BF309EC2}"/>
                  </a:ext>
                </a:extLst>
              </p:cNvPr>
              <p:cNvSpPr/>
              <p:nvPr/>
            </p:nvSpPr>
            <p:spPr>
              <a:xfrm>
                <a:off x="9465943" y="3406524"/>
                <a:ext cx="1502780" cy="1502780"/>
              </a:xfrm>
              <a:prstGeom prst="ellipse">
                <a:avLst/>
              </a:prstGeom>
              <a:noFill/>
              <a:ln w="38100">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TextBox 27">
                <a:extLst>
                  <a:ext uri="{FF2B5EF4-FFF2-40B4-BE49-F238E27FC236}">
                    <a16:creationId xmlns:a16="http://schemas.microsoft.com/office/drawing/2014/main" id="{7B3B8AA1-CBBA-4EDD-9B88-F8FCF402B63E}"/>
                  </a:ext>
                </a:extLst>
              </p:cNvPr>
              <p:cNvSpPr txBox="1"/>
              <p:nvPr/>
            </p:nvSpPr>
            <p:spPr>
              <a:xfrm>
                <a:off x="9488927" y="3957859"/>
                <a:ext cx="1479796" cy="400110"/>
              </a:xfrm>
              <a:prstGeom prst="rect">
                <a:avLst/>
              </a:prstGeom>
              <a:noFill/>
            </p:spPr>
            <p:txBody>
              <a:bodyPr wrap="square">
                <a:spAutoFit/>
              </a:bodyPr>
              <a:lstStyle/>
              <a:p>
                <a:pPr algn="ctr"/>
                <a:r>
                  <a:rPr lang="en-IN" sz="2000" dirty="0">
                    <a:latin typeface="Liberation Mono"/>
                    <a:cs typeface="Arial" panose="020B0604020202020204" pitchFamily="34" charset="0"/>
                  </a:rPr>
                  <a:t>output</a:t>
                </a:r>
                <a:endParaRPr lang="en-IN" sz="2000" dirty="0"/>
              </a:p>
            </p:txBody>
          </p:sp>
        </p:grpSp>
        <p:sp>
          <p:nvSpPr>
            <p:cNvPr id="7" name="TextBox 6">
              <a:extLst>
                <a:ext uri="{FF2B5EF4-FFF2-40B4-BE49-F238E27FC236}">
                  <a16:creationId xmlns:a16="http://schemas.microsoft.com/office/drawing/2014/main" id="{03584EE4-FE15-44E7-B9B5-E669472CFB04}"/>
                </a:ext>
              </a:extLst>
            </p:cNvPr>
            <p:cNvSpPr txBox="1"/>
            <p:nvPr/>
          </p:nvSpPr>
          <p:spPr>
            <a:xfrm>
              <a:off x="407368" y="3397936"/>
              <a:ext cx="1324285" cy="892552"/>
            </a:xfrm>
            <a:prstGeom prst="rect">
              <a:avLst/>
            </a:prstGeom>
            <a:noFill/>
          </p:spPr>
          <p:txBody>
            <a:bodyPr wrap="square">
              <a:spAutoFit/>
            </a:bodyPr>
            <a:lstStyle/>
            <a:p>
              <a:pPr algn="ctr"/>
              <a:r>
                <a:rPr lang="en-IN" sz="3200" dirty="0">
                  <a:latin typeface="Liberation Mono"/>
                </a:rPr>
                <a:t>READ</a:t>
              </a:r>
            </a:p>
            <a:p>
              <a:pPr algn="ctr"/>
              <a:r>
                <a:rPr lang="en-IN" sz="2000" b="1" dirty="0">
                  <a:latin typeface="Liberation Mono"/>
                </a:rPr>
                <a:t>FROM</a:t>
              </a:r>
            </a:p>
          </p:txBody>
        </p:sp>
        <p:sp>
          <p:nvSpPr>
            <p:cNvPr id="15" name="TextBox 14">
              <a:extLst>
                <a:ext uri="{FF2B5EF4-FFF2-40B4-BE49-F238E27FC236}">
                  <a16:creationId xmlns:a16="http://schemas.microsoft.com/office/drawing/2014/main" id="{9E45AF3E-2EED-4B97-9352-AD3D9366363C}"/>
                </a:ext>
              </a:extLst>
            </p:cNvPr>
            <p:cNvSpPr txBox="1"/>
            <p:nvPr/>
          </p:nvSpPr>
          <p:spPr>
            <a:xfrm>
              <a:off x="412526" y="4219060"/>
              <a:ext cx="1251709" cy="400110"/>
            </a:xfrm>
            <a:prstGeom prst="rect">
              <a:avLst/>
            </a:prstGeom>
            <a:noFill/>
          </p:spPr>
          <p:txBody>
            <a:bodyPr wrap="square">
              <a:spAutoFit/>
            </a:bodyPr>
            <a:lstStyle/>
            <a:p>
              <a:pPr algn="ctr"/>
              <a:r>
                <a:rPr lang="en-IN" sz="2000" dirty="0">
                  <a:latin typeface="Liberation Mono"/>
                </a:rPr>
                <a:t>emp</a:t>
              </a:r>
              <a:endParaRPr lang="en-IN" sz="2000" dirty="0"/>
            </a:p>
          </p:txBody>
        </p:sp>
      </p:grpSp>
      <p:grpSp>
        <p:nvGrpSpPr>
          <p:cNvPr id="32" name="Group 31">
            <a:extLst>
              <a:ext uri="{FF2B5EF4-FFF2-40B4-BE49-F238E27FC236}">
                <a16:creationId xmlns:a16="http://schemas.microsoft.com/office/drawing/2014/main" id="{EEAE92F1-2CBC-4CDE-8195-0FB5F5904722}"/>
              </a:ext>
            </a:extLst>
          </p:cNvPr>
          <p:cNvGrpSpPr/>
          <p:nvPr/>
        </p:nvGrpSpPr>
        <p:grpSpPr>
          <a:xfrm>
            <a:off x="407367" y="5047456"/>
            <a:ext cx="5184577" cy="1765920"/>
            <a:chOff x="407367" y="5047456"/>
            <a:chExt cx="5184577" cy="1765920"/>
          </a:xfrm>
        </p:grpSpPr>
        <p:pic>
          <p:nvPicPr>
            <p:cNvPr id="12" name="Picture 11">
              <a:extLst>
                <a:ext uri="{FF2B5EF4-FFF2-40B4-BE49-F238E27FC236}">
                  <a16:creationId xmlns:a16="http://schemas.microsoft.com/office/drawing/2014/main" id="{544E9A64-307D-46FB-8B3C-9A920ED99676}"/>
                </a:ext>
              </a:extLst>
            </p:cNvPr>
            <p:cNvPicPr>
              <a:picLocks noChangeAspect="1"/>
            </p:cNvPicPr>
            <p:nvPr/>
          </p:nvPicPr>
          <p:blipFill>
            <a:blip r:embed="rId2"/>
            <a:stretch>
              <a:fillRect/>
            </a:stretch>
          </p:blipFill>
          <p:spPr>
            <a:xfrm>
              <a:off x="407367" y="5054914"/>
              <a:ext cx="2389636" cy="1715636"/>
            </a:xfrm>
            <a:prstGeom prst="rect">
              <a:avLst/>
            </a:prstGeom>
          </p:spPr>
        </p:pic>
        <p:pic>
          <p:nvPicPr>
            <p:cNvPr id="31" name="Picture 30">
              <a:extLst>
                <a:ext uri="{FF2B5EF4-FFF2-40B4-BE49-F238E27FC236}">
                  <a16:creationId xmlns:a16="http://schemas.microsoft.com/office/drawing/2014/main" id="{C3436928-BAB0-49E2-A6F0-C856AC6AA96A}"/>
                </a:ext>
              </a:extLst>
            </p:cNvPr>
            <p:cNvPicPr>
              <a:picLocks noChangeAspect="1"/>
            </p:cNvPicPr>
            <p:nvPr/>
          </p:nvPicPr>
          <p:blipFill>
            <a:blip r:embed="rId3"/>
            <a:stretch>
              <a:fillRect/>
            </a:stretch>
          </p:blipFill>
          <p:spPr>
            <a:xfrm>
              <a:off x="3363522" y="5047456"/>
              <a:ext cx="2228422" cy="1765920"/>
            </a:xfrm>
            <a:prstGeom prst="rect">
              <a:avLst/>
            </a:prstGeom>
          </p:spPr>
        </p:pic>
      </p:grpSp>
    </p:spTree>
    <p:extLst>
      <p:ext uri="{BB962C8B-B14F-4D97-AF65-F5344CB8AC3E}">
        <p14:creationId xmlns:p14="http://schemas.microsoft.com/office/powerpoint/2010/main" val="125683416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group by </a:t>
            </a:r>
            <a:endParaRPr lang="en-IN" sz="3200" i="1" dirty="0">
              <a:solidFill>
                <a:srgbClr val="FF9900"/>
              </a:solidFill>
              <a:latin typeface="Arial" pitchFamily="34" charset="0"/>
              <a:cs typeface="Arial" pitchFamily="34" charset="0"/>
            </a:endParaRPr>
          </a:p>
        </p:txBody>
      </p:sp>
      <p:sp>
        <p:nvSpPr>
          <p:cNvPr id="9" name="Rectangle 8"/>
          <p:cNvSpPr/>
          <p:nvPr/>
        </p:nvSpPr>
        <p:spPr>
          <a:xfrm>
            <a:off x="551384" y="1390693"/>
            <a:ext cx="11161240" cy="2542363"/>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a:t>
            </a:r>
            <a:r>
              <a:rPr lang="en-US" dirty="0">
                <a:latin typeface="Liberation Mono"/>
                <a:ea typeface="Times New Roman" panose="02020603050405020304" pitchFamily="18" charset="0"/>
              </a:rPr>
              <a:t>job</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US" dirty="0">
                <a:solidFill>
                  <a:srgbClr val="000000"/>
                </a:solidFill>
                <a:latin typeface="Liberation Mono"/>
                <a:ea typeface="Times New Roman" panose="02020603050405020304" pitchFamily="18" charset="0"/>
              </a:rPr>
              <a:t>sal </a:t>
            </a:r>
            <a:r>
              <a:rPr lang="en-US" dirty="0">
                <a:latin typeface="Liberation Mono"/>
                <a:ea typeface="Times New Roman" panose="02020603050405020304" pitchFamily="18" charset="0"/>
              </a:rPr>
              <a:t>+</a:t>
            </a:r>
            <a:r>
              <a:rPr lang="en-US" dirty="0">
                <a:solidFill>
                  <a:srgbClr val="000000"/>
                </a:solidFill>
                <a:latin typeface="Liberation Mono"/>
                <a:ea typeface="Times New Roman" panose="02020603050405020304" pitchFamily="18" charset="0"/>
              </a:rPr>
              <a:t> </a:t>
            </a:r>
            <a:r>
              <a:rPr lang="en-US" dirty="0">
                <a:solidFill>
                  <a:srgbClr val="990055"/>
                </a:solidFill>
                <a:latin typeface="Liberation Mono"/>
              </a:rPr>
              <a:t>1001</a:t>
            </a:r>
            <a:r>
              <a:rPr lang="en-IN"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US" dirty="0">
                <a:latin typeface="Liberation Mono"/>
                <a:ea typeface="Times New Roman" panose="02020603050405020304" pitchFamily="18" charset="0"/>
              </a:rPr>
              <a:t>job</a:t>
            </a:r>
            <a:r>
              <a:rPr lang="en-IN" dirty="0">
                <a:latin typeface="Liberation Mono"/>
                <a:ea typeface="Times New Roman" panose="02020603050405020304" pitchFamily="18" charset="0"/>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j</a:t>
            </a:r>
            <a:r>
              <a:rPr lang="en-US" dirty="0">
                <a:latin typeface="Liberation Mono"/>
                <a:ea typeface="Times New Roman" panose="02020603050405020304" pitchFamily="18" charset="0"/>
              </a:rPr>
              <a:t>ob</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DD4A68"/>
                </a:solidFill>
                <a:latin typeface="Liberation Mono"/>
              </a:rPr>
              <a:t>COUNT</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job</a:t>
            </a:r>
            <a:r>
              <a:rPr lang="en-IN" dirty="0">
                <a:solidFill>
                  <a:schemeClr val="bg1">
                    <a:lumMod val="65000"/>
                  </a:schemeClr>
                </a:solidFill>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IN" dirty="0">
                <a:solidFill>
                  <a:srgbClr val="0077AA"/>
                </a:solidFill>
                <a:latin typeface="Liberation Mono"/>
              </a:rPr>
              <a:t>COUNT</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job</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  </a:t>
            </a:r>
            <a:r>
              <a:rPr lang="en-IN" dirty="0">
                <a:solidFill>
                  <a:srgbClr val="00B050"/>
                </a:solidFill>
                <a:latin typeface="Liberation Mono"/>
                <a:ea typeface="Times New Roman" panose="02020603050405020304" pitchFamily="18" charset="0"/>
              </a:rPr>
              <a:t># error</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jo</a:t>
            </a:r>
            <a:r>
              <a:rPr lang="en-US" dirty="0">
                <a:latin typeface="Liberation Mono"/>
                <a:ea typeface="Times New Roman" panose="02020603050405020304" pitchFamily="18" charset="0"/>
              </a:rPr>
              <a:t>b</a:t>
            </a:r>
            <a:r>
              <a:rPr lang="en-IN" dirty="0">
                <a:latin typeface="Liberation Mono"/>
                <a:ea typeface="Times New Roman" panose="02020603050405020304" pitchFamily="18" charset="0"/>
              </a:rPr>
              <a:t>, </a:t>
            </a:r>
            <a:r>
              <a:rPr lang="en-US" dirty="0">
                <a:latin typeface="Liberation Mono"/>
                <a:ea typeface="Times New Roman" panose="02020603050405020304" pitchFamily="18" charset="0"/>
              </a:rPr>
              <a:t>sal</a:t>
            </a:r>
            <a:r>
              <a:rPr lang="en-US" dirty="0">
                <a:solidFill>
                  <a:srgbClr val="DD4A68"/>
                </a:solidFill>
                <a:latin typeface="Liberation Mono"/>
                <a:ea typeface="Times New Roman" panose="02020603050405020304" pitchFamily="18" charset="0"/>
              </a:rPr>
              <a:t> </a:t>
            </a:r>
            <a:r>
              <a:rPr lang="en-US" dirty="0">
                <a:latin typeface="Liberation Mono"/>
                <a:ea typeface="Times New Roman" panose="02020603050405020304" pitchFamily="18" charset="0"/>
              </a:rPr>
              <a:t>+</a:t>
            </a:r>
            <a:r>
              <a:rPr lang="en-US" dirty="0">
                <a:solidFill>
                  <a:srgbClr val="DD4A68"/>
                </a:solidFill>
                <a:latin typeface="Liberation Mono"/>
                <a:ea typeface="Times New Roman" panose="02020603050405020304" pitchFamily="18" charset="0"/>
              </a:rPr>
              <a:t> </a:t>
            </a:r>
            <a:r>
              <a:rPr lang="en-US" dirty="0">
                <a:solidFill>
                  <a:srgbClr val="990055"/>
                </a:solidFill>
                <a:latin typeface="Liberation Mono"/>
              </a:rPr>
              <a:t>1001</a:t>
            </a:r>
            <a:r>
              <a:rPr lang="en-IN" dirty="0">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a:t>
            </a:r>
            <a:r>
              <a:rPr lang="en-US" dirty="0">
                <a:latin typeface="Liberation Mono"/>
                <a:ea typeface="Times New Roman" panose="02020603050405020304" pitchFamily="18" charset="0"/>
              </a:rPr>
              <a:t> sal +</a:t>
            </a:r>
            <a:r>
              <a:rPr lang="en-US" dirty="0">
                <a:solidFill>
                  <a:srgbClr val="DD4A68"/>
                </a:solidFill>
                <a:latin typeface="Liberation Mono"/>
                <a:ea typeface="Times New Roman" panose="02020603050405020304" pitchFamily="18" charset="0"/>
              </a:rPr>
              <a:t> </a:t>
            </a:r>
            <a:r>
              <a:rPr lang="en-US" dirty="0">
                <a:solidFill>
                  <a:srgbClr val="990055"/>
                </a:solidFill>
                <a:latin typeface="Liberation Mono"/>
              </a:rPr>
              <a:t>1001</a:t>
            </a:r>
            <a:r>
              <a:rPr lang="en-IN" dirty="0">
                <a:latin typeface="Liberation Mono"/>
                <a:ea typeface="Times New Roman" panose="02020603050405020304" pitchFamily="18" charset="0"/>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IN" dirty="0">
                <a:solidFill>
                  <a:srgbClr val="DD4A68"/>
                </a:solidFill>
                <a:latin typeface="Liberation Mono"/>
                <a:ea typeface="Times New Roman" panose="02020603050405020304" pitchFamily="18" charset="0"/>
              </a:rPr>
              <a:t> </a:t>
            </a:r>
            <a:r>
              <a:rPr lang="en-IN" dirty="0">
                <a:solidFill>
                  <a:srgbClr val="3F6971"/>
                </a:solidFill>
                <a:latin typeface="Liberation Mono"/>
              </a:rPr>
              <a:t>LENGTH</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ename</a:t>
            </a:r>
            <a:r>
              <a:rPr lang="en-IN" dirty="0">
                <a:solidFill>
                  <a:schemeClr val="bg1">
                    <a:lumMod val="65000"/>
                  </a:schemeClr>
                </a:solidFill>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000000"/>
                </a:solidFill>
                <a:latin typeface="Liberation Mono"/>
              </a:rPr>
              <a:t>R1</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IN" dirty="0">
                <a:latin typeface="Liberation Mono"/>
                <a:ea typeface="Times New Roman" panose="02020603050405020304" pitchFamily="18" charset="0"/>
              </a:rPr>
              <a:t>R1;</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cs typeface="Arial" panose="020B0604020202020204" pitchFamily="34" charset="0"/>
              </a:rPr>
              <a:t> job</a:t>
            </a:r>
            <a:r>
              <a:rPr lang="en-IN" dirty="0">
                <a:latin typeface="Liberation Mono"/>
                <a:ea typeface="Times New Roman" panose="02020603050405020304" pitchFamily="18" charset="0"/>
                <a:cs typeface="Times New Roman" panose="02020603050405020304" pitchFamily="18" charset="0"/>
              </a:rPr>
              <a:t>,</a:t>
            </a:r>
            <a:r>
              <a:rPr lang="en-IN" dirty="0">
                <a:latin typeface="Liberation Mono"/>
                <a:cs typeface="Arial" panose="020B0604020202020204" pitchFamily="34" charset="0"/>
              </a:rPr>
              <a:t> </a:t>
            </a:r>
            <a:r>
              <a:rPr lang="en-IN" dirty="0">
                <a:solidFill>
                  <a:srgbClr val="DD4A68"/>
                </a:solidFill>
                <a:latin typeface="Liberation Mono"/>
              </a:rPr>
              <a:t>SUM</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sal</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US" dirty="0">
                <a:solidFill>
                  <a:srgbClr val="0077AA"/>
                </a:solidFill>
                <a:latin typeface="Liberation Mono"/>
                <a:ea typeface="Times New Roman" panose="02020603050405020304" pitchFamily="18" charset="0"/>
                <a:cs typeface="Times New Roman" panose="02020603050405020304" pitchFamily="18" charset="0"/>
              </a:rPr>
              <a:t>FROM </a:t>
            </a:r>
            <a:r>
              <a:rPr lang="en-US" dirty="0">
                <a:solidFill>
                  <a:srgbClr val="000000"/>
                </a:solidFill>
                <a:latin typeface="Liberation Mono"/>
                <a:ea typeface="Times New Roman" panose="02020603050405020304" pitchFamily="18" charset="0"/>
              </a:rPr>
              <a:t>emp</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cs typeface="Times New Roman" panose="02020603050405020304" pitchFamily="18" charset="0"/>
              </a:rPr>
              <a:t>GROUP</a:t>
            </a:r>
            <a:r>
              <a:rPr lang="en-IN" dirty="0">
                <a:solidFill>
                  <a:srgbClr val="DD4A68"/>
                </a:solidFill>
                <a:latin typeface="Liberation Mono"/>
                <a:ea typeface="Times New Roman" panose="02020603050405020304" pitchFamily="18" charset="0"/>
              </a:rPr>
              <a:t> </a:t>
            </a:r>
            <a:r>
              <a:rPr lang="en-IN" dirty="0">
                <a:solidFill>
                  <a:srgbClr val="0077AA"/>
                </a:solidFill>
                <a:latin typeface="Liberation Mono"/>
                <a:ea typeface="Times New Roman" panose="02020603050405020304" pitchFamily="18" charset="0"/>
                <a:cs typeface="Times New Roman" panose="02020603050405020304" pitchFamily="18" charset="0"/>
              </a:rPr>
              <a:t>BY</a:t>
            </a:r>
            <a:r>
              <a:rPr lang="en-IN" dirty="0">
                <a:solidFill>
                  <a:srgbClr val="DD4A68"/>
                </a:solidFill>
                <a:latin typeface="Liberation Mono"/>
                <a:ea typeface="Times New Roman" panose="02020603050405020304" pitchFamily="18" charset="0"/>
              </a:rPr>
              <a:t> </a:t>
            </a:r>
            <a:r>
              <a:rPr lang="en-IN" dirty="0">
                <a:latin typeface="Liberation Mono"/>
                <a:ea typeface="Times New Roman" panose="02020603050405020304" pitchFamily="18" charset="0"/>
              </a:rPr>
              <a:t>job</a:t>
            </a:r>
            <a:r>
              <a:rPr lang="en-IN" dirty="0">
                <a:solidFill>
                  <a:srgbClr val="DD4A68"/>
                </a:solidFill>
                <a:latin typeface="Liberation Mono"/>
                <a:ea typeface="Times New Roman" panose="02020603050405020304" pitchFamily="18" charset="0"/>
              </a:rPr>
              <a:t> </a:t>
            </a:r>
            <a:r>
              <a:rPr lang="en-IN" dirty="0">
                <a:solidFill>
                  <a:srgbClr val="0077AA"/>
                </a:solidFill>
                <a:latin typeface="Liberation Mono"/>
                <a:ea typeface="Times New Roman" panose="02020603050405020304" pitchFamily="18" charset="0"/>
                <a:cs typeface="Times New Roman" panose="02020603050405020304" pitchFamily="18" charset="0"/>
              </a:rPr>
              <a:t>WITH</a:t>
            </a:r>
            <a:r>
              <a:rPr lang="en-IN" dirty="0">
                <a:solidFill>
                  <a:srgbClr val="DD4A68"/>
                </a:solidFill>
                <a:latin typeface="Liberation Mono"/>
                <a:ea typeface="Times New Roman" panose="02020603050405020304" pitchFamily="18" charset="0"/>
              </a:rPr>
              <a:t> </a:t>
            </a:r>
            <a:r>
              <a:rPr lang="en-IN" dirty="0">
                <a:solidFill>
                  <a:srgbClr val="0077AA"/>
                </a:solidFill>
                <a:latin typeface="Liberation Mono"/>
                <a:ea typeface="Times New Roman" panose="02020603050405020304" pitchFamily="18" charset="0"/>
                <a:cs typeface="Times New Roman" panose="02020603050405020304" pitchFamily="18" charset="0"/>
              </a:rPr>
              <a:t>ROLLUP</a:t>
            </a:r>
            <a:r>
              <a:rPr lang="en-IN" dirty="0">
                <a:latin typeface="Liberation Mono"/>
                <a:ea typeface="Times New Roman" panose="02020603050405020304" pitchFamily="18" charset="0"/>
              </a:rPr>
              <a:t>;</a:t>
            </a:r>
            <a:endParaRPr lang="en-IN" dirty="0">
              <a:solidFill>
                <a:schemeClr val="bg1">
                  <a:lumMod val="65000"/>
                </a:schemeClr>
              </a:solidFill>
              <a:latin typeface="Liberation Mono"/>
              <a:ea typeface="Times New Roman" panose="02020603050405020304" pitchFamily="18" charset="0"/>
            </a:endParaRP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cs typeface="Arial" panose="020B0604020202020204" pitchFamily="34" charset="0"/>
              </a:rPr>
              <a:t> </a:t>
            </a:r>
            <a:r>
              <a:rPr lang="en-IN" dirty="0">
                <a:solidFill>
                  <a:srgbClr val="3F6971"/>
                </a:solidFill>
                <a:latin typeface="Liberation Mono"/>
              </a:rPr>
              <a:t>COALESCE</a:t>
            </a:r>
            <a:r>
              <a:rPr lang="en-IN" dirty="0">
                <a:latin typeface="Liberation Mono"/>
                <a:cs typeface="Arial" panose="020B0604020202020204" pitchFamily="34" charset="0"/>
              </a:rPr>
              <a:t> </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job</a:t>
            </a:r>
            <a:r>
              <a:rPr lang="en-IN" dirty="0">
                <a:latin typeface="Liberation Mono"/>
                <a:ea typeface="Times New Roman" panose="02020603050405020304" pitchFamily="18" charset="0"/>
                <a:cs typeface="Times New Roman" panose="02020603050405020304" pitchFamily="18" charset="0"/>
              </a:rPr>
              <a:t>,</a:t>
            </a:r>
            <a:r>
              <a:rPr lang="en-IN" dirty="0">
                <a:latin typeface="Liberation Mono"/>
                <a:cs typeface="Arial" panose="020B0604020202020204" pitchFamily="34" charset="0"/>
              </a:rPr>
              <a:t> </a:t>
            </a:r>
            <a:r>
              <a:rPr lang="en-IN" dirty="0">
                <a:solidFill>
                  <a:srgbClr val="669900"/>
                </a:solidFill>
                <a:latin typeface="Liberation Mono"/>
              </a:rPr>
              <a:t>'Total'</a:t>
            </a:r>
            <a:r>
              <a:rPr lang="en-IN" dirty="0">
                <a:solidFill>
                  <a:schemeClr val="bg1">
                    <a:lumMod val="65000"/>
                  </a:schemeClr>
                </a:solidFill>
                <a:latin typeface="Liberation Mono"/>
                <a:cs typeface="Arial" panose="020B0604020202020204" pitchFamily="34" charset="0"/>
              </a:rPr>
              <a:t>)</a:t>
            </a:r>
            <a:r>
              <a:rPr lang="en-IN" dirty="0">
                <a:latin typeface="Liberation Mono"/>
                <a:ea typeface="Times New Roman" panose="02020603050405020304" pitchFamily="18" charset="0"/>
                <a:cs typeface="Times New Roman" panose="02020603050405020304" pitchFamily="18" charset="0"/>
              </a:rPr>
              <a:t>,</a:t>
            </a:r>
            <a:r>
              <a:rPr lang="en-IN" dirty="0">
                <a:latin typeface="Liberation Mono"/>
                <a:cs typeface="Arial" panose="020B0604020202020204" pitchFamily="34" charset="0"/>
              </a:rPr>
              <a:t> </a:t>
            </a:r>
            <a:r>
              <a:rPr lang="en-IN" dirty="0">
                <a:solidFill>
                  <a:srgbClr val="DD4A68"/>
                </a:solidFill>
                <a:latin typeface="Liberation Mono"/>
              </a:rPr>
              <a:t>SUM</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sal</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US" dirty="0">
                <a:solidFill>
                  <a:srgbClr val="0077AA"/>
                </a:solidFill>
                <a:latin typeface="Liberation Mono"/>
                <a:ea typeface="Times New Roman" panose="02020603050405020304" pitchFamily="18" charset="0"/>
                <a:cs typeface="Times New Roman" panose="02020603050405020304" pitchFamily="18" charset="0"/>
              </a:rPr>
              <a:t>FROM </a:t>
            </a:r>
            <a:r>
              <a:rPr lang="en-US" dirty="0">
                <a:solidFill>
                  <a:srgbClr val="000000"/>
                </a:solidFill>
                <a:latin typeface="Liberation Mono"/>
                <a:ea typeface="Times New Roman" panose="02020603050405020304" pitchFamily="18" charset="0"/>
              </a:rPr>
              <a:t>emp</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cs typeface="Times New Roman" panose="02020603050405020304" pitchFamily="18" charset="0"/>
              </a:rPr>
              <a:t>GROUP</a:t>
            </a:r>
            <a:r>
              <a:rPr lang="en-IN" dirty="0">
                <a:solidFill>
                  <a:srgbClr val="DD4A68"/>
                </a:solidFill>
                <a:latin typeface="Liberation Mono"/>
                <a:ea typeface="Times New Roman" panose="02020603050405020304" pitchFamily="18" charset="0"/>
              </a:rPr>
              <a:t> </a:t>
            </a:r>
            <a:r>
              <a:rPr lang="en-IN" dirty="0">
                <a:solidFill>
                  <a:srgbClr val="0077AA"/>
                </a:solidFill>
                <a:latin typeface="Liberation Mono"/>
                <a:ea typeface="Times New Roman" panose="02020603050405020304" pitchFamily="18" charset="0"/>
                <a:cs typeface="Times New Roman" panose="02020603050405020304" pitchFamily="18" charset="0"/>
              </a:rPr>
              <a:t>BY</a:t>
            </a:r>
            <a:r>
              <a:rPr lang="en-IN" dirty="0">
                <a:solidFill>
                  <a:srgbClr val="DD4A68"/>
                </a:solidFill>
                <a:latin typeface="Liberation Mono"/>
                <a:ea typeface="Times New Roman" panose="02020603050405020304" pitchFamily="18" charset="0"/>
              </a:rPr>
              <a:t> </a:t>
            </a:r>
            <a:r>
              <a:rPr lang="en-IN" dirty="0">
                <a:latin typeface="Liberation Mono"/>
                <a:ea typeface="Times New Roman" panose="02020603050405020304" pitchFamily="18" charset="0"/>
              </a:rPr>
              <a:t>job</a:t>
            </a:r>
            <a:r>
              <a:rPr lang="en-IN" dirty="0">
                <a:solidFill>
                  <a:srgbClr val="DD4A68"/>
                </a:solidFill>
                <a:latin typeface="Liberation Mono"/>
                <a:ea typeface="Times New Roman" panose="02020603050405020304" pitchFamily="18" charset="0"/>
              </a:rPr>
              <a:t> </a:t>
            </a:r>
            <a:r>
              <a:rPr lang="en-IN" dirty="0">
                <a:solidFill>
                  <a:srgbClr val="0077AA"/>
                </a:solidFill>
                <a:latin typeface="Liberation Mono"/>
                <a:ea typeface="Times New Roman" panose="02020603050405020304" pitchFamily="18" charset="0"/>
                <a:cs typeface="Times New Roman" panose="02020603050405020304" pitchFamily="18" charset="0"/>
              </a:rPr>
              <a:t>WITH</a:t>
            </a:r>
            <a:r>
              <a:rPr lang="en-IN" dirty="0">
                <a:solidFill>
                  <a:srgbClr val="DD4A68"/>
                </a:solidFill>
                <a:latin typeface="Liberation Mono"/>
                <a:ea typeface="Times New Roman" panose="02020603050405020304" pitchFamily="18" charset="0"/>
              </a:rPr>
              <a:t> </a:t>
            </a:r>
            <a:r>
              <a:rPr lang="en-IN" dirty="0">
                <a:solidFill>
                  <a:srgbClr val="0077AA"/>
                </a:solidFill>
                <a:latin typeface="Liberation Mono"/>
                <a:ea typeface="Times New Roman" panose="02020603050405020304" pitchFamily="18" charset="0"/>
                <a:cs typeface="Times New Roman" panose="02020603050405020304" pitchFamily="18" charset="0"/>
              </a:rPr>
              <a:t>ROLLUP</a:t>
            </a:r>
            <a:r>
              <a:rPr lang="en-IN" dirty="0">
                <a:latin typeface="Liberation Mono"/>
                <a:ea typeface="Times New Roman" panose="02020603050405020304" pitchFamily="18" charset="0"/>
              </a:rPr>
              <a:t>;</a:t>
            </a:r>
            <a:endParaRPr lang="en-IN" dirty="0">
              <a:solidFill>
                <a:schemeClr val="bg1">
                  <a:lumMod val="65000"/>
                </a:schemeClr>
              </a:solidFill>
              <a:latin typeface="Liberation Mono"/>
              <a:ea typeface="Times New Roman" panose="02020603050405020304" pitchFamily="18" charset="0"/>
            </a:endParaRPr>
          </a:p>
        </p:txBody>
      </p:sp>
      <p:sp>
        <p:nvSpPr>
          <p:cNvPr id="10" name="Rectangle 9"/>
          <p:cNvSpPr/>
          <p:nvPr/>
        </p:nvSpPr>
        <p:spPr>
          <a:xfrm>
            <a:off x="551384" y="931221"/>
            <a:ext cx="1261884" cy="369332"/>
          </a:xfrm>
          <a:prstGeom prst="rect">
            <a:avLst/>
          </a:prstGeom>
        </p:spPr>
        <p:txBody>
          <a:bodyPr wrap="none">
            <a:spAutoFit/>
          </a:bodyPr>
          <a:lstStyle/>
          <a:p>
            <a:r>
              <a:rPr lang="en-IN" dirty="0">
                <a:solidFill>
                  <a:srgbClr val="C00000"/>
                </a:solidFill>
                <a:latin typeface="Arial" panose="020B0604020202020204" pitchFamily="34" charset="0"/>
                <a:cs typeface="Arial" panose="020B0604020202020204" pitchFamily="34" charset="0"/>
              </a:rPr>
              <a:t>Examples:</a:t>
            </a:r>
            <a:endParaRPr lang="en-IN" dirty="0">
              <a:solidFill>
                <a:srgbClr val="C00000"/>
              </a:solidFill>
            </a:endParaRPr>
          </a:p>
        </p:txBody>
      </p:sp>
      <p:sp>
        <p:nvSpPr>
          <p:cNvPr id="6" name="Rectangle 5">
            <a:extLst>
              <a:ext uri="{FF2B5EF4-FFF2-40B4-BE49-F238E27FC236}">
                <a16:creationId xmlns:a16="http://schemas.microsoft.com/office/drawing/2014/main" id="{B0B890DD-1711-418F-88CF-4FBE56E5CD28}"/>
              </a:ext>
            </a:extLst>
          </p:cNvPr>
          <p:cNvSpPr/>
          <p:nvPr/>
        </p:nvSpPr>
        <p:spPr>
          <a:xfrm>
            <a:off x="530243" y="190381"/>
            <a:ext cx="6252586" cy="646331"/>
          </a:xfrm>
          <a:prstGeom prst="rect">
            <a:avLst/>
          </a:prstGeom>
        </p:spPr>
        <p:txBody>
          <a:bodyPr wrap="square">
            <a:spAutoFit/>
          </a:bodyPr>
          <a:lstStyle/>
          <a:p>
            <a:pPr marL="342900" indent="-342900">
              <a:buFont typeface="Arial" panose="020B0604020202020204" pitchFamily="34" charset="0"/>
              <a:buChar char="•"/>
            </a:pPr>
            <a:r>
              <a:rPr lang="en-IN" dirty="0">
                <a:solidFill>
                  <a:srgbClr val="0077AA"/>
                </a:solidFill>
                <a:latin typeface="Palatino Linotype" panose="02040502050505030304" pitchFamily="18" charset="0"/>
              </a:rPr>
              <a:t>SET</a:t>
            </a:r>
            <a:r>
              <a:rPr lang="en-IN" dirty="0">
                <a:solidFill>
                  <a:srgbClr val="00B050"/>
                </a:solidFill>
                <a:latin typeface="Palatino Linotype" panose="02040502050505030304" pitchFamily="18" charset="0"/>
                <a:ea typeface="Times New Roman" panose="02020603050405020304" pitchFamily="18" charset="0"/>
              </a:rPr>
              <a:t> </a:t>
            </a:r>
            <a:r>
              <a:rPr lang="en-IN" i="1" dirty="0">
                <a:solidFill>
                  <a:srgbClr val="EE9900"/>
                </a:solidFill>
                <a:latin typeface="Palatino Linotype" panose="02040502050505030304" pitchFamily="18" charset="0"/>
              </a:rPr>
              <a:t>SQL_MODE </a:t>
            </a:r>
            <a:r>
              <a:rPr lang="en-IN" dirty="0">
                <a:solidFill>
                  <a:schemeClr val="accent5">
                    <a:lumMod val="50000"/>
                  </a:schemeClr>
                </a:solidFill>
                <a:latin typeface="Palatino Linotype" panose="02040502050505030304" pitchFamily="18" charset="0"/>
              </a:rPr>
              <a:t>=</a:t>
            </a:r>
            <a:r>
              <a:rPr lang="en-IN" dirty="0">
                <a:solidFill>
                  <a:srgbClr val="00B050"/>
                </a:solidFill>
                <a:latin typeface="Palatino Linotype" panose="02040502050505030304" pitchFamily="18" charset="0"/>
                <a:ea typeface="Times New Roman" panose="02020603050405020304" pitchFamily="18" charset="0"/>
              </a:rPr>
              <a:t> </a:t>
            </a:r>
            <a:r>
              <a:rPr lang="en-IN" dirty="0">
                <a:solidFill>
                  <a:schemeClr val="tx1">
                    <a:lumMod val="85000"/>
                    <a:lumOff val="15000"/>
                  </a:schemeClr>
                </a:solidFill>
                <a:latin typeface="Palatino Linotype" panose="02040502050505030304" pitchFamily="18" charset="0"/>
                <a:ea typeface="Times New Roman" panose="02020603050405020304" pitchFamily="18" charset="0"/>
              </a:rPr>
              <a:t>'';</a:t>
            </a:r>
          </a:p>
          <a:p>
            <a:pPr marL="342900" indent="-342900">
              <a:buFont typeface="Arial" panose="020B0604020202020204" pitchFamily="34" charset="0"/>
              <a:buChar char="•"/>
            </a:pPr>
            <a:r>
              <a:rPr lang="en-IN" dirty="0">
                <a:solidFill>
                  <a:srgbClr val="0077AA"/>
                </a:solidFill>
                <a:latin typeface="Palatino Linotype" panose="02040502050505030304" pitchFamily="18" charset="0"/>
              </a:rPr>
              <a:t>SET</a:t>
            </a:r>
            <a:r>
              <a:rPr lang="en-IN" dirty="0">
                <a:solidFill>
                  <a:srgbClr val="00B050"/>
                </a:solidFill>
                <a:latin typeface="Palatino Linotype" panose="02040502050505030304" pitchFamily="18" charset="0"/>
                <a:ea typeface="Times New Roman" panose="02020603050405020304" pitchFamily="18" charset="0"/>
              </a:rPr>
              <a:t> </a:t>
            </a:r>
            <a:r>
              <a:rPr lang="en-IN" i="1" dirty="0">
                <a:solidFill>
                  <a:srgbClr val="EE9900"/>
                </a:solidFill>
                <a:latin typeface="Palatino Linotype" panose="02040502050505030304" pitchFamily="18" charset="0"/>
              </a:rPr>
              <a:t>SQL_MODE </a:t>
            </a:r>
            <a:r>
              <a:rPr lang="en-IN" dirty="0">
                <a:solidFill>
                  <a:schemeClr val="accent5">
                    <a:lumMod val="50000"/>
                  </a:schemeClr>
                </a:solidFill>
                <a:latin typeface="Palatino Linotype" panose="02040502050505030304" pitchFamily="18" charset="0"/>
              </a:rPr>
              <a:t>=</a:t>
            </a:r>
            <a:r>
              <a:rPr lang="en-IN" dirty="0">
                <a:solidFill>
                  <a:srgbClr val="00B050"/>
                </a:solidFill>
                <a:latin typeface="Palatino Linotype" panose="02040502050505030304" pitchFamily="18" charset="0"/>
                <a:ea typeface="Times New Roman" panose="02020603050405020304" pitchFamily="18" charset="0"/>
              </a:rPr>
              <a:t> </a:t>
            </a:r>
            <a:r>
              <a:rPr lang="en-IN" dirty="0">
                <a:solidFill>
                  <a:schemeClr val="tx1">
                    <a:lumMod val="85000"/>
                    <a:lumOff val="15000"/>
                  </a:schemeClr>
                </a:solidFill>
                <a:latin typeface="Palatino Linotype" panose="02040502050505030304" pitchFamily="18" charset="0"/>
                <a:ea typeface="Times New Roman" panose="02020603050405020304" pitchFamily="18" charset="0"/>
              </a:rPr>
              <a:t>'</a:t>
            </a:r>
            <a:r>
              <a:rPr lang="en-IN" dirty="0">
                <a:solidFill>
                  <a:srgbClr val="669900"/>
                </a:solidFill>
                <a:latin typeface="Palatino Linotype" panose="02040502050505030304" pitchFamily="18" charset="0"/>
              </a:rPr>
              <a:t>ONLY_FULL_GROUP_BY</a:t>
            </a:r>
            <a:r>
              <a:rPr lang="en-IN" dirty="0">
                <a:solidFill>
                  <a:schemeClr val="tx1">
                    <a:lumMod val="85000"/>
                    <a:lumOff val="15000"/>
                  </a:schemeClr>
                </a:solidFill>
                <a:latin typeface="Palatino Linotype" panose="02040502050505030304" pitchFamily="18" charset="0"/>
                <a:ea typeface="Times New Roman" panose="02020603050405020304" pitchFamily="18" charset="0"/>
              </a:rPr>
              <a:t>';</a:t>
            </a:r>
            <a:r>
              <a:rPr lang="en-IN" dirty="0">
                <a:solidFill>
                  <a:srgbClr val="00B050"/>
                </a:solidFill>
                <a:latin typeface="Palatino Linotype" panose="02040502050505030304" pitchFamily="18" charset="0"/>
                <a:ea typeface="Times New Roman" panose="02020603050405020304" pitchFamily="18" charset="0"/>
              </a:rPr>
              <a:t> </a:t>
            </a:r>
          </a:p>
        </p:txBody>
      </p:sp>
    </p:spTree>
    <p:extLst>
      <p:ext uri="{BB962C8B-B14F-4D97-AF65-F5344CB8AC3E}">
        <p14:creationId xmlns:p14="http://schemas.microsoft.com/office/powerpoint/2010/main" val="247102843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having clause</a:t>
            </a:r>
          </a:p>
        </p:txBody>
      </p:sp>
      <p:sp>
        <p:nvSpPr>
          <p:cNvPr id="5" name="Rectangle 4">
            <a:extLst>
              <a:ext uri="{FF2B5EF4-FFF2-40B4-BE49-F238E27FC236}">
                <a16:creationId xmlns:a16="http://schemas.microsoft.com/office/drawing/2014/main" id="{218112A8-A5F5-414F-B8FB-1BCC09DB2104}"/>
              </a:ext>
            </a:extLst>
          </p:cNvPr>
          <p:cNvSpPr/>
          <p:nvPr/>
        </p:nvSpPr>
        <p:spPr>
          <a:xfrm>
            <a:off x="310455" y="4402266"/>
            <a:ext cx="11546186" cy="2369880"/>
          </a:xfrm>
          <a:prstGeom prst="rect">
            <a:avLst/>
          </a:prstGeom>
        </p:spPr>
        <p:txBody>
          <a:bodyPr wrap="square">
            <a:spAutoFit/>
          </a:bodyPr>
          <a:lstStyle/>
          <a:p>
            <a:r>
              <a:rPr lang="en-US" sz="2200" dirty="0">
                <a:solidFill>
                  <a:srgbClr val="FF0000"/>
                </a:solidFill>
                <a:latin typeface="Arial" pitchFamily="34" charset="0"/>
                <a:cs typeface="Arial" pitchFamily="34" charset="0"/>
              </a:rPr>
              <a:t>Note:</a:t>
            </a:r>
          </a:p>
          <a:p>
            <a:endParaRPr lang="en-US" sz="400" dirty="0">
              <a:solidFill>
                <a:srgbClr val="FF0000"/>
              </a:solidFill>
              <a:latin typeface="Arial" pitchFamily="34" charset="0"/>
              <a:cs typeface="Arial"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Columns given in </a:t>
            </a:r>
            <a:r>
              <a:rPr lang="en-US" b="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clause must be present in selection-list.</a:t>
            </a:r>
          </a:p>
          <a:p>
            <a:r>
              <a:rPr lang="en-US" sz="1600" dirty="0">
                <a:solidFill>
                  <a:srgbClr val="C00000"/>
                </a:solidFill>
                <a:latin typeface="Arial" panose="020B0604020202020204" pitchFamily="34" charset="0"/>
                <a:cs typeface="Arial" panose="020B0604020202020204" pitchFamily="34" charset="0"/>
              </a:rPr>
              <a:t>e.g.</a:t>
            </a:r>
          </a:p>
          <a:p>
            <a:pPr marL="723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IN" dirty="0">
                <a:solidFill>
                  <a:srgbClr val="DD4A68"/>
                </a:solidFill>
                <a:latin typeface="Liberation Mono"/>
                <a:cs typeface="Arial" panose="020B0604020202020204" pitchFamily="34" charset="0"/>
              </a:rPr>
              <a:t>COUNT</a:t>
            </a:r>
            <a:r>
              <a:rPr lang="en-US" dirty="0">
                <a:latin typeface="Liberation Mono"/>
                <a:cs typeface="Arial" panose="020B0604020202020204" pitchFamily="34" charset="0"/>
              </a:rPr>
              <a:t>(</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HAVING</a:t>
            </a:r>
            <a:r>
              <a:rPr lang="en-US" dirty="0">
                <a:latin typeface="Liberation Mono"/>
                <a:cs typeface="Arial" panose="020B0604020202020204" pitchFamily="34" charset="0"/>
              </a:rPr>
              <a:t> deptno=</a:t>
            </a:r>
            <a:r>
              <a:rPr lang="en-US" dirty="0">
                <a:solidFill>
                  <a:srgbClr val="990055"/>
                </a:solidFill>
                <a:latin typeface="Liberation Mono"/>
              </a:rPr>
              <a:t>10</a:t>
            </a:r>
            <a:r>
              <a:rPr lang="en-US" dirty="0">
                <a:latin typeface="Liberation Mono"/>
                <a:cs typeface="Arial" panose="020B0604020202020204" pitchFamily="34" charset="0"/>
              </a:rPr>
              <a:t>; </a:t>
            </a:r>
            <a:r>
              <a:rPr lang="en-US" sz="2800" dirty="0">
                <a:solidFill>
                  <a:srgbClr val="FF0000"/>
                </a:solidFill>
                <a:latin typeface="Liberation Mono"/>
                <a:cs typeface="Arial" panose="020B0604020202020204" pitchFamily="34" charset="0"/>
              </a:rPr>
              <a:t>* </a:t>
            </a:r>
            <a:r>
              <a:rPr lang="en-US" dirty="0">
                <a:latin typeface="Liberation Mono"/>
                <a:cs typeface="Arial" panose="020B0604020202020204" pitchFamily="34" charset="0"/>
              </a:rPr>
              <a:t>                         </a:t>
            </a:r>
            <a:r>
              <a:rPr lang="en-US" sz="2400" dirty="0">
                <a:solidFill>
                  <a:srgbClr val="FF0000"/>
                </a:solidFill>
                <a:latin typeface="Liberation Mono"/>
                <a:cs typeface="Arial" panose="020B0604020202020204" pitchFamily="34" charset="0"/>
              </a:rPr>
              <a:t> </a:t>
            </a:r>
            <a:endParaRPr lang="en-US" dirty="0">
              <a:solidFill>
                <a:srgbClr val="00B050"/>
              </a:solidFill>
              <a:latin typeface="Arial" panose="020B0604020202020204" pitchFamily="34" charset="0"/>
              <a:cs typeface="Arial" panose="020B0604020202020204" pitchFamily="34" charset="0"/>
            </a:endParaRPr>
          </a:p>
          <a:p>
            <a:pPr marL="723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deptno, </a:t>
            </a:r>
            <a:r>
              <a:rPr lang="en-US" dirty="0">
                <a:solidFill>
                  <a:srgbClr val="DD4A68"/>
                </a:solidFill>
                <a:latin typeface="Liberation Mono"/>
                <a:cs typeface="Arial" panose="020B0604020202020204" pitchFamily="34" charset="0"/>
              </a:rPr>
              <a:t>COUNT</a:t>
            </a:r>
            <a:r>
              <a:rPr lang="en-US" dirty="0">
                <a:latin typeface="Liberation Mono"/>
                <a:cs typeface="Arial" panose="020B0604020202020204" pitchFamily="34" charset="0"/>
              </a:rPr>
              <a:t>(</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GROUP</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BY</a:t>
            </a:r>
            <a:r>
              <a:rPr lang="en-US" dirty="0">
                <a:latin typeface="Liberation Mono"/>
                <a:cs typeface="Arial" panose="020B0604020202020204" pitchFamily="34" charset="0"/>
              </a:rPr>
              <a:t> deptno </a:t>
            </a:r>
            <a:r>
              <a:rPr lang="en-US" dirty="0">
                <a:solidFill>
                  <a:srgbClr val="0077AA"/>
                </a:solidFill>
                <a:latin typeface="Liberation Mono"/>
                <a:cs typeface="Arial" panose="020B0604020202020204" pitchFamily="34" charset="0"/>
              </a:rPr>
              <a:t>HAVING</a:t>
            </a:r>
            <a:r>
              <a:rPr lang="en-US" dirty="0">
                <a:latin typeface="Liberation Mono"/>
                <a:cs typeface="Arial" panose="020B0604020202020204" pitchFamily="34" charset="0"/>
              </a:rPr>
              <a:t> job=</a:t>
            </a:r>
            <a:r>
              <a:rPr lang="en-US" dirty="0">
                <a:solidFill>
                  <a:srgbClr val="669900"/>
                </a:solidFill>
                <a:latin typeface="Liberation Mono"/>
              </a:rPr>
              <a:t>'manager'</a:t>
            </a:r>
            <a:r>
              <a:rPr lang="en-US" dirty="0">
                <a:latin typeface="Liberation Mono"/>
                <a:cs typeface="Arial" panose="020B0604020202020204" pitchFamily="34" charset="0"/>
              </a:rPr>
              <a:t>; </a:t>
            </a:r>
            <a:r>
              <a:rPr lang="en-US" sz="2800" dirty="0">
                <a:solidFill>
                  <a:srgbClr val="FF0000"/>
                </a:solidFill>
                <a:latin typeface="Liberation Mono"/>
                <a:cs typeface="Arial" panose="020B0604020202020204" pitchFamily="34" charset="0"/>
              </a:rPr>
              <a:t>*</a:t>
            </a:r>
          </a:p>
          <a:p>
            <a:endParaRPr lang="en-US" sz="400" dirty="0">
              <a:solidFill>
                <a:srgbClr val="DD4A68"/>
              </a:solidFill>
              <a:latin typeface="Liberation Mono"/>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is merged with </a:t>
            </a:r>
            <a:r>
              <a:rPr lang="en-US" b="1" dirty="0">
                <a:latin typeface="Arial" panose="020B0604020202020204" pitchFamily="34" charset="0"/>
                <a:cs typeface="Arial" panose="020B0604020202020204" pitchFamily="34" charset="0"/>
              </a:rPr>
              <a:t>WHERE</a:t>
            </a:r>
            <a:r>
              <a:rPr lang="en-US" dirty="0">
                <a:latin typeface="Arial" panose="020B0604020202020204" pitchFamily="34" charset="0"/>
                <a:cs typeface="Arial" panose="020B0604020202020204" pitchFamily="34" charset="0"/>
              </a:rPr>
              <a:t> if you do not use GROUP BY or Aggregate Functions (COUNT(), </a:t>
            </a:r>
            <a:r>
              <a:rPr lang="en-US" sz="2400" dirty="0">
                <a:solidFill>
                  <a:schemeClr val="bg1">
                    <a:lumMod val="50000"/>
                  </a:schemeClr>
                </a:solidFill>
                <a:latin typeface="Arial" panose="020B0604020202020204" pitchFamily="34" charset="0"/>
                <a:cs typeface="Arial" panose="020B0604020202020204" pitchFamily="34" charset="0"/>
              </a:rPr>
              <a:t>. . .</a:t>
            </a:r>
            <a:r>
              <a:rPr lang="en-US" dirty="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772C9378-D946-4C39-9AFB-D5F4D2DAC2C9}"/>
              </a:ext>
            </a:extLst>
          </p:cNvPr>
          <p:cNvSpPr/>
          <p:nvPr/>
        </p:nvSpPr>
        <p:spPr>
          <a:xfrm>
            <a:off x="310455" y="3369766"/>
            <a:ext cx="11546185" cy="1015663"/>
          </a:xfrm>
          <a:prstGeom prst="rect">
            <a:avLst/>
          </a:prstGeom>
        </p:spPr>
        <p:txBody>
          <a:bodyPr wrap="square">
            <a:spAutoFit/>
          </a:bodyPr>
          <a:lstStyle/>
          <a:p>
            <a:r>
              <a:rPr lang="en-IN" sz="2000" dirty="0">
                <a:latin typeface="Palatino Linotype" panose="02040502050505030304" pitchFamily="18" charset="0"/>
                <a:cs typeface="Arial" panose="020B0604020202020204" pitchFamily="34" charset="0"/>
              </a:rPr>
              <a:t>The MySQL</a:t>
            </a:r>
            <a:r>
              <a:rPr lang="en-IN" sz="2000" b="1" dirty="0">
                <a:latin typeface="Palatino Linotype" panose="02040502050505030304" pitchFamily="18" charset="0"/>
                <a:cs typeface="Arial" panose="020B0604020202020204" pitchFamily="34" charset="0"/>
              </a:rPr>
              <a:t> HAVING clause</a:t>
            </a:r>
            <a:r>
              <a:rPr lang="en-IN" sz="2000" dirty="0">
                <a:latin typeface="Palatino Linotype" panose="02040502050505030304" pitchFamily="18" charset="0"/>
                <a:cs typeface="Arial" panose="020B0604020202020204" pitchFamily="34" charset="0"/>
              </a:rPr>
              <a:t> is used in the SELECT statement to specify filter conditions for a group of rows. </a:t>
            </a:r>
            <a:r>
              <a:rPr lang="en-IN" sz="2000" b="1" dirty="0">
                <a:latin typeface="Palatino Linotype" panose="02040502050505030304" pitchFamily="18" charset="0"/>
                <a:cs typeface="Arial" panose="020B0604020202020204" pitchFamily="34" charset="0"/>
              </a:rPr>
              <a:t>HAVING clause</a:t>
            </a:r>
            <a:r>
              <a:rPr lang="en-IN" sz="2000" dirty="0">
                <a:latin typeface="Palatino Linotype" panose="02040502050505030304" pitchFamily="18" charset="0"/>
                <a:cs typeface="Arial" panose="020B0604020202020204" pitchFamily="34" charset="0"/>
              </a:rPr>
              <a:t> is often used with the GROUP BY clause. When using with the GROUP BY clause, we can apply a filter condition to the columns that appear in the GROUP BY clause.</a:t>
            </a:r>
            <a:endParaRPr lang="en-IN" sz="2000" b="1" dirty="0">
              <a:latin typeface="Palatino Linotype" panose="02040502050505030304" pitchFamily="18" charset="0"/>
              <a:cs typeface="Arial" panose="020B0604020202020204" pitchFamily="34" charset="0"/>
            </a:endParaRPr>
          </a:p>
        </p:txBody>
      </p:sp>
      <p:sp>
        <p:nvSpPr>
          <p:cNvPr id="6" name="Rectangle 5">
            <a:extLst>
              <a:ext uri="{FF2B5EF4-FFF2-40B4-BE49-F238E27FC236}">
                <a16:creationId xmlns:a16="http://schemas.microsoft.com/office/drawing/2014/main" id="{095A94DC-D398-4FA3-90A9-980A40E0123C}"/>
              </a:ext>
            </a:extLst>
          </p:cNvPr>
          <p:cNvSpPr/>
          <p:nvPr/>
        </p:nvSpPr>
        <p:spPr>
          <a:xfrm>
            <a:off x="310455" y="327169"/>
            <a:ext cx="11233248" cy="116955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rPr>
              <a:t>:</a:t>
            </a:r>
          </a:p>
          <a:p>
            <a:endParaRPr lang="en-IN" sz="8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Arial" panose="020B0604020202020204" pitchFamily="34" charset="0"/>
                <a:cs typeface="Arial" panose="020B0604020202020204" pitchFamily="34" charset="0"/>
              </a:rPr>
              <a:t>The </a:t>
            </a:r>
            <a:r>
              <a:rPr lang="en-IN" dirty="0">
                <a:solidFill>
                  <a:srgbClr val="00B0F0"/>
                </a:solidFill>
                <a:uFill>
                  <a:solidFill>
                    <a:srgbClr val="FF0000"/>
                  </a:solidFill>
                </a:uFill>
                <a:latin typeface="Arial" panose="020B0604020202020204" pitchFamily="34" charset="0"/>
                <a:cs typeface="Arial" panose="020B0604020202020204" pitchFamily="34" charset="0"/>
              </a:rPr>
              <a:t>WHERE</a:t>
            </a:r>
            <a:r>
              <a:rPr lang="en-IN" dirty="0">
                <a:solidFill>
                  <a:schemeClr val="tx1">
                    <a:lumMod val="85000"/>
                    <a:lumOff val="15000"/>
                  </a:schemeClr>
                </a:solidFill>
                <a:latin typeface="Arial" panose="020B0604020202020204" pitchFamily="34" charset="0"/>
                <a:cs typeface="Arial" panose="020B0604020202020204" pitchFamily="34" charset="0"/>
              </a:rPr>
              <a:t> clause </a:t>
            </a:r>
            <a:r>
              <a:rPr lang="en-IN" b="1" dirty="0">
                <a:solidFill>
                  <a:schemeClr val="tx1">
                    <a:lumMod val="85000"/>
                    <a:lumOff val="15000"/>
                  </a:schemeClr>
                </a:solidFill>
                <a:latin typeface="Arial" panose="020B0604020202020204" pitchFamily="34" charset="0"/>
                <a:cs typeface="Arial" panose="020B0604020202020204" pitchFamily="34" charset="0"/>
              </a:rPr>
              <a:t>cannot refer </a:t>
            </a:r>
            <a:r>
              <a:rPr lang="en-IN" dirty="0">
                <a:solidFill>
                  <a:schemeClr val="tx1">
                    <a:lumMod val="85000"/>
                    <a:lumOff val="15000"/>
                  </a:schemeClr>
                </a:solidFill>
                <a:latin typeface="Arial" panose="020B0604020202020204" pitchFamily="34" charset="0"/>
                <a:cs typeface="Arial" panose="020B0604020202020204" pitchFamily="34" charset="0"/>
              </a:rPr>
              <a:t>to aggregate functions. [  </a:t>
            </a:r>
            <a:r>
              <a:rPr lang="en-IN" sz="2000" dirty="0">
                <a:solidFill>
                  <a:srgbClr val="0077AA"/>
                </a:solidFill>
                <a:latin typeface="Liberation Mono"/>
                <a:cs typeface="Arial" panose="020B0604020202020204" pitchFamily="34" charset="0"/>
              </a:rPr>
              <a:t>WHERE</a:t>
            </a:r>
            <a:r>
              <a:rPr lang="en-IN" dirty="0">
                <a:solidFill>
                  <a:schemeClr val="accent2"/>
                </a:solidFill>
                <a:latin typeface="Liberation Mono"/>
              </a:rPr>
              <a:t> </a:t>
            </a:r>
            <a:r>
              <a:rPr lang="en-IN" dirty="0">
                <a:solidFill>
                  <a:srgbClr val="E75C0F"/>
                </a:solidFill>
                <a:latin typeface="Liberation Mono"/>
              </a:rPr>
              <a:t>SUM</a:t>
            </a:r>
            <a:r>
              <a:rPr lang="en-IN" dirty="0">
                <a:solidFill>
                  <a:schemeClr val="tx1">
                    <a:lumMod val="75000"/>
                    <a:lumOff val="25000"/>
                  </a:schemeClr>
                </a:solidFill>
                <a:latin typeface="Liberation Mono"/>
              </a:rPr>
              <a:t>(sal) =</a:t>
            </a:r>
            <a:r>
              <a:rPr lang="en-IN" dirty="0">
                <a:solidFill>
                  <a:srgbClr val="E75C0F"/>
                </a:solidFill>
                <a:latin typeface="Liberation Mono"/>
              </a:rPr>
              <a:t> 5000     </a:t>
            </a:r>
            <a:r>
              <a:rPr lang="en-IN" dirty="0">
                <a:solidFill>
                  <a:srgbClr val="00B050"/>
                </a:solidFill>
                <a:latin typeface="Palatino Linotype" panose="02040502050505030304" pitchFamily="18" charset="0"/>
              </a:rPr>
              <a:t>#  Error </a:t>
            </a:r>
            <a:r>
              <a:rPr lang="en-IN" dirty="0">
                <a:solidFill>
                  <a:schemeClr val="tx1">
                    <a:lumMod val="85000"/>
                    <a:lumOff val="15000"/>
                  </a:schemeClr>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en-IN" dirty="0">
                <a:solidFill>
                  <a:schemeClr val="tx1">
                    <a:lumMod val="85000"/>
                    <a:lumOff val="15000"/>
                  </a:schemeClr>
                </a:solidFill>
                <a:latin typeface="Arial" panose="020B0604020202020204" pitchFamily="34" charset="0"/>
                <a:cs typeface="Arial" panose="020B0604020202020204" pitchFamily="34" charset="0"/>
              </a:rPr>
              <a:t>The </a:t>
            </a:r>
            <a:r>
              <a:rPr lang="en-IN" dirty="0">
                <a:solidFill>
                  <a:srgbClr val="00B0F0"/>
                </a:solidFill>
                <a:uFill>
                  <a:solidFill>
                    <a:srgbClr val="FF0000"/>
                  </a:solidFill>
                </a:uFill>
                <a:latin typeface="Arial" panose="020B0604020202020204" pitchFamily="34" charset="0"/>
                <a:cs typeface="Arial" panose="020B0604020202020204" pitchFamily="34" charset="0"/>
              </a:rPr>
              <a:t>HAVING</a:t>
            </a:r>
            <a:r>
              <a:rPr lang="en-IN" dirty="0">
                <a:solidFill>
                  <a:schemeClr val="tx1">
                    <a:lumMod val="85000"/>
                    <a:lumOff val="15000"/>
                  </a:schemeClr>
                </a:solidFill>
                <a:latin typeface="Arial" panose="020B0604020202020204" pitchFamily="34" charset="0"/>
                <a:cs typeface="Arial" panose="020B0604020202020204" pitchFamily="34" charset="0"/>
              </a:rPr>
              <a:t> clause </a:t>
            </a:r>
            <a:r>
              <a:rPr lang="en-IN" b="1" dirty="0">
                <a:solidFill>
                  <a:schemeClr val="tx1">
                    <a:lumMod val="85000"/>
                    <a:lumOff val="15000"/>
                  </a:schemeClr>
                </a:solidFill>
                <a:latin typeface="Arial" panose="020B0604020202020204" pitchFamily="34" charset="0"/>
                <a:cs typeface="Arial" panose="020B0604020202020204" pitchFamily="34" charset="0"/>
              </a:rPr>
              <a:t>can refer </a:t>
            </a:r>
            <a:r>
              <a:rPr lang="en-IN" dirty="0">
                <a:solidFill>
                  <a:schemeClr val="tx1">
                    <a:lumMod val="85000"/>
                    <a:lumOff val="15000"/>
                  </a:schemeClr>
                </a:solidFill>
                <a:latin typeface="Arial" panose="020B0604020202020204" pitchFamily="34" charset="0"/>
                <a:cs typeface="Arial" panose="020B0604020202020204" pitchFamily="34" charset="0"/>
              </a:rPr>
              <a:t>to aggregate functions.       [  </a:t>
            </a:r>
            <a:r>
              <a:rPr lang="en-IN" sz="2000" dirty="0">
                <a:solidFill>
                  <a:srgbClr val="0077AA"/>
                </a:solidFill>
                <a:latin typeface="Liberation Mono"/>
                <a:cs typeface="Arial" panose="020B0604020202020204" pitchFamily="34" charset="0"/>
              </a:rPr>
              <a:t>HAVING</a:t>
            </a:r>
            <a:r>
              <a:rPr lang="en-IN" sz="2000" dirty="0">
                <a:solidFill>
                  <a:schemeClr val="accent2"/>
                </a:solidFill>
                <a:latin typeface="Liberation Mono"/>
              </a:rPr>
              <a:t> </a:t>
            </a:r>
            <a:r>
              <a:rPr lang="en-IN" sz="2000" dirty="0">
                <a:solidFill>
                  <a:srgbClr val="E75C0F"/>
                </a:solidFill>
                <a:latin typeface="Liberation Mono"/>
              </a:rPr>
              <a:t>SUM</a:t>
            </a:r>
            <a:r>
              <a:rPr lang="en-IN" sz="2000" dirty="0">
                <a:solidFill>
                  <a:schemeClr val="tx1">
                    <a:lumMod val="75000"/>
                    <a:lumOff val="25000"/>
                  </a:schemeClr>
                </a:solidFill>
                <a:latin typeface="Liberation Mono"/>
              </a:rPr>
              <a:t>(sal) =</a:t>
            </a:r>
            <a:r>
              <a:rPr lang="en-IN" sz="2000" dirty="0">
                <a:solidFill>
                  <a:srgbClr val="E75C0F"/>
                </a:solidFill>
                <a:latin typeface="Liberation Mono"/>
              </a:rPr>
              <a:t> 5000</a:t>
            </a:r>
            <a:r>
              <a:rPr lang="en-IN" dirty="0">
                <a:solidFill>
                  <a:srgbClr val="E75C0F"/>
                </a:solidFill>
                <a:latin typeface="Liberation Mono"/>
              </a:rPr>
              <a:t>   </a:t>
            </a:r>
            <a:r>
              <a:rPr lang="en-IN" dirty="0">
                <a:solidFill>
                  <a:srgbClr val="00B050"/>
                </a:solidFill>
                <a:latin typeface="Palatino Linotype" panose="02040502050505030304" pitchFamily="18" charset="0"/>
              </a:rPr>
              <a:t>#  No Error </a:t>
            </a:r>
            <a:r>
              <a:rPr lang="en-IN" dirty="0">
                <a:solidFill>
                  <a:schemeClr val="tx1">
                    <a:lumMod val="85000"/>
                    <a:lumOff val="15000"/>
                  </a:schemeClr>
                </a:solidFill>
                <a:latin typeface="Arial" panose="020B0604020202020204" pitchFamily="34" charset="0"/>
                <a:cs typeface="Arial" panose="020B0604020202020204" pitchFamily="34" charset="0"/>
              </a:rPr>
              <a:t>]</a:t>
            </a:r>
            <a:endParaRPr lang="en-IN" dirty="0"/>
          </a:p>
        </p:txBody>
      </p:sp>
      <p:sp>
        <p:nvSpPr>
          <p:cNvPr id="7" name="TextBox 6">
            <a:extLst>
              <a:ext uri="{FF2B5EF4-FFF2-40B4-BE49-F238E27FC236}">
                <a16:creationId xmlns:a16="http://schemas.microsoft.com/office/drawing/2014/main" id="{9574D9E1-1FD4-4C10-94B1-CE182868C9BE}"/>
              </a:ext>
            </a:extLst>
          </p:cNvPr>
          <p:cNvSpPr txBox="1"/>
          <p:nvPr/>
        </p:nvSpPr>
        <p:spPr>
          <a:xfrm>
            <a:off x="8400256" y="4789021"/>
            <a:ext cx="3744416" cy="830997"/>
          </a:xfrm>
          <a:prstGeom prst="rect">
            <a:avLst/>
          </a:prstGeom>
          <a:noFill/>
        </p:spPr>
        <p:txBody>
          <a:bodyPr wrap="square">
            <a:spAutoFit/>
          </a:bodyPr>
          <a:lstStyle/>
          <a:p>
            <a:pPr marL="273050" indent="-273050"/>
            <a:r>
              <a:rPr lang="en-US" sz="2800" dirty="0">
                <a:solidFill>
                  <a:srgbClr val="FF0000"/>
                </a:solidFill>
                <a:latin typeface="Liberation Mono"/>
                <a:cs typeface="Arial" panose="020B0604020202020204" pitchFamily="34" charset="0"/>
              </a:rPr>
              <a:t>*</a:t>
            </a:r>
            <a:r>
              <a:rPr lang="en-US" sz="2400" dirty="0">
                <a:solidFill>
                  <a:srgbClr val="FF0000"/>
                </a:solidFill>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ERROR</a:t>
            </a:r>
            <a:r>
              <a:rPr lang="en-US" sz="2000" dirty="0">
                <a:latin typeface="Liberation Mono"/>
                <a:cs typeface="Arial" panose="020B0604020202020204" pitchFamily="34" charset="0"/>
              </a:rPr>
              <a:t>: </a:t>
            </a:r>
            <a:r>
              <a:rPr lang="en-US" sz="2000" dirty="0">
                <a:solidFill>
                  <a:srgbClr val="00B050"/>
                </a:solidFill>
                <a:latin typeface="Arial" panose="020B0604020202020204" pitchFamily="34" charset="0"/>
                <a:cs typeface="Arial" panose="020B0604020202020204" pitchFamily="34" charset="0"/>
              </a:rPr>
              <a:t>Unknown column '</a:t>
            </a:r>
            <a:r>
              <a:rPr lang="en-US" sz="2000" dirty="0">
                <a:solidFill>
                  <a:schemeClr val="bg1">
                    <a:lumMod val="50000"/>
                  </a:schemeClr>
                </a:solidFill>
                <a:latin typeface="Arial" panose="020B0604020202020204" pitchFamily="34" charset="0"/>
                <a:cs typeface="Arial" panose="020B0604020202020204" pitchFamily="34" charset="0"/>
              </a:rPr>
              <a:t>. . .</a:t>
            </a:r>
            <a:r>
              <a:rPr lang="en-US" sz="2000" dirty="0">
                <a:solidFill>
                  <a:srgbClr val="00B050"/>
                </a:solidFill>
                <a:latin typeface="Arial" panose="020B0604020202020204" pitchFamily="34" charset="0"/>
                <a:cs typeface="Arial" panose="020B0604020202020204" pitchFamily="34" charset="0"/>
              </a:rPr>
              <a:t>'  in 'having clause'</a:t>
            </a:r>
            <a:endParaRPr lang="en-IN" sz="2000" dirty="0">
              <a:solidFill>
                <a:srgbClr val="00B050"/>
              </a:solidFill>
            </a:endParaRPr>
          </a:p>
        </p:txBody>
      </p:sp>
    </p:spTree>
    <p:extLst>
      <p:ext uri="{BB962C8B-B14F-4D97-AF65-F5344CB8AC3E}">
        <p14:creationId xmlns:p14="http://schemas.microsoft.com/office/powerpoint/2010/main" val="327245183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having</a:t>
            </a:r>
            <a:endParaRPr lang="en-IN" sz="3200" i="1" dirty="0">
              <a:solidFill>
                <a:srgbClr val="FF9900"/>
              </a:solidFill>
              <a:latin typeface="Arial" pitchFamily="34" charset="0"/>
              <a:cs typeface="Arial" pitchFamily="34" charset="0"/>
            </a:endParaRPr>
          </a:p>
        </p:txBody>
      </p:sp>
      <p:sp>
        <p:nvSpPr>
          <p:cNvPr id="6" name="Rectangle 5"/>
          <p:cNvSpPr/>
          <p:nvPr/>
        </p:nvSpPr>
        <p:spPr>
          <a:xfrm>
            <a:off x="335360" y="548680"/>
            <a:ext cx="10180240" cy="1429622"/>
          </a:xfrm>
          <a:prstGeom prst="rect">
            <a:avLst/>
          </a:prstGeom>
        </p:spPr>
        <p:txBody>
          <a:bodyPr wrap="square">
            <a:spAutoFit/>
          </a:bodyPr>
          <a:lstStyle/>
          <a:p>
            <a:pPr>
              <a:lnSpc>
                <a:spcPct val="150000"/>
              </a:lnSpc>
            </a:pPr>
            <a:r>
              <a:rPr lang="en-US" sz="2000" dirty="0">
                <a:solidFill>
                  <a:srgbClr val="0077AA"/>
                </a:solidFill>
                <a:latin typeface="Liberation Mono"/>
              </a:rPr>
              <a:t>SELECT </a:t>
            </a:r>
            <a:r>
              <a:rPr lang="en-US" sz="2000" b="1" i="1" dirty="0">
                <a:solidFill>
                  <a:srgbClr val="0077AA"/>
                </a:solidFill>
                <a:latin typeface="Liberation Mono"/>
              </a:rPr>
              <a:t>G</a:t>
            </a:r>
            <a:r>
              <a:rPr lang="en-US" sz="2000" baseline="-25000" dirty="0">
                <a:solidFill>
                  <a:srgbClr val="0077AA"/>
                </a:solidFill>
                <a:latin typeface="Liberation Mono"/>
              </a:rPr>
              <a:t>1</a:t>
            </a:r>
            <a:r>
              <a:rPr lang="en-US" sz="2000" b="1" i="1" dirty="0">
                <a:latin typeface="Liberation Mono"/>
              </a:rPr>
              <a:t>,</a:t>
            </a:r>
            <a:r>
              <a:rPr lang="en-US" sz="2000" b="1" i="1" dirty="0">
                <a:solidFill>
                  <a:srgbClr val="0077AA"/>
                </a:solidFill>
                <a:latin typeface="Liberation Mono"/>
              </a:rPr>
              <a:t> G</a:t>
            </a:r>
            <a:r>
              <a:rPr lang="en-US" sz="2000" baseline="-25000" dirty="0">
                <a:solidFill>
                  <a:srgbClr val="0077AA"/>
                </a:solidFill>
                <a:latin typeface="Liberation Mono"/>
              </a:rPr>
              <a:t>2</a:t>
            </a:r>
            <a:r>
              <a:rPr lang="en-US" sz="2000" dirty="0">
                <a:latin typeface="Liberation Mono"/>
              </a:rPr>
              <a:t>,  . . . </a:t>
            </a:r>
            <a:r>
              <a:rPr lang="en-US" sz="2000" baseline="-25000" dirty="0">
                <a:latin typeface="Liberation Mono"/>
              </a:rPr>
              <a:t>,</a:t>
            </a:r>
            <a:r>
              <a:rPr lang="en-US" sz="2000" baseline="-25000" dirty="0">
                <a:solidFill>
                  <a:srgbClr val="0077AA"/>
                </a:solidFill>
                <a:latin typeface="Liberation Mono"/>
              </a:rPr>
              <a:t> </a:t>
            </a:r>
            <a:r>
              <a:rPr lang="en-US" sz="2000" b="1" i="1" dirty="0">
                <a:solidFill>
                  <a:srgbClr val="0077AA"/>
                </a:solidFill>
                <a:latin typeface="Liberation Mono"/>
              </a:rPr>
              <a:t>F</a:t>
            </a:r>
            <a:r>
              <a:rPr lang="en-US" sz="2000" baseline="-25000" dirty="0">
                <a:solidFill>
                  <a:srgbClr val="0077AA"/>
                </a:solidFill>
                <a:latin typeface="Liberation Mono"/>
              </a:rPr>
              <a:t>1</a:t>
            </a:r>
            <a:r>
              <a:rPr lang="en-US" sz="2000" dirty="0">
                <a:latin typeface="Liberation Mono"/>
              </a:rPr>
              <a:t>(</a:t>
            </a:r>
            <a:r>
              <a:rPr lang="en-US" sz="2000" b="1" i="1" dirty="0">
                <a:solidFill>
                  <a:srgbClr val="0077AA"/>
                </a:solidFill>
                <a:latin typeface="Liberation Mono"/>
              </a:rPr>
              <a:t>A</a:t>
            </a:r>
            <a:r>
              <a:rPr lang="en-US" sz="2000" baseline="-25000" dirty="0">
                <a:solidFill>
                  <a:srgbClr val="0077AA"/>
                </a:solidFill>
                <a:latin typeface="Liberation Mono"/>
              </a:rPr>
              <a:t>1</a:t>
            </a:r>
            <a:r>
              <a:rPr lang="en-US" sz="2000" dirty="0">
                <a:latin typeface="Liberation Mono"/>
              </a:rPr>
              <a:t>), </a:t>
            </a:r>
            <a:r>
              <a:rPr lang="en-US" sz="2000" b="1" i="1" dirty="0">
                <a:solidFill>
                  <a:srgbClr val="0077AA"/>
                </a:solidFill>
                <a:latin typeface="Liberation Mono"/>
              </a:rPr>
              <a:t>F</a:t>
            </a:r>
            <a:r>
              <a:rPr lang="en-US" sz="2000" baseline="-25000" dirty="0">
                <a:solidFill>
                  <a:srgbClr val="0077AA"/>
                </a:solidFill>
                <a:latin typeface="Liberation Mono"/>
              </a:rPr>
              <a:t>2</a:t>
            </a:r>
            <a:r>
              <a:rPr lang="en-US" sz="2000" dirty="0">
                <a:solidFill>
                  <a:srgbClr val="0077AA"/>
                </a:solidFill>
                <a:latin typeface="Liberation Mono"/>
              </a:rPr>
              <a:t>(</a:t>
            </a:r>
            <a:r>
              <a:rPr lang="en-US" sz="2000" b="1" i="1" dirty="0">
                <a:solidFill>
                  <a:srgbClr val="0077AA"/>
                </a:solidFill>
                <a:latin typeface="Liberation Mono"/>
              </a:rPr>
              <a:t>A</a:t>
            </a:r>
            <a:r>
              <a:rPr lang="en-US" sz="2000" baseline="-25000" dirty="0">
                <a:solidFill>
                  <a:srgbClr val="0077AA"/>
                </a:solidFill>
                <a:latin typeface="Liberation Mono"/>
              </a:rPr>
              <a:t>2</a:t>
            </a:r>
            <a:r>
              <a:rPr lang="en-US" sz="2000" dirty="0">
                <a:latin typeface="Liberation Mono"/>
              </a:rPr>
              <a:t>),</a:t>
            </a:r>
            <a:r>
              <a:rPr lang="en-US" sz="2000" b="1" i="1" dirty="0">
                <a:latin typeface="Liberation Mono"/>
              </a:rPr>
              <a:t>  </a:t>
            </a:r>
            <a:r>
              <a:rPr lang="en-US" sz="2000" dirty="0">
                <a:latin typeface="Liberation Mono"/>
              </a:rPr>
              <a:t>. . .</a:t>
            </a:r>
            <a:r>
              <a:rPr lang="en-US" sz="2000" b="1" i="1" dirty="0">
                <a:solidFill>
                  <a:srgbClr val="0077AA"/>
                </a:solidFill>
                <a:latin typeface="Liberation Mono"/>
              </a:rPr>
              <a:t> </a:t>
            </a:r>
            <a:r>
              <a:rPr lang="en-US" sz="2000" dirty="0">
                <a:solidFill>
                  <a:srgbClr val="0077AA"/>
                </a:solidFill>
                <a:latin typeface="Liberation Mono"/>
              </a:rPr>
              <a:t>  FROM </a:t>
            </a:r>
            <a:r>
              <a:rPr lang="en-US" sz="2000" b="1" i="1" dirty="0">
                <a:solidFill>
                  <a:srgbClr val="0077AA"/>
                </a:solidFill>
                <a:latin typeface="Liberation Mono"/>
              </a:rPr>
              <a:t>r</a:t>
            </a:r>
            <a:r>
              <a:rPr lang="en-US" sz="2000" baseline="-25000" dirty="0">
                <a:solidFill>
                  <a:srgbClr val="0077AA"/>
                </a:solidFill>
                <a:latin typeface="Liberation Mono"/>
              </a:rPr>
              <a:t>1</a:t>
            </a:r>
            <a:r>
              <a:rPr lang="en-US" sz="2000" dirty="0">
                <a:latin typeface="Liberation Mono"/>
              </a:rPr>
              <a:t>,</a:t>
            </a:r>
            <a:r>
              <a:rPr lang="en-US" sz="2000" dirty="0">
                <a:solidFill>
                  <a:srgbClr val="0077AA"/>
                </a:solidFill>
                <a:latin typeface="Liberation Mono"/>
              </a:rPr>
              <a:t> </a:t>
            </a:r>
            <a:r>
              <a:rPr lang="en-US" sz="2000" b="1" i="1" dirty="0">
                <a:solidFill>
                  <a:srgbClr val="0077AA"/>
                </a:solidFill>
                <a:latin typeface="Liberation Mono"/>
              </a:rPr>
              <a:t>r</a:t>
            </a:r>
            <a:r>
              <a:rPr lang="en-US" sz="2000" baseline="-25000" dirty="0">
                <a:solidFill>
                  <a:srgbClr val="0077AA"/>
                </a:solidFill>
                <a:latin typeface="Liberation Mono"/>
              </a:rPr>
              <a:t>2</a:t>
            </a:r>
            <a:r>
              <a:rPr lang="en-US" sz="2000" dirty="0">
                <a:latin typeface="Liberation Mono"/>
              </a:rPr>
              <a:t>,</a:t>
            </a:r>
            <a:r>
              <a:rPr lang="en-US" sz="2000" dirty="0">
                <a:solidFill>
                  <a:srgbClr val="0077AA"/>
                </a:solidFill>
                <a:latin typeface="Liberation Mono"/>
              </a:rPr>
              <a:t> </a:t>
            </a:r>
            <a:r>
              <a:rPr lang="en-US" sz="2000" dirty="0">
                <a:latin typeface="Liberation Mono"/>
              </a:rPr>
              <a:t>. . .</a:t>
            </a:r>
            <a:r>
              <a:rPr lang="en-US" sz="2000" b="1" i="1" dirty="0">
                <a:solidFill>
                  <a:srgbClr val="0077AA"/>
                </a:solidFill>
                <a:latin typeface="Liberation Mono"/>
              </a:rPr>
              <a:t> </a:t>
            </a:r>
            <a:endParaRPr lang="en-US" sz="2000" dirty="0">
              <a:solidFill>
                <a:srgbClr val="0077AA"/>
              </a:solidFill>
              <a:latin typeface="Liberation Mono"/>
            </a:endParaRPr>
          </a:p>
          <a:p>
            <a:pPr>
              <a:lnSpc>
                <a:spcPct val="150000"/>
              </a:lnSpc>
            </a:pPr>
            <a:r>
              <a:rPr lang="en-US" sz="2000" dirty="0">
                <a:solidFill>
                  <a:srgbClr val="0077AA"/>
                </a:solidFill>
                <a:latin typeface="Liberation Mono"/>
              </a:rPr>
              <a:t>    </a:t>
            </a:r>
            <a:r>
              <a:rPr lang="en-US" sz="2000" dirty="0">
                <a:latin typeface="Liberation Mono"/>
              </a:rPr>
              <a:t>[</a:t>
            </a:r>
            <a:r>
              <a:rPr lang="en-US" sz="2000" dirty="0">
                <a:solidFill>
                  <a:srgbClr val="0077AA"/>
                </a:solidFill>
                <a:latin typeface="Liberation Mono"/>
              </a:rPr>
              <a:t>GROUP BY </a:t>
            </a:r>
            <a:r>
              <a:rPr lang="en-US" sz="2000" dirty="0">
                <a:latin typeface="Liberation Mono"/>
              </a:rPr>
              <a:t>{</a:t>
            </a:r>
            <a:r>
              <a:rPr lang="en-US" sz="2000" b="1" i="1" dirty="0">
                <a:solidFill>
                  <a:srgbClr val="0077AA"/>
                </a:solidFill>
                <a:latin typeface="Liberation Mono"/>
              </a:rPr>
              <a:t>G</a:t>
            </a:r>
            <a:r>
              <a:rPr lang="en-US" sz="2000" baseline="-25000" dirty="0">
                <a:solidFill>
                  <a:srgbClr val="0077AA"/>
                </a:solidFill>
                <a:latin typeface="Liberation Mono"/>
              </a:rPr>
              <a:t>1</a:t>
            </a:r>
            <a:r>
              <a:rPr lang="en-US" sz="2000" dirty="0">
                <a:solidFill>
                  <a:srgbClr val="0077AA"/>
                </a:solidFill>
                <a:latin typeface="Liberation Mono"/>
              </a:rPr>
              <a:t>, </a:t>
            </a:r>
            <a:r>
              <a:rPr lang="en-US" sz="2000" b="1" i="1" dirty="0">
                <a:solidFill>
                  <a:srgbClr val="0077AA"/>
                </a:solidFill>
                <a:latin typeface="Liberation Mono"/>
              </a:rPr>
              <a:t>G</a:t>
            </a:r>
            <a:r>
              <a:rPr lang="en-US" sz="2000" baseline="-25000" dirty="0">
                <a:solidFill>
                  <a:srgbClr val="0077AA"/>
                </a:solidFill>
                <a:latin typeface="Liberation Mono"/>
              </a:rPr>
              <a:t>2</a:t>
            </a:r>
            <a:r>
              <a:rPr lang="en-US" sz="2000" dirty="0">
                <a:latin typeface="Liberation Mono"/>
              </a:rPr>
              <a:t>,  . . .</a:t>
            </a:r>
            <a:r>
              <a:rPr lang="en-US" sz="2000" dirty="0">
                <a:solidFill>
                  <a:srgbClr val="0077AA"/>
                </a:solidFill>
                <a:latin typeface="Liberation Mono"/>
              </a:rPr>
              <a:t> </a:t>
            </a:r>
            <a:r>
              <a:rPr lang="en-US" sz="2000" dirty="0">
                <a:solidFill>
                  <a:schemeClr val="bg1">
                    <a:lumMod val="50000"/>
                  </a:schemeClr>
                </a:solidFill>
                <a:latin typeface="Liberation Mono"/>
              </a:rPr>
              <a:t>|</a:t>
            </a:r>
            <a:r>
              <a:rPr lang="en-US" sz="2000" dirty="0">
                <a:solidFill>
                  <a:srgbClr val="0077AA"/>
                </a:solidFill>
                <a:latin typeface="Liberation Mono"/>
              </a:rPr>
              <a:t> expr </a:t>
            </a:r>
            <a:r>
              <a:rPr lang="en-US" sz="2000" dirty="0">
                <a:solidFill>
                  <a:schemeClr val="bg1">
                    <a:lumMod val="50000"/>
                  </a:schemeClr>
                </a:solidFill>
                <a:latin typeface="Liberation Mono"/>
              </a:rPr>
              <a:t>|</a:t>
            </a:r>
            <a:r>
              <a:rPr lang="en-US" sz="2000" dirty="0">
                <a:solidFill>
                  <a:srgbClr val="0077AA"/>
                </a:solidFill>
                <a:latin typeface="Liberation Mono"/>
              </a:rPr>
              <a:t> position</a:t>
            </a:r>
            <a:r>
              <a:rPr lang="en-US" sz="2000" dirty="0">
                <a:latin typeface="Liberation Mono"/>
              </a:rPr>
              <a:t>}, . . . [</a:t>
            </a:r>
            <a:r>
              <a:rPr lang="en-US" sz="2000" dirty="0">
                <a:solidFill>
                  <a:srgbClr val="0077AA"/>
                </a:solidFill>
                <a:latin typeface="Liberation Mono"/>
              </a:rPr>
              <a:t>WITH ROLLUP</a:t>
            </a:r>
            <a:r>
              <a:rPr lang="en-US" sz="2000" dirty="0">
                <a:latin typeface="Liberation Mono"/>
              </a:rPr>
              <a:t>]]</a:t>
            </a:r>
          </a:p>
          <a:p>
            <a:pPr>
              <a:lnSpc>
                <a:spcPct val="150000"/>
              </a:lnSpc>
            </a:pPr>
            <a:r>
              <a:rPr lang="en-US" sz="2000" dirty="0">
                <a:solidFill>
                  <a:srgbClr val="0077AA"/>
                </a:solidFill>
                <a:latin typeface="Liberation Mono"/>
              </a:rPr>
              <a:t>    </a:t>
            </a:r>
            <a:r>
              <a:rPr lang="en-US" sz="2000" dirty="0">
                <a:latin typeface="Liberation Mono"/>
              </a:rPr>
              <a:t>[</a:t>
            </a:r>
            <a:r>
              <a:rPr lang="en-US" sz="2000" dirty="0">
                <a:solidFill>
                  <a:srgbClr val="0077AA"/>
                </a:solidFill>
                <a:latin typeface="Liberation Mono"/>
              </a:rPr>
              <a:t>HAVING </a:t>
            </a:r>
            <a:r>
              <a:rPr lang="en-US" sz="2000" dirty="0">
                <a:latin typeface="Liberation Mono"/>
              </a:rPr>
              <a:t>having_condition ]</a:t>
            </a:r>
            <a:r>
              <a:rPr lang="en-US" sz="2000" dirty="0">
                <a:solidFill>
                  <a:srgbClr val="0077AA"/>
                </a:solidFill>
                <a:latin typeface="Liberation Mono"/>
              </a:rPr>
              <a:t> </a:t>
            </a:r>
          </a:p>
        </p:txBody>
      </p:sp>
      <p:sp>
        <p:nvSpPr>
          <p:cNvPr id="7" name="TextBox 6">
            <a:extLst>
              <a:ext uri="{FF2B5EF4-FFF2-40B4-BE49-F238E27FC236}">
                <a16:creationId xmlns:a16="http://schemas.microsoft.com/office/drawing/2014/main" id="{3C7E95CE-C024-4B55-8CDD-2903CC905E33}"/>
              </a:ext>
            </a:extLst>
          </p:cNvPr>
          <p:cNvSpPr txBox="1"/>
          <p:nvPr/>
        </p:nvSpPr>
        <p:spPr>
          <a:xfrm>
            <a:off x="412525" y="2245451"/>
            <a:ext cx="7267650"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a:t>
            </a:r>
            <a:r>
              <a:rPr lang="en-US" dirty="0">
                <a:solidFill>
                  <a:srgbClr val="DD4A68"/>
                </a:solidFill>
                <a:latin typeface="Liberation Mono"/>
              </a:rPr>
              <a:t>COUNT</a:t>
            </a:r>
            <a:r>
              <a:rPr lang="en-US" dirty="0">
                <a:solidFill>
                  <a:srgbClr val="000000"/>
                </a:solidFill>
                <a:latin typeface="Liberation Mono"/>
                <a:ea typeface="Times New Roman" panose="02020603050405020304" pitchFamily="18" charset="0"/>
              </a:rPr>
              <a:t>(</a:t>
            </a:r>
            <a:r>
              <a:rPr lang="en-US" dirty="0">
                <a:solidFill>
                  <a:srgbClr val="A67F59"/>
                </a:solidFill>
                <a:latin typeface="Liberation Mono"/>
              </a:rPr>
              <a:t>*</a:t>
            </a:r>
            <a:r>
              <a:rPr lang="en-US" dirty="0">
                <a:solidFill>
                  <a:srgbClr val="000000"/>
                </a:solidFill>
                <a:latin typeface="Liberation Mono"/>
                <a:ea typeface="Times New Roman" panose="02020603050405020304" pitchFamily="18" charset="0"/>
              </a:rPr>
              <a:t>), job </a:t>
            </a:r>
            <a:r>
              <a:rPr lang="en-US" dirty="0">
                <a:solidFill>
                  <a:srgbClr val="0077AA"/>
                </a:solidFill>
                <a:latin typeface="Liberation Mono"/>
                <a:ea typeface="Times New Roman" panose="02020603050405020304" pitchFamily="18" charset="0"/>
                <a:cs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a:t>
            </a:r>
            <a:r>
              <a:rPr lang="en-US" dirty="0">
                <a:solidFill>
                  <a:srgbClr val="000000"/>
                </a:solidFill>
                <a:latin typeface="Liberation Mono"/>
                <a:ea typeface="Times New Roman" panose="02020603050405020304" pitchFamily="18" charset="0"/>
              </a:rPr>
              <a:t> job </a:t>
            </a:r>
            <a:r>
              <a:rPr lang="en-US" dirty="0">
                <a:solidFill>
                  <a:srgbClr val="0077AA"/>
                </a:solidFill>
                <a:latin typeface="Liberation Mono"/>
                <a:cs typeface="Times New Roman" panose="02020603050405020304" pitchFamily="18" charset="0"/>
              </a:rPr>
              <a:t>HAVING</a:t>
            </a:r>
            <a:r>
              <a:rPr lang="en-US" dirty="0">
                <a:solidFill>
                  <a:srgbClr val="000000"/>
                </a:solidFill>
                <a:latin typeface="Liberation Mono"/>
                <a:ea typeface="Times New Roman" panose="02020603050405020304" pitchFamily="18" charset="0"/>
              </a:rPr>
              <a:t> </a:t>
            </a:r>
            <a:r>
              <a:rPr lang="en-US" dirty="0">
                <a:solidFill>
                  <a:srgbClr val="DD4A68"/>
                </a:solidFill>
                <a:latin typeface="Liberation Mono"/>
              </a:rPr>
              <a:t>COUNT</a:t>
            </a:r>
            <a:r>
              <a:rPr lang="en-US" dirty="0">
                <a:solidFill>
                  <a:srgbClr val="000000"/>
                </a:solidFill>
                <a:latin typeface="Liberation Mono"/>
                <a:ea typeface="Times New Roman" panose="02020603050405020304" pitchFamily="18" charset="0"/>
              </a:rPr>
              <a:t>(</a:t>
            </a:r>
            <a:r>
              <a:rPr lang="en-US" dirty="0">
                <a:solidFill>
                  <a:srgbClr val="A67F59"/>
                </a:solidFill>
                <a:latin typeface="Liberation Mono"/>
              </a:rPr>
              <a:t>*</a:t>
            </a:r>
            <a:r>
              <a:rPr lang="en-US" dirty="0">
                <a:solidFill>
                  <a:srgbClr val="000000"/>
                </a:solidFill>
                <a:latin typeface="Liberation Mono"/>
                <a:ea typeface="Times New Roman" panose="02020603050405020304" pitchFamily="18" charset="0"/>
              </a:rPr>
              <a:t>) </a:t>
            </a:r>
            <a:r>
              <a:rPr lang="en-US" dirty="0">
                <a:solidFill>
                  <a:schemeClr val="accent5">
                    <a:lumMod val="75000"/>
                  </a:schemeClr>
                </a:solidFill>
                <a:latin typeface="Liberation Mono"/>
                <a:cs typeface="Arial" panose="020B0604020202020204" pitchFamily="34" charset="0"/>
              </a:rPr>
              <a:t>&gt;</a:t>
            </a:r>
            <a:r>
              <a:rPr lang="en-US" dirty="0">
                <a:solidFill>
                  <a:srgbClr val="000000"/>
                </a:solidFill>
                <a:latin typeface="Liberation Mono"/>
                <a:ea typeface="Times New Roman" panose="02020603050405020304" pitchFamily="18" charset="0"/>
              </a:rPr>
              <a:t> </a:t>
            </a:r>
            <a:r>
              <a:rPr lang="en-US" dirty="0">
                <a:solidFill>
                  <a:srgbClr val="990055"/>
                </a:solidFill>
                <a:latin typeface="Liberation Mono"/>
              </a:rPr>
              <a:t>2</a:t>
            </a:r>
            <a:r>
              <a:rPr lang="en-US" dirty="0">
                <a:solidFill>
                  <a:srgbClr val="000000"/>
                </a:solidFill>
                <a:latin typeface="Liberation Mono"/>
                <a:ea typeface="Times New Roman" panose="02020603050405020304" pitchFamily="18" charset="0"/>
              </a:rPr>
              <a:t>;</a:t>
            </a:r>
            <a:endParaRPr lang="en-IN" dirty="0"/>
          </a:p>
        </p:txBody>
      </p:sp>
      <p:pic>
        <p:nvPicPr>
          <p:cNvPr id="41" name="Picture 40">
            <a:extLst>
              <a:ext uri="{FF2B5EF4-FFF2-40B4-BE49-F238E27FC236}">
                <a16:creationId xmlns:a16="http://schemas.microsoft.com/office/drawing/2014/main" id="{B8514AD0-E0FC-4B5A-BBB4-6A4894FE838F}"/>
              </a:ext>
            </a:extLst>
          </p:cNvPr>
          <p:cNvPicPr>
            <a:picLocks noChangeAspect="1"/>
          </p:cNvPicPr>
          <p:nvPr/>
        </p:nvPicPr>
        <p:blipFill>
          <a:blip r:embed="rId2"/>
          <a:stretch>
            <a:fillRect/>
          </a:stretch>
        </p:blipFill>
        <p:spPr>
          <a:xfrm>
            <a:off x="412525" y="4638887"/>
            <a:ext cx="3013798" cy="1429622"/>
          </a:xfrm>
          <a:prstGeom prst="rect">
            <a:avLst/>
          </a:prstGeom>
        </p:spPr>
      </p:pic>
      <p:grpSp>
        <p:nvGrpSpPr>
          <p:cNvPr id="4" name="Group 3">
            <a:extLst>
              <a:ext uri="{FF2B5EF4-FFF2-40B4-BE49-F238E27FC236}">
                <a16:creationId xmlns:a16="http://schemas.microsoft.com/office/drawing/2014/main" id="{FDBD383D-443A-44AC-AD52-C132DADD6B1F}"/>
              </a:ext>
            </a:extLst>
          </p:cNvPr>
          <p:cNvGrpSpPr/>
          <p:nvPr/>
        </p:nvGrpSpPr>
        <p:grpSpPr>
          <a:xfrm>
            <a:off x="407368" y="2852936"/>
            <a:ext cx="11490757" cy="1502780"/>
            <a:chOff x="407368" y="2852936"/>
            <a:chExt cx="11490757" cy="1502780"/>
          </a:xfrm>
        </p:grpSpPr>
        <p:grpSp>
          <p:nvGrpSpPr>
            <p:cNvPr id="8" name="Group 7">
              <a:extLst>
                <a:ext uri="{FF2B5EF4-FFF2-40B4-BE49-F238E27FC236}">
                  <a16:creationId xmlns:a16="http://schemas.microsoft.com/office/drawing/2014/main" id="{334B9988-1895-4A5C-8E02-0DC162CF923E}"/>
                </a:ext>
              </a:extLst>
            </p:cNvPr>
            <p:cNvGrpSpPr/>
            <p:nvPr/>
          </p:nvGrpSpPr>
          <p:grpSpPr>
            <a:xfrm>
              <a:off x="412526" y="2852936"/>
              <a:ext cx="11485599" cy="1502780"/>
              <a:chOff x="412526" y="3406524"/>
              <a:chExt cx="11485599" cy="1502780"/>
            </a:xfrm>
          </p:grpSpPr>
          <p:grpSp>
            <p:nvGrpSpPr>
              <p:cNvPr id="9" name="Group 8">
                <a:extLst>
                  <a:ext uri="{FF2B5EF4-FFF2-40B4-BE49-F238E27FC236}">
                    <a16:creationId xmlns:a16="http://schemas.microsoft.com/office/drawing/2014/main" id="{A58BCE00-011D-40AF-8142-FF48AEE8FF1B}"/>
                  </a:ext>
                </a:extLst>
              </p:cNvPr>
              <p:cNvGrpSpPr/>
              <p:nvPr/>
            </p:nvGrpSpPr>
            <p:grpSpPr>
              <a:xfrm>
                <a:off x="412526" y="3501008"/>
                <a:ext cx="9888845" cy="1304978"/>
                <a:chOff x="267703" y="1600839"/>
                <a:chExt cx="9888845" cy="1304978"/>
              </a:xfrm>
            </p:grpSpPr>
            <p:sp>
              <p:nvSpPr>
                <p:cNvPr id="37" name="Rectangle 36">
                  <a:extLst>
                    <a:ext uri="{FF2B5EF4-FFF2-40B4-BE49-F238E27FC236}">
                      <a16:creationId xmlns:a16="http://schemas.microsoft.com/office/drawing/2014/main" id="{51E38F3A-9D51-4985-AC89-FC38A26B9404}"/>
                    </a:ext>
                  </a:extLst>
                </p:cNvPr>
                <p:cNvSpPr/>
                <p:nvPr/>
              </p:nvSpPr>
              <p:spPr>
                <a:xfrm>
                  <a:off x="7589985" y="1609673"/>
                  <a:ext cx="1908268"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A90793E6-9AF2-4CB9-B8DD-0217DA8C8A59}"/>
                    </a:ext>
                  </a:extLst>
                </p:cNvPr>
                <p:cNvSpPr/>
                <p:nvPr/>
              </p:nvSpPr>
              <p:spPr>
                <a:xfrm>
                  <a:off x="4935656" y="1609673"/>
                  <a:ext cx="1908268"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2" name="Group 11">
                  <a:extLst>
                    <a:ext uri="{FF2B5EF4-FFF2-40B4-BE49-F238E27FC236}">
                      <a16:creationId xmlns:a16="http://schemas.microsoft.com/office/drawing/2014/main" id="{F22CE856-CEF4-4DBC-A8E6-5BC31D41BC14}"/>
                    </a:ext>
                  </a:extLst>
                </p:cNvPr>
                <p:cNvGrpSpPr/>
                <p:nvPr/>
              </p:nvGrpSpPr>
              <p:grpSpPr>
                <a:xfrm>
                  <a:off x="1651832" y="1600839"/>
                  <a:ext cx="8504716" cy="1296144"/>
                  <a:chOff x="31591" y="1556792"/>
                  <a:chExt cx="8504716" cy="1296144"/>
                </a:xfrm>
              </p:grpSpPr>
              <p:grpSp>
                <p:nvGrpSpPr>
                  <p:cNvPr id="18" name="Group 17">
                    <a:extLst>
                      <a:ext uri="{FF2B5EF4-FFF2-40B4-BE49-F238E27FC236}">
                        <a16:creationId xmlns:a16="http://schemas.microsoft.com/office/drawing/2014/main" id="{233832D2-AE9E-4CC7-9743-16D3B0E0C597}"/>
                      </a:ext>
                    </a:extLst>
                  </p:cNvPr>
                  <p:cNvGrpSpPr/>
                  <p:nvPr/>
                </p:nvGrpSpPr>
                <p:grpSpPr>
                  <a:xfrm>
                    <a:off x="669977" y="1556792"/>
                    <a:ext cx="7208035" cy="1296144"/>
                    <a:chOff x="669977" y="1556792"/>
                    <a:chExt cx="7208035" cy="1296144"/>
                  </a:xfrm>
                </p:grpSpPr>
                <p:sp>
                  <p:nvSpPr>
                    <p:cNvPr id="22" name="Rectangle 21">
                      <a:extLst>
                        <a:ext uri="{FF2B5EF4-FFF2-40B4-BE49-F238E27FC236}">
                          <a16:creationId xmlns:a16="http://schemas.microsoft.com/office/drawing/2014/main" id="{EF5F7036-5BFD-4127-B726-0C3049D6C119}"/>
                        </a:ext>
                      </a:extLst>
                    </p:cNvPr>
                    <p:cNvSpPr/>
                    <p:nvPr/>
                  </p:nvSpPr>
                  <p:spPr>
                    <a:xfrm>
                      <a:off x="669977" y="1556792"/>
                      <a:ext cx="1908268"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TextBox 22">
                      <a:extLst>
                        <a:ext uri="{FF2B5EF4-FFF2-40B4-BE49-F238E27FC236}">
                          <a16:creationId xmlns:a16="http://schemas.microsoft.com/office/drawing/2014/main" id="{42C69D40-8EF9-4584-A465-6E06AF88DECA}"/>
                        </a:ext>
                      </a:extLst>
                    </p:cNvPr>
                    <p:cNvSpPr txBox="1"/>
                    <p:nvPr/>
                  </p:nvSpPr>
                  <p:spPr>
                    <a:xfrm>
                      <a:off x="704660" y="1592660"/>
                      <a:ext cx="1908268" cy="584775"/>
                    </a:xfrm>
                    <a:prstGeom prst="rect">
                      <a:avLst/>
                    </a:prstGeom>
                    <a:noFill/>
                  </p:spPr>
                  <p:txBody>
                    <a:bodyPr wrap="square">
                      <a:spAutoFit/>
                    </a:bodyPr>
                    <a:lstStyle/>
                    <a:p>
                      <a:pPr algn="ctr"/>
                      <a:r>
                        <a:rPr lang="en-IN" sz="3200" dirty="0">
                          <a:latin typeface="Liberation Mono"/>
                        </a:rPr>
                        <a:t>GROUP BY</a:t>
                      </a:r>
                      <a:endParaRPr lang="en-IN" sz="3200" dirty="0"/>
                    </a:p>
                  </p:txBody>
                </p:sp>
                <p:sp>
                  <p:nvSpPr>
                    <p:cNvPr id="24" name="TextBox 23">
                      <a:extLst>
                        <a:ext uri="{FF2B5EF4-FFF2-40B4-BE49-F238E27FC236}">
                          <a16:creationId xmlns:a16="http://schemas.microsoft.com/office/drawing/2014/main" id="{45F02DD6-D7E2-443A-9287-85D81AA8D288}"/>
                        </a:ext>
                      </a:extLst>
                    </p:cNvPr>
                    <p:cNvSpPr txBox="1"/>
                    <p:nvPr/>
                  </p:nvSpPr>
                  <p:spPr>
                    <a:xfrm>
                      <a:off x="702999" y="2094630"/>
                      <a:ext cx="1858564" cy="400110"/>
                    </a:xfrm>
                    <a:prstGeom prst="rect">
                      <a:avLst/>
                    </a:prstGeom>
                    <a:noFill/>
                  </p:spPr>
                  <p:txBody>
                    <a:bodyPr wrap="square">
                      <a:spAutoFit/>
                    </a:bodyPr>
                    <a:lstStyle/>
                    <a:p>
                      <a:pPr algn="ct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latin typeface="Liberation Mono"/>
                          <a:cs typeface="Arial" panose="020B0604020202020204" pitchFamily="34" charset="0"/>
                        </a:rPr>
                        <a:t>job</a:t>
                      </a:r>
                      <a:endParaRPr lang="en-IN" sz="2000" dirty="0"/>
                    </a:p>
                  </p:txBody>
                </p:sp>
                <p:sp>
                  <p:nvSpPr>
                    <p:cNvPr id="31" name="TextBox 30">
                      <a:extLst>
                        <a:ext uri="{FF2B5EF4-FFF2-40B4-BE49-F238E27FC236}">
                          <a16:creationId xmlns:a16="http://schemas.microsoft.com/office/drawing/2014/main" id="{CB6A347F-6140-44C7-8B22-B3A2B4A5B90E}"/>
                        </a:ext>
                      </a:extLst>
                    </p:cNvPr>
                    <p:cNvSpPr txBox="1"/>
                    <p:nvPr/>
                  </p:nvSpPr>
                  <p:spPr>
                    <a:xfrm>
                      <a:off x="3338293" y="2094630"/>
                      <a:ext cx="1850495" cy="400110"/>
                    </a:xfrm>
                    <a:prstGeom prst="rect">
                      <a:avLst/>
                    </a:prstGeom>
                    <a:noFill/>
                  </p:spPr>
                  <p:txBody>
                    <a:bodyPr wrap="square">
                      <a:spAutoFit/>
                    </a:bodyPr>
                    <a:lstStyle/>
                    <a:p>
                      <a:pPr algn="ctr"/>
                      <a:r>
                        <a:rPr lang="en-IN" sz="2000" dirty="0">
                          <a:solidFill>
                            <a:srgbClr val="F63122"/>
                          </a:solidFill>
                          <a:latin typeface="Liberation Mono"/>
                          <a:cs typeface="Arial" panose="020B0604020202020204" pitchFamily="34" charset="0"/>
                        </a:rPr>
                        <a:t>COUNT</a:t>
                      </a:r>
                      <a:r>
                        <a:rPr lang="en-IN" sz="2000" dirty="0">
                          <a:latin typeface="Liberation Mono"/>
                          <a:cs typeface="Arial" panose="020B0604020202020204" pitchFamily="34" charset="0"/>
                        </a:rPr>
                        <a:t>(*) &gt; 2</a:t>
                      </a:r>
                      <a:endParaRPr lang="en-IN" sz="2000" dirty="0"/>
                    </a:p>
                  </p:txBody>
                </p:sp>
                <p:sp>
                  <p:nvSpPr>
                    <p:cNvPr id="40" name="TextBox 39">
                      <a:extLst>
                        <a:ext uri="{FF2B5EF4-FFF2-40B4-BE49-F238E27FC236}">
                          <a16:creationId xmlns:a16="http://schemas.microsoft.com/office/drawing/2014/main" id="{3AE58C0A-5650-4935-9A93-411B8BD2C982}"/>
                        </a:ext>
                      </a:extLst>
                    </p:cNvPr>
                    <p:cNvSpPr txBox="1"/>
                    <p:nvPr/>
                  </p:nvSpPr>
                  <p:spPr>
                    <a:xfrm>
                      <a:off x="6010246" y="2094630"/>
                      <a:ext cx="1867766" cy="707886"/>
                    </a:xfrm>
                    <a:prstGeom prst="rect">
                      <a:avLst/>
                    </a:prstGeom>
                    <a:noFill/>
                  </p:spPr>
                  <p:txBody>
                    <a:bodyPr wrap="square">
                      <a:spAutoFit/>
                    </a:bodyPr>
                    <a:lstStyle/>
                    <a:p>
                      <a:pPr algn="ct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latin typeface="Liberation Mono"/>
                          <a:cs typeface="Arial" panose="020B0604020202020204" pitchFamily="34" charset="0"/>
                        </a:rPr>
                        <a:t>job, </a:t>
                      </a:r>
                      <a:r>
                        <a:rPr lang="en-IN" sz="2000" dirty="0">
                          <a:solidFill>
                            <a:srgbClr val="F63122"/>
                          </a:solidFill>
                          <a:latin typeface="Liberation Mono"/>
                          <a:cs typeface="Arial" panose="020B0604020202020204" pitchFamily="34" charset="0"/>
                        </a:rPr>
                        <a:t>COUNT</a:t>
                      </a:r>
                      <a:r>
                        <a:rPr lang="en-IN" sz="2000" dirty="0">
                          <a:latin typeface="Liberation Mono"/>
                          <a:cs typeface="Arial" panose="020B0604020202020204" pitchFamily="34" charset="0"/>
                        </a:rPr>
                        <a:t>(*)</a:t>
                      </a:r>
                      <a:endParaRPr lang="en-IN" sz="2000" dirty="0"/>
                    </a:p>
                  </p:txBody>
                </p:sp>
              </p:grpSp>
              <p:sp>
                <p:nvSpPr>
                  <p:cNvPr id="19" name="Arrow: Right 18">
                    <a:extLst>
                      <a:ext uri="{FF2B5EF4-FFF2-40B4-BE49-F238E27FC236}">
                        <a16:creationId xmlns:a16="http://schemas.microsoft.com/office/drawing/2014/main" id="{6A4C86A0-02B0-4B87-AC75-D7F99B51E7F7}"/>
                      </a:ext>
                    </a:extLst>
                  </p:cNvPr>
                  <p:cNvSpPr/>
                  <p:nvPr/>
                </p:nvSpPr>
                <p:spPr>
                  <a:xfrm>
                    <a:off x="2655537"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Arrow: Right 19">
                    <a:extLst>
                      <a:ext uri="{FF2B5EF4-FFF2-40B4-BE49-F238E27FC236}">
                        <a16:creationId xmlns:a16="http://schemas.microsoft.com/office/drawing/2014/main" id="{5668DB40-5846-4FEC-A8E0-E81D21B38906}"/>
                      </a:ext>
                    </a:extLst>
                  </p:cNvPr>
                  <p:cNvSpPr/>
                  <p:nvPr/>
                </p:nvSpPr>
                <p:spPr>
                  <a:xfrm>
                    <a:off x="31591"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Arrow: Right 20">
                    <a:extLst>
                      <a:ext uri="{FF2B5EF4-FFF2-40B4-BE49-F238E27FC236}">
                        <a16:creationId xmlns:a16="http://schemas.microsoft.com/office/drawing/2014/main" id="{6BB19EFD-665A-4452-AE96-9C0574F88502}"/>
                      </a:ext>
                    </a:extLst>
                  </p:cNvPr>
                  <p:cNvSpPr/>
                  <p:nvPr/>
                </p:nvSpPr>
                <p:spPr>
                  <a:xfrm>
                    <a:off x="7929901"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Arrow: Right 37">
                    <a:extLst>
                      <a:ext uri="{FF2B5EF4-FFF2-40B4-BE49-F238E27FC236}">
                        <a16:creationId xmlns:a16="http://schemas.microsoft.com/office/drawing/2014/main" id="{3744D43E-8C2C-4008-8432-E02F828E5F71}"/>
                      </a:ext>
                    </a:extLst>
                  </p:cNvPr>
                  <p:cNvSpPr/>
                  <p:nvPr/>
                </p:nvSpPr>
                <p:spPr>
                  <a:xfrm>
                    <a:off x="5309866"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3" name="Flowchart: Magnetic Disk 12">
                  <a:extLst>
                    <a:ext uri="{FF2B5EF4-FFF2-40B4-BE49-F238E27FC236}">
                      <a16:creationId xmlns:a16="http://schemas.microsoft.com/office/drawing/2014/main" id="{BF62D7F2-0E83-4FA2-B14A-EF3EA2CDBCE4}"/>
                    </a:ext>
                  </a:extLst>
                </p:cNvPr>
                <p:cNvSpPr/>
                <p:nvPr/>
              </p:nvSpPr>
              <p:spPr>
                <a:xfrm>
                  <a:off x="267703" y="1609674"/>
                  <a:ext cx="1296144" cy="1296143"/>
                </a:xfrm>
                <a:prstGeom prst="flowChartMagneticDisk">
                  <a:avLst/>
                </a:prstGeom>
                <a:solidFill>
                  <a:schemeClr val="accent3">
                    <a:lumMod val="20000"/>
                    <a:lumOff val="80000"/>
                  </a:schemeClr>
                </a:solidFill>
                <a:ln>
                  <a:solidFill>
                    <a:srgbClr val="8A1E92"/>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7" name="TextBox 16">
                  <a:extLst>
                    <a:ext uri="{FF2B5EF4-FFF2-40B4-BE49-F238E27FC236}">
                      <a16:creationId xmlns:a16="http://schemas.microsoft.com/office/drawing/2014/main" id="{C987C3FB-A619-44D4-8439-A4EDB1E99F0E}"/>
                    </a:ext>
                  </a:extLst>
                </p:cNvPr>
                <p:cNvSpPr txBox="1"/>
                <p:nvPr/>
              </p:nvSpPr>
              <p:spPr>
                <a:xfrm>
                  <a:off x="4993429" y="1672970"/>
                  <a:ext cx="1815600" cy="584775"/>
                </a:xfrm>
                <a:prstGeom prst="rect">
                  <a:avLst/>
                </a:prstGeom>
                <a:noFill/>
              </p:spPr>
              <p:txBody>
                <a:bodyPr wrap="square">
                  <a:spAutoFit/>
                </a:bodyPr>
                <a:lstStyle/>
                <a:p>
                  <a:pPr algn="ctr"/>
                  <a:r>
                    <a:rPr lang="en-IN" sz="3200" dirty="0">
                      <a:latin typeface="Liberation Mono"/>
                    </a:rPr>
                    <a:t>HAVING</a:t>
                  </a:r>
                  <a:endParaRPr lang="en-IN" sz="3200" dirty="0"/>
                </a:p>
              </p:txBody>
            </p:sp>
            <p:sp>
              <p:nvSpPr>
                <p:cNvPr id="39" name="TextBox 38">
                  <a:extLst>
                    <a:ext uri="{FF2B5EF4-FFF2-40B4-BE49-F238E27FC236}">
                      <a16:creationId xmlns:a16="http://schemas.microsoft.com/office/drawing/2014/main" id="{8231A59D-C0DC-4BCA-8DAE-30A0A9F2C2DA}"/>
                    </a:ext>
                  </a:extLst>
                </p:cNvPr>
                <p:cNvSpPr txBox="1"/>
                <p:nvPr/>
              </p:nvSpPr>
              <p:spPr>
                <a:xfrm>
                  <a:off x="7638866" y="1672970"/>
                  <a:ext cx="1817301" cy="584775"/>
                </a:xfrm>
                <a:prstGeom prst="rect">
                  <a:avLst/>
                </a:prstGeom>
                <a:noFill/>
              </p:spPr>
              <p:txBody>
                <a:bodyPr wrap="square">
                  <a:spAutoFit/>
                </a:bodyPr>
                <a:lstStyle/>
                <a:p>
                  <a:pPr algn="ctr"/>
                  <a:r>
                    <a:rPr lang="en-IN" sz="3200" dirty="0">
                      <a:latin typeface="Liberation Mono"/>
                    </a:rPr>
                    <a:t>SELECT</a:t>
                  </a:r>
                  <a:endParaRPr lang="en-IN" sz="3200" dirty="0"/>
                </a:p>
              </p:txBody>
            </p:sp>
          </p:grpSp>
          <p:sp>
            <p:nvSpPr>
              <p:cNvPr id="10" name="Oval 9">
                <a:extLst>
                  <a:ext uri="{FF2B5EF4-FFF2-40B4-BE49-F238E27FC236}">
                    <a16:creationId xmlns:a16="http://schemas.microsoft.com/office/drawing/2014/main" id="{CDF0265D-6276-43C6-ACFE-1ADD7EF95A31}"/>
                  </a:ext>
                </a:extLst>
              </p:cNvPr>
              <p:cNvSpPr/>
              <p:nvPr/>
            </p:nvSpPr>
            <p:spPr>
              <a:xfrm>
                <a:off x="10395345" y="3406524"/>
                <a:ext cx="1502780" cy="1502780"/>
              </a:xfrm>
              <a:prstGeom prst="ellipse">
                <a:avLst/>
              </a:prstGeom>
              <a:noFill/>
              <a:ln w="38100">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1711A954-E805-4816-9698-E20FEF9F15EA}"/>
                  </a:ext>
                </a:extLst>
              </p:cNvPr>
              <p:cNvSpPr txBox="1"/>
              <p:nvPr/>
            </p:nvSpPr>
            <p:spPr>
              <a:xfrm>
                <a:off x="10515600" y="3944785"/>
                <a:ext cx="1263874" cy="400110"/>
              </a:xfrm>
              <a:prstGeom prst="rect">
                <a:avLst/>
              </a:prstGeom>
              <a:noFill/>
            </p:spPr>
            <p:txBody>
              <a:bodyPr wrap="square">
                <a:spAutoFit/>
              </a:bodyPr>
              <a:lstStyle/>
              <a:p>
                <a:pPr algn="ctr"/>
                <a:r>
                  <a:rPr lang="en-IN" sz="2000" dirty="0">
                    <a:latin typeface="Liberation Mono"/>
                    <a:cs typeface="Arial" panose="020B0604020202020204" pitchFamily="34" charset="0"/>
                  </a:rPr>
                  <a:t>output</a:t>
                </a:r>
                <a:endParaRPr lang="en-IN" sz="2000" dirty="0"/>
              </a:p>
            </p:txBody>
          </p:sp>
        </p:grpSp>
        <p:sp>
          <p:nvSpPr>
            <p:cNvPr id="2" name="TextBox 1">
              <a:extLst>
                <a:ext uri="{FF2B5EF4-FFF2-40B4-BE49-F238E27FC236}">
                  <a16:creationId xmlns:a16="http://schemas.microsoft.com/office/drawing/2014/main" id="{F104FBC2-1A4B-4598-99DA-7D52C868BD82}"/>
                </a:ext>
              </a:extLst>
            </p:cNvPr>
            <p:cNvSpPr txBox="1"/>
            <p:nvPr/>
          </p:nvSpPr>
          <p:spPr>
            <a:xfrm>
              <a:off x="407368" y="2886902"/>
              <a:ext cx="1324285" cy="892552"/>
            </a:xfrm>
            <a:prstGeom prst="rect">
              <a:avLst/>
            </a:prstGeom>
            <a:noFill/>
          </p:spPr>
          <p:txBody>
            <a:bodyPr wrap="square">
              <a:spAutoFit/>
            </a:bodyPr>
            <a:lstStyle/>
            <a:p>
              <a:pPr algn="ctr"/>
              <a:r>
                <a:rPr lang="en-IN" sz="3200" dirty="0">
                  <a:latin typeface="Liberation Mono"/>
                </a:rPr>
                <a:t>READ</a:t>
              </a:r>
            </a:p>
            <a:p>
              <a:pPr algn="ctr"/>
              <a:r>
                <a:rPr lang="en-IN" sz="2000" b="1" dirty="0">
                  <a:latin typeface="Liberation Mono"/>
                </a:rPr>
                <a:t>FROM</a:t>
              </a:r>
            </a:p>
          </p:txBody>
        </p:sp>
        <p:sp>
          <p:nvSpPr>
            <p:cNvPr id="3" name="TextBox 2">
              <a:extLst>
                <a:ext uri="{FF2B5EF4-FFF2-40B4-BE49-F238E27FC236}">
                  <a16:creationId xmlns:a16="http://schemas.microsoft.com/office/drawing/2014/main" id="{D6D1E6E4-A3B7-470B-BDCC-078D583F39BF}"/>
                </a:ext>
              </a:extLst>
            </p:cNvPr>
            <p:cNvSpPr txBox="1"/>
            <p:nvPr/>
          </p:nvSpPr>
          <p:spPr>
            <a:xfrm>
              <a:off x="407368" y="3708026"/>
              <a:ext cx="1301302" cy="400110"/>
            </a:xfrm>
            <a:prstGeom prst="rect">
              <a:avLst/>
            </a:prstGeom>
            <a:noFill/>
          </p:spPr>
          <p:txBody>
            <a:bodyPr wrap="square">
              <a:spAutoFit/>
            </a:bodyPr>
            <a:lstStyle/>
            <a:p>
              <a:pPr algn="ctr"/>
              <a:r>
                <a:rPr lang="en-IN" sz="2000" dirty="0">
                  <a:latin typeface="Liberation Mono"/>
                </a:rPr>
                <a:t>emp</a:t>
              </a:r>
              <a:endParaRPr lang="en-IN" sz="2000" dirty="0"/>
            </a:p>
          </p:txBody>
        </p:sp>
      </p:grpSp>
    </p:spTree>
    <p:extLst>
      <p:ext uri="{BB962C8B-B14F-4D97-AF65-F5344CB8AC3E}">
        <p14:creationId xmlns:p14="http://schemas.microsoft.com/office/powerpoint/2010/main" val="140734368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752600" y="2362200"/>
            <a:ext cx="86868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difference between where and having clause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335360" y="377369"/>
            <a:ext cx="11521280" cy="1323439"/>
          </a:xfrm>
          <a:prstGeom prst="rect">
            <a:avLst/>
          </a:prstGeom>
        </p:spPr>
        <p:txBody>
          <a:bodyPr wrap="square">
            <a:spAutoFit/>
          </a:bodyPr>
          <a:lstStyle/>
          <a:p>
            <a:pPr algn="just"/>
            <a:r>
              <a:rPr lang="en-US" sz="2000" dirty="0">
                <a:latin typeface="Palatino Linotype" panose="02040502050505030304" pitchFamily="18" charset="0"/>
                <a:cs typeface="Segoe UI Light" panose="020B0502040204020203" pitchFamily="34" charset="0"/>
              </a:rPr>
              <a:t>When WHERE and HAVING clause are used together in a SELECT query with aggregate function,  WHERE clause is applied first on individual rows and only rows which pass the condition is included for creating groups. Once group is created, HAVING clause is used to filter groups based upon condition specified.</a:t>
            </a:r>
          </a:p>
        </p:txBody>
      </p:sp>
    </p:spTree>
    <p:extLst>
      <p:ext uri="{BB962C8B-B14F-4D97-AF65-F5344CB8AC3E}">
        <p14:creationId xmlns:p14="http://schemas.microsoft.com/office/powerpoint/2010/main" val="163375944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 and having clause</a:t>
            </a:r>
            <a:endParaRPr lang="en-IN" sz="3200" i="1" dirty="0">
              <a:solidFill>
                <a:srgbClr val="FF9900"/>
              </a:solidFill>
              <a:latin typeface="Arial" pitchFamily="34" charset="0"/>
              <a:cs typeface="Arial" pitchFamily="34" charset="0"/>
            </a:endParaRPr>
          </a:p>
        </p:txBody>
      </p:sp>
      <p:sp>
        <p:nvSpPr>
          <p:cNvPr id="4" name="Rectangle 3"/>
          <p:cNvSpPr/>
          <p:nvPr/>
        </p:nvSpPr>
        <p:spPr>
          <a:xfrm>
            <a:off x="622598" y="5694347"/>
            <a:ext cx="10945216" cy="83099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C74C49"/>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The </a:t>
            </a:r>
            <a:r>
              <a:rPr lang="en-US" dirty="0">
                <a:solidFill>
                  <a:srgbClr val="0070C0"/>
                </a:solidFill>
                <a:latin typeface="Arial" panose="020B0604020202020204" pitchFamily="34" charset="0"/>
                <a:cs typeface="Arial" panose="020B0604020202020204" pitchFamily="34" charset="0"/>
              </a:rPr>
              <a:t>WHERE</a:t>
            </a:r>
            <a:r>
              <a:rPr lang="en-US" dirty="0">
                <a:solidFill>
                  <a:schemeClr val="tx1">
                    <a:lumMod val="85000"/>
                    <a:lumOff val="15000"/>
                  </a:schemeClr>
                </a:solidFill>
                <a:latin typeface="Arial" pitchFamily="34" charset="0"/>
                <a:cs typeface="Arial" pitchFamily="34" charset="0"/>
              </a:rPr>
              <a:t> clause acts as a pre-filter where as </a:t>
            </a:r>
            <a:r>
              <a:rPr lang="en-US" dirty="0">
                <a:solidFill>
                  <a:srgbClr val="0070C0"/>
                </a:solidFill>
                <a:latin typeface="Arial" panose="020B0604020202020204" pitchFamily="34" charset="0"/>
                <a:cs typeface="Arial" panose="020B0604020202020204" pitchFamily="34" charset="0"/>
              </a:rPr>
              <a:t>HAVING</a:t>
            </a:r>
            <a:r>
              <a:rPr lang="en-US" dirty="0">
                <a:solidFill>
                  <a:schemeClr val="tx1">
                    <a:lumMod val="85000"/>
                    <a:lumOff val="15000"/>
                  </a:schemeClr>
                </a:solidFill>
                <a:latin typeface="Arial" pitchFamily="34" charset="0"/>
                <a:cs typeface="Arial" pitchFamily="34" charset="0"/>
              </a:rPr>
              <a:t> clause acts as a post-filter.</a:t>
            </a:r>
          </a:p>
        </p:txBody>
      </p:sp>
      <p:sp>
        <p:nvSpPr>
          <p:cNvPr id="9" name="Rectangle 8">
            <a:extLst>
              <a:ext uri="{FF2B5EF4-FFF2-40B4-BE49-F238E27FC236}">
                <a16:creationId xmlns:a16="http://schemas.microsoft.com/office/drawing/2014/main" id="{CB3FBF1C-D6B5-42E3-982F-33A1D18FCA92}"/>
              </a:ext>
            </a:extLst>
          </p:cNvPr>
          <p:cNvSpPr/>
          <p:nvPr/>
        </p:nvSpPr>
        <p:spPr>
          <a:xfrm>
            <a:off x="622598" y="1268760"/>
            <a:ext cx="11089232" cy="3600986"/>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b="1" i="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can be used with - </a:t>
            </a:r>
            <a:r>
              <a:rPr lang="en-IN" dirty="0">
                <a:solidFill>
                  <a:srgbClr val="0070C0"/>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a:t>
            </a:r>
            <a:r>
              <a:rPr lang="en-IN" dirty="0">
                <a:solidFill>
                  <a:srgbClr val="0070C0"/>
                </a:solidFill>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and </a:t>
            </a:r>
            <a:r>
              <a:rPr lang="en-IN" dirty="0">
                <a:solidFill>
                  <a:srgbClr val="0070C0"/>
                </a:solidFill>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statements, where as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can only be used with the </a:t>
            </a:r>
            <a:r>
              <a:rPr lang="en-IN" dirty="0">
                <a:solidFill>
                  <a:srgbClr val="0070C0"/>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statement.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filters rows before aggregation (GROUPING), where as,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filters groups, after the aggregations are performed.</a:t>
            </a:r>
          </a:p>
          <a:p>
            <a:pPr marL="285750" indent="-285750">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i="1" dirty="0">
                <a:latin typeface="Arial" panose="020B0604020202020204" pitchFamily="34" charset="0"/>
                <a:cs typeface="Arial" panose="020B0604020202020204" pitchFamily="34" charset="0"/>
              </a:rPr>
              <a:t>WHERE</a:t>
            </a:r>
            <a:r>
              <a:rPr lang="en-US" dirty="0">
                <a:latin typeface="Arial" panose="020B0604020202020204" pitchFamily="34" charset="0"/>
                <a:cs typeface="Arial" panose="020B0604020202020204" pitchFamily="34" charset="0"/>
              </a:rPr>
              <a:t> is used before the </a:t>
            </a:r>
            <a:r>
              <a:rPr lang="en-US" dirty="0">
                <a:solidFill>
                  <a:srgbClr val="0070C0"/>
                </a:solidFill>
                <a:latin typeface="Arial" panose="020B0604020202020204" pitchFamily="34" charset="0"/>
                <a:cs typeface="Arial" panose="020B0604020202020204" pitchFamily="34" charset="0"/>
              </a:rPr>
              <a:t>‘GROUP</a:t>
            </a:r>
            <a:r>
              <a:rPr lang="en-US" dirty="0">
                <a:latin typeface="Arial" panose="020B0604020202020204" pitchFamily="34" charset="0"/>
                <a:cs typeface="Arial" panose="020B0604020202020204" pitchFamily="34" charset="0"/>
              </a:rPr>
              <a:t> </a:t>
            </a:r>
            <a:r>
              <a:rPr lang="en-US" dirty="0">
                <a:solidFill>
                  <a:srgbClr val="0070C0"/>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clause if required and </a:t>
            </a:r>
            <a:r>
              <a:rPr lang="en-US" b="1" i="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is used after the </a:t>
            </a:r>
            <a:r>
              <a:rPr lang="en-US" dirty="0">
                <a:solidFill>
                  <a:srgbClr val="0070C0"/>
                </a:solidFill>
                <a:latin typeface="Arial" panose="020B0604020202020204" pitchFamily="34" charset="0"/>
                <a:cs typeface="Arial" panose="020B0604020202020204" pitchFamily="34" charset="0"/>
              </a:rPr>
              <a:t>‘GROUP BY’ </a:t>
            </a:r>
            <a:r>
              <a:rPr lang="en-US" dirty="0">
                <a:latin typeface="Arial" panose="020B0604020202020204" pitchFamily="34" charset="0"/>
                <a:cs typeface="Arial" panose="020B0604020202020204" pitchFamily="34" charset="0"/>
              </a:rPr>
              <a:t>clause.</a:t>
            </a: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Aggregate functions (</a:t>
            </a:r>
            <a:r>
              <a:rPr lang="en-IN" dirty="0">
                <a:solidFill>
                  <a:srgbClr val="DD4A68"/>
                </a:solidFill>
                <a:latin typeface="Arial" panose="020B0604020202020204" pitchFamily="34" charset="0"/>
                <a:cs typeface="Arial" panose="020B0604020202020204" pitchFamily="34" charset="0"/>
              </a:rPr>
              <a:t>SUM</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cs typeface="Arial" panose="020B0604020202020204" pitchFamily="34" charset="0"/>
              </a:rPr>
              <a:t>MIN</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cs typeface="Arial" panose="020B0604020202020204" pitchFamily="34" charset="0"/>
              </a:rPr>
              <a:t>MAX</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cs typeface="Arial" panose="020B0604020202020204" pitchFamily="34" charset="0"/>
              </a:rPr>
              <a:t>AVG</a:t>
            </a:r>
            <a:r>
              <a:rPr lang="en-IN" dirty="0">
                <a:latin typeface="Arial" panose="020B0604020202020204" pitchFamily="34" charset="0"/>
                <a:cs typeface="Arial" panose="020B0604020202020204" pitchFamily="34" charset="0"/>
              </a:rPr>
              <a:t> and </a:t>
            </a:r>
            <a:r>
              <a:rPr lang="en-IN" dirty="0">
                <a:solidFill>
                  <a:srgbClr val="DD4A68"/>
                </a:solidFill>
                <a:latin typeface="Arial" panose="020B0604020202020204" pitchFamily="34" charset="0"/>
                <a:cs typeface="Arial" panose="020B0604020202020204" pitchFamily="34" charset="0"/>
              </a:rPr>
              <a:t>COUNT</a:t>
            </a:r>
            <a:r>
              <a:rPr lang="en-IN" dirty="0">
                <a:latin typeface="Arial" panose="020B0604020202020204" pitchFamily="34" charset="0"/>
                <a:cs typeface="Arial" panose="020B0604020202020204" pitchFamily="34" charset="0"/>
              </a:rPr>
              <a:t>) cannot be used in the </a:t>
            </a: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unless it is in a sub query contained in a </a:t>
            </a: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or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whereas, aggregate functions can be used in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a:t>
            </a:r>
          </a:p>
        </p:txBody>
      </p:sp>
      <p:cxnSp>
        <p:nvCxnSpPr>
          <p:cNvPr id="10" name="Straight Connector 9">
            <a:extLst>
              <a:ext uri="{FF2B5EF4-FFF2-40B4-BE49-F238E27FC236}">
                <a16:creationId xmlns:a16="http://schemas.microsoft.com/office/drawing/2014/main" id="{B48D64FB-84C6-44B8-8EAB-58345CA4C247}"/>
              </a:ext>
            </a:extLst>
          </p:cNvPr>
          <p:cNvCxnSpPr/>
          <p:nvPr/>
        </p:nvCxnSpPr>
        <p:spPr>
          <a:xfrm>
            <a:off x="550590" y="5157192"/>
            <a:ext cx="1101722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566084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 vs having</a:t>
            </a:r>
            <a:endParaRPr lang="en-IN" sz="3200" i="1" dirty="0">
              <a:solidFill>
                <a:srgbClr val="FF9900"/>
              </a:solidFill>
              <a:latin typeface="Arial" pitchFamily="34" charset="0"/>
              <a:cs typeface="Arial" pitchFamily="34" charset="0"/>
            </a:endParaRPr>
          </a:p>
        </p:txBody>
      </p:sp>
      <p:graphicFrame>
        <p:nvGraphicFramePr>
          <p:cNvPr id="7" name="Table 6">
            <a:extLst>
              <a:ext uri="{FF2B5EF4-FFF2-40B4-BE49-F238E27FC236}">
                <a16:creationId xmlns:a16="http://schemas.microsoft.com/office/drawing/2014/main" id="{3E603B10-569E-487D-ACF7-EA061C688264}"/>
              </a:ext>
            </a:extLst>
          </p:cNvPr>
          <p:cNvGraphicFramePr>
            <a:graphicFrameLocks noGrp="1"/>
          </p:cNvGraphicFramePr>
          <p:nvPr>
            <p:extLst>
              <p:ext uri="{D42A27DB-BD31-4B8C-83A1-F6EECF244321}">
                <p14:modId xmlns:p14="http://schemas.microsoft.com/office/powerpoint/2010/main" val="3059452630"/>
              </p:ext>
            </p:extLst>
          </p:nvPr>
        </p:nvGraphicFramePr>
        <p:xfrm>
          <a:off x="119336" y="1432338"/>
          <a:ext cx="11953328" cy="3954590"/>
        </p:xfrm>
        <a:graphic>
          <a:graphicData uri="http://schemas.openxmlformats.org/drawingml/2006/table">
            <a:tbl>
              <a:tblPr>
                <a:tableStyleId>{BDBED569-4797-4DF1-A0F4-6AAB3CD982D8}</a:tableStyleId>
              </a:tblPr>
              <a:tblGrid>
                <a:gridCol w="5933039">
                  <a:extLst>
                    <a:ext uri="{9D8B030D-6E8A-4147-A177-3AD203B41FA5}">
                      <a16:colId xmlns:a16="http://schemas.microsoft.com/office/drawing/2014/main" val="422065344"/>
                    </a:ext>
                  </a:extLst>
                </a:gridCol>
                <a:gridCol w="6020289">
                  <a:extLst>
                    <a:ext uri="{9D8B030D-6E8A-4147-A177-3AD203B41FA5}">
                      <a16:colId xmlns:a16="http://schemas.microsoft.com/office/drawing/2014/main" val="279659465"/>
                    </a:ext>
                  </a:extLst>
                </a:gridCol>
              </a:tblGrid>
              <a:tr h="570559">
                <a:tc>
                  <a:txBody>
                    <a:bodyPr/>
                    <a:lstStyle/>
                    <a:p>
                      <a:pPr algn="ctr" fontAlgn="ctr"/>
                      <a:r>
                        <a:rPr lang="en-IN" sz="1800" b="1" cap="all" dirty="0">
                          <a:effectLst/>
                          <a:latin typeface="Palatino Linotype" panose="02040502050505030304" pitchFamily="18" charset="0"/>
                        </a:rPr>
                        <a:t>WHERE</a:t>
                      </a:r>
                    </a:p>
                  </a:txBody>
                  <a:tcPr marL="53604" marR="53604" marT="53604" marB="53604" anchor="ctr"/>
                </a:tc>
                <a:tc>
                  <a:txBody>
                    <a:bodyPr/>
                    <a:lstStyle/>
                    <a:p>
                      <a:pPr algn="ctr" fontAlgn="ctr"/>
                      <a:r>
                        <a:rPr lang="en-IN" sz="1800" b="1" cap="all" dirty="0">
                          <a:effectLst/>
                          <a:latin typeface="Palatino Linotype" panose="02040502050505030304" pitchFamily="18" charset="0"/>
                        </a:rPr>
                        <a:t>HAVING</a:t>
                      </a:r>
                    </a:p>
                  </a:txBody>
                  <a:tcPr marL="53604" marR="53604" marT="53604" marB="53604" anchor="ctr"/>
                </a:tc>
                <a:extLst>
                  <a:ext uri="{0D108BD9-81ED-4DB2-BD59-A6C34878D82A}">
                    <a16:rowId xmlns:a16="http://schemas.microsoft.com/office/drawing/2014/main" val="2493218137"/>
                  </a:ext>
                </a:extLst>
              </a:tr>
              <a:tr h="381600">
                <a:tc>
                  <a:txBody>
                    <a:bodyPr/>
                    <a:lstStyle/>
                    <a:p>
                      <a:pPr algn="l" fontAlgn="t"/>
                      <a:r>
                        <a:rPr lang="en-IN" sz="1800" dirty="0">
                          <a:effectLst/>
                          <a:latin typeface="Palatino Linotype" panose="02040502050505030304" pitchFamily="18" charset="0"/>
                        </a:rPr>
                        <a:t>Implemented in row operations.</a:t>
                      </a:r>
                    </a:p>
                  </a:txBody>
                  <a:tcPr marL="53604" marR="53604" marT="53604" marB="53604"/>
                </a:tc>
                <a:tc>
                  <a:txBody>
                    <a:bodyPr/>
                    <a:lstStyle/>
                    <a:p>
                      <a:pPr algn="l" fontAlgn="t"/>
                      <a:r>
                        <a:rPr lang="en-IN" sz="1800" dirty="0">
                          <a:effectLst/>
                          <a:latin typeface="Palatino Linotype" panose="02040502050505030304" pitchFamily="18" charset="0"/>
                        </a:rPr>
                        <a:t>Implemented in column operations.</a:t>
                      </a:r>
                    </a:p>
                  </a:txBody>
                  <a:tcPr marL="53604" marR="53604" marT="53604" marB="53604"/>
                </a:tc>
                <a:extLst>
                  <a:ext uri="{0D108BD9-81ED-4DB2-BD59-A6C34878D82A}">
                    <a16:rowId xmlns:a16="http://schemas.microsoft.com/office/drawing/2014/main" val="853356393"/>
                  </a:ext>
                </a:extLst>
              </a:tr>
              <a:tr h="381600">
                <a:tc>
                  <a:txBody>
                    <a:bodyPr/>
                    <a:lstStyle/>
                    <a:p>
                      <a:pPr algn="l" fontAlgn="t"/>
                      <a:r>
                        <a:rPr lang="en-IN" sz="1800" dirty="0">
                          <a:effectLst/>
                          <a:latin typeface="Palatino Linotype" panose="02040502050505030304" pitchFamily="18" charset="0"/>
                        </a:rPr>
                        <a:t>Single row</a:t>
                      </a:r>
                    </a:p>
                  </a:txBody>
                  <a:tcPr marL="53604" marR="53604" marT="53604" marB="53604"/>
                </a:tc>
                <a:tc>
                  <a:txBody>
                    <a:bodyPr/>
                    <a:lstStyle/>
                    <a:p>
                      <a:pPr algn="l" fontAlgn="t"/>
                      <a:r>
                        <a:rPr lang="en-IN" sz="1800" dirty="0">
                          <a:effectLst/>
                          <a:latin typeface="Palatino Linotype" panose="02040502050505030304" pitchFamily="18" charset="0"/>
                        </a:rPr>
                        <a:t>Summarized row or group or rows.</a:t>
                      </a:r>
                    </a:p>
                  </a:txBody>
                  <a:tcPr marL="53604" marR="53604" marT="53604" marB="53604"/>
                </a:tc>
                <a:extLst>
                  <a:ext uri="{0D108BD9-81ED-4DB2-BD59-A6C34878D82A}">
                    <a16:rowId xmlns:a16="http://schemas.microsoft.com/office/drawing/2014/main" val="588869355"/>
                  </a:ext>
                </a:extLst>
              </a:tr>
              <a:tr h="750518">
                <a:tc>
                  <a:txBody>
                    <a:bodyPr/>
                    <a:lstStyle/>
                    <a:p>
                      <a:pPr algn="l" fontAlgn="t"/>
                      <a:r>
                        <a:rPr lang="en-US" sz="1800" dirty="0">
                          <a:effectLst/>
                          <a:latin typeface="Palatino Linotype" panose="02040502050505030304" pitchFamily="18" charset="0"/>
                        </a:rPr>
                        <a:t>It only fetches the data from particular rows or table according to the condition.</a:t>
                      </a:r>
                    </a:p>
                  </a:txBody>
                  <a:tcPr marL="53604" marR="53604" marT="53604" marB="53604"/>
                </a:tc>
                <a:tc>
                  <a:txBody>
                    <a:bodyPr/>
                    <a:lstStyle/>
                    <a:p>
                      <a:pPr algn="l" fontAlgn="t"/>
                      <a:r>
                        <a:rPr lang="en-US" sz="1800" dirty="0">
                          <a:effectLst/>
                          <a:latin typeface="Palatino Linotype" panose="02040502050505030304" pitchFamily="18" charset="0"/>
                        </a:rPr>
                        <a:t>It only fetches the data from grouped data according to the condition.</a:t>
                      </a:r>
                    </a:p>
                  </a:txBody>
                  <a:tcPr marL="53604" marR="53604" marT="53604" marB="53604"/>
                </a:tc>
                <a:extLst>
                  <a:ext uri="{0D108BD9-81ED-4DB2-BD59-A6C34878D82A}">
                    <a16:rowId xmlns:a16="http://schemas.microsoft.com/office/drawing/2014/main" val="2820917763"/>
                  </a:ext>
                </a:extLst>
              </a:tr>
              <a:tr h="360000">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IN" sz="1800" b="0" dirty="0">
                          <a:effectLst/>
                          <a:latin typeface="Palatino Linotype" panose="02040502050505030304" pitchFamily="18" charset="0"/>
                        </a:rPr>
                        <a:t>Aggregate Functions </a:t>
                      </a:r>
                      <a:r>
                        <a:rPr lang="en-IN" sz="1800" b="1" dirty="0">
                          <a:effectLst/>
                          <a:latin typeface="Palatino Linotype" panose="02040502050505030304" pitchFamily="18" charset="0"/>
                        </a:rPr>
                        <a:t>c</a:t>
                      </a:r>
                      <a:r>
                        <a:rPr lang="en-US" sz="1800" dirty="0">
                          <a:effectLst/>
                          <a:latin typeface="Palatino Linotype" panose="02040502050505030304" pitchFamily="18" charset="0"/>
                        </a:rPr>
                        <a:t>cannot appear in WHERE clause.</a:t>
                      </a:r>
                    </a:p>
                  </a:txBody>
                  <a:tcPr marL="53604" marR="53604" marT="53604" marB="53604"/>
                </a:tc>
                <a:tc>
                  <a:txBody>
                    <a:bodyPr/>
                    <a:lstStyle/>
                    <a:p>
                      <a:pPr algn="l" fontAlgn="t"/>
                      <a:r>
                        <a:rPr lang="en-IN" sz="1800" b="0" dirty="0">
                          <a:effectLst/>
                          <a:latin typeface="Palatino Linotype" panose="02040502050505030304" pitchFamily="18" charset="0"/>
                        </a:rPr>
                        <a:t>Aggregate Functions </a:t>
                      </a:r>
                      <a:r>
                        <a:rPr lang="en-US" sz="1800" dirty="0">
                          <a:effectLst/>
                          <a:latin typeface="Palatino Linotype" panose="02040502050505030304" pitchFamily="18" charset="0"/>
                        </a:rPr>
                        <a:t>Can appear in HAVING clause.</a:t>
                      </a:r>
                    </a:p>
                  </a:txBody>
                  <a:tcPr marL="53604" marR="53604" marT="53604" marB="53604"/>
                </a:tc>
                <a:extLst>
                  <a:ext uri="{0D108BD9-81ED-4DB2-BD59-A6C34878D82A}">
                    <a16:rowId xmlns:a16="http://schemas.microsoft.com/office/drawing/2014/main" val="3579491206"/>
                  </a:ext>
                </a:extLst>
              </a:tr>
              <a:tr h="725585">
                <a:tc>
                  <a:txBody>
                    <a:bodyPr/>
                    <a:lstStyle/>
                    <a:p>
                      <a:pPr algn="l" fontAlgn="t"/>
                      <a:r>
                        <a:rPr lang="en-US" sz="1800" dirty="0">
                          <a:effectLst/>
                          <a:latin typeface="Palatino Linotype" panose="02040502050505030304" pitchFamily="18" charset="0"/>
                        </a:rPr>
                        <a:t>Used with SELECT and other statements such as UPDATE, DELETE or either one of them.</a:t>
                      </a:r>
                    </a:p>
                  </a:txBody>
                  <a:tcPr marL="53604" marR="53604" marT="53604" marB="53604"/>
                </a:tc>
                <a:tc>
                  <a:txBody>
                    <a:bodyPr/>
                    <a:lstStyle/>
                    <a:p>
                      <a:pPr algn="l" fontAlgn="t"/>
                      <a:r>
                        <a:rPr lang="en-US" sz="1800" dirty="0">
                          <a:effectLst/>
                          <a:latin typeface="Palatino Linotype" panose="02040502050505030304" pitchFamily="18" charset="0"/>
                        </a:rPr>
                        <a:t>Used with SELECT statement only.</a:t>
                      </a:r>
                    </a:p>
                  </a:txBody>
                  <a:tcPr marL="53604" marR="53604" marT="53604" marB="53604"/>
                </a:tc>
                <a:extLst>
                  <a:ext uri="{0D108BD9-81ED-4DB2-BD59-A6C34878D82A}">
                    <a16:rowId xmlns:a16="http://schemas.microsoft.com/office/drawing/2014/main" val="3128323809"/>
                  </a:ext>
                </a:extLst>
              </a:tr>
              <a:tr h="381600">
                <a:tc>
                  <a:txBody>
                    <a:bodyPr/>
                    <a:lstStyle/>
                    <a:p>
                      <a:pPr algn="l" fontAlgn="t"/>
                      <a:r>
                        <a:rPr lang="en-IN" sz="1800" dirty="0">
                          <a:effectLst/>
                          <a:latin typeface="Palatino Linotype" panose="02040502050505030304" pitchFamily="18" charset="0"/>
                        </a:rPr>
                        <a:t>Pre-filter</a:t>
                      </a:r>
                    </a:p>
                  </a:txBody>
                  <a:tcPr marL="53604" marR="53604" marT="53604" marB="53604"/>
                </a:tc>
                <a:tc>
                  <a:txBody>
                    <a:bodyPr/>
                    <a:lstStyle/>
                    <a:p>
                      <a:pPr algn="l" fontAlgn="t"/>
                      <a:r>
                        <a:rPr lang="en-IN" sz="1800" dirty="0">
                          <a:effectLst/>
                          <a:latin typeface="Palatino Linotype" panose="02040502050505030304" pitchFamily="18" charset="0"/>
                        </a:rPr>
                        <a:t>Post-filter</a:t>
                      </a:r>
                    </a:p>
                  </a:txBody>
                  <a:tcPr marL="53604" marR="53604" marT="53604" marB="53604"/>
                </a:tc>
                <a:extLst>
                  <a:ext uri="{0D108BD9-81ED-4DB2-BD59-A6C34878D82A}">
                    <a16:rowId xmlns:a16="http://schemas.microsoft.com/office/drawing/2014/main" val="1779799738"/>
                  </a:ext>
                </a:extLst>
              </a:tr>
              <a:tr h="381600">
                <a:tc>
                  <a:txBody>
                    <a:bodyPr/>
                    <a:lstStyle/>
                    <a:p>
                      <a:pPr algn="l" fontAlgn="t"/>
                      <a:r>
                        <a:rPr lang="en-IN" sz="1800" dirty="0">
                          <a:effectLst/>
                          <a:latin typeface="Palatino Linotype" panose="02040502050505030304" pitchFamily="18" charset="0"/>
                        </a:rPr>
                        <a:t>GROUP BY Comes after WHERE.</a:t>
                      </a:r>
                    </a:p>
                  </a:txBody>
                  <a:tcPr marL="53604" marR="53604" marT="53604" marB="53604"/>
                </a:tc>
                <a:tc>
                  <a:txBody>
                    <a:bodyPr/>
                    <a:lstStyle/>
                    <a:p>
                      <a:pPr algn="l" fontAlgn="t"/>
                      <a:r>
                        <a:rPr lang="en-IN" sz="1800" dirty="0">
                          <a:effectLst/>
                          <a:latin typeface="Palatino Linotype" panose="02040502050505030304" pitchFamily="18" charset="0"/>
                        </a:rPr>
                        <a:t>GROUP BY Comes before HAVING.</a:t>
                      </a:r>
                    </a:p>
                  </a:txBody>
                  <a:tcPr marL="53604" marR="53604" marT="53604" marB="53604"/>
                </a:tc>
                <a:extLst>
                  <a:ext uri="{0D108BD9-81ED-4DB2-BD59-A6C34878D82A}">
                    <a16:rowId xmlns:a16="http://schemas.microsoft.com/office/drawing/2014/main" val="277111606"/>
                  </a:ext>
                </a:extLst>
              </a:tr>
            </a:tbl>
          </a:graphicData>
        </a:graphic>
      </p:graphicFrame>
      <p:grpSp>
        <p:nvGrpSpPr>
          <p:cNvPr id="18" name="Group 17">
            <a:extLst>
              <a:ext uri="{FF2B5EF4-FFF2-40B4-BE49-F238E27FC236}">
                <a16:creationId xmlns:a16="http://schemas.microsoft.com/office/drawing/2014/main" id="{9F2B4833-BE72-4963-8475-C428ABD0318A}"/>
              </a:ext>
            </a:extLst>
          </p:cNvPr>
          <p:cNvGrpSpPr/>
          <p:nvPr/>
        </p:nvGrpSpPr>
        <p:grpSpPr>
          <a:xfrm>
            <a:off x="119336" y="260830"/>
            <a:ext cx="4680520" cy="863914"/>
            <a:chOff x="119336" y="188822"/>
            <a:chExt cx="4680520" cy="863914"/>
          </a:xfrm>
        </p:grpSpPr>
        <p:sp>
          <p:nvSpPr>
            <p:cNvPr id="2" name="Rectangle 1">
              <a:extLst>
                <a:ext uri="{FF2B5EF4-FFF2-40B4-BE49-F238E27FC236}">
                  <a16:creationId xmlns:a16="http://schemas.microsoft.com/office/drawing/2014/main" id="{91165A26-D2E4-45CE-B10E-7687ABA46EF3}"/>
                </a:ext>
              </a:extLst>
            </p:cNvPr>
            <p:cNvSpPr/>
            <p:nvPr/>
          </p:nvSpPr>
          <p:spPr>
            <a:xfrm>
              <a:off x="119336" y="188822"/>
              <a:ext cx="1944216" cy="863914"/>
            </a:xfrm>
            <a:prstGeom prst="rect">
              <a:avLst/>
            </a:prstGeom>
            <a:gradFill flip="none" rotWithShape="1">
              <a:gsLst>
                <a:gs pos="58000">
                  <a:srgbClr val="C8BE71"/>
                </a:gs>
                <a:gs pos="16000">
                  <a:schemeClr val="accent3">
                    <a:lumMod val="75000"/>
                  </a:schemeClr>
                </a:gs>
                <a:gs pos="100000">
                  <a:schemeClr val="accent5">
                    <a:lumMod val="60000"/>
                    <a:lumOff val="40000"/>
                  </a:schemeClr>
                </a:gs>
              </a:gsLst>
              <a:lin ang="13500000" scaled="1"/>
              <a:tileRect/>
            </a:gradFill>
            <a:ln w="19050">
              <a:solidFill>
                <a:srgbClr val="006C86">
                  <a:alpha val="9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AE3B415B-9AAD-48CC-8436-F063482CDC33}"/>
                </a:ext>
              </a:extLst>
            </p:cNvPr>
            <p:cNvSpPr txBox="1"/>
            <p:nvPr/>
          </p:nvSpPr>
          <p:spPr>
            <a:xfrm>
              <a:off x="305812" y="350795"/>
              <a:ext cx="1483098" cy="553998"/>
            </a:xfrm>
            <a:prstGeom prst="rect">
              <a:avLst/>
            </a:prstGeom>
            <a:noFill/>
          </p:spPr>
          <p:txBody>
            <a:bodyPr wrap="none" rtlCol="0">
              <a:spAutoFit/>
            </a:bodyPr>
            <a:lstStyle/>
            <a:p>
              <a:r>
                <a:rPr lang="en-US" sz="3000" dirty="0"/>
                <a:t>WHERE</a:t>
              </a:r>
              <a:endParaRPr lang="en-IN" sz="3000" dirty="0"/>
            </a:p>
          </p:txBody>
        </p:sp>
        <p:sp>
          <p:nvSpPr>
            <p:cNvPr id="14" name="Rectangle 13">
              <a:extLst>
                <a:ext uri="{FF2B5EF4-FFF2-40B4-BE49-F238E27FC236}">
                  <a16:creationId xmlns:a16="http://schemas.microsoft.com/office/drawing/2014/main" id="{C922C3FA-9E2A-4FDC-AF00-7DD2EAB39BFA}"/>
                </a:ext>
              </a:extLst>
            </p:cNvPr>
            <p:cNvSpPr/>
            <p:nvPr/>
          </p:nvSpPr>
          <p:spPr>
            <a:xfrm>
              <a:off x="2855640" y="188822"/>
              <a:ext cx="1944216" cy="863914"/>
            </a:xfrm>
            <a:prstGeom prst="rect">
              <a:avLst/>
            </a:prstGeom>
            <a:gradFill flip="none" rotWithShape="1">
              <a:gsLst>
                <a:gs pos="58000">
                  <a:srgbClr val="C8BE71"/>
                </a:gs>
                <a:gs pos="16000">
                  <a:schemeClr val="accent3">
                    <a:lumMod val="75000"/>
                  </a:schemeClr>
                </a:gs>
                <a:gs pos="100000">
                  <a:schemeClr val="accent5">
                    <a:lumMod val="60000"/>
                    <a:lumOff val="40000"/>
                  </a:schemeClr>
                </a:gs>
              </a:gsLst>
              <a:lin ang="13500000" scaled="1"/>
              <a:tileRect/>
            </a:gradFill>
            <a:ln w="19050">
              <a:solidFill>
                <a:srgbClr val="006C86">
                  <a:alpha val="9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id="{9A65B8F4-4C8E-4F3B-85E8-F7D8B5CC2AFF}"/>
                </a:ext>
              </a:extLst>
            </p:cNvPr>
            <p:cNvSpPr txBox="1"/>
            <p:nvPr/>
          </p:nvSpPr>
          <p:spPr>
            <a:xfrm>
              <a:off x="3042116" y="350795"/>
              <a:ext cx="1604606" cy="553998"/>
            </a:xfrm>
            <a:prstGeom prst="rect">
              <a:avLst/>
            </a:prstGeom>
            <a:noFill/>
          </p:spPr>
          <p:txBody>
            <a:bodyPr wrap="none" rtlCol="0">
              <a:spAutoFit/>
            </a:bodyPr>
            <a:lstStyle/>
            <a:p>
              <a:r>
                <a:rPr lang="en-US" sz="3000" dirty="0"/>
                <a:t>HAVING</a:t>
              </a:r>
              <a:endParaRPr lang="en-IN" sz="3000" dirty="0"/>
            </a:p>
          </p:txBody>
        </p:sp>
        <p:sp>
          <p:nvSpPr>
            <p:cNvPr id="17" name="TextBox 16">
              <a:extLst>
                <a:ext uri="{FF2B5EF4-FFF2-40B4-BE49-F238E27FC236}">
                  <a16:creationId xmlns:a16="http://schemas.microsoft.com/office/drawing/2014/main" id="{D8DE4F41-A7F6-4173-81F8-710533C878E5}"/>
                </a:ext>
              </a:extLst>
            </p:cNvPr>
            <p:cNvSpPr txBox="1"/>
            <p:nvPr/>
          </p:nvSpPr>
          <p:spPr>
            <a:xfrm>
              <a:off x="2135560" y="332656"/>
              <a:ext cx="745253" cy="584775"/>
            </a:xfrm>
            <a:prstGeom prst="rect">
              <a:avLst/>
            </a:prstGeom>
            <a:noFill/>
          </p:spPr>
          <p:txBody>
            <a:bodyPr wrap="square" rtlCol="0">
              <a:spAutoFit/>
            </a:bodyPr>
            <a:lstStyle/>
            <a:p>
              <a:r>
                <a:rPr lang="en-US" sz="3200" dirty="0"/>
                <a:t>V</a:t>
              </a:r>
              <a:r>
                <a:rPr lang="en-US" sz="2400" dirty="0"/>
                <a:t>S</a:t>
              </a:r>
              <a:endParaRPr lang="en-IN" sz="2400" dirty="0"/>
            </a:p>
          </p:txBody>
        </p:sp>
      </p:grpSp>
    </p:spTree>
    <p:extLst>
      <p:ext uri="{BB962C8B-B14F-4D97-AF65-F5344CB8AC3E}">
        <p14:creationId xmlns:p14="http://schemas.microsoft.com/office/powerpoint/2010/main" val="24702793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D3E5039-293F-3F84-BE51-BBD61955F6EE}"/>
              </a:ext>
            </a:extLst>
          </p:cNvPr>
          <p:cNvSpPr txBox="1">
            <a:spLocks/>
          </p:cNvSpPr>
          <p:nvPr/>
        </p:nvSpPr>
        <p:spPr>
          <a:xfrm>
            <a:off x="1676400" y="2442592"/>
            <a:ext cx="8839200" cy="914400"/>
          </a:xfrm>
          <a:prstGeom prst="rect">
            <a:avLst/>
          </a:prstGeom>
        </p:spPr>
        <p:txBody>
          <a:bodyPr>
            <a:normAutofit/>
          </a:bodyPr>
          <a:lstStyle/>
          <a:p>
            <a:pPr algn="ctr">
              <a:spcBef>
                <a:spcPct val="0"/>
              </a:spcBef>
              <a:defRPr/>
            </a:pPr>
            <a:r>
              <a:rPr lang="en-IN" sz="4900" dirty="0">
                <a:solidFill>
                  <a:srgbClr val="DC525C"/>
                </a:solidFill>
                <a:latin typeface="Segoe UI Light" panose="020B0502040204020203" pitchFamily="34" charset="0"/>
                <a:cs typeface="Segoe UI Light" panose="020B0502040204020203" pitchFamily="34" charset="0"/>
              </a:rPr>
              <a:t>table partitioning</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15794855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window function</a:t>
            </a:r>
          </a:p>
        </p:txBody>
      </p:sp>
    </p:spTree>
    <p:extLst>
      <p:ext uri="{BB962C8B-B14F-4D97-AF65-F5344CB8AC3E}">
        <p14:creationId xmlns:p14="http://schemas.microsoft.com/office/powerpoint/2010/main" val="379185985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window function</a:t>
            </a:r>
            <a:endParaRPr lang="en-IN" sz="3200" i="1" dirty="0">
              <a:solidFill>
                <a:srgbClr val="FF9900"/>
              </a:solidFill>
              <a:latin typeface="Arial" pitchFamily="34" charset="0"/>
              <a:cs typeface="Arial" pitchFamily="34" charset="0"/>
            </a:endParaRPr>
          </a:p>
        </p:txBody>
      </p:sp>
      <p:sp>
        <p:nvSpPr>
          <p:cNvPr id="9" name="Rectangle 8"/>
          <p:cNvSpPr/>
          <p:nvPr/>
        </p:nvSpPr>
        <p:spPr>
          <a:xfrm>
            <a:off x="238403" y="1611377"/>
            <a:ext cx="11521280" cy="1169551"/>
          </a:xfrm>
          <a:prstGeom prst="rect">
            <a:avLst/>
          </a:prstGeom>
        </p:spPr>
        <p:txBody>
          <a:bodyPr wrap="square">
            <a:spAutoFit/>
          </a:bodyPr>
          <a:lstStyle/>
          <a:p>
            <a:pPr marL="342900" indent="-342900">
              <a:buFont typeface="Wingdings" panose="05000000000000000000" pitchFamily="2" charset="2"/>
              <a:buChar char="Ø"/>
            </a:pPr>
            <a:r>
              <a:rPr lang="en-US" dirty="0">
                <a:solidFill>
                  <a:srgbClr val="0077AA"/>
                </a:solidFill>
                <a:latin typeface="Liberation Mono"/>
              </a:rPr>
              <a:t>RANK() OVER(PARTITION</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a:t>
            </a:r>
            <a:r>
              <a:rPr lang="en-US" sz="1800" dirty="0">
                <a:latin typeface="Liberation Mono"/>
              </a:rPr>
              <a:t>. . .</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[ASC</a:t>
            </a:r>
            <a:r>
              <a:rPr lang="en-US" dirty="0">
                <a:solidFill>
                  <a:schemeClr val="bg1">
                    <a:lumMod val="50000"/>
                  </a:schemeClr>
                </a:solidFill>
                <a:latin typeface="Liberation Mono"/>
              </a:rPr>
              <a:t>|</a:t>
            </a:r>
            <a:r>
              <a:rPr lang="en-US" dirty="0">
                <a:latin typeface="Liberation Mono"/>
              </a:rPr>
              <a:t>DESC] [, </a:t>
            </a:r>
            <a:r>
              <a:rPr lang="en-US" i="1" dirty="0">
                <a:latin typeface="Liberation Mono"/>
              </a:rPr>
              <a:t>expr</a:t>
            </a:r>
            <a:r>
              <a:rPr lang="en-US" dirty="0">
                <a:latin typeface="Liberation Mono"/>
              </a:rPr>
              <a:t> [ASC</a:t>
            </a:r>
            <a:r>
              <a:rPr lang="en-US" dirty="0">
                <a:solidFill>
                  <a:schemeClr val="bg1">
                    <a:lumMod val="50000"/>
                  </a:schemeClr>
                </a:solidFill>
                <a:latin typeface="Liberation Mono"/>
              </a:rPr>
              <a:t>|</a:t>
            </a:r>
            <a:r>
              <a:rPr lang="en-US" dirty="0">
                <a:latin typeface="Liberation Mono"/>
              </a:rPr>
              <a:t>DESC]] </a:t>
            </a:r>
            <a:r>
              <a:rPr lang="en-US" sz="1800" dirty="0">
                <a:latin typeface="Liberation Mono"/>
              </a:rPr>
              <a:t>. . . </a:t>
            </a:r>
            <a:r>
              <a:rPr lang="en-US" dirty="0">
                <a:latin typeface="Liberation Mono"/>
              </a:rPr>
              <a:t>)</a:t>
            </a:r>
          </a:p>
          <a:p>
            <a:pPr marL="342900" indent="-342900">
              <a:buFont typeface="Wingdings" panose="05000000000000000000" pitchFamily="2" charset="2"/>
              <a:buChar char="Ø"/>
            </a:pPr>
            <a:endParaRPr lang="en-US" sz="800" dirty="0">
              <a:solidFill>
                <a:srgbClr val="0077AA"/>
              </a:solidFill>
              <a:latin typeface="Liberation Mono"/>
            </a:endParaRPr>
          </a:p>
          <a:p>
            <a:pPr marL="342900" indent="-342900">
              <a:buFont typeface="Wingdings" panose="05000000000000000000" pitchFamily="2" charset="2"/>
              <a:buChar char="Ø"/>
            </a:pPr>
            <a:r>
              <a:rPr lang="en-US" dirty="0">
                <a:solidFill>
                  <a:srgbClr val="0077AA"/>
                </a:solidFill>
                <a:latin typeface="Liberation Mono"/>
              </a:rPr>
              <a:t>DENSE_RANK() OVER(PARTITION</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a:t>
            </a:r>
            <a:r>
              <a:rPr lang="en-US" sz="1800" dirty="0">
                <a:latin typeface="Liberation Mono"/>
              </a:rPr>
              <a:t>. . .</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[ASC</a:t>
            </a:r>
            <a:r>
              <a:rPr lang="en-US" dirty="0">
                <a:solidFill>
                  <a:schemeClr val="bg1">
                    <a:lumMod val="50000"/>
                  </a:schemeClr>
                </a:solidFill>
                <a:latin typeface="Liberation Mono"/>
              </a:rPr>
              <a:t>|</a:t>
            </a:r>
            <a:r>
              <a:rPr lang="en-US" dirty="0">
                <a:latin typeface="Liberation Mono"/>
              </a:rPr>
              <a:t>DESC] [, </a:t>
            </a:r>
            <a:r>
              <a:rPr lang="en-US" i="1" dirty="0">
                <a:latin typeface="Liberation Mono"/>
              </a:rPr>
              <a:t>expr</a:t>
            </a:r>
            <a:r>
              <a:rPr lang="en-US" dirty="0">
                <a:latin typeface="Liberation Mono"/>
              </a:rPr>
              <a:t> [ASC</a:t>
            </a:r>
            <a:r>
              <a:rPr lang="en-US" dirty="0">
                <a:solidFill>
                  <a:schemeClr val="bg1">
                    <a:lumMod val="50000"/>
                  </a:schemeClr>
                </a:solidFill>
                <a:latin typeface="Liberation Mono"/>
              </a:rPr>
              <a:t>|</a:t>
            </a:r>
            <a:r>
              <a:rPr lang="en-US" dirty="0">
                <a:latin typeface="Liberation Mono"/>
              </a:rPr>
              <a:t>DESC]] </a:t>
            </a:r>
            <a:r>
              <a:rPr lang="en-US" sz="1800" dirty="0">
                <a:latin typeface="Liberation Mono"/>
              </a:rPr>
              <a:t>. . . </a:t>
            </a:r>
            <a:r>
              <a:rPr lang="en-US" dirty="0">
                <a:latin typeface="Liberation Mono"/>
              </a:rPr>
              <a:t>)</a:t>
            </a:r>
          </a:p>
          <a:p>
            <a:pPr marL="342900" indent="-342900">
              <a:buFont typeface="Wingdings" panose="05000000000000000000" pitchFamily="2" charset="2"/>
              <a:buChar char="Ø"/>
            </a:pPr>
            <a:endParaRPr lang="en-US" sz="800" dirty="0">
              <a:solidFill>
                <a:srgbClr val="0077AA"/>
              </a:solidFill>
              <a:latin typeface="Liberation Mono"/>
            </a:endParaRPr>
          </a:p>
          <a:p>
            <a:pPr marL="342900" indent="-342900">
              <a:buFont typeface="Wingdings" panose="05000000000000000000" pitchFamily="2" charset="2"/>
              <a:buChar char="Ø"/>
            </a:pPr>
            <a:r>
              <a:rPr lang="en-US" dirty="0">
                <a:solidFill>
                  <a:srgbClr val="0077AA"/>
                </a:solidFill>
                <a:latin typeface="Liberation Mono"/>
              </a:rPr>
              <a:t>ROW_NUMBER() OVER(</a:t>
            </a:r>
            <a:r>
              <a:rPr lang="en-US" dirty="0">
                <a:latin typeface="Liberation Mono"/>
              </a:rPr>
              <a:t>[</a:t>
            </a:r>
            <a:r>
              <a:rPr lang="en-US" dirty="0">
                <a:solidFill>
                  <a:srgbClr val="0077AA"/>
                </a:solidFill>
                <a:latin typeface="Liberation Mono"/>
              </a:rPr>
              <a:t> PARTITION</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a:t>
            </a:r>
            <a:r>
              <a:rPr lang="en-US" sz="1800" dirty="0">
                <a:latin typeface="Liberation Mono"/>
              </a:rPr>
              <a:t>. . .</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[ASC</a:t>
            </a:r>
            <a:r>
              <a:rPr lang="en-US" dirty="0">
                <a:solidFill>
                  <a:schemeClr val="bg1">
                    <a:lumMod val="50000"/>
                  </a:schemeClr>
                </a:solidFill>
                <a:latin typeface="Liberation Mono"/>
              </a:rPr>
              <a:t>|</a:t>
            </a:r>
            <a:r>
              <a:rPr lang="en-US" dirty="0">
                <a:latin typeface="Liberation Mono"/>
              </a:rPr>
              <a:t>DESC] [, </a:t>
            </a:r>
            <a:r>
              <a:rPr lang="en-US" i="1" dirty="0">
                <a:latin typeface="Liberation Mono"/>
              </a:rPr>
              <a:t>expr</a:t>
            </a:r>
            <a:r>
              <a:rPr lang="en-US" dirty="0">
                <a:latin typeface="Liberation Mono"/>
              </a:rPr>
              <a:t> [ASC</a:t>
            </a:r>
            <a:r>
              <a:rPr lang="en-US" dirty="0">
                <a:solidFill>
                  <a:schemeClr val="bg1">
                    <a:lumMod val="50000"/>
                  </a:schemeClr>
                </a:solidFill>
                <a:latin typeface="Liberation Mono"/>
              </a:rPr>
              <a:t>|</a:t>
            </a:r>
            <a:r>
              <a:rPr lang="en-US" dirty="0">
                <a:latin typeface="Liberation Mono"/>
              </a:rPr>
              <a:t>DESC]] </a:t>
            </a:r>
            <a:r>
              <a:rPr lang="en-US" sz="1800" dirty="0">
                <a:latin typeface="Liberation Mono"/>
              </a:rPr>
              <a:t>. . . </a:t>
            </a:r>
            <a:r>
              <a:rPr lang="en-US" dirty="0">
                <a:latin typeface="Liberation Mono"/>
              </a:rPr>
              <a:t>]</a:t>
            </a:r>
            <a:r>
              <a:rPr lang="en-US" sz="1800" dirty="0">
                <a:latin typeface="Liberation Mono"/>
              </a:rPr>
              <a:t> </a:t>
            </a:r>
            <a:r>
              <a:rPr lang="en-US" dirty="0">
                <a:latin typeface="Liberation Mono"/>
              </a:rPr>
              <a:t>)</a:t>
            </a:r>
          </a:p>
        </p:txBody>
      </p:sp>
      <p:sp>
        <p:nvSpPr>
          <p:cNvPr id="6" name="Rectangle 5">
            <a:extLst>
              <a:ext uri="{FF2B5EF4-FFF2-40B4-BE49-F238E27FC236}">
                <a16:creationId xmlns:a16="http://schemas.microsoft.com/office/drawing/2014/main" id="{0075F367-747F-437F-9E98-4410C42574F9}"/>
              </a:ext>
            </a:extLst>
          </p:cNvPr>
          <p:cNvSpPr/>
          <p:nvPr/>
        </p:nvSpPr>
        <p:spPr>
          <a:xfrm>
            <a:off x="238401" y="3429000"/>
            <a:ext cx="11521279" cy="1969770"/>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C74C49"/>
              </a:solidFill>
              <a:latin typeface="Arial" panose="020B0604020202020204" pitchFamily="34" charset="0"/>
              <a:cs typeface="Arial" pitchFamily="34" charset="0"/>
            </a:endParaRPr>
          </a:p>
          <a:p>
            <a:r>
              <a:rPr lang="en-US" dirty="0">
                <a:solidFill>
                  <a:schemeClr val="tx1">
                    <a:lumMod val="85000"/>
                    <a:lumOff val="15000"/>
                  </a:schemeClr>
                </a:solidFill>
                <a:latin typeface="Arial" panose="020B0604020202020204" pitchFamily="34" charset="0"/>
                <a:cs typeface="Arial" pitchFamily="34" charset="0"/>
              </a:rPr>
              <a:t>MySQL does not support these window function features.</a:t>
            </a:r>
          </a:p>
          <a:p>
            <a:endParaRPr lang="en-US" sz="800" dirty="0">
              <a:solidFill>
                <a:schemeClr val="tx1">
                  <a:lumMod val="85000"/>
                  <a:lumOff val="15000"/>
                </a:schemeClr>
              </a:solidFill>
              <a:latin typeface="Arial" panose="020B0604020202020204"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DISTINCT syntax for aggregate functions.</a:t>
            </a:r>
          </a:p>
          <a:p>
            <a:pPr marL="285750" indent="-285750">
              <a:buFont typeface="Arial" panose="020B0604020202020204" pitchFamily="34" charset="0"/>
              <a:buChar char="•"/>
            </a:pPr>
            <a:endParaRPr lang="en-US" sz="600" dirty="0">
              <a:solidFill>
                <a:schemeClr val="tx1">
                  <a:lumMod val="85000"/>
                  <a:lumOff val="15000"/>
                </a:schemeClr>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Nested window functions</a:t>
            </a:r>
          </a:p>
          <a:p>
            <a:pPr marL="285750" indent="-285750">
              <a:buFont typeface="Arial" panose="020B0604020202020204" pitchFamily="34" charset="0"/>
              <a:buChar char="•"/>
            </a:pPr>
            <a:endParaRPr lang="en-US" sz="600" dirty="0">
              <a:solidFill>
                <a:schemeClr val="tx1">
                  <a:lumMod val="85000"/>
                  <a:lumOff val="15000"/>
                </a:schemeClr>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Window function cannot be the part of </a:t>
            </a:r>
            <a:r>
              <a:rPr lang="en-US" dirty="0">
                <a:solidFill>
                  <a:srgbClr val="0077AA"/>
                </a:solidFill>
                <a:latin typeface="Arial" panose="020B0604020202020204" pitchFamily="34" charset="0"/>
                <a:cs typeface="Arial" panose="020B0604020202020204" pitchFamily="34" charset="0"/>
              </a:rPr>
              <a:t>WHERE</a:t>
            </a:r>
            <a:r>
              <a:rPr lang="en-US" dirty="0">
                <a:solidFill>
                  <a:schemeClr val="tx1">
                    <a:lumMod val="85000"/>
                    <a:lumOff val="15000"/>
                  </a:schemeClr>
                </a:solidFill>
                <a:latin typeface="Arial" panose="020B0604020202020204" pitchFamily="34" charset="0"/>
                <a:cs typeface="Arial" pitchFamily="34" charset="0"/>
              </a:rPr>
              <a:t> condition</a:t>
            </a:r>
          </a:p>
        </p:txBody>
      </p:sp>
      <p:sp>
        <p:nvSpPr>
          <p:cNvPr id="7" name="TextBox 6">
            <a:extLst>
              <a:ext uri="{FF2B5EF4-FFF2-40B4-BE49-F238E27FC236}">
                <a16:creationId xmlns:a16="http://schemas.microsoft.com/office/drawing/2014/main" id="{456F6CF4-AFE2-423C-B66F-E237CE2F718A}"/>
              </a:ext>
            </a:extLst>
          </p:cNvPr>
          <p:cNvSpPr txBox="1"/>
          <p:nvPr/>
        </p:nvSpPr>
        <p:spPr>
          <a:xfrm>
            <a:off x="238402" y="974430"/>
            <a:ext cx="11521279" cy="369332"/>
          </a:xfrm>
          <a:prstGeom prst="rect">
            <a:avLst/>
          </a:prstGeom>
          <a:noFill/>
        </p:spPr>
        <p:txBody>
          <a:bodyPr wrap="square">
            <a:spAutoFit/>
          </a:bodyPr>
          <a:lstStyle/>
          <a:p>
            <a:r>
              <a:rPr lang="en-US" dirty="0">
                <a:solidFill>
                  <a:schemeClr val="tx1">
                    <a:lumMod val="85000"/>
                    <a:lumOff val="15000"/>
                  </a:schemeClr>
                </a:solidFill>
                <a:latin typeface="Arial" panose="020B0604020202020204" pitchFamily="34" charset="0"/>
                <a:cs typeface="Arial" pitchFamily="34" charset="0"/>
              </a:rPr>
              <a:t>Use </a:t>
            </a:r>
            <a:r>
              <a:rPr lang="en-US" dirty="0">
                <a:solidFill>
                  <a:srgbClr val="0077AA"/>
                </a:solidFill>
                <a:latin typeface="Arial" panose="020B0604020202020204" pitchFamily="34" charset="0"/>
                <a:cs typeface="Arial" panose="020B0604020202020204" pitchFamily="34" charset="0"/>
              </a:rPr>
              <a:t>ORDER</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solidFill>
                  <a:schemeClr val="tx1">
                    <a:lumMod val="85000"/>
                    <a:lumOff val="15000"/>
                  </a:schemeClr>
                </a:solidFill>
                <a:latin typeface="Arial" panose="020B0604020202020204" pitchFamily="34" charset="0"/>
                <a:cs typeface="Arial" pitchFamily="34" charset="0"/>
              </a:rPr>
              <a:t> with </a:t>
            </a:r>
            <a:r>
              <a:rPr lang="en-US" dirty="0">
                <a:solidFill>
                  <a:srgbClr val="0077AA"/>
                </a:solidFill>
                <a:latin typeface="Arial" panose="020B0604020202020204" pitchFamily="34" charset="0"/>
                <a:cs typeface="Arial" panose="020B0604020202020204" pitchFamily="34" charset="0"/>
              </a:rPr>
              <a:t>PARTITION</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latin typeface="Arial" panose="020B0604020202020204" pitchFamily="34" charset="0"/>
                <a:cs typeface="Arial" panose="020B0604020202020204" pitchFamily="34" charset="0"/>
              </a:rPr>
              <a:t> </a:t>
            </a:r>
            <a:r>
              <a:rPr lang="en-US" dirty="0">
                <a:solidFill>
                  <a:schemeClr val="tx1">
                    <a:lumMod val="85000"/>
                    <a:lumOff val="15000"/>
                  </a:schemeClr>
                </a:solidFill>
                <a:latin typeface="Arial" panose="020B0604020202020204" pitchFamily="34" charset="0"/>
                <a:cs typeface="Arial" pitchFamily="34" charset="0"/>
              </a:rPr>
              <a:t>to see the effect of </a:t>
            </a:r>
            <a:r>
              <a:rPr lang="en-US" dirty="0">
                <a:solidFill>
                  <a:srgbClr val="0077AA"/>
                </a:solidFill>
                <a:latin typeface="Arial" panose="020B0604020202020204" pitchFamily="34" charset="0"/>
                <a:cs typeface="Arial" panose="020B0604020202020204" pitchFamily="34" charset="0"/>
              </a:rPr>
              <a:t>PARTITION</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solidFill>
                  <a:schemeClr val="tx1">
                    <a:lumMod val="85000"/>
                    <a:lumOff val="15000"/>
                  </a:schemeClr>
                </a:solidFill>
                <a:latin typeface="Arial" panose="020B0604020202020204" pitchFamily="34" charset="0"/>
                <a:cs typeface="Arial" pitchFamily="34" charset="0"/>
              </a:rPr>
              <a: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0337425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window function- examples</a:t>
            </a:r>
            <a:endParaRPr lang="en-IN" sz="3200" i="1" dirty="0">
              <a:solidFill>
                <a:srgbClr val="FF9900"/>
              </a:solidFill>
              <a:latin typeface="Arial" pitchFamily="34" charset="0"/>
              <a:cs typeface="Arial" pitchFamily="34" charset="0"/>
            </a:endParaRPr>
          </a:p>
        </p:txBody>
      </p:sp>
      <p:sp>
        <p:nvSpPr>
          <p:cNvPr id="10" name="Rectangle 9"/>
          <p:cNvSpPr/>
          <p:nvPr/>
        </p:nvSpPr>
        <p:spPr>
          <a:xfrm>
            <a:off x="263352" y="215444"/>
            <a:ext cx="5328592" cy="369332"/>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FIFA / Forbes</a:t>
            </a:r>
          </a:p>
        </p:txBody>
      </p:sp>
      <p:sp>
        <p:nvSpPr>
          <p:cNvPr id="11" name="TextBox 10">
            <a:extLst>
              <a:ext uri="{FF2B5EF4-FFF2-40B4-BE49-F238E27FC236}">
                <a16:creationId xmlns:a16="http://schemas.microsoft.com/office/drawing/2014/main" id="{014A08B8-C05B-4762-B441-3D1257C72582}"/>
              </a:ext>
            </a:extLst>
          </p:cNvPr>
          <p:cNvSpPr txBox="1"/>
          <p:nvPr/>
        </p:nvSpPr>
        <p:spPr>
          <a:xfrm>
            <a:off x="241261" y="764704"/>
            <a:ext cx="11712338" cy="224676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DD4A68"/>
                </a:solidFill>
                <a:latin typeface="Liberation Mono"/>
              </a:rPr>
              <a:t>ROW_NUMBER() OVER() </a:t>
            </a:r>
            <a:r>
              <a:rPr lang="en-IN" dirty="0">
                <a:latin typeface="Liberation Mono"/>
              </a:rPr>
              <a:t>R1, emp.</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emp;</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a:solidFill>
                  <a:srgbClr val="DD4A68"/>
                </a:solidFill>
                <a:latin typeface="Liberation Mono"/>
              </a:rPr>
              <a:t>RANK() OVER</a:t>
            </a:r>
            <a:r>
              <a:rPr lang="en-US" dirty="0">
                <a:solidFill>
                  <a:schemeClr val="tx1">
                    <a:lumMod val="65000"/>
                    <a:lumOff val="35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job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sal</a:t>
            </a:r>
            <a:r>
              <a:rPr lang="en-US" dirty="0">
                <a:solidFill>
                  <a:schemeClr val="tx1">
                    <a:lumMod val="65000"/>
                    <a:lumOff val="35000"/>
                  </a:schemeClr>
                </a:solidFill>
                <a:latin typeface="Liberation Mono"/>
              </a:rPr>
              <a:t>)</a:t>
            </a:r>
            <a:r>
              <a:rPr lang="en-US" dirty="0">
                <a:latin typeface="Liberation Mono"/>
              </a:rPr>
              <a:t> R1, ename, sal, job </a:t>
            </a:r>
            <a:r>
              <a:rPr lang="en-US" dirty="0">
                <a:solidFill>
                  <a:srgbClr val="0077AA"/>
                </a:solidFill>
                <a:latin typeface="Liberation Mono"/>
              </a:rPr>
              <a:t>FROM</a:t>
            </a:r>
            <a:r>
              <a:rPr lang="en-US" dirty="0">
                <a:latin typeface="Liberation Mono"/>
              </a:rPr>
              <a:t> emp;</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a:solidFill>
                  <a:srgbClr val="DD4A68"/>
                </a:solidFill>
                <a:latin typeface="Liberation Mono"/>
              </a:rPr>
              <a:t>DENSE_RANK() OVER</a:t>
            </a:r>
            <a:r>
              <a:rPr lang="en-US" dirty="0">
                <a:solidFill>
                  <a:schemeClr val="tx1">
                    <a:lumMod val="65000"/>
                    <a:lumOff val="35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job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sal</a:t>
            </a:r>
            <a:r>
              <a:rPr lang="en-US" dirty="0">
                <a:solidFill>
                  <a:schemeClr val="tx1">
                    <a:lumMod val="65000"/>
                    <a:lumOff val="35000"/>
                  </a:schemeClr>
                </a:solidFill>
                <a:latin typeface="Liberation Mono"/>
              </a:rPr>
              <a:t>)</a:t>
            </a:r>
            <a:r>
              <a:rPr lang="en-US" dirty="0">
                <a:latin typeface="Liberation Mono"/>
              </a:rPr>
              <a:t> R1, ename, sal, job </a:t>
            </a:r>
            <a:r>
              <a:rPr lang="en-US" dirty="0">
                <a:solidFill>
                  <a:srgbClr val="0077AA"/>
                </a:solidFill>
                <a:latin typeface="Liberation Mono"/>
              </a:rPr>
              <a:t>FROM</a:t>
            </a:r>
            <a:r>
              <a:rPr lang="en-US" dirty="0">
                <a:latin typeface="Liberation Mono"/>
              </a:rPr>
              <a:t> emp;</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ordid, total, </a:t>
            </a:r>
            <a:r>
              <a:rPr lang="en-US" dirty="0">
                <a:solidFill>
                  <a:srgbClr val="DD4A68"/>
                </a:solidFill>
                <a:latin typeface="Liberation Mono"/>
              </a:rPr>
              <a:t>SUM</a:t>
            </a:r>
            <a:r>
              <a:rPr lang="en-US" dirty="0">
                <a:solidFill>
                  <a:schemeClr val="bg1">
                    <a:lumMod val="50000"/>
                  </a:schemeClr>
                </a:solidFill>
                <a:latin typeface="Liberation Mono"/>
              </a:rPr>
              <a:t>(</a:t>
            </a:r>
            <a:r>
              <a:rPr lang="en-US" dirty="0">
                <a:latin typeface="Liberation Mono"/>
              </a:rPr>
              <a:t>total</a:t>
            </a:r>
            <a:r>
              <a:rPr lang="en-US" dirty="0">
                <a:solidFill>
                  <a:schemeClr val="tx1">
                    <a:lumMod val="65000"/>
                    <a:lumOff val="35000"/>
                  </a:schemeClr>
                </a:solidFill>
                <a:latin typeface="Liberation Mono"/>
              </a:rPr>
              <a:t>)</a:t>
            </a:r>
            <a:r>
              <a:rPr lang="en-US" dirty="0">
                <a:latin typeface="Liberation Mono"/>
              </a:rPr>
              <a:t> </a:t>
            </a:r>
            <a:r>
              <a:rPr lang="en-US" dirty="0">
                <a:solidFill>
                  <a:srgbClr val="DD4A68"/>
                </a:solidFill>
                <a:latin typeface="Liberation Mono"/>
              </a:rPr>
              <a:t>OVER</a:t>
            </a:r>
            <a:r>
              <a:rPr lang="en-US" dirty="0">
                <a:solidFill>
                  <a:schemeClr val="tx1">
                    <a:lumMod val="65000"/>
                    <a:lumOff val="35000"/>
                  </a:schemeClr>
                </a:solidFill>
                <a:latin typeface="Liberation Mono"/>
              </a:rPr>
              <a:t>(</a:t>
            </a:r>
            <a:r>
              <a:rPr lang="en-US" dirty="0">
                <a:solidFill>
                  <a:srgbClr val="0077AA"/>
                </a:solidFill>
                <a:latin typeface="Liberation Mono"/>
              </a:rPr>
              <a:t>ORDER BY </a:t>
            </a:r>
            <a:r>
              <a:rPr lang="en-US" dirty="0">
                <a:latin typeface="Liberation Mono"/>
              </a:rPr>
              <a:t>ordid</a:t>
            </a:r>
            <a:r>
              <a:rPr lang="en-US" dirty="0">
                <a:solidFill>
                  <a:schemeClr val="tx1">
                    <a:lumMod val="65000"/>
                    <a:lumOff val="35000"/>
                  </a:schemeClr>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ord;</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a:t>
            </a:r>
            <a:r>
              <a:rPr lang="en-US" dirty="0">
                <a:solidFill>
                  <a:schemeClr val="bg1">
                    <a:lumMod val="50000"/>
                  </a:schemeClr>
                </a:solidFill>
                <a:latin typeface="Liberation Mono"/>
              </a:rPr>
              <a:t>(</a:t>
            </a:r>
            <a:r>
              <a:rPr lang="en-US" dirty="0">
                <a:solidFill>
                  <a:srgbClr val="0077AA"/>
                </a:solidFill>
                <a:latin typeface="Liberation Mono"/>
              </a:rPr>
              <a:t>SELECT</a:t>
            </a:r>
            <a:r>
              <a:rPr lang="en-US" dirty="0">
                <a:latin typeface="Liberation Mono"/>
              </a:rPr>
              <a:t> </a:t>
            </a:r>
            <a:r>
              <a:rPr lang="en-IN" dirty="0">
                <a:solidFill>
                  <a:srgbClr val="DD4A68"/>
                </a:solidFill>
                <a:latin typeface="Liberation Mono"/>
              </a:rPr>
              <a:t>ROW_NUMBER() OVER()</a:t>
            </a:r>
            <a:r>
              <a:rPr lang="en-US" dirty="0">
                <a:latin typeface="Liberation Mono"/>
              </a:rPr>
              <a:t> R1, emp.</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emp</a:t>
            </a:r>
            <a:r>
              <a:rPr lang="en-US" dirty="0">
                <a:solidFill>
                  <a:schemeClr val="bg1">
                    <a:lumMod val="50000"/>
                  </a:schemeClr>
                </a:solidFill>
                <a:latin typeface="Liberation Mono"/>
              </a:rPr>
              <a:t>)</a:t>
            </a:r>
            <a:r>
              <a:rPr lang="en-US" dirty="0">
                <a:latin typeface="Liberation Mono"/>
              </a:rPr>
              <a:t> d </a:t>
            </a:r>
            <a:r>
              <a:rPr lang="en-US" dirty="0">
                <a:solidFill>
                  <a:srgbClr val="0077AA"/>
                </a:solidFill>
                <a:latin typeface="Liberation Mono"/>
              </a:rPr>
              <a:t>WHERE</a:t>
            </a:r>
            <a:r>
              <a:rPr lang="en-US" dirty="0">
                <a:latin typeface="Liberation Mono"/>
              </a:rPr>
              <a:t> R1&gt; </a:t>
            </a:r>
            <a:r>
              <a:rPr lang="en-US" dirty="0">
                <a:solidFill>
                  <a:schemeClr val="bg1">
                    <a:lumMod val="50000"/>
                  </a:schemeClr>
                </a:solidFill>
                <a:latin typeface="Liberation Mono"/>
              </a:rPr>
              <a:t>(</a:t>
            </a:r>
            <a:r>
              <a:rPr lang="en-US" dirty="0">
                <a:solidFill>
                  <a:srgbClr val="0077AA"/>
                </a:solidFill>
                <a:latin typeface="Liberation Mono"/>
              </a:rPr>
              <a:t>SELECT</a:t>
            </a:r>
            <a:r>
              <a:rPr lang="en-US" dirty="0">
                <a:latin typeface="Liberation Mono"/>
              </a:rPr>
              <a:t> COUNT</a:t>
            </a:r>
            <a:r>
              <a:rPr lang="en-US" dirty="0">
                <a:solidFill>
                  <a:schemeClr val="bg1">
                    <a:lumMod val="50000"/>
                  </a:schemeClr>
                </a:solidFill>
                <a:latin typeface="Liberation Mono"/>
              </a:rPr>
              <a:t>(</a:t>
            </a:r>
            <a:r>
              <a:rPr lang="en-US" dirty="0">
                <a:solidFill>
                  <a:srgbClr val="A67F59"/>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0077AA"/>
                </a:solidFill>
                <a:latin typeface="Liberation Mono"/>
              </a:rPr>
              <a:t>FROM</a:t>
            </a:r>
            <a:r>
              <a:rPr lang="en-US" dirty="0">
                <a:latin typeface="Liberation Mono"/>
              </a:rPr>
              <a:t> emp</a:t>
            </a:r>
            <a:r>
              <a:rPr lang="en-US" dirty="0">
                <a:solidFill>
                  <a:schemeClr val="bg1">
                    <a:lumMod val="50000"/>
                  </a:schemeClr>
                </a:solidFill>
                <a:latin typeface="Liberation Mono"/>
              </a:rPr>
              <a:t>)</a:t>
            </a:r>
            <a:r>
              <a:rPr lang="en-US" dirty="0">
                <a:latin typeface="Liberation Mono"/>
              </a:rPr>
              <a:t>;</a:t>
            </a:r>
          </a:p>
        </p:txBody>
      </p:sp>
      <p:sp>
        <p:nvSpPr>
          <p:cNvPr id="6" name="TextBox 5">
            <a:extLst>
              <a:ext uri="{FF2B5EF4-FFF2-40B4-BE49-F238E27FC236}">
                <a16:creationId xmlns:a16="http://schemas.microsoft.com/office/drawing/2014/main" id="{3C43183B-F463-4494-9D23-AA20A8BA15F6}"/>
              </a:ext>
            </a:extLst>
          </p:cNvPr>
          <p:cNvSpPr txBox="1"/>
          <p:nvPr/>
        </p:nvSpPr>
        <p:spPr>
          <a:xfrm>
            <a:off x="185676" y="4221088"/>
            <a:ext cx="11820647" cy="172354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custId, type, amount, </a:t>
            </a:r>
            <a:r>
              <a:rPr lang="en-IN" dirty="0">
                <a:solidFill>
                  <a:srgbClr val="0077AA"/>
                </a:solidFill>
                <a:latin typeface="Liberation Mono"/>
              </a:rPr>
              <a:t>CASE</a:t>
            </a:r>
            <a:r>
              <a:rPr lang="en-IN" dirty="0">
                <a:latin typeface="Liberation Mono"/>
              </a:rPr>
              <a:t> type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'd'</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'c'</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END</a:t>
            </a:r>
            <a:r>
              <a:rPr lang="en-IN" dirty="0">
                <a:latin typeface="Liberation Mono"/>
              </a:rPr>
              <a:t> amount </a:t>
            </a:r>
            <a:r>
              <a:rPr lang="en-IN" dirty="0">
                <a:solidFill>
                  <a:srgbClr val="0077AA"/>
                </a:solidFill>
                <a:latin typeface="Liberation Mono"/>
              </a:rPr>
              <a:t>FROM</a:t>
            </a:r>
            <a:r>
              <a:rPr lang="en-IN" dirty="0">
                <a:latin typeface="Liberation Mono"/>
              </a:rPr>
              <a:t> transactions;</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year, quarter, amount, </a:t>
            </a:r>
            <a:r>
              <a:rPr lang="en-US" dirty="0">
                <a:solidFill>
                  <a:srgbClr val="DD4A68"/>
                </a:solidFill>
                <a:latin typeface="Liberation Mono"/>
              </a:rPr>
              <a:t>SUM</a:t>
            </a:r>
            <a:r>
              <a:rPr lang="en-US" dirty="0">
                <a:solidFill>
                  <a:schemeClr val="bg1">
                    <a:lumMod val="50000"/>
                  </a:schemeClr>
                </a:solidFill>
                <a:latin typeface="Liberation Mono"/>
              </a:rPr>
              <a:t>(</a:t>
            </a:r>
            <a:r>
              <a:rPr lang="en-US" dirty="0">
                <a:latin typeface="Liberation Mono"/>
              </a:rPr>
              <a:t>amount</a:t>
            </a:r>
            <a:r>
              <a:rPr lang="en-US" dirty="0">
                <a:solidFill>
                  <a:schemeClr val="bg1">
                    <a:lumMod val="50000"/>
                  </a:schemeClr>
                </a:solidFill>
                <a:latin typeface="Liberation Mono"/>
              </a:rPr>
              <a:t>)</a:t>
            </a:r>
            <a:r>
              <a:rPr lang="en-US" dirty="0">
                <a:latin typeface="Liberation Mono"/>
              </a:rPr>
              <a:t> </a:t>
            </a:r>
            <a:r>
              <a:rPr lang="en-US" dirty="0">
                <a:solidFill>
                  <a:srgbClr val="DD4A68"/>
                </a:solidFill>
                <a:latin typeface="Liberation Mono"/>
              </a:rPr>
              <a:t>OVER</a:t>
            </a:r>
            <a:r>
              <a:rPr lang="en-US" dirty="0">
                <a:solidFill>
                  <a:schemeClr val="bg1">
                    <a:lumMod val="50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year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quarter</a:t>
            </a:r>
            <a:r>
              <a:rPr lang="en-US" dirty="0">
                <a:solidFill>
                  <a:schemeClr val="bg1">
                    <a:lumMod val="50000"/>
                  </a:schemeClr>
                </a:solidFill>
                <a:latin typeface="Liberation Mono"/>
              </a:rPr>
              <a:t>)</a:t>
            </a:r>
            <a:r>
              <a:rPr lang="en-US" dirty="0">
                <a:latin typeface="Liberation Mono"/>
              </a:rPr>
              <a:t> R1 </a:t>
            </a:r>
            <a:r>
              <a:rPr lang="en-US" dirty="0">
                <a:solidFill>
                  <a:srgbClr val="0077AA"/>
                </a:solidFill>
                <a:latin typeface="Liberation Mono"/>
              </a:rPr>
              <a:t>FROM</a:t>
            </a:r>
            <a:r>
              <a:rPr lang="en-US" dirty="0">
                <a:latin typeface="Liberation Mono"/>
              </a:rPr>
              <a:t> quarter_revenue;</a:t>
            </a:r>
            <a:endParaRPr lang="en-IN" dirty="0">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err="1">
                <a:latin typeface="Liberation Mono"/>
              </a:rPr>
              <a:t>custId</a:t>
            </a:r>
            <a:r>
              <a:rPr lang="en-US" dirty="0">
                <a:latin typeface="Liberation Mono"/>
              </a:rPr>
              <a:t>, type, amount, </a:t>
            </a:r>
            <a:r>
              <a:rPr lang="en-US" dirty="0">
                <a:solidFill>
                  <a:srgbClr val="DD4A68"/>
                </a:solidFill>
                <a:latin typeface="Liberation Mono"/>
              </a:rPr>
              <a:t>SUM</a:t>
            </a:r>
            <a:r>
              <a:rPr lang="en-US" dirty="0">
                <a:solidFill>
                  <a:schemeClr val="bg1">
                    <a:lumMod val="50000"/>
                  </a:schemeClr>
                </a:solidFill>
                <a:latin typeface="Liberation Mono"/>
              </a:rPr>
              <a:t>(</a:t>
            </a:r>
            <a:r>
              <a:rPr lang="en-US" dirty="0">
                <a:solidFill>
                  <a:srgbClr val="0077AA"/>
                </a:solidFill>
                <a:latin typeface="Liberation Mono"/>
              </a:rPr>
              <a:t>CASE</a:t>
            </a:r>
            <a:r>
              <a:rPr lang="en-US" dirty="0">
                <a:latin typeface="Liberation Mono"/>
              </a:rPr>
              <a:t> type </a:t>
            </a:r>
            <a:r>
              <a:rPr lang="en-US" dirty="0">
                <a:solidFill>
                  <a:srgbClr val="0077AA"/>
                </a:solidFill>
                <a:latin typeface="Liberation Mono"/>
              </a:rPr>
              <a:t>WHEN</a:t>
            </a:r>
            <a:r>
              <a:rPr lang="en-US" dirty="0">
                <a:latin typeface="Liberation Mono"/>
              </a:rPr>
              <a:t> </a:t>
            </a:r>
            <a:r>
              <a:rPr lang="en-US" dirty="0">
                <a:solidFill>
                  <a:srgbClr val="669900"/>
                </a:solidFill>
                <a:latin typeface="Liberation Mono"/>
              </a:rPr>
              <a:t>'d'</a:t>
            </a:r>
            <a:r>
              <a:rPr lang="en-US" dirty="0">
                <a:latin typeface="Liberation Mono"/>
              </a:rPr>
              <a:t> </a:t>
            </a:r>
            <a:r>
              <a:rPr lang="en-US" dirty="0">
                <a:solidFill>
                  <a:srgbClr val="0077AA"/>
                </a:solidFill>
                <a:latin typeface="Liberation Mono"/>
              </a:rPr>
              <a:t>THEN</a:t>
            </a:r>
            <a:r>
              <a:rPr lang="en-US" dirty="0">
                <a:latin typeface="Liberation Mono"/>
              </a:rPr>
              <a:t> amount </a:t>
            </a:r>
            <a:r>
              <a:rPr lang="en-US" dirty="0">
                <a:solidFill>
                  <a:srgbClr val="0077AA"/>
                </a:solidFill>
                <a:latin typeface="Liberation Mono"/>
              </a:rPr>
              <a:t>WHEN</a:t>
            </a:r>
            <a:r>
              <a:rPr lang="en-US" dirty="0">
                <a:latin typeface="Liberation Mono"/>
              </a:rPr>
              <a:t> </a:t>
            </a:r>
            <a:r>
              <a:rPr lang="en-US" dirty="0">
                <a:solidFill>
                  <a:srgbClr val="669900"/>
                </a:solidFill>
                <a:latin typeface="Liberation Mono"/>
              </a:rPr>
              <a:t>'c'</a:t>
            </a:r>
            <a:r>
              <a:rPr lang="en-US" dirty="0">
                <a:latin typeface="Liberation Mono"/>
              </a:rPr>
              <a:t> </a:t>
            </a:r>
            <a:r>
              <a:rPr lang="en-US" dirty="0">
                <a:solidFill>
                  <a:srgbClr val="0077AA"/>
                </a:solidFill>
                <a:latin typeface="Liberation Mono"/>
              </a:rPr>
              <a:t>THEN</a:t>
            </a:r>
            <a:r>
              <a:rPr lang="en-US" dirty="0">
                <a:latin typeface="Liberation Mono"/>
              </a:rPr>
              <a:t> amount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END</a:t>
            </a:r>
            <a:r>
              <a:rPr lang="en-US" dirty="0">
                <a:solidFill>
                  <a:schemeClr val="bg1">
                    <a:lumMod val="65000"/>
                  </a:schemeClr>
                </a:solidFill>
                <a:latin typeface="Liberation Mono"/>
              </a:rPr>
              <a:t>)</a:t>
            </a:r>
            <a:r>
              <a:rPr lang="en-US" dirty="0">
                <a:latin typeface="Liberation Mono"/>
              </a:rPr>
              <a:t> </a:t>
            </a:r>
            <a:r>
              <a:rPr lang="en-US" dirty="0">
                <a:solidFill>
                  <a:srgbClr val="DD4A68"/>
                </a:solidFill>
                <a:latin typeface="Liberation Mono"/>
              </a:rPr>
              <a:t>OVER</a:t>
            </a:r>
            <a:r>
              <a:rPr lang="en-US" dirty="0">
                <a:solidFill>
                  <a:schemeClr val="bg1">
                    <a:lumMod val="50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custID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_id</a:t>
            </a:r>
            <a:r>
              <a:rPr lang="en-US" dirty="0">
                <a:solidFill>
                  <a:schemeClr val="bg1">
                    <a:lumMod val="50000"/>
                  </a:schemeClr>
                </a:solidFill>
                <a:latin typeface="Liberation Mono"/>
              </a:rPr>
              <a:t>)</a:t>
            </a:r>
            <a:r>
              <a:rPr lang="en-US" dirty="0">
                <a:latin typeface="Liberation Mono"/>
              </a:rPr>
              <a:t> amount </a:t>
            </a:r>
            <a:r>
              <a:rPr lang="en-US" dirty="0">
                <a:solidFill>
                  <a:srgbClr val="0077AA"/>
                </a:solidFill>
                <a:latin typeface="Liberation Mono"/>
              </a:rPr>
              <a:t>FROM</a:t>
            </a:r>
            <a:r>
              <a:rPr lang="en-US" dirty="0">
                <a:latin typeface="Liberation Mono"/>
              </a:rPr>
              <a:t> transactions;</a:t>
            </a:r>
          </a:p>
        </p:txBody>
      </p:sp>
    </p:spTree>
    <p:extLst>
      <p:ext uri="{BB962C8B-B14F-4D97-AF65-F5344CB8AC3E}">
        <p14:creationId xmlns:p14="http://schemas.microsoft.com/office/powerpoint/2010/main" val="52671317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19600" y="1484784"/>
            <a:ext cx="3124200" cy="48815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437928" y="116632"/>
            <a:ext cx="9087544" cy="1200329"/>
          </a:xfrm>
          <a:prstGeom prst="rect">
            <a:avLst/>
          </a:prstGeom>
        </p:spPr>
        <p:txBody>
          <a:bodyPr wrap="square">
            <a:spAutoFit/>
          </a:bodyPr>
          <a:lstStyle/>
          <a:p>
            <a:pPr algn="ctr"/>
            <a:r>
              <a:rPr lang="en-IN" sz="3600" dirty="0">
                <a:solidFill>
                  <a:srgbClr val="FE1212"/>
                </a:solidFill>
                <a:latin typeface="Segoe Print" panose="02000600000000000000" pitchFamily="2" charset="0"/>
              </a:rPr>
              <a:t>"Live as if you were to die tomorrow.</a:t>
            </a:r>
          </a:p>
          <a:p>
            <a:pPr algn="ctr"/>
            <a:r>
              <a:rPr lang="en-IN" sz="3600" dirty="0">
                <a:solidFill>
                  <a:srgbClr val="FE1212"/>
                </a:solidFill>
                <a:latin typeface="Segoe Print" panose="02000600000000000000" pitchFamily="2" charset="0"/>
              </a:rPr>
              <a:t>Learn as if you were to live </a:t>
            </a:r>
            <a:r>
              <a:rPr lang="en-IN" sz="3600">
                <a:solidFill>
                  <a:srgbClr val="FE1212"/>
                </a:solidFill>
                <a:latin typeface="Segoe Print" panose="02000600000000000000" pitchFamily="2" charset="0"/>
              </a:rPr>
              <a:t>forever"</a:t>
            </a:r>
            <a:endParaRPr lang="en-IN" sz="3600" dirty="0">
              <a:solidFill>
                <a:srgbClr val="FE1212"/>
              </a:solidFill>
              <a:latin typeface="Segoe Print" panose="02000600000000000000" pitchFamily="2" charset="0"/>
            </a:endParaRPr>
          </a:p>
        </p:txBody>
      </p:sp>
    </p:spTree>
    <p:extLst>
      <p:ext uri="{BB962C8B-B14F-4D97-AF65-F5344CB8AC3E}">
        <p14:creationId xmlns:p14="http://schemas.microsoft.com/office/powerpoint/2010/main" val="11481303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5014E16-5655-429C-9174-2E9E5FC398F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3352" y="319973"/>
            <a:ext cx="9289032" cy="6555063"/>
          </a:xfrm>
          <a:prstGeom prst="rect">
            <a:avLst/>
          </a:prstGeom>
        </p:spPr>
      </p:pic>
      <p:sp>
        <p:nvSpPr>
          <p:cNvPr id="13" name="Rectangle 12">
            <a:extLst>
              <a:ext uri="{FF2B5EF4-FFF2-40B4-BE49-F238E27FC236}">
                <a16:creationId xmlns:a16="http://schemas.microsoft.com/office/drawing/2014/main" id="{CF5B85F3-FDB7-4380-99A7-FB2A685D9DF4}"/>
              </a:ext>
            </a:extLst>
          </p:cNvPr>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table partitioning</a:t>
            </a:r>
          </a:p>
        </p:txBody>
      </p:sp>
    </p:spTree>
    <p:extLst>
      <p:ext uri="{BB962C8B-B14F-4D97-AF65-F5344CB8AC3E}">
        <p14:creationId xmlns:p14="http://schemas.microsoft.com/office/powerpoint/2010/main" val="25209328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241B634-1630-48B2-831A-F5EB1724F226}"/>
              </a:ext>
            </a:extLst>
          </p:cNvPr>
          <p:cNvSpPr txBox="1"/>
          <p:nvPr/>
        </p:nvSpPr>
        <p:spPr>
          <a:xfrm>
            <a:off x="407368" y="692696"/>
            <a:ext cx="5256584" cy="3139321"/>
          </a:xfrm>
          <a:prstGeom prst="rect">
            <a:avLst/>
          </a:prstGeom>
          <a:noFill/>
        </p:spPr>
        <p:txBody>
          <a:bodyPr wrap="square">
            <a:spAutoFit/>
          </a:bodyPr>
          <a:lstStyle/>
          <a:p>
            <a:r>
              <a:rPr lang="en-IN" dirty="0">
                <a:solidFill>
                  <a:srgbClr val="FF0000"/>
                </a:solidFill>
                <a:latin typeface="Liberation Mono"/>
              </a:rPr>
              <a:t>e.g. </a:t>
            </a: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employee</a:t>
            </a:r>
            <a:r>
              <a:rPr lang="en-IN" dirty="0">
                <a:solidFill>
                  <a:schemeClr val="bg1">
                    <a:lumMod val="50000"/>
                  </a:schemeClr>
                </a:solidFill>
                <a:latin typeface="Liberation Mono"/>
              </a:rPr>
              <a:t>(</a:t>
            </a:r>
          </a:p>
          <a:p>
            <a:r>
              <a:rPr lang="en-IN" dirty="0">
                <a:latin typeface="Liberation Mono"/>
              </a:rPr>
              <a:t>            empno  </a:t>
            </a:r>
            <a:r>
              <a:rPr lang="en-IN" dirty="0">
                <a:solidFill>
                  <a:srgbClr val="834689"/>
                </a:solidFill>
                <a:latin typeface="Liberation Mono"/>
                <a:cs typeface="Arial" panose="020B0604020202020204" pitchFamily="34" charset="0"/>
              </a:rPr>
              <a:t>INT</a:t>
            </a:r>
            <a:r>
              <a:rPr lang="en-IN" dirty="0">
                <a:latin typeface="Liberation Mono"/>
              </a:rPr>
              <a:t>,</a:t>
            </a:r>
          </a:p>
          <a:p>
            <a:r>
              <a:rPr lang="en-IN" dirty="0">
                <a:latin typeface="Liberation Mono"/>
              </a:rPr>
              <a:t>            ename  </a:t>
            </a:r>
            <a:r>
              <a:rPr lang="en-IN" dirty="0">
                <a:solidFill>
                  <a:srgbClr val="834689"/>
                </a:solidFill>
                <a:latin typeface="Liberation Mono"/>
                <a:cs typeface="Arial" panose="020B0604020202020204" pitchFamily="34" charset="0"/>
              </a:rPr>
              <a:t>VARCHAR</a:t>
            </a:r>
            <a:r>
              <a:rPr lang="en-IN" dirty="0">
                <a:solidFill>
                  <a:schemeClr val="bg1">
                    <a:lumMod val="50000"/>
                  </a:schemeClr>
                </a:solidFill>
                <a:latin typeface="Liberation Mono"/>
              </a:rPr>
              <a:t>(</a:t>
            </a:r>
            <a:r>
              <a:rPr lang="en-IN" dirty="0">
                <a:latin typeface="Liberation Mono"/>
              </a:rPr>
              <a:t>10</a:t>
            </a:r>
            <a:r>
              <a:rPr lang="en-IN" dirty="0">
                <a:solidFill>
                  <a:schemeClr val="bg1">
                    <a:lumMod val="50000"/>
                  </a:schemeClr>
                </a:solidFill>
                <a:latin typeface="Liberation Mono"/>
              </a:rPr>
              <a:t>)</a:t>
            </a:r>
            <a:r>
              <a:rPr lang="en-IN" dirty="0">
                <a:latin typeface="Liberation Mono"/>
              </a:rPr>
              <a:t>,</a:t>
            </a:r>
          </a:p>
          <a:p>
            <a:r>
              <a:rPr lang="en-IN" dirty="0">
                <a:latin typeface="Liberation Mono"/>
              </a:rPr>
              <a:t>            salary </a:t>
            </a:r>
            <a:r>
              <a:rPr lang="en-IN" dirty="0">
                <a:solidFill>
                  <a:srgbClr val="834689"/>
                </a:solidFill>
                <a:latin typeface="Liberation Mono"/>
                <a:cs typeface="Arial" panose="020B0604020202020204" pitchFamily="34" charset="0"/>
              </a:rPr>
              <a:t>INT</a:t>
            </a:r>
          </a:p>
          <a:p>
            <a:r>
              <a:rPr lang="en-IN" dirty="0">
                <a:latin typeface="Liberation Mono"/>
              </a:rPr>
              <a:t>        </a:t>
            </a:r>
            <a:r>
              <a:rPr lang="en-IN" dirty="0">
                <a:solidFill>
                  <a:schemeClr val="bg1">
                    <a:lumMod val="50000"/>
                  </a:schemeClr>
                </a:solidFill>
                <a:latin typeface="Liberation Mono"/>
              </a:rPr>
              <a:t>)</a:t>
            </a:r>
          </a:p>
          <a:p>
            <a:r>
              <a:rPr lang="en-IN" dirty="0">
                <a:latin typeface="Liberation Mono"/>
              </a:rPr>
              <a:t>       </a:t>
            </a:r>
            <a:r>
              <a:rPr lang="en-IN" dirty="0">
                <a:solidFill>
                  <a:srgbClr val="0077AA"/>
                </a:solidFill>
                <a:latin typeface="Liberation Mono"/>
              </a:rPr>
              <a:t>PARTITION</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FD8603"/>
                </a:solidFill>
                <a:latin typeface="Liberation Mono"/>
              </a:rPr>
              <a:t>RANGE</a:t>
            </a:r>
            <a:r>
              <a:rPr lang="en-IN" dirty="0">
                <a:latin typeface="Liberation Mono"/>
              </a:rPr>
              <a:t> </a:t>
            </a:r>
            <a:r>
              <a:rPr lang="en-IN" dirty="0">
                <a:solidFill>
                  <a:schemeClr val="bg1">
                    <a:lumMod val="50000"/>
                  </a:schemeClr>
                </a:solidFill>
                <a:latin typeface="Liberation Mono"/>
              </a:rPr>
              <a:t>(</a:t>
            </a:r>
            <a:r>
              <a:rPr lang="en-IN" dirty="0">
                <a:latin typeface="Liberation Mono"/>
              </a:rPr>
              <a:t>salary</a:t>
            </a:r>
            <a:r>
              <a:rPr lang="en-IN" dirty="0">
                <a:solidFill>
                  <a:schemeClr val="bg1">
                    <a:lumMod val="50000"/>
                  </a:schemeClr>
                </a:solidFill>
                <a:latin typeface="Liberation Mono"/>
              </a:rPr>
              <a:t>) (</a:t>
            </a:r>
          </a:p>
          <a:p>
            <a:r>
              <a:rPr lang="en-IN" dirty="0">
                <a:latin typeface="Liberation Mono"/>
              </a:rPr>
              <a:t>           </a:t>
            </a:r>
            <a:r>
              <a:rPr lang="en-IN" dirty="0">
                <a:solidFill>
                  <a:srgbClr val="0077AA"/>
                </a:solidFill>
                <a:latin typeface="Liberation Mono"/>
              </a:rPr>
              <a:t>PARTITION</a:t>
            </a:r>
            <a:r>
              <a:rPr lang="en-IN" dirty="0">
                <a:latin typeface="Liberation Mono"/>
              </a:rPr>
              <a:t> </a:t>
            </a:r>
            <a:r>
              <a:rPr lang="en-IN" dirty="0">
                <a:solidFill>
                  <a:schemeClr val="accent4">
                    <a:lumMod val="50000"/>
                  </a:schemeClr>
                </a:solidFill>
                <a:latin typeface="Liberation Mono"/>
              </a:rPr>
              <a:t>p0</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0077AA"/>
                </a:solidFill>
                <a:latin typeface="Liberation Mono"/>
              </a:rPr>
              <a:t>LESS</a:t>
            </a:r>
            <a:r>
              <a:rPr lang="en-IN" dirty="0">
                <a:latin typeface="Liberation Mono"/>
              </a:rPr>
              <a:t> </a:t>
            </a:r>
            <a:r>
              <a:rPr lang="en-IN" dirty="0">
                <a:solidFill>
                  <a:srgbClr val="0077AA"/>
                </a:solidFill>
                <a:latin typeface="Liberation Mono"/>
              </a:rPr>
              <a:t>THAN</a:t>
            </a:r>
            <a:r>
              <a:rPr lang="en-IN" dirty="0">
                <a:latin typeface="Liberation Mono"/>
              </a:rPr>
              <a:t> </a:t>
            </a:r>
            <a:r>
              <a:rPr lang="en-IN" dirty="0">
                <a:solidFill>
                  <a:schemeClr val="bg1">
                    <a:lumMod val="50000"/>
                  </a:schemeClr>
                </a:solidFill>
                <a:latin typeface="Liberation Mono"/>
              </a:rPr>
              <a:t>(</a:t>
            </a:r>
            <a:r>
              <a:rPr lang="en-IN" dirty="0">
                <a:solidFill>
                  <a:srgbClr val="990055"/>
                </a:solidFill>
                <a:latin typeface="Liberation Mono"/>
              </a:rPr>
              <a:t>2000</a:t>
            </a:r>
            <a:r>
              <a:rPr lang="en-IN" dirty="0">
                <a:solidFill>
                  <a:schemeClr val="bg1">
                    <a:lumMod val="50000"/>
                  </a:schemeClr>
                </a:solidFill>
                <a:latin typeface="Liberation Mono"/>
              </a:rPr>
              <a:t>)</a:t>
            </a:r>
            <a:r>
              <a:rPr lang="en-IN" dirty="0">
                <a:latin typeface="Liberation Mono"/>
              </a:rPr>
              <a:t>,</a:t>
            </a:r>
          </a:p>
          <a:p>
            <a:r>
              <a:rPr lang="en-IN" dirty="0">
                <a:latin typeface="Liberation Mono"/>
              </a:rPr>
              <a:t>           </a:t>
            </a:r>
            <a:r>
              <a:rPr lang="en-IN" dirty="0">
                <a:solidFill>
                  <a:srgbClr val="0077AA"/>
                </a:solidFill>
                <a:latin typeface="Liberation Mono"/>
              </a:rPr>
              <a:t>PARTITION</a:t>
            </a:r>
            <a:r>
              <a:rPr lang="en-IN" dirty="0">
                <a:latin typeface="Liberation Mono"/>
              </a:rPr>
              <a:t> </a:t>
            </a:r>
            <a:r>
              <a:rPr lang="en-IN" dirty="0">
                <a:solidFill>
                  <a:schemeClr val="accent4">
                    <a:lumMod val="50000"/>
                  </a:schemeClr>
                </a:solidFill>
                <a:latin typeface="Liberation Mono"/>
              </a:rPr>
              <a:t>p1</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0077AA"/>
                </a:solidFill>
                <a:latin typeface="Liberation Mono"/>
              </a:rPr>
              <a:t>LESS</a:t>
            </a:r>
            <a:r>
              <a:rPr lang="en-IN" dirty="0">
                <a:latin typeface="Liberation Mono"/>
              </a:rPr>
              <a:t> </a:t>
            </a:r>
            <a:r>
              <a:rPr lang="en-IN" dirty="0">
                <a:solidFill>
                  <a:srgbClr val="0077AA"/>
                </a:solidFill>
                <a:latin typeface="Liberation Mono"/>
              </a:rPr>
              <a:t>THAN</a:t>
            </a:r>
            <a:r>
              <a:rPr lang="en-IN" dirty="0">
                <a:latin typeface="Liberation Mono"/>
              </a:rPr>
              <a:t> </a:t>
            </a:r>
            <a:r>
              <a:rPr lang="en-IN" dirty="0">
                <a:solidFill>
                  <a:schemeClr val="bg1">
                    <a:lumMod val="50000"/>
                  </a:schemeClr>
                </a:solidFill>
                <a:latin typeface="Liberation Mono"/>
              </a:rPr>
              <a:t>(</a:t>
            </a:r>
            <a:r>
              <a:rPr lang="en-IN" dirty="0">
                <a:solidFill>
                  <a:srgbClr val="990055"/>
                </a:solidFill>
                <a:latin typeface="Liberation Mono"/>
              </a:rPr>
              <a:t>4000</a:t>
            </a:r>
            <a:r>
              <a:rPr lang="en-IN" dirty="0">
                <a:solidFill>
                  <a:schemeClr val="bg1">
                    <a:lumMod val="50000"/>
                  </a:schemeClr>
                </a:solidFill>
                <a:latin typeface="Liberation Mono"/>
              </a:rPr>
              <a:t>)</a:t>
            </a:r>
            <a:r>
              <a:rPr lang="en-IN" dirty="0">
                <a:latin typeface="Liberation Mono"/>
              </a:rPr>
              <a:t>,</a:t>
            </a:r>
          </a:p>
          <a:p>
            <a:r>
              <a:rPr lang="en-IN" dirty="0">
                <a:latin typeface="Liberation Mono"/>
              </a:rPr>
              <a:t>           </a:t>
            </a:r>
            <a:r>
              <a:rPr lang="en-IN" dirty="0">
                <a:solidFill>
                  <a:srgbClr val="0077AA"/>
                </a:solidFill>
                <a:latin typeface="Liberation Mono"/>
              </a:rPr>
              <a:t>PARTITION</a:t>
            </a:r>
            <a:r>
              <a:rPr lang="en-IN" dirty="0">
                <a:latin typeface="Liberation Mono"/>
              </a:rPr>
              <a:t> </a:t>
            </a:r>
            <a:r>
              <a:rPr lang="en-IN" dirty="0">
                <a:solidFill>
                  <a:schemeClr val="accent4">
                    <a:lumMod val="50000"/>
                  </a:schemeClr>
                </a:solidFill>
                <a:latin typeface="Liberation Mono"/>
              </a:rPr>
              <a:t>p2</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0077AA"/>
                </a:solidFill>
                <a:latin typeface="Liberation Mono"/>
              </a:rPr>
              <a:t>LESS</a:t>
            </a:r>
            <a:r>
              <a:rPr lang="en-IN" dirty="0">
                <a:latin typeface="Liberation Mono"/>
              </a:rPr>
              <a:t> </a:t>
            </a:r>
            <a:r>
              <a:rPr lang="en-IN" dirty="0">
                <a:solidFill>
                  <a:srgbClr val="0077AA"/>
                </a:solidFill>
                <a:latin typeface="Liberation Mono"/>
              </a:rPr>
              <a:t>THAN</a:t>
            </a:r>
            <a:r>
              <a:rPr lang="en-IN" dirty="0">
                <a:latin typeface="Liberation Mono"/>
              </a:rPr>
              <a:t> </a:t>
            </a:r>
            <a:r>
              <a:rPr lang="en-IN" dirty="0">
                <a:solidFill>
                  <a:schemeClr val="bg1">
                    <a:lumMod val="50000"/>
                  </a:schemeClr>
                </a:solidFill>
                <a:latin typeface="Liberation Mono"/>
              </a:rPr>
              <a:t>(</a:t>
            </a:r>
            <a:r>
              <a:rPr lang="en-IN" dirty="0">
                <a:solidFill>
                  <a:srgbClr val="990055"/>
                </a:solidFill>
                <a:latin typeface="Liberation Mono"/>
              </a:rPr>
              <a:t>6000</a:t>
            </a:r>
            <a:r>
              <a:rPr lang="en-IN" dirty="0">
                <a:solidFill>
                  <a:schemeClr val="bg1">
                    <a:lumMod val="50000"/>
                  </a:schemeClr>
                </a:solidFill>
                <a:latin typeface="Liberation Mono"/>
              </a:rPr>
              <a:t>)</a:t>
            </a:r>
            <a:r>
              <a:rPr lang="en-IN" dirty="0">
                <a:latin typeface="Liberation Mono"/>
              </a:rPr>
              <a:t>,</a:t>
            </a:r>
          </a:p>
          <a:p>
            <a:r>
              <a:rPr lang="en-IN" dirty="0">
                <a:latin typeface="Liberation Mono"/>
              </a:rPr>
              <a:t>           </a:t>
            </a:r>
            <a:r>
              <a:rPr lang="en-IN" dirty="0">
                <a:solidFill>
                  <a:srgbClr val="0077AA"/>
                </a:solidFill>
                <a:latin typeface="Liberation Mono"/>
              </a:rPr>
              <a:t>PARTITION</a:t>
            </a:r>
            <a:r>
              <a:rPr lang="en-IN" dirty="0">
                <a:latin typeface="Liberation Mono"/>
              </a:rPr>
              <a:t> </a:t>
            </a:r>
            <a:r>
              <a:rPr lang="en-IN" dirty="0">
                <a:solidFill>
                  <a:schemeClr val="accent4">
                    <a:lumMod val="50000"/>
                  </a:schemeClr>
                </a:solidFill>
                <a:latin typeface="Liberation Mono"/>
              </a:rPr>
              <a:t>p3</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0077AA"/>
                </a:solidFill>
                <a:latin typeface="Liberation Mono"/>
              </a:rPr>
              <a:t>LESS</a:t>
            </a:r>
            <a:r>
              <a:rPr lang="en-IN" dirty="0">
                <a:latin typeface="Liberation Mono"/>
              </a:rPr>
              <a:t> </a:t>
            </a:r>
            <a:r>
              <a:rPr lang="en-IN" dirty="0">
                <a:solidFill>
                  <a:srgbClr val="0077AA"/>
                </a:solidFill>
                <a:latin typeface="Liberation Mono"/>
              </a:rPr>
              <a:t>THAN</a:t>
            </a:r>
            <a:r>
              <a:rPr lang="en-IN" dirty="0">
                <a:latin typeface="Liberation Mono"/>
              </a:rPr>
              <a:t> </a:t>
            </a:r>
            <a:r>
              <a:rPr lang="en-IN" dirty="0">
                <a:solidFill>
                  <a:srgbClr val="0077AA"/>
                </a:solidFill>
                <a:latin typeface="Liberation Mono"/>
              </a:rPr>
              <a:t>MAXVALUE</a:t>
            </a:r>
          </a:p>
          <a:p>
            <a:r>
              <a:rPr lang="en-IN" dirty="0">
                <a:latin typeface="Liberation Mono"/>
              </a:rPr>
              <a:t>       </a:t>
            </a:r>
            <a:r>
              <a:rPr lang="en-IN" dirty="0">
                <a:solidFill>
                  <a:schemeClr val="bg1">
                    <a:lumMod val="50000"/>
                  </a:schemeClr>
                </a:solidFill>
                <a:latin typeface="Liberation Mono"/>
              </a:rPr>
              <a:t>)</a:t>
            </a:r>
            <a:r>
              <a:rPr lang="en-IN" dirty="0">
                <a:latin typeface="Liberation Mono"/>
              </a:rPr>
              <a:t>;</a:t>
            </a:r>
          </a:p>
        </p:txBody>
      </p:sp>
      <p:sp>
        <p:nvSpPr>
          <p:cNvPr id="10" name="TextBox 9">
            <a:extLst>
              <a:ext uri="{FF2B5EF4-FFF2-40B4-BE49-F238E27FC236}">
                <a16:creationId xmlns:a16="http://schemas.microsoft.com/office/drawing/2014/main" id="{BF2D0824-5F5C-40A0-B19B-48394F0ED588}"/>
              </a:ext>
            </a:extLst>
          </p:cNvPr>
          <p:cNvSpPr txBox="1"/>
          <p:nvPr/>
        </p:nvSpPr>
        <p:spPr>
          <a:xfrm>
            <a:off x="407368" y="188640"/>
            <a:ext cx="3312368" cy="430887"/>
          </a:xfrm>
          <a:prstGeom prst="rect">
            <a:avLst/>
          </a:prstGeom>
          <a:noFill/>
        </p:spPr>
        <p:txBody>
          <a:bodyPr wrap="square">
            <a:spAutoFit/>
          </a:bodyPr>
          <a:lstStyle/>
          <a:p>
            <a:pPr algn="just"/>
            <a:r>
              <a:rPr lang="en-US" sz="2200" b="0" i="0" dirty="0">
                <a:solidFill>
                  <a:srgbClr val="C00000"/>
                </a:solidFill>
                <a:effectLst/>
                <a:latin typeface="Inter-Regular"/>
              </a:rPr>
              <a:t>RANGE Partitioning</a:t>
            </a:r>
          </a:p>
        </p:txBody>
      </p:sp>
      <p:grpSp>
        <p:nvGrpSpPr>
          <p:cNvPr id="2" name="Group 1">
            <a:extLst>
              <a:ext uri="{FF2B5EF4-FFF2-40B4-BE49-F238E27FC236}">
                <a16:creationId xmlns:a16="http://schemas.microsoft.com/office/drawing/2014/main" id="{0ACB5D95-4399-4373-ABFB-39C1A7435854}"/>
              </a:ext>
            </a:extLst>
          </p:cNvPr>
          <p:cNvGrpSpPr/>
          <p:nvPr/>
        </p:nvGrpSpPr>
        <p:grpSpPr>
          <a:xfrm>
            <a:off x="7176120" y="2449919"/>
            <a:ext cx="4824536" cy="3643377"/>
            <a:chOff x="6672064" y="2449919"/>
            <a:chExt cx="5256584" cy="3643377"/>
          </a:xfrm>
        </p:grpSpPr>
        <p:sp>
          <p:nvSpPr>
            <p:cNvPr id="13" name="TextBox 12">
              <a:extLst>
                <a:ext uri="{FF2B5EF4-FFF2-40B4-BE49-F238E27FC236}">
                  <a16:creationId xmlns:a16="http://schemas.microsoft.com/office/drawing/2014/main" id="{4F9B653E-AEBB-406F-8BC4-7C9D819D5FE4}"/>
                </a:ext>
              </a:extLst>
            </p:cNvPr>
            <p:cNvSpPr txBox="1"/>
            <p:nvPr/>
          </p:nvSpPr>
          <p:spPr>
            <a:xfrm>
              <a:off x="6672064" y="2953975"/>
              <a:ext cx="5256584" cy="3139321"/>
            </a:xfrm>
            <a:prstGeom prst="rect">
              <a:avLst/>
            </a:prstGeom>
            <a:noFill/>
          </p:spPr>
          <p:txBody>
            <a:bodyPr wrap="square">
              <a:spAutoFit/>
            </a:bodyPr>
            <a:lstStyle/>
            <a:p>
              <a:r>
                <a:rPr lang="en-IN" dirty="0">
                  <a:solidFill>
                    <a:srgbClr val="FF0000"/>
                  </a:solidFill>
                  <a:latin typeface="Liberation Mono"/>
                </a:rPr>
                <a:t>e.g. </a:t>
              </a: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item</a:t>
              </a:r>
              <a:r>
                <a:rPr lang="en-IN" dirty="0">
                  <a:solidFill>
                    <a:schemeClr val="bg1">
                      <a:lumMod val="50000"/>
                    </a:schemeClr>
                  </a:solidFill>
                  <a:latin typeface="Liberation Mono"/>
                </a:rPr>
                <a:t>(</a:t>
              </a:r>
            </a:p>
            <a:p>
              <a:r>
                <a:rPr lang="en-IN" dirty="0">
                  <a:latin typeface="Liberation Mono"/>
                </a:rPr>
                <a:t>            itemID  </a:t>
              </a:r>
              <a:r>
                <a:rPr lang="en-IN" dirty="0">
                  <a:solidFill>
                    <a:srgbClr val="834689"/>
                  </a:solidFill>
                  <a:latin typeface="Liberation Mono"/>
                  <a:cs typeface="Arial" panose="020B0604020202020204" pitchFamily="34" charset="0"/>
                </a:rPr>
                <a:t>INT</a:t>
              </a:r>
              <a:r>
                <a:rPr lang="en-IN" dirty="0">
                  <a:latin typeface="Liberation Mono"/>
                </a:rPr>
                <a:t>,</a:t>
              </a:r>
            </a:p>
            <a:p>
              <a:r>
                <a:rPr lang="en-IN" dirty="0">
                  <a:latin typeface="Liberation Mono"/>
                </a:rPr>
                <a:t>            itemDesc  </a:t>
              </a:r>
              <a:r>
                <a:rPr lang="en-IN" dirty="0">
                  <a:solidFill>
                    <a:srgbClr val="834689"/>
                  </a:solidFill>
                  <a:latin typeface="Liberation Mono"/>
                  <a:cs typeface="Arial" panose="020B0604020202020204" pitchFamily="34" charset="0"/>
                </a:rPr>
                <a:t>VARCHAR</a:t>
              </a:r>
              <a:r>
                <a:rPr lang="en-IN" dirty="0">
                  <a:solidFill>
                    <a:schemeClr val="bg1">
                      <a:lumMod val="50000"/>
                    </a:schemeClr>
                  </a:solidFill>
                  <a:latin typeface="Liberation Mono"/>
                </a:rPr>
                <a:t>(</a:t>
              </a:r>
              <a:r>
                <a:rPr lang="en-IN" dirty="0">
                  <a:latin typeface="Liberation Mono"/>
                </a:rPr>
                <a:t>10</a:t>
              </a:r>
              <a:r>
                <a:rPr lang="en-IN" dirty="0">
                  <a:solidFill>
                    <a:schemeClr val="bg1">
                      <a:lumMod val="50000"/>
                    </a:schemeClr>
                  </a:solidFill>
                  <a:latin typeface="Liberation Mono"/>
                </a:rPr>
                <a:t>)</a:t>
              </a:r>
              <a:r>
                <a:rPr lang="en-IN" dirty="0">
                  <a:latin typeface="Liberation Mono"/>
                </a:rPr>
                <a:t>,</a:t>
              </a:r>
            </a:p>
            <a:p>
              <a:r>
                <a:rPr lang="en-IN" dirty="0">
                  <a:latin typeface="Liberation Mono"/>
                </a:rPr>
                <a:t>            storeID </a:t>
              </a:r>
              <a:r>
                <a:rPr lang="en-IN" dirty="0">
                  <a:solidFill>
                    <a:srgbClr val="834689"/>
                  </a:solidFill>
                  <a:latin typeface="Liberation Mono"/>
                  <a:cs typeface="Arial" panose="020B0604020202020204" pitchFamily="34" charset="0"/>
                </a:rPr>
                <a:t>INT</a:t>
              </a:r>
              <a:endParaRPr lang="en-IN" dirty="0">
                <a:latin typeface="Liberation Mono"/>
              </a:endParaRPr>
            </a:p>
            <a:p>
              <a:r>
                <a:rPr lang="en-IN" dirty="0">
                  <a:latin typeface="Liberation Mono"/>
                </a:rPr>
                <a:t>        </a:t>
              </a:r>
              <a:r>
                <a:rPr lang="en-IN" dirty="0">
                  <a:solidFill>
                    <a:schemeClr val="bg1">
                      <a:lumMod val="50000"/>
                    </a:schemeClr>
                  </a:solidFill>
                  <a:latin typeface="Liberation Mono"/>
                </a:rPr>
                <a:t>)</a:t>
              </a:r>
            </a:p>
            <a:p>
              <a:r>
                <a:rPr lang="en-IN" dirty="0">
                  <a:latin typeface="Liberation Mono"/>
                </a:rPr>
                <a:t>       </a:t>
              </a:r>
              <a:r>
                <a:rPr lang="en-IN" dirty="0">
                  <a:solidFill>
                    <a:srgbClr val="0077AA"/>
                  </a:solidFill>
                  <a:latin typeface="Liberation Mono"/>
                </a:rPr>
                <a:t>PARTITION</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FD8603"/>
                  </a:solidFill>
                  <a:latin typeface="Liberation Mono"/>
                </a:rPr>
                <a:t>LIST</a:t>
              </a:r>
              <a:r>
                <a:rPr lang="en-IN" dirty="0">
                  <a:solidFill>
                    <a:schemeClr val="bg1">
                      <a:lumMod val="50000"/>
                    </a:schemeClr>
                  </a:solidFill>
                  <a:latin typeface="Liberation Mono"/>
                </a:rPr>
                <a:t>(</a:t>
              </a:r>
              <a:r>
                <a:rPr lang="en-IN" dirty="0">
                  <a:latin typeface="Liberation Mono"/>
                </a:rPr>
                <a:t>storeID</a:t>
              </a:r>
              <a:r>
                <a:rPr lang="en-IN" dirty="0">
                  <a:solidFill>
                    <a:schemeClr val="bg1">
                      <a:lumMod val="50000"/>
                    </a:schemeClr>
                  </a:solidFill>
                  <a:latin typeface="Liberation Mono"/>
                </a:rPr>
                <a:t>) (</a:t>
              </a:r>
            </a:p>
            <a:p>
              <a:r>
                <a:rPr lang="en-IN" dirty="0">
                  <a:latin typeface="Liberation Mono"/>
                </a:rPr>
                <a:t>           </a:t>
              </a:r>
              <a:r>
                <a:rPr lang="en-IN" dirty="0">
                  <a:solidFill>
                    <a:srgbClr val="0077AA"/>
                  </a:solidFill>
                  <a:latin typeface="Liberation Mono"/>
                </a:rPr>
                <a:t>PARTITION</a:t>
              </a:r>
              <a:r>
                <a:rPr lang="en-IN" dirty="0">
                  <a:latin typeface="Liberation Mono"/>
                </a:rPr>
                <a:t> </a:t>
              </a:r>
              <a:r>
                <a:rPr lang="en-IN" dirty="0">
                  <a:solidFill>
                    <a:schemeClr val="accent4">
                      <a:lumMod val="50000"/>
                    </a:schemeClr>
                  </a:solidFill>
                  <a:latin typeface="Liberation Mono"/>
                </a:rPr>
                <a:t>p0</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0077AA"/>
                  </a:solidFill>
                  <a:latin typeface="Liberation Mono"/>
                </a:rPr>
                <a:t>IN</a:t>
              </a:r>
              <a:r>
                <a:rPr lang="en-IN" dirty="0">
                  <a:solidFill>
                    <a:schemeClr val="bg1">
                      <a:lumMod val="50000"/>
                    </a:schemeClr>
                  </a:solidFill>
                  <a:latin typeface="Liberation Mono"/>
                </a:rPr>
                <a:t>(</a:t>
              </a:r>
              <a:r>
                <a:rPr lang="en-US" dirty="0">
                  <a:solidFill>
                    <a:srgbClr val="990055"/>
                  </a:solidFill>
                  <a:latin typeface="Liberation Mono"/>
                </a:rPr>
                <a:t>1</a:t>
              </a:r>
              <a:r>
                <a:rPr lang="en-US" dirty="0">
                  <a:latin typeface="Liberation Mono"/>
                  <a:cs typeface="Segoe UI" panose="020B0502040204020203" pitchFamily="34" charset="0"/>
                </a:rPr>
                <a:t>, </a:t>
              </a:r>
              <a:r>
                <a:rPr lang="en-US" dirty="0">
                  <a:solidFill>
                    <a:srgbClr val="990055"/>
                  </a:solidFill>
                  <a:latin typeface="Liberation Mono"/>
                </a:rPr>
                <a:t>3</a:t>
              </a:r>
              <a:r>
                <a:rPr lang="en-US" dirty="0">
                  <a:latin typeface="Liberation Mono"/>
                  <a:cs typeface="Segoe UI" panose="020B0502040204020203" pitchFamily="34" charset="0"/>
                </a:rPr>
                <a:t>, </a:t>
              </a:r>
              <a:r>
                <a:rPr lang="en-US" dirty="0">
                  <a:solidFill>
                    <a:srgbClr val="990055"/>
                  </a:solidFill>
                  <a:latin typeface="Liberation Mono"/>
                </a:rPr>
                <a:t>5</a:t>
              </a:r>
              <a:r>
                <a:rPr lang="en-US" dirty="0">
                  <a:latin typeface="Liberation Mono"/>
                  <a:cs typeface="Segoe UI" panose="020B0502040204020203" pitchFamily="34" charset="0"/>
                </a:rPr>
                <a:t>, </a:t>
              </a:r>
              <a:r>
                <a:rPr lang="en-US" dirty="0">
                  <a:solidFill>
                    <a:srgbClr val="990055"/>
                  </a:solidFill>
                  <a:latin typeface="Liberation Mono"/>
                </a:rPr>
                <a:t>7</a:t>
              </a:r>
              <a:r>
                <a:rPr lang="en-IN" dirty="0">
                  <a:solidFill>
                    <a:schemeClr val="bg1">
                      <a:lumMod val="50000"/>
                    </a:schemeClr>
                  </a:solidFill>
                  <a:latin typeface="Liberation Mono"/>
                </a:rPr>
                <a:t>)</a:t>
              </a:r>
              <a:r>
                <a:rPr lang="en-IN" dirty="0">
                  <a:latin typeface="Liberation Mono"/>
                </a:rPr>
                <a:t>,</a:t>
              </a:r>
            </a:p>
            <a:p>
              <a:r>
                <a:rPr lang="en-IN" dirty="0">
                  <a:latin typeface="Liberation Mono"/>
                </a:rPr>
                <a:t>           </a:t>
              </a:r>
              <a:r>
                <a:rPr lang="en-IN" dirty="0">
                  <a:solidFill>
                    <a:srgbClr val="0077AA"/>
                  </a:solidFill>
                  <a:latin typeface="Liberation Mono"/>
                </a:rPr>
                <a:t>PARTITION</a:t>
              </a:r>
              <a:r>
                <a:rPr lang="en-IN" dirty="0">
                  <a:latin typeface="Liberation Mono"/>
                </a:rPr>
                <a:t> </a:t>
              </a:r>
              <a:r>
                <a:rPr lang="en-IN" dirty="0">
                  <a:solidFill>
                    <a:schemeClr val="accent4">
                      <a:lumMod val="50000"/>
                    </a:schemeClr>
                  </a:solidFill>
                  <a:latin typeface="Liberation Mono"/>
                </a:rPr>
                <a:t>p1</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0077AA"/>
                  </a:solidFill>
                  <a:latin typeface="Liberation Mono"/>
                </a:rPr>
                <a:t>IN</a:t>
              </a:r>
              <a:r>
                <a:rPr lang="en-IN" dirty="0">
                  <a:solidFill>
                    <a:schemeClr val="bg1">
                      <a:lumMod val="50000"/>
                    </a:schemeClr>
                  </a:solidFill>
                  <a:latin typeface="Liberation Mono"/>
                </a:rPr>
                <a:t>(</a:t>
              </a:r>
              <a:r>
                <a:rPr lang="en-US" dirty="0">
                  <a:solidFill>
                    <a:srgbClr val="990055"/>
                  </a:solidFill>
                  <a:latin typeface="Liberation Mono"/>
                </a:rPr>
                <a:t>2</a:t>
              </a:r>
              <a:r>
                <a:rPr lang="en-US" dirty="0">
                  <a:latin typeface="Liberation Mono"/>
                  <a:cs typeface="Segoe UI" panose="020B0502040204020203" pitchFamily="34" charset="0"/>
                </a:rPr>
                <a:t>, </a:t>
              </a:r>
              <a:r>
                <a:rPr lang="en-US" dirty="0">
                  <a:solidFill>
                    <a:srgbClr val="990055"/>
                  </a:solidFill>
                  <a:latin typeface="Liberation Mono"/>
                </a:rPr>
                <a:t>4</a:t>
              </a:r>
              <a:r>
                <a:rPr lang="en-US" dirty="0">
                  <a:latin typeface="Liberation Mono"/>
                  <a:cs typeface="Segoe UI" panose="020B0502040204020203" pitchFamily="34" charset="0"/>
                </a:rPr>
                <a:t>, </a:t>
              </a:r>
              <a:r>
                <a:rPr lang="en-US" dirty="0">
                  <a:solidFill>
                    <a:srgbClr val="990055"/>
                  </a:solidFill>
                  <a:latin typeface="Liberation Mono"/>
                </a:rPr>
                <a:t>6</a:t>
              </a:r>
              <a:r>
                <a:rPr lang="en-US" dirty="0">
                  <a:latin typeface="Liberation Mono"/>
                  <a:cs typeface="Segoe UI" panose="020B0502040204020203" pitchFamily="34" charset="0"/>
                </a:rPr>
                <a:t>, </a:t>
              </a:r>
              <a:r>
                <a:rPr lang="en-US" dirty="0">
                  <a:solidFill>
                    <a:srgbClr val="990055"/>
                  </a:solidFill>
                  <a:latin typeface="Liberation Mono"/>
                </a:rPr>
                <a:t>8</a:t>
              </a:r>
              <a:r>
                <a:rPr lang="en-IN" dirty="0">
                  <a:solidFill>
                    <a:schemeClr val="bg1">
                      <a:lumMod val="50000"/>
                    </a:schemeClr>
                  </a:solidFill>
                  <a:latin typeface="Liberation Mono"/>
                </a:rPr>
                <a:t>)</a:t>
              </a:r>
              <a:r>
                <a:rPr lang="en-IN" dirty="0">
                  <a:latin typeface="Liberation Mono"/>
                </a:rPr>
                <a:t>,</a:t>
              </a:r>
            </a:p>
            <a:p>
              <a:r>
                <a:rPr lang="en-IN" dirty="0">
                  <a:latin typeface="Liberation Mono"/>
                </a:rPr>
                <a:t>           </a:t>
              </a:r>
              <a:r>
                <a:rPr lang="en-IN" dirty="0">
                  <a:solidFill>
                    <a:srgbClr val="0077AA"/>
                  </a:solidFill>
                  <a:latin typeface="Liberation Mono"/>
                </a:rPr>
                <a:t>PARTITION</a:t>
              </a:r>
              <a:r>
                <a:rPr lang="en-IN" dirty="0">
                  <a:latin typeface="Liberation Mono"/>
                </a:rPr>
                <a:t> </a:t>
              </a:r>
              <a:r>
                <a:rPr lang="en-IN" dirty="0">
                  <a:solidFill>
                    <a:schemeClr val="accent4">
                      <a:lumMod val="50000"/>
                    </a:schemeClr>
                  </a:solidFill>
                  <a:latin typeface="Liberation Mono"/>
                </a:rPr>
                <a:t>p2</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0077AA"/>
                  </a:solidFill>
                  <a:latin typeface="Liberation Mono"/>
                </a:rPr>
                <a:t>IN</a:t>
              </a:r>
              <a:r>
                <a:rPr lang="en-IN" dirty="0">
                  <a:solidFill>
                    <a:schemeClr val="bg1">
                      <a:lumMod val="50000"/>
                    </a:schemeClr>
                  </a:solidFill>
                  <a:latin typeface="Liberation Mono"/>
                </a:rPr>
                <a:t>(</a:t>
              </a:r>
              <a:r>
                <a:rPr lang="en-US" dirty="0">
                  <a:solidFill>
                    <a:srgbClr val="990055"/>
                  </a:solidFill>
                  <a:latin typeface="Liberation Mono"/>
                </a:rPr>
                <a:t>10</a:t>
              </a:r>
              <a:r>
                <a:rPr lang="en-US" dirty="0">
                  <a:latin typeface="Liberation Mono"/>
                  <a:cs typeface="Segoe UI" panose="020B0502040204020203" pitchFamily="34" charset="0"/>
                </a:rPr>
                <a:t>, </a:t>
              </a:r>
              <a:r>
                <a:rPr lang="en-US" dirty="0">
                  <a:solidFill>
                    <a:srgbClr val="990055"/>
                  </a:solidFill>
                  <a:latin typeface="Liberation Mono"/>
                </a:rPr>
                <a:t>12</a:t>
              </a:r>
              <a:r>
                <a:rPr lang="en-US" dirty="0">
                  <a:latin typeface="Liberation Mono"/>
                  <a:cs typeface="Segoe UI" panose="020B0502040204020203" pitchFamily="34" charset="0"/>
                </a:rPr>
                <a:t>, </a:t>
              </a:r>
              <a:r>
                <a:rPr lang="en-US" dirty="0">
                  <a:solidFill>
                    <a:srgbClr val="990055"/>
                  </a:solidFill>
                  <a:latin typeface="Liberation Mono"/>
                </a:rPr>
                <a:t>14</a:t>
              </a:r>
              <a:r>
                <a:rPr lang="en-US" dirty="0">
                  <a:latin typeface="Liberation Mono"/>
                  <a:cs typeface="Segoe UI" panose="020B0502040204020203" pitchFamily="34" charset="0"/>
                </a:rPr>
                <a:t>, </a:t>
              </a:r>
              <a:r>
                <a:rPr lang="en-US" dirty="0">
                  <a:solidFill>
                    <a:srgbClr val="990055"/>
                  </a:solidFill>
                  <a:latin typeface="Liberation Mono"/>
                </a:rPr>
                <a:t>16</a:t>
              </a:r>
              <a:r>
                <a:rPr lang="en-IN" dirty="0">
                  <a:solidFill>
                    <a:schemeClr val="bg1">
                      <a:lumMod val="50000"/>
                    </a:schemeClr>
                  </a:solidFill>
                  <a:latin typeface="Liberation Mono"/>
                </a:rPr>
                <a:t>)</a:t>
              </a:r>
              <a:r>
                <a:rPr lang="en-IN" dirty="0">
                  <a:latin typeface="Liberation Mono"/>
                </a:rPr>
                <a:t>,</a:t>
              </a:r>
            </a:p>
            <a:p>
              <a:r>
                <a:rPr lang="en-IN" dirty="0">
                  <a:latin typeface="Liberation Mono"/>
                </a:rPr>
                <a:t>           </a:t>
              </a:r>
              <a:r>
                <a:rPr lang="en-IN" dirty="0">
                  <a:solidFill>
                    <a:srgbClr val="0077AA"/>
                  </a:solidFill>
                  <a:latin typeface="Liberation Mono"/>
                </a:rPr>
                <a:t>PARTITION</a:t>
              </a:r>
              <a:r>
                <a:rPr lang="en-IN" dirty="0">
                  <a:latin typeface="Liberation Mono"/>
                </a:rPr>
                <a:t> </a:t>
              </a:r>
              <a:r>
                <a:rPr lang="en-IN" dirty="0">
                  <a:solidFill>
                    <a:schemeClr val="accent4">
                      <a:lumMod val="50000"/>
                    </a:schemeClr>
                  </a:solidFill>
                  <a:latin typeface="Liberation Mono"/>
                </a:rPr>
                <a:t>p3</a:t>
              </a:r>
              <a:r>
                <a:rPr lang="en-IN" dirty="0">
                  <a:latin typeface="Liberation Mono"/>
                </a:rPr>
                <a:t> </a:t>
              </a:r>
              <a:r>
                <a:rPr lang="en-IN" dirty="0">
                  <a:solidFill>
                    <a:srgbClr val="0077AA"/>
                  </a:solidFill>
                  <a:latin typeface="Liberation Mono"/>
                </a:rPr>
                <a:t>VALUES IN</a:t>
              </a:r>
              <a:r>
                <a:rPr lang="en-IN" dirty="0">
                  <a:solidFill>
                    <a:schemeClr val="bg1">
                      <a:lumMod val="50000"/>
                    </a:schemeClr>
                  </a:solidFill>
                  <a:latin typeface="Liberation Mono"/>
                </a:rPr>
                <a:t>(</a:t>
              </a:r>
              <a:r>
                <a:rPr lang="en-US" dirty="0">
                  <a:solidFill>
                    <a:srgbClr val="990055"/>
                  </a:solidFill>
                  <a:latin typeface="Liberation Mono"/>
                </a:rPr>
                <a:t>11</a:t>
              </a:r>
              <a:r>
                <a:rPr lang="en-US" dirty="0">
                  <a:latin typeface="Liberation Mono"/>
                  <a:cs typeface="Segoe UI" panose="020B0502040204020203" pitchFamily="34" charset="0"/>
                </a:rPr>
                <a:t>, </a:t>
              </a:r>
              <a:r>
                <a:rPr lang="en-US" dirty="0">
                  <a:solidFill>
                    <a:srgbClr val="990055"/>
                  </a:solidFill>
                  <a:latin typeface="Liberation Mono"/>
                </a:rPr>
                <a:t>13</a:t>
              </a:r>
              <a:r>
                <a:rPr lang="en-US" dirty="0">
                  <a:latin typeface="Liberation Mono"/>
                  <a:cs typeface="Segoe UI" panose="020B0502040204020203" pitchFamily="34" charset="0"/>
                </a:rPr>
                <a:t>, </a:t>
              </a:r>
              <a:r>
                <a:rPr lang="en-US" dirty="0">
                  <a:solidFill>
                    <a:srgbClr val="990055"/>
                  </a:solidFill>
                  <a:latin typeface="Liberation Mono"/>
                </a:rPr>
                <a:t>15</a:t>
              </a:r>
              <a:r>
                <a:rPr lang="en-US" dirty="0">
                  <a:latin typeface="Liberation Mono"/>
                  <a:cs typeface="Segoe UI" panose="020B0502040204020203" pitchFamily="34" charset="0"/>
                </a:rPr>
                <a:t>, </a:t>
              </a:r>
              <a:r>
                <a:rPr lang="en-US" dirty="0">
                  <a:solidFill>
                    <a:srgbClr val="990055"/>
                  </a:solidFill>
                  <a:latin typeface="Liberation Mono"/>
                </a:rPr>
                <a:t>17</a:t>
              </a:r>
              <a:r>
                <a:rPr lang="en-IN" dirty="0">
                  <a:solidFill>
                    <a:schemeClr val="bg1">
                      <a:lumMod val="50000"/>
                    </a:schemeClr>
                  </a:solidFill>
                  <a:latin typeface="Liberation Mono"/>
                </a:rPr>
                <a:t>)</a:t>
              </a:r>
            </a:p>
            <a:p>
              <a:r>
                <a:rPr lang="en-IN" dirty="0">
                  <a:latin typeface="Liberation Mono"/>
                </a:rPr>
                <a:t>       </a:t>
              </a:r>
              <a:r>
                <a:rPr lang="en-IN" dirty="0">
                  <a:solidFill>
                    <a:schemeClr val="bg1">
                      <a:lumMod val="50000"/>
                    </a:schemeClr>
                  </a:solidFill>
                  <a:latin typeface="Liberation Mono"/>
                </a:rPr>
                <a:t>)</a:t>
              </a:r>
              <a:r>
                <a:rPr lang="en-IN" dirty="0">
                  <a:latin typeface="Liberation Mono"/>
                </a:rPr>
                <a:t>;</a:t>
              </a:r>
            </a:p>
          </p:txBody>
        </p:sp>
        <p:sp>
          <p:nvSpPr>
            <p:cNvPr id="14" name="TextBox 13">
              <a:extLst>
                <a:ext uri="{FF2B5EF4-FFF2-40B4-BE49-F238E27FC236}">
                  <a16:creationId xmlns:a16="http://schemas.microsoft.com/office/drawing/2014/main" id="{ED324714-7BE6-49E7-83DD-6886F9EFD84B}"/>
                </a:ext>
              </a:extLst>
            </p:cNvPr>
            <p:cNvSpPr txBox="1"/>
            <p:nvPr/>
          </p:nvSpPr>
          <p:spPr>
            <a:xfrm>
              <a:off x="6672064" y="2449919"/>
              <a:ext cx="3312368" cy="430887"/>
            </a:xfrm>
            <a:prstGeom prst="rect">
              <a:avLst/>
            </a:prstGeom>
            <a:noFill/>
          </p:spPr>
          <p:txBody>
            <a:bodyPr wrap="square">
              <a:spAutoFit/>
            </a:bodyPr>
            <a:lstStyle/>
            <a:p>
              <a:pPr algn="just"/>
              <a:r>
                <a:rPr lang="en-US" sz="2200" b="0" i="0" dirty="0">
                  <a:solidFill>
                    <a:srgbClr val="C00000"/>
                  </a:solidFill>
                  <a:effectLst/>
                  <a:latin typeface="Inter-Regular"/>
                </a:rPr>
                <a:t>LIST Partitioning</a:t>
              </a:r>
            </a:p>
          </p:txBody>
        </p:sp>
      </p:grpSp>
      <p:graphicFrame>
        <p:nvGraphicFramePr>
          <p:cNvPr id="15" name="Table 15">
            <a:extLst>
              <a:ext uri="{FF2B5EF4-FFF2-40B4-BE49-F238E27FC236}">
                <a16:creationId xmlns:a16="http://schemas.microsoft.com/office/drawing/2014/main" id="{E7F0FF96-B40D-4A44-A732-C23EA177D4E2}"/>
              </a:ext>
            </a:extLst>
          </p:cNvPr>
          <p:cNvGraphicFramePr>
            <a:graphicFrameLocks noGrp="1"/>
          </p:cNvGraphicFramePr>
          <p:nvPr/>
        </p:nvGraphicFramePr>
        <p:xfrm>
          <a:off x="7176120" y="408156"/>
          <a:ext cx="4416514" cy="1854200"/>
        </p:xfrm>
        <a:graphic>
          <a:graphicData uri="http://schemas.openxmlformats.org/drawingml/2006/table">
            <a:tbl>
              <a:tblPr firstRow="1" bandRow="1">
                <a:tableStyleId>{5940675A-B579-460E-94D1-54222C63F5DA}</a:tableStyleId>
              </a:tblPr>
              <a:tblGrid>
                <a:gridCol w="2040250">
                  <a:extLst>
                    <a:ext uri="{9D8B030D-6E8A-4147-A177-3AD203B41FA5}">
                      <a16:colId xmlns:a16="http://schemas.microsoft.com/office/drawing/2014/main" val="3149757144"/>
                    </a:ext>
                  </a:extLst>
                </a:gridCol>
                <a:gridCol w="2376264">
                  <a:extLst>
                    <a:ext uri="{9D8B030D-6E8A-4147-A177-3AD203B41FA5}">
                      <a16:colId xmlns:a16="http://schemas.microsoft.com/office/drawing/2014/main" val="1706414821"/>
                    </a:ext>
                  </a:extLst>
                </a:gridCol>
              </a:tblGrid>
              <a:tr h="370840">
                <a:tc>
                  <a:txBody>
                    <a:bodyPr/>
                    <a:lstStyle/>
                    <a:p>
                      <a:pPr algn="ctr"/>
                      <a:r>
                        <a:rPr lang="en-US" sz="1600" b="1" dirty="0">
                          <a:latin typeface="Segoe UI" panose="020B0502040204020203" pitchFamily="34" charset="0"/>
                          <a:cs typeface="Segoe UI" panose="020B0502040204020203" pitchFamily="34" charset="0"/>
                        </a:rPr>
                        <a:t>Warehouse</a:t>
                      </a:r>
                      <a:endParaRPr lang="en-IN" sz="1600" b="1" dirty="0">
                        <a:latin typeface="Segoe UI" panose="020B0502040204020203" pitchFamily="34" charset="0"/>
                        <a:cs typeface="Segoe UI" panose="020B0502040204020203" pitchFamily="34" charset="0"/>
                      </a:endParaRPr>
                    </a:p>
                  </a:txBody>
                  <a:tcPr>
                    <a:solidFill>
                      <a:schemeClr val="accent4">
                        <a:lumMod val="60000"/>
                        <a:lumOff val="40000"/>
                      </a:schemeClr>
                    </a:solidFill>
                  </a:tcPr>
                </a:tc>
                <a:tc>
                  <a:txBody>
                    <a:bodyPr/>
                    <a:lstStyle/>
                    <a:p>
                      <a:pPr algn="ctr"/>
                      <a:r>
                        <a:rPr lang="en-US" sz="1600" b="1" dirty="0">
                          <a:latin typeface="Segoe UI" panose="020B0502040204020203" pitchFamily="34" charset="0"/>
                          <a:cs typeface="Segoe UI" panose="020B0502040204020203" pitchFamily="34" charset="0"/>
                        </a:rPr>
                        <a:t>storeID</a:t>
                      </a:r>
                      <a:endParaRPr lang="en-IN" sz="1600" b="1" dirty="0">
                        <a:latin typeface="Segoe UI" panose="020B0502040204020203" pitchFamily="34" charset="0"/>
                        <a:cs typeface="Segoe UI" panose="020B0502040204020203" pitchFamily="34" charset="0"/>
                      </a:endParaRPr>
                    </a:p>
                  </a:txBody>
                  <a:tcPr>
                    <a:solidFill>
                      <a:schemeClr val="accent4">
                        <a:lumMod val="60000"/>
                        <a:lumOff val="40000"/>
                      </a:schemeClr>
                    </a:solidFill>
                  </a:tcPr>
                </a:tc>
                <a:extLst>
                  <a:ext uri="{0D108BD9-81ED-4DB2-BD59-A6C34878D82A}">
                    <a16:rowId xmlns:a16="http://schemas.microsoft.com/office/drawing/2014/main" val="144985821"/>
                  </a:ext>
                </a:extLst>
              </a:tr>
              <a:tr h="370840">
                <a:tc>
                  <a:txBody>
                    <a:bodyPr/>
                    <a:lstStyle/>
                    <a:p>
                      <a:r>
                        <a:rPr lang="en-IN" sz="1600" dirty="0">
                          <a:latin typeface="Segoe UI" panose="020B0502040204020203" pitchFamily="34" charset="0"/>
                          <a:cs typeface="Segoe UI" panose="020B0502040204020203" pitchFamily="34" charset="0"/>
                        </a:rPr>
                        <a:t>AC Warehouse</a:t>
                      </a:r>
                    </a:p>
                  </a:txBody>
                  <a:tcPr/>
                </a:tc>
                <a:tc>
                  <a:txBody>
                    <a:bodyPr/>
                    <a:lstStyle/>
                    <a:p>
                      <a:r>
                        <a:rPr lang="en-US" sz="1600" dirty="0">
                          <a:latin typeface="Segoe UI" panose="020B0502040204020203" pitchFamily="34" charset="0"/>
                          <a:cs typeface="Segoe UI" panose="020B0502040204020203" pitchFamily="34" charset="0"/>
                        </a:rPr>
                        <a:t>1, 3, 5, 7</a:t>
                      </a:r>
                      <a:endParaRPr lang="en-IN" sz="1600" dirty="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1594595867"/>
                  </a:ext>
                </a:extLst>
              </a:tr>
              <a:tr h="370840">
                <a:tc>
                  <a:txBody>
                    <a:bodyPr/>
                    <a:lstStyle/>
                    <a:p>
                      <a:r>
                        <a:rPr lang="en-IN" sz="1600" dirty="0">
                          <a:latin typeface="Segoe UI" panose="020B0502040204020203" pitchFamily="34" charset="0"/>
                          <a:cs typeface="Segoe UI" panose="020B0502040204020203" pitchFamily="34" charset="0"/>
                        </a:rPr>
                        <a:t>National</a:t>
                      </a:r>
                    </a:p>
                  </a:txBody>
                  <a:tcPr/>
                </a:tc>
                <a:tc>
                  <a:txBody>
                    <a:bodyPr/>
                    <a:lstStyle/>
                    <a:p>
                      <a:r>
                        <a:rPr lang="en-US" sz="1600" dirty="0">
                          <a:latin typeface="Segoe UI" panose="020B0502040204020203" pitchFamily="34" charset="0"/>
                          <a:cs typeface="Segoe UI" panose="020B0502040204020203" pitchFamily="34" charset="0"/>
                        </a:rPr>
                        <a:t>2, 4, 6, 8</a:t>
                      </a:r>
                      <a:endParaRPr lang="en-IN" sz="1600" dirty="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1785209384"/>
                  </a:ext>
                </a:extLst>
              </a:tr>
              <a:tr h="370840">
                <a:tc>
                  <a:txBody>
                    <a:bodyPr/>
                    <a:lstStyle/>
                    <a:p>
                      <a:r>
                        <a:rPr lang="en-IN" sz="1600" dirty="0">
                          <a:latin typeface="Segoe UI" panose="020B0502040204020203" pitchFamily="34" charset="0"/>
                          <a:cs typeface="Segoe UI" panose="020B0502040204020203" pitchFamily="34" charset="0"/>
                        </a:rPr>
                        <a:t>Global</a:t>
                      </a:r>
                    </a:p>
                  </a:txBody>
                  <a:tcPr/>
                </a:tc>
                <a:tc>
                  <a:txBody>
                    <a:bodyPr/>
                    <a:lstStyle/>
                    <a:p>
                      <a:r>
                        <a:rPr lang="en-US" sz="1600" dirty="0">
                          <a:latin typeface="Segoe UI" panose="020B0502040204020203" pitchFamily="34" charset="0"/>
                          <a:cs typeface="Segoe UI" panose="020B0502040204020203" pitchFamily="34" charset="0"/>
                        </a:rPr>
                        <a:t>10, 12, 14, 16</a:t>
                      </a:r>
                      <a:endParaRPr lang="en-IN" sz="1600" dirty="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3373456418"/>
                  </a:ext>
                </a:extLst>
              </a:tr>
              <a:tr h="370840">
                <a:tc>
                  <a:txBody>
                    <a:bodyPr/>
                    <a:lstStyle/>
                    <a:p>
                      <a:r>
                        <a:rPr lang="en-IN" sz="1600" dirty="0">
                          <a:latin typeface="Segoe UI" panose="020B0502040204020203" pitchFamily="34" charset="0"/>
                          <a:cs typeface="Segoe UI" panose="020B0502040204020203" pitchFamily="34" charset="0"/>
                        </a:rPr>
                        <a:t>Migrant System</a:t>
                      </a:r>
                    </a:p>
                  </a:txBody>
                  <a:tcPr/>
                </a:tc>
                <a:tc>
                  <a:txBody>
                    <a:bodyPr/>
                    <a:lstStyle/>
                    <a:p>
                      <a:r>
                        <a:rPr lang="en-US" sz="1600" dirty="0">
                          <a:latin typeface="Segoe UI" panose="020B0502040204020203" pitchFamily="34" charset="0"/>
                          <a:cs typeface="Segoe UI" panose="020B0502040204020203" pitchFamily="34" charset="0"/>
                        </a:rPr>
                        <a:t>11, 13, 15, 17</a:t>
                      </a:r>
                      <a:endParaRPr lang="en-IN" sz="1600" dirty="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889783200"/>
                  </a:ext>
                </a:extLst>
              </a:tr>
            </a:tbl>
          </a:graphicData>
        </a:graphic>
      </p:graphicFrame>
      <p:sp>
        <p:nvSpPr>
          <p:cNvPr id="17" name="TextBox 16">
            <a:extLst>
              <a:ext uri="{FF2B5EF4-FFF2-40B4-BE49-F238E27FC236}">
                <a16:creationId xmlns:a16="http://schemas.microsoft.com/office/drawing/2014/main" id="{9715DA39-DED8-415F-95B4-15DB9E15D812}"/>
              </a:ext>
            </a:extLst>
          </p:cNvPr>
          <p:cNvSpPr txBox="1"/>
          <p:nvPr/>
        </p:nvSpPr>
        <p:spPr>
          <a:xfrm>
            <a:off x="623392" y="4725144"/>
            <a:ext cx="6552728" cy="1908215"/>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INSERT INTO </a:t>
            </a:r>
            <a:r>
              <a:rPr lang="en-US" dirty="0">
                <a:latin typeface="Liberation Mono"/>
              </a:rPr>
              <a:t>employee</a:t>
            </a:r>
            <a:r>
              <a:rPr lang="en-US" dirty="0">
                <a:solidFill>
                  <a:srgbClr val="0077AA"/>
                </a:solidFill>
                <a:latin typeface="Liberation Mono"/>
              </a:rPr>
              <a:t> PARTITION</a:t>
            </a:r>
            <a:r>
              <a:rPr lang="en-US" dirty="0">
                <a:solidFill>
                  <a:schemeClr val="bg1">
                    <a:lumMod val="50000"/>
                  </a:schemeClr>
                </a:solidFill>
                <a:latin typeface="Liberation Mono"/>
              </a:rPr>
              <a:t>(</a:t>
            </a:r>
            <a:r>
              <a:rPr lang="en-US" dirty="0">
                <a:solidFill>
                  <a:schemeClr val="accent4">
                    <a:lumMod val="50000"/>
                  </a:schemeClr>
                </a:solidFill>
                <a:latin typeface="Liberation Mono"/>
              </a:rPr>
              <a:t>p0</a:t>
            </a:r>
            <a:r>
              <a:rPr lang="en-US" dirty="0">
                <a:solidFill>
                  <a:schemeClr val="bg1">
                    <a:lumMod val="50000"/>
                  </a:schemeClr>
                </a:solidFill>
                <a:latin typeface="Liberation Mono"/>
              </a:rPr>
              <a:t>)</a:t>
            </a:r>
            <a:r>
              <a:rPr lang="en-US" dirty="0">
                <a:solidFill>
                  <a:srgbClr val="0077AA"/>
                </a:solidFill>
                <a:latin typeface="Liberation Mono"/>
              </a:rPr>
              <a:t> VALUES</a:t>
            </a:r>
            <a:r>
              <a:rPr lang="en-US" dirty="0">
                <a:solidFill>
                  <a:schemeClr val="bg1">
                    <a:lumMod val="50000"/>
                  </a:schemeClr>
                </a:solidFill>
                <a:latin typeface="Liberation Mono"/>
              </a:rPr>
              <a:t>(</a:t>
            </a:r>
            <a:r>
              <a:rPr lang="en-US" dirty="0">
                <a:solidFill>
                  <a:srgbClr val="990055"/>
                </a:solidFill>
                <a:latin typeface="Liberation Mono"/>
              </a:rPr>
              <a:t>1</a:t>
            </a:r>
            <a:r>
              <a:rPr lang="en-US" dirty="0">
                <a:latin typeface="Liberation Mono"/>
              </a:rPr>
              <a:t>,</a:t>
            </a:r>
            <a:r>
              <a:rPr lang="en-IN" dirty="0">
                <a:solidFill>
                  <a:srgbClr val="669900"/>
                </a:solidFill>
                <a:latin typeface="Liberation Mono"/>
              </a:rPr>
              <a:t> 'saleel'</a:t>
            </a:r>
            <a:r>
              <a:rPr lang="en-US" dirty="0">
                <a:latin typeface="Liberation Mono"/>
              </a:rPr>
              <a:t>, </a:t>
            </a:r>
            <a:r>
              <a:rPr lang="en-US" dirty="0">
                <a:solidFill>
                  <a:srgbClr val="990055"/>
                </a:solidFill>
                <a:latin typeface="Liberation Mono"/>
              </a:rPr>
              <a:t>1500</a:t>
            </a:r>
            <a:r>
              <a:rPr lang="en-US" dirty="0">
                <a:solidFill>
                  <a:schemeClr val="bg1">
                    <a:lumMod val="50000"/>
                  </a:schemeClr>
                </a:solidFill>
                <a:latin typeface="Liberation Mono"/>
              </a:rPr>
              <a:t>)</a:t>
            </a:r>
            <a:r>
              <a:rPr lang="en-US"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employee </a:t>
            </a:r>
            <a:r>
              <a:rPr lang="en-IN" dirty="0">
                <a:solidFill>
                  <a:srgbClr val="0077AA"/>
                </a:solidFill>
                <a:latin typeface="Liberation Mono"/>
              </a:rPr>
              <a:t>PARTITION</a:t>
            </a:r>
            <a:r>
              <a:rPr lang="en-IN" dirty="0">
                <a:solidFill>
                  <a:schemeClr val="bg1">
                    <a:lumMod val="50000"/>
                  </a:schemeClr>
                </a:solidFill>
                <a:latin typeface="Liberation Mono"/>
              </a:rPr>
              <a:t>(</a:t>
            </a:r>
            <a:r>
              <a:rPr lang="en-IN" dirty="0">
                <a:solidFill>
                  <a:schemeClr val="accent4">
                    <a:lumMod val="50000"/>
                  </a:schemeClr>
                </a:solidFill>
                <a:latin typeface="Liberation Mono"/>
              </a:rPr>
              <a:t>p0</a:t>
            </a:r>
            <a:r>
              <a:rPr lang="en-IN" dirty="0">
                <a:solidFill>
                  <a:schemeClr val="bg1">
                    <a:lumMod val="50000"/>
                  </a:schemeClr>
                </a:solidFill>
                <a:latin typeface="Liberation Mono"/>
              </a:rPr>
              <a:t>)</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latin typeface="Liberation Mono"/>
              </a:rPr>
              <a:t> </a:t>
            </a:r>
            <a:r>
              <a:rPr lang="en-US" dirty="0">
                <a:solidFill>
                  <a:srgbClr val="0077AA"/>
                </a:solidFill>
                <a:latin typeface="Liberation Mono"/>
              </a:rPr>
              <a:t>UPDATE</a:t>
            </a:r>
            <a:r>
              <a:rPr lang="en-US" dirty="0">
                <a:latin typeface="Liberation Mono"/>
              </a:rPr>
              <a:t> employee </a:t>
            </a:r>
            <a:r>
              <a:rPr lang="en-US" dirty="0">
                <a:solidFill>
                  <a:srgbClr val="0077AA"/>
                </a:solidFill>
                <a:latin typeface="Liberation Mono"/>
              </a:rPr>
              <a:t>PARTITION</a:t>
            </a:r>
            <a:r>
              <a:rPr lang="en-US" dirty="0">
                <a:solidFill>
                  <a:schemeClr val="bg1">
                    <a:lumMod val="50000"/>
                  </a:schemeClr>
                </a:solidFill>
                <a:latin typeface="Liberation Mono"/>
              </a:rPr>
              <a:t>(</a:t>
            </a:r>
            <a:r>
              <a:rPr lang="en-US" dirty="0">
                <a:solidFill>
                  <a:schemeClr val="accent4">
                    <a:lumMod val="50000"/>
                  </a:schemeClr>
                </a:solidFill>
                <a:latin typeface="Liberation Mono"/>
              </a:rPr>
              <a:t>p0</a:t>
            </a:r>
            <a:r>
              <a:rPr lang="en-US" dirty="0">
                <a:solidFill>
                  <a:schemeClr val="bg1">
                    <a:lumMod val="50000"/>
                  </a:schemeClr>
                </a:solidFill>
                <a:latin typeface="Liberation Mono"/>
              </a:rPr>
              <a:t>)</a:t>
            </a:r>
            <a:r>
              <a:rPr lang="en-US" dirty="0">
                <a:latin typeface="Liberation Mono"/>
              </a:rPr>
              <a:t> set salary </a:t>
            </a:r>
            <a:r>
              <a:rPr lang="en-US" dirty="0">
                <a:solidFill>
                  <a:srgbClr val="A67F59"/>
                </a:solidFill>
                <a:latin typeface="Liberation Mono"/>
              </a:rPr>
              <a:t>=</a:t>
            </a:r>
            <a:r>
              <a:rPr lang="en-US" dirty="0">
                <a:latin typeface="Liberation Mono"/>
              </a:rPr>
              <a:t> </a:t>
            </a:r>
            <a:r>
              <a:rPr lang="en-US" dirty="0">
                <a:solidFill>
                  <a:srgbClr val="990055"/>
                </a:solidFill>
                <a:latin typeface="Liberation Mono"/>
              </a:rPr>
              <a:t>3000</a:t>
            </a:r>
            <a:r>
              <a:rPr lang="en-US" dirty="0">
                <a:latin typeface="Liberation Mono"/>
              </a:rPr>
              <a:t> </a:t>
            </a:r>
            <a:r>
              <a:rPr lang="en-US" dirty="0">
                <a:solidFill>
                  <a:srgbClr val="0077AA"/>
                </a:solidFill>
                <a:latin typeface="Liberation Mono"/>
              </a:rPr>
              <a:t>WHERE</a:t>
            </a:r>
            <a:r>
              <a:rPr lang="en-US" dirty="0">
                <a:latin typeface="Liberation Mono"/>
              </a:rPr>
              <a:t> empno </a:t>
            </a:r>
            <a:r>
              <a:rPr lang="en-US" dirty="0">
                <a:solidFill>
                  <a:srgbClr val="A67F59"/>
                </a:solidFill>
                <a:latin typeface="Liberation Mono"/>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C00000"/>
                </a:solidFill>
                <a:latin typeface="Liberation Mono"/>
              </a:rPr>
              <a:t>// Invalid statement</a:t>
            </a:r>
            <a:endParaRPr lang="en-IN" dirty="0">
              <a:solidFill>
                <a:srgbClr val="C00000"/>
              </a:solidFill>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DELETE</a:t>
            </a:r>
            <a:r>
              <a:rPr lang="en-US" dirty="0">
                <a:latin typeface="Liberation Mono"/>
              </a:rPr>
              <a:t> </a:t>
            </a:r>
            <a:r>
              <a:rPr lang="en-US" dirty="0">
                <a:solidFill>
                  <a:srgbClr val="0077AA"/>
                </a:solidFill>
                <a:latin typeface="Liberation Mono"/>
              </a:rPr>
              <a:t>FROM</a:t>
            </a:r>
            <a:r>
              <a:rPr lang="en-US" dirty="0">
                <a:latin typeface="Liberation Mono"/>
              </a:rPr>
              <a:t> employee </a:t>
            </a:r>
            <a:r>
              <a:rPr lang="en-US" dirty="0">
                <a:solidFill>
                  <a:srgbClr val="0077AA"/>
                </a:solidFill>
                <a:latin typeface="Liberation Mono"/>
              </a:rPr>
              <a:t>PARTITION</a:t>
            </a:r>
            <a:r>
              <a:rPr lang="en-US" dirty="0">
                <a:solidFill>
                  <a:schemeClr val="bg1">
                    <a:lumMod val="50000"/>
                  </a:schemeClr>
                </a:solidFill>
                <a:latin typeface="Liberation Mono"/>
              </a:rPr>
              <a:t>(</a:t>
            </a:r>
            <a:r>
              <a:rPr lang="en-IN" dirty="0">
                <a:solidFill>
                  <a:schemeClr val="accent4">
                    <a:lumMod val="50000"/>
                  </a:schemeClr>
                </a:solidFill>
                <a:latin typeface="Liberation Mono"/>
              </a:rPr>
              <a:t>p0</a:t>
            </a:r>
            <a:r>
              <a:rPr lang="en-US" dirty="0">
                <a:solidFill>
                  <a:schemeClr val="bg1">
                    <a:lumMod val="50000"/>
                  </a:schemeClr>
                </a:solidFill>
                <a:latin typeface="Liberation Mono"/>
              </a:rPr>
              <a:t>)</a:t>
            </a:r>
            <a:r>
              <a:rPr lang="en-US" dirty="0">
                <a:latin typeface="Liberation Mono"/>
              </a:rPr>
              <a:t>;</a:t>
            </a:r>
          </a:p>
        </p:txBody>
      </p:sp>
    </p:spTree>
    <p:extLst>
      <p:ext uri="{BB962C8B-B14F-4D97-AF65-F5344CB8AC3E}">
        <p14:creationId xmlns:p14="http://schemas.microsoft.com/office/powerpoint/2010/main" val="146147455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49287</TotalTime>
  <Words>8918</Words>
  <Application>Microsoft Office PowerPoint</Application>
  <PresentationFormat>Widescreen</PresentationFormat>
  <Paragraphs>1030</Paragraphs>
  <Slides>73</Slides>
  <Notes>10</Notes>
  <HiddenSlides>0</HiddenSlides>
  <MMClips>0</MMClips>
  <ScaleCrop>false</ScaleCrop>
  <HeadingPairs>
    <vt:vector size="6" baseType="variant">
      <vt:variant>
        <vt:lpstr>Fonts Used</vt:lpstr>
      </vt:variant>
      <vt:variant>
        <vt:i4>20</vt:i4>
      </vt:variant>
      <vt:variant>
        <vt:lpstr>Theme</vt:lpstr>
      </vt:variant>
      <vt:variant>
        <vt:i4>1</vt:i4>
      </vt:variant>
      <vt:variant>
        <vt:lpstr>Slide Titles</vt:lpstr>
      </vt:variant>
      <vt:variant>
        <vt:i4>73</vt:i4>
      </vt:variant>
    </vt:vector>
  </HeadingPairs>
  <TitlesOfParts>
    <vt:vector size="94" baseType="lpstr">
      <vt:lpstr>SimSun</vt:lpstr>
      <vt:lpstr>Arial</vt:lpstr>
      <vt:lpstr>Bookman Old Style</vt:lpstr>
      <vt:lpstr>Calibri</vt:lpstr>
      <vt:lpstr>erdana</vt:lpstr>
      <vt:lpstr>Gill Sans MT</vt:lpstr>
      <vt:lpstr>inherit</vt:lpstr>
      <vt:lpstr>Inter-Regular</vt:lpstr>
      <vt:lpstr>Liberation Mono</vt:lpstr>
      <vt:lpstr>Open Sans</vt:lpstr>
      <vt:lpstr>Open Sans Light</vt:lpstr>
      <vt:lpstr>Palatino Linotype</vt:lpstr>
      <vt:lpstr>Roboto</vt:lpstr>
      <vt:lpstr>Segoe Print</vt:lpstr>
      <vt:lpstr>Segoe UI</vt:lpstr>
      <vt:lpstr>Segoe UI Light</vt:lpstr>
      <vt:lpstr>Segoe UI Semilight</vt:lpstr>
      <vt:lpstr>Source Code Pro</vt:lpstr>
      <vt:lpstr>Wingdings</vt:lpstr>
      <vt:lpstr>Wingdings 3</vt:lpstr>
      <vt:lpstr>Origin</vt:lpstr>
      <vt:lpstr>Database Technologies - MySQL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SALIL BAGDE</cp:lastModifiedBy>
  <cp:revision>11039</cp:revision>
  <dcterms:created xsi:type="dcterms:W3CDTF">2015-10-09T06:09:34Z</dcterms:created>
  <dcterms:modified xsi:type="dcterms:W3CDTF">2023-08-26T03:41:07Z</dcterms:modified>
</cp:coreProperties>
</file>