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57"/>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852" r:id="rId17"/>
    <p:sldId id="853" r:id="rId18"/>
    <p:sldId id="717" r:id="rId19"/>
    <p:sldId id="718" r:id="rId20"/>
    <p:sldId id="719" r:id="rId21"/>
    <p:sldId id="720" r:id="rId22"/>
    <p:sldId id="613" r:id="rId23"/>
    <p:sldId id="873" r:id="rId24"/>
    <p:sldId id="874" r:id="rId25"/>
    <p:sldId id="614" r:id="rId26"/>
    <p:sldId id="872" r:id="rId27"/>
    <p:sldId id="623" r:id="rId28"/>
    <p:sldId id="576" r:id="rId29"/>
    <p:sldId id="641" r:id="rId30"/>
    <p:sldId id="630" r:id="rId31"/>
    <p:sldId id="608" r:id="rId32"/>
    <p:sldId id="612" r:id="rId33"/>
    <p:sldId id="611" r:id="rId34"/>
    <p:sldId id="707" r:id="rId35"/>
    <p:sldId id="805" r:id="rId36"/>
    <p:sldId id="708" r:id="rId37"/>
    <p:sldId id="709" r:id="rId38"/>
    <p:sldId id="818" r:id="rId39"/>
    <p:sldId id="819" r:id="rId40"/>
    <p:sldId id="734" r:id="rId41"/>
    <p:sldId id="820" r:id="rId42"/>
    <p:sldId id="735" r:id="rId43"/>
    <p:sldId id="821" r:id="rId44"/>
    <p:sldId id="617" r:id="rId45"/>
    <p:sldId id="841" r:id="rId46"/>
    <p:sldId id="878" r:id="rId47"/>
    <p:sldId id="879" r:id="rId48"/>
    <p:sldId id="880" r:id="rId49"/>
    <p:sldId id="822" r:id="rId50"/>
    <p:sldId id="800" r:id="rId51"/>
    <p:sldId id="823" r:id="rId52"/>
    <p:sldId id="609" r:id="rId53"/>
    <p:sldId id="610" r:id="rId54"/>
    <p:sldId id="824" r:id="rId55"/>
    <p:sldId id="588" r:id="rId56"/>
    <p:sldId id="633" r:id="rId57"/>
    <p:sldId id="635" r:id="rId58"/>
    <p:sldId id="637" r:id="rId59"/>
    <p:sldId id="634" r:id="rId60"/>
    <p:sldId id="795" r:id="rId61"/>
    <p:sldId id="772" r:id="rId62"/>
    <p:sldId id="773" r:id="rId63"/>
    <p:sldId id="769" r:id="rId64"/>
    <p:sldId id="847" r:id="rId65"/>
    <p:sldId id="765" r:id="rId66"/>
    <p:sldId id="766" r:id="rId67"/>
    <p:sldId id="767" r:id="rId68"/>
    <p:sldId id="768" r:id="rId69"/>
    <p:sldId id="840" r:id="rId70"/>
    <p:sldId id="750" r:id="rId71"/>
    <p:sldId id="629" r:id="rId72"/>
    <p:sldId id="837" r:id="rId73"/>
    <p:sldId id="838" r:id="rId74"/>
    <p:sldId id="839" r:id="rId75"/>
    <p:sldId id="826" r:id="rId76"/>
    <p:sldId id="673" r:id="rId77"/>
    <p:sldId id="674" r:id="rId78"/>
    <p:sldId id="845" r:id="rId79"/>
    <p:sldId id="881" r:id="rId80"/>
    <p:sldId id="807" r:id="rId81"/>
    <p:sldId id="702" r:id="rId82"/>
    <p:sldId id="701" r:id="rId83"/>
    <p:sldId id="703" r:id="rId84"/>
    <p:sldId id="704" r:id="rId85"/>
    <p:sldId id="705" r:id="rId86"/>
    <p:sldId id="706" r:id="rId87"/>
    <p:sldId id="848" r:id="rId88"/>
    <p:sldId id="849" r:id="rId89"/>
    <p:sldId id="850" r:id="rId90"/>
    <p:sldId id="827" r:id="rId91"/>
    <p:sldId id="737" r:id="rId92"/>
    <p:sldId id="861" r:id="rId93"/>
    <p:sldId id="842" r:id="rId94"/>
    <p:sldId id="843" r:id="rId95"/>
    <p:sldId id="844" r:id="rId96"/>
    <p:sldId id="740" r:id="rId97"/>
    <p:sldId id="741" r:id="rId98"/>
    <p:sldId id="742" r:id="rId99"/>
    <p:sldId id="832" r:id="rId100"/>
    <p:sldId id="739" r:id="rId101"/>
    <p:sldId id="828" r:id="rId102"/>
    <p:sldId id="743" r:id="rId103"/>
    <p:sldId id="744" r:id="rId104"/>
    <p:sldId id="808" r:id="rId105"/>
    <p:sldId id="714" r:id="rId106"/>
    <p:sldId id="724" r:id="rId107"/>
    <p:sldId id="725" r:id="rId108"/>
    <p:sldId id="726" r:id="rId109"/>
    <p:sldId id="727" r:id="rId110"/>
    <p:sldId id="728" r:id="rId111"/>
    <p:sldId id="809" r:id="rId112"/>
    <p:sldId id="751" r:id="rId113"/>
    <p:sldId id="752" r:id="rId114"/>
    <p:sldId id="753" r:id="rId115"/>
    <p:sldId id="755" r:id="rId116"/>
    <p:sldId id="756" r:id="rId117"/>
    <p:sldId id="757" r:id="rId118"/>
    <p:sldId id="758" r:id="rId119"/>
    <p:sldId id="759" r:id="rId120"/>
    <p:sldId id="812" r:id="rId121"/>
    <p:sldId id="749" r:id="rId122"/>
    <p:sldId id="811" r:id="rId123"/>
    <p:sldId id="746" r:id="rId124"/>
    <p:sldId id="774" r:id="rId125"/>
    <p:sldId id="775" r:id="rId126"/>
    <p:sldId id="747" r:id="rId127"/>
    <p:sldId id="829" r:id="rId128"/>
    <p:sldId id="776" r:id="rId129"/>
    <p:sldId id="810" r:id="rId130"/>
    <p:sldId id="710" r:id="rId131"/>
    <p:sldId id="712" r:id="rId132"/>
    <p:sldId id="711" r:id="rId133"/>
    <p:sldId id="713" r:id="rId134"/>
    <p:sldId id="729" r:id="rId135"/>
    <p:sldId id="730" r:id="rId136"/>
    <p:sldId id="731" r:id="rId137"/>
    <p:sldId id="732" r:id="rId138"/>
    <p:sldId id="733" r:id="rId139"/>
    <p:sldId id="813" r:id="rId140"/>
    <p:sldId id="721" r:id="rId141"/>
    <p:sldId id="722" r:id="rId142"/>
    <p:sldId id="794" r:id="rId143"/>
    <p:sldId id="854" r:id="rId144"/>
    <p:sldId id="856" r:id="rId145"/>
    <p:sldId id="857" r:id="rId146"/>
    <p:sldId id="858" r:id="rId147"/>
    <p:sldId id="814" r:id="rId148"/>
    <p:sldId id="639" r:id="rId149"/>
    <p:sldId id="645" r:id="rId150"/>
    <p:sldId id="640" r:id="rId151"/>
    <p:sldId id="644" r:id="rId152"/>
    <p:sldId id="653" r:id="rId153"/>
    <p:sldId id="646" r:id="rId154"/>
    <p:sldId id="647" r:id="rId155"/>
    <p:sldId id="648" r:id="rId156"/>
    <p:sldId id="654" r:id="rId157"/>
    <p:sldId id="649" r:id="rId158"/>
    <p:sldId id="655" r:id="rId159"/>
    <p:sldId id="650" r:id="rId160"/>
    <p:sldId id="651" r:id="rId161"/>
    <p:sldId id="652" r:id="rId162"/>
    <p:sldId id="656" r:id="rId163"/>
    <p:sldId id="658" r:id="rId164"/>
    <p:sldId id="870" r:id="rId165"/>
    <p:sldId id="671" r:id="rId166"/>
    <p:sldId id="660" r:id="rId167"/>
    <p:sldId id="672" r:id="rId168"/>
    <p:sldId id="698" r:id="rId169"/>
    <p:sldId id="699" r:id="rId170"/>
    <p:sldId id="661" r:id="rId171"/>
    <p:sldId id="700" r:id="rId172"/>
    <p:sldId id="662" r:id="rId173"/>
    <p:sldId id="663" r:id="rId174"/>
    <p:sldId id="859" r:id="rId175"/>
    <p:sldId id="642" r:id="rId176"/>
    <p:sldId id="643" r:id="rId177"/>
    <p:sldId id="777" r:id="rId178"/>
    <p:sldId id="607" r:id="rId179"/>
    <p:sldId id="834" r:id="rId180"/>
    <p:sldId id="585" r:id="rId181"/>
    <p:sldId id="605" r:id="rId182"/>
    <p:sldId id="860" r:id="rId183"/>
    <p:sldId id="606" r:id="rId184"/>
    <p:sldId id="764" r:id="rId185"/>
    <p:sldId id="833" r:id="rId186"/>
    <p:sldId id="862" r:id="rId187"/>
    <p:sldId id="762" r:id="rId188"/>
    <p:sldId id="863" r:id="rId189"/>
    <p:sldId id="763" r:id="rId190"/>
    <p:sldId id="871" r:id="rId191"/>
    <p:sldId id="804" r:id="rId192"/>
    <p:sldId id="893" r:id="rId193"/>
    <p:sldId id="587" r:id="rId194"/>
    <p:sldId id="760" r:id="rId195"/>
    <p:sldId id="761" r:id="rId196"/>
    <p:sldId id="882" r:id="rId197"/>
    <p:sldId id="877" r:id="rId198"/>
    <p:sldId id="888" r:id="rId199"/>
    <p:sldId id="883" r:id="rId200"/>
    <p:sldId id="892" r:id="rId201"/>
    <p:sldId id="884" r:id="rId202"/>
    <p:sldId id="891" r:id="rId203"/>
    <p:sldId id="885" r:id="rId204"/>
    <p:sldId id="889" r:id="rId205"/>
    <p:sldId id="886" r:id="rId206"/>
    <p:sldId id="890" r:id="rId207"/>
    <p:sldId id="815" r:id="rId208"/>
    <p:sldId id="790" r:id="rId209"/>
    <p:sldId id="791" r:id="rId210"/>
    <p:sldId id="792" r:id="rId211"/>
    <p:sldId id="816" r:id="rId212"/>
    <p:sldId id="675" r:id="rId213"/>
    <p:sldId id="676" r:id="rId214"/>
    <p:sldId id="801" r:id="rId215"/>
    <p:sldId id="802" r:id="rId216"/>
    <p:sldId id="689" r:id="rId217"/>
    <p:sldId id="770" r:id="rId218"/>
    <p:sldId id="771" r:id="rId219"/>
    <p:sldId id="867" r:id="rId220"/>
    <p:sldId id="868" r:id="rId221"/>
    <p:sldId id="869" r:id="rId222"/>
    <p:sldId id="864" r:id="rId223"/>
    <p:sldId id="793" r:id="rId224"/>
    <p:sldId id="778" r:id="rId225"/>
    <p:sldId id="780" r:id="rId226"/>
    <p:sldId id="781" r:id="rId227"/>
    <p:sldId id="783" r:id="rId228"/>
    <p:sldId id="785" r:id="rId229"/>
    <p:sldId id="786" r:id="rId230"/>
    <p:sldId id="831" r:id="rId231"/>
    <p:sldId id="788" r:id="rId232"/>
    <p:sldId id="787" r:id="rId233"/>
    <p:sldId id="789" r:id="rId234"/>
    <p:sldId id="797" r:id="rId235"/>
    <p:sldId id="796" r:id="rId236"/>
    <p:sldId id="836" r:id="rId237"/>
    <p:sldId id="866" r:id="rId238"/>
    <p:sldId id="909" r:id="rId239"/>
    <p:sldId id="908" r:id="rId240"/>
    <p:sldId id="910" r:id="rId241"/>
    <p:sldId id="911" r:id="rId242"/>
    <p:sldId id="912" r:id="rId243"/>
    <p:sldId id="913" r:id="rId244"/>
    <p:sldId id="914" r:id="rId245"/>
    <p:sldId id="915" r:id="rId246"/>
    <p:sldId id="916" r:id="rId247"/>
    <p:sldId id="917" r:id="rId248"/>
    <p:sldId id="918" r:id="rId249"/>
    <p:sldId id="919" r:id="rId250"/>
    <p:sldId id="920" r:id="rId251"/>
    <p:sldId id="921" r:id="rId252"/>
    <p:sldId id="922" r:id="rId253"/>
    <p:sldId id="923" r:id="rId254"/>
    <p:sldId id="924" r:id="rId255"/>
    <p:sldId id="865" r:id="rId25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BE8C"/>
    <a:srgbClr val="F3EF53"/>
    <a:srgbClr val="E90919"/>
    <a:srgbClr val="FE1212"/>
    <a:srgbClr val="FFC90E"/>
    <a:srgbClr val="EE2227"/>
    <a:srgbClr val="17A889"/>
    <a:srgbClr val="FF7F27"/>
    <a:srgbClr val="00FF8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viewProps" Target="viewProp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theme" Target="theme/theme1.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tableStyles" Target="tableStyle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notesMaster" Target="notesMasters/notesMaster1.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10/29/2018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170</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196</a:t>
            </a:fld>
            <a:endParaRPr lang="en-US"/>
          </a:p>
        </p:txBody>
      </p:sp>
    </p:spTree>
    <p:extLst>
      <p:ext uri="{BB962C8B-B14F-4D97-AF65-F5344CB8AC3E}">
        <p14:creationId xmlns:p14="http://schemas.microsoft.com/office/powerpoint/2010/main" val="259200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197</a:t>
            </a:fld>
            <a:endParaRPr lang="en-US"/>
          </a:p>
        </p:txBody>
      </p:sp>
    </p:spTree>
    <p:extLst>
      <p:ext uri="{BB962C8B-B14F-4D97-AF65-F5344CB8AC3E}">
        <p14:creationId xmlns:p14="http://schemas.microsoft.com/office/powerpoint/2010/main" val="255899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198</a:t>
            </a:fld>
            <a:endParaRPr lang="en-US"/>
          </a:p>
        </p:txBody>
      </p:sp>
    </p:spTree>
    <p:extLst>
      <p:ext uri="{BB962C8B-B14F-4D97-AF65-F5344CB8AC3E}">
        <p14:creationId xmlns:p14="http://schemas.microsoft.com/office/powerpoint/2010/main" val="1604766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199</a:t>
            </a:fld>
            <a:endParaRPr lang="en-US"/>
          </a:p>
        </p:txBody>
      </p:sp>
    </p:spTree>
    <p:extLst>
      <p:ext uri="{BB962C8B-B14F-4D97-AF65-F5344CB8AC3E}">
        <p14:creationId xmlns:p14="http://schemas.microsoft.com/office/powerpoint/2010/main" val="2027789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200</a:t>
            </a:fld>
            <a:endParaRPr lang="en-US"/>
          </a:p>
        </p:txBody>
      </p:sp>
    </p:spTree>
    <p:extLst>
      <p:ext uri="{BB962C8B-B14F-4D97-AF65-F5344CB8AC3E}">
        <p14:creationId xmlns:p14="http://schemas.microsoft.com/office/powerpoint/2010/main" val="549998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207</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236</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239</a:t>
            </a:fld>
            <a:endParaRPr lang="en-US"/>
          </a:p>
        </p:txBody>
      </p:sp>
    </p:spTree>
    <p:extLst>
      <p:ext uri="{BB962C8B-B14F-4D97-AF65-F5344CB8AC3E}">
        <p14:creationId xmlns:p14="http://schemas.microsoft.com/office/powerpoint/2010/main" val="2922032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240</a:t>
            </a:fld>
            <a:endParaRPr lang="en-US"/>
          </a:p>
        </p:txBody>
      </p:sp>
    </p:spTree>
    <p:extLst>
      <p:ext uri="{BB962C8B-B14F-4D97-AF65-F5344CB8AC3E}">
        <p14:creationId xmlns:p14="http://schemas.microsoft.com/office/powerpoint/2010/main" val="2628724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241</a:t>
            </a:fld>
            <a:endParaRPr lang="en-US"/>
          </a:p>
        </p:txBody>
      </p:sp>
    </p:spTree>
    <p:extLst>
      <p:ext uri="{BB962C8B-B14F-4D97-AF65-F5344CB8AC3E}">
        <p14:creationId xmlns:p14="http://schemas.microsoft.com/office/powerpoint/2010/main" val="2431162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242</a:t>
            </a:fld>
            <a:endParaRPr lang="en-US"/>
          </a:p>
        </p:txBody>
      </p:sp>
    </p:spTree>
    <p:extLst>
      <p:ext uri="{BB962C8B-B14F-4D97-AF65-F5344CB8AC3E}">
        <p14:creationId xmlns:p14="http://schemas.microsoft.com/office/powerpoint/2010/main" val="22948745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243</a:t>
            </a:fld>
            <a:endParaRPr lang="en-US"/>
          </a:p>
        </p:txBody>
      </p:sp>
    </p:spTree>
    <p:extLst>
      <p:ext uri="{BB962C8B-B14F-4D97-AF65-F5344CB8AC3E}">
        <p14:creationId xmlns:p14="http://schemas.microsoft.com/office/powerpoint/2010/main" val="2225162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244</a:t>
            </a:fld>
            <a:endParaRPr lang="en-US"/>
          </a:p>
        </p:txBody>
      </p:sp>
    </p:spTree>
    <p:extLst>
      <p:ext uri="{BB962C8B-B14F-4D97-AF65-F5344CB8AC3E}">
        <p14:creationId xmlns:p14="http://schemas.microsoft.com/office/powerpoint/2010/main" val="1642749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245</a:t>
            </a:fld>
            <a:endParaRPr lang="en-US"/>
          </a:p>
        </p:txBody>
      </p:sp>
    </p:spTree>
    <p:extLst>
      <p:ext uri="{BB962C8B-B14F-4D97-AF65-F5344CB8AC3E}">
        <p14:creationId xmlns:p14="http://schemas.microsoft.com/office/powerpoint/2010/main" val="621460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246</a:t>
            </a:fld>
            <a:endParaRPr lang="en-US"/>
          </a:p>
        </p:txBody>
      </p:sp>
    </p:spTree>
    <p:extLst>
      <p:ext uri="{BB962C8B-B14F-4D97-AF65-F5344CB8AC3E}">
        <p14:creationId xmlns:p14="http://schemas.microsoft.com/office/powerpoint/2010/main" val="102268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247</a:t>
            </a:fld>
            <a:endParaRPr lang="en-US"/>
          </a:p>
        </p:txBody>
      </p:sp>
    </p:spTree>
    <p:extLst>
      <p:ext uri="{BB962C8B-B14F-4D97-AF65-F5344CB8AC3E}">
        <p14:creationId xmlns:p14="http://schemas.microsoft.com/office/powerpoint/2010/main" val="2647854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248</a:t>
            </a:fld>
            <a:endParaRPr lang="en-US"/>
          </a:p>
        </p:txBody>
      </p:sp>
    </p:spTree>
    <p:extLst>
      <p:ext uri="{BB962C8B-B14F-4D97-AF65-F5344CB8AC3E}">
        <p14:creationId xmlns:p14="http://schemas.microsoft.com/office/powerpoint/2010/main" val="2931349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249</a:t>
            </a:fld>
            <a:endParaRPr lang="en-US"/>
          </a:p>
        </p:txBody>
      </p:sp>
    </p:spTree>
    <p:extLst>
      <p:ext uri="{BB962C8B-B14F-4D97-AF65-F5344CB8AC3E}">
        <p14:creationId xmlns:p14="http://schemas.microsoft.com/office/powerpoint/2010/main" val="641205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250</a:t>
            </a:fld>
            <a:endParaRPr lang="en-US"/>
          </a:p>
        </p:txBody>
      </p:sp>
    </p:spTree>
    <p:extLst>
      <p:ext uri="{BB962C8B-B14F-4D97-AF65-F5344CB8AC3E}">
        <p14:creationId xmlns:p14="http://schemas.microsoft.com/office/powerpoint/2010/main" val="978141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251</a:t>
            </a:fld>
            <a:endParaRPr lang="en-US"/>
          </a:p>
        </p:txBody>
      </p:sp>
    </p:spTree>
    <p:extLst>
      <p:ext uri="{BB962C8B-B14F-4D97-AF65-F5344CB8AC3E}">
        <p14:creationId xmlns:p14="http://schemas.microsoft.com/office/powerpoint/2010/main" val="1821009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252</a:t>
            </a:fld>
            <a:endParaRPr lang="en-US"/>
          </a:p>
        </p:txBody>
      </p:sp>
    </p:spTree>
    <p:extLst>
      <p:ext uri="{BB962C8B-B14F-4D97-AF65-F5344CB8AC3E}">
        <p14:creationId xmlns:p14="http://schemas.microsoft.com/office/powerpoint/2010/main" val="14823517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253</a:t>
            </a:fld>
            <a:endParaRPr lang="en-US"/>
          </a:p>
        </p:txBody>
      </p:sp>
    </p:spTree>
    <p:extLst>
      <p:ext uri="{BB962C8B-B14F-4D97-AF65-F5344CB8AC3E}">
        <p14:creationId xmlns:p14="http://schemas.microsoft.com/office/powerpoint/2010/main" val="16717990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254</a:t>
            </a:fld>
            <a:endParaRPr lang="en-US"/>
          </a:p>
        </p:txBody>
      </p:sp>
    </p:spTree>
    <p:extLst>
      <p:ext uri="{BB962C8B-B14F-4D97-AF65-F5344CB8AC3E}">
        <p14:creationId xmlns:p14="http://schemas.microsoft.com/office/powerpoint/2010/main" val="147751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22</a:t>
            </a:fld>
            <a:endParaRPr lang="en-US"/>
          </a:p>
        </p:txBody>
      </p:sp>
    </p:spTree>
    <p:extLst>
      <p:ext uri="{BB962C8B-B14F-4D97-AF65-F5344CB8AC3E}">
        <p14:creationId xmlns:p14="http://schemas.microsoft.com/office/powerpoint/2010/main" val="889108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70</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139</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145</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149</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154</a:t>
            </a:fld>
            <a:endParaRPr lang="en-US"/>
          </a:p>
        </p:txBody>
      </p:sp>
    </p:spTree>
    <p:extLst>
      <p:ext uri="{BB962C8B-B14F-4D97-AF65-F5344CB8AC3E}">
        <p14:creationId xmlns:p14="http://schemas.microsoft.com/office/powerpoint/2010/main" val="2073794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00FF87"/>
                </a:solidFill>
                <a:latin typeface="SimSun" panose="02010600030101010101" pitchFamily="2" charset="-122"/>
                <a:ea typeface="SimSun" panose="02010600030101010101" pitchFamily="2" charset="-122"/>
                <a:cs typeface="Arial" pitchFamily="34" charset="0"/>
              </a:rPr>
              <a:t>JavaScript </a:t>
            </a:r>
            <a:r>
              <a:rPr lang="en-US" sz="4200" b="1" i="1" dirty="0" smtClean="0">
                <a:solidFill>
                  <a:srgbClr val="00FF87"/>
                </a:solidFill>
                <a:latin typeface="SimSun" panose="02010600030101010101" pitchFamily="2" charset="-122"/>
                <a:ea typeface="SimSun" panose="02010600030101010101" pitchFamily="2" charset="-122"/>
                <a:cs typeface="Arial" pitchFamily="34" charset="0"/>
              </a:rPr>
              <a:t>Framework - 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36874"/>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810000"/>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4169145"/>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9081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200329"/>
          </a:xfrm>
          <a:prstGeom prst="rect">
            <a:avLst/>
          </a:prstGeom>
        </p:spPr>
        <p:txBody>
          <a:bodyPr wrap="square">
            <a:spAutoFit/>
          </a:bodyPr>
          <a:lstStyle/>
          <a:p>
            <a:r>
              <a:rPr lang="en-IN" dirty="0">
                <a:latin typeface="Segoe UI Light" panose="020B0502040204020203" pitchFamily="34" charset="0"/>
                <a:cs typeface="Segoe UI Light" panose="020B0502040204020203" pitchFamily="34" charset="0"/>
              </a:rPr>
              <a:t>The &lt;script&gt; tag is used to define a client-side script (JavaScript). The &lt;script&gt;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066800"/>
            <a:ext cx="8839200" cy="2031325"/>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FF7F27"/>
                </a:solidFill>
                <a:latin typeface="Arial" panose="020B0604020202020204" pitchFamily="34" charset="0"/>
                <a:cs typeface="Arial" panose="020B0604020202020204" pitchFamily="34" charset="0"/>
              </a:rPr>
              <a:t>Between the </a:t>
            </a:r>
            <a:r>
              <a:rPr lang="en-US" sz="2800" b="1" dirty="0">
                <a:solidFill>
                  <a:srgbClr val="FF7F27"/>
                </a:solidFill>
                <a:latin typeface="Arial" panose="020B0604020202020204" pitchFamily="34" charset="0"/>
                <a:cs typeface="Arial" panose="020B0604020202020204" pitchFamily="34" charset="0"/>
              </a:rPr>
              <a:t>head</a:t>
            </a:r>
            <a:r>
              <a:rPr lang="en-US" sz="2000" b="1" dirty="0">
                <a:solidFill>
                  <a:srgbClr val="FF7F27"/>
                </a:solidFill>
                <a:latin typeface="Arial" panose="020B0604020202020204" pitchFamily="34" charset="0"/>
                <a:cs typeface="Arial" panose="020B0604020202020204" pitchFamily="34" charset="0"/>
              </a:rPr>
              <a:t> </a:t>
            </a:r>
            <a:r>
              <a:rPr lang="en-US" sz="2800" b="1" dirty="0">
                <a:solidFill>
                  <a:srgbClr val="FF7F27"/>
                </a:solidFill>
                <a:latin typeface="Arial" panose="020B0604020202020204" pitchFamily="34" charset="0"/>
                <a:cs typeface="Arial" panose="020B0604020202020204" pitchFamily="34" charset="0"/>
              </a:rPr>
              <a:t>tag</a:t>
            </a:r>
            <a:r>
              <a:rPr lang="en-US" sz="2000" b="1" dirty="0">
                <a:solidFill>
                  <a:srgbClr val="FF7F27"/>
                </a:solidFill>
                <a:latin typeface="Arial" panose="020B0604020202020204" pitchFamily="34" charset="0"/>
                <a:cs typeface="Arial" panose="020B0604020202020204" pitchFamily="34" charset="0"/>
              </a:rPr>
              <a:t>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Between </a:t>
            </a:r>
            <a:r>
              <a:rPr lang="en-US" sz="2000" dirty="0">
                <a:solidFill>
                  <a:srgbClr val="FF7F27"/>
                </a:solidFill>
                <a:latin typeface="Arial" panose="020B0604020202020204" pitchFamily="34" charset="0"/>
                <a:cs typeface="Arial" panose="020B0604020202020204" pitchFamily="34" charset="0"/>
              </a:rPr>
              <a:t>the </a:t>
            </a:r>
            <a:r>
              <a:rPr lang="en-US" sz="2800" b="1" dirty="0">
                <a:solidFill>
                  <a:srgbClr val="FF7F27"/>
                </a:solidFill>
                <a:latin typeface="Arial" panose="020B0604020202020204" pitchFamily="34" charset="0"/>
                <a:cs typeface="Arial" panose="020B0604020202020204" pitchFamily="34" charset="0"/>
              </a:rPr>
              <a:t>body tag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In </a:t>
            </a:r>
            <a:r>
              <a:rPr lang="en-US" sz="2800" b="1" dirty="0">
                <a:solidFill>
                  <a:srgbClr val="FF7F27"/>
                </a:solidFill>
                <a:latin typeface="Arial" panose="020B0604020202020204" pitchFamily="34" charset="0"/>
                <a:cs typeface="Arial" panose="020B0604020202020204" pitchFamily="34" charset="0"/>
              </a:rPr>
              <a:t>.js file </a:t>
            </a:r>
            <a:r>
              <a:rPr lang="en-US" sz="2000" dirty="0">
                <a:solidFill>
                  <a:srgbClr val="FF7F27"/>
                </a:solidFill>
                <a:latin typeface="Arial" panose="020B0604020202020204" pitchFamily="34" charset="0"/>
                <a:cs typeface="Arial" panose="020B0604020202020204" pitchFamily="34" charset="0"/>
              </a:rPr>
              <a:t>(external </a:t>
            </a:r>
            <a:r>
              <a:rPr lang="en-US" sz="2000" dirty="0" smtClean="0">
                <a:solidFill>
                  <a:srgbClr val="FF7F27"/>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5486400"/>
            <a:ext cx="8686800" cy="461665"/>
          </a:xfrm>
          <a:prstGeom prst="rect">
            <a:avLst/>
          </a:prstGeom>
        </p:spPr>
        <p:txBody>
          <a:bodyPr wrap="square">
            <a:spAutoFit/>
          </a:bodyPr>
          <a:lstStyle/>
          <a:p>
            <a:r>
              <a:rPr lang="en-IN" b="1" dirty="0">
                <a:solidFill>
                  <a:srgbClr val="E9DE49"/>
                </a:solidFill>
                <a:latin typeface="Segoe UI Light" panose="020B0502040204020203" pitchFamily="34" charset="0"/>
                <a:cs typeface="Segoe UI Light" panose="020B0502040204020203" pitchFamily="34" charset="0"/>
              </a:rPr>
              <a:t>Note: The external script file cannot contain the &lt;script&gt; tag.</a:t>
            </a:r>
          </a:p>
        </p:txBody>
      </p:sp>
      <p:sp>
        <p:nvSpPr>
          <p:cNvPr id="5" name="Rectangle 4"/>
          <p:cNvSpPr/>
          <p:nvPr/>
        </p:nvSpPr>
        <p:spPr>
          <a:xfrm>
            <a:off x="152400" y="3352800"/>
            <a:ext cx="8839200" cy="1785104"/>
          </a:xfrm>
          <a:prstGeom prst="rect">
            <a:avLst/>
          </a:prstGeom>
        </p:spPr>
        <p:txBody>
          <a:bodyPr wrap="square">
            <a:spAutoFit/>
          </a:bodyPr>
          <a:lstStyle/>
          <a:p>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"text/javascript"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'application/javascript'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92771"/>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353586"/>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5052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45339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7" name="Rectangle 6"/>
          <p:cNvSpPr/>
          <p:nvPr/>
        </p:nvSpPr>
        <p:spPr>
          <a:xfrm>
            <a:off x="3505200" y="2764949"/>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8100" y="4800600"/>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5814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138773"/>
          </a:xfrm>
          <a:prstGeom prst="rect">
            <a:avLst/>
          </a:prstGeom>
        </p:spPr>
        <p:txBody>
          <a:bodyPr wrap="square">
            <a:spAutoFit/>
          </a:bodyPr>
          <a:lstStyle/>
          <a:p>
            <a:r>
              <a:rPr lang="en-IN" sz="2000" dirty="0">
                <a:latin typeface="Segoe UI Light" panose="020B0502040204020203" pitchFamily="34" charset="0"/>
                <a:cs typeface="Segoe UI Light" panose="020B0502040204020203" pitchFamily="34" charset="0"/>
              </a:rPr>
              <a:t>In most editors a line of code can be commented out </a:t>
            </a:r>
            <a:r>
              <a:rPr lang="en-IN" sz="2000" dirty="0" smtClean="0">
                <a:latin typeface="Segoe UI Light" panose="020B0502040204020203" pitchFamily="34" charset="0"/>
                <a:cs typeface="Segoe UI Light" panose="020B0502040204020203" pitchFamily="34" charset="0"/>
              </a:rPr>
              <a:t>by </a:t>
            </a:r>
            <a:r>
              <a:rPr lang="en-IN" b="1" i="1" dirty="0" smtClean="0">
                <a:solidFill>
                  <a:srgbClr val="FFC90E"/>
                </a:solidFill>
                <a:latin typeface="Segoe UI Light" panose="020B0502040204020203" pitchFamily="34" charset="0"/>
                <a:cs typeface="Segoe UI Light" panose="020B0502040204020203" pitchFamily="34" charset="0"/>
              </a:rPr>
              <a:t>Ctrl + / </a:t>
            </a:r>
            <a:r>
              <a:rPr lang="en-IN" b="1" i="1" dirty="0">
                <a:latin typeface="Segoe UI Light" panose="020B0502040204020203" pitchFamily="34" charset="0"/>
                <a:cs typeface="Segoe UI Light" panose="020B0502040204020203" pitchFamily="34" charset="0"/>
              </a:rPr>
              <a:t>–</a:t>
            </a:r>
            <a:r>
              <a:rPr lang="en-IN" dirty="0">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for </a:t>
            </a:r>
            <a:r>
              <a:rPr lang="en-IN" sz="2000" dirty="0">
                <a:latin typeface="Segoe UI Light" panose="020B0502040204020203" pitchFamily="34" charset="0"/>
                <a:cs typeface="Segoe UI Light" panose="020B0502040204020203" pitchFamily="34" charset="0"/>
              </a:rPr>
              <a:t>a </a:t>
            </a:r>
            <a:r>
              <a:rPr lang="en-IN" sz="2000" dirty="0" smtClean="0">
                <a:latin typeface="Segoe UI Light" panose="020B0502040204020203" pitchFamily="34" charset="0"/>
                <a:cs typeface="Segoe UI Light" panose="020B0502040204020203" pitchFamily="34" charset="0"/>
              </a:rPr>
              <a:t>single-line  </a:t>
            </a:r>
            <a:r>
              <a:rPr lang="en-IN" sz="2000" b="1" dirty="0" smtClean="0">
                <a:solidFill>
                  <a:srgbClr val="E90919"/>
                </a:solidFill>
                <a:latin typeface="Segoe UI Light" panose="020B0502040204020203" pitchFamily="34" charset="0"/>
                <a:cs typeface="Segoe UI Light" panose="020B0502040204020203" pitchFamily="34" charset="0"/>
              </a:rPr>
              <a:t>//</a:t>
            </a:r>
            <a:r>
              <a:rPr lang="en-IN" sz="2000" dirty="0" smtClean="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comment and something like </a:t>
            </a:r>
            <a:r>
              <a:rPr lang="en-IN" b="1" i="1" dirty="0" smtClean="0">
                <a:solidFill>
                  <a:srgbClr val="FFC90E"/>
                </a:solidFill>
                <a:latin typeface="Segoe UI Light" panose="020B0502040204020203" pitchFamily="34" charset="0"/>
                <a:cs typeface="Segoe UI Light" panose="020B0502040204020203" pitchFamily="34" charset="0"/>
              </a:rPr>
              <a:t>Shift + Alt + A </a:t>
            </a:r>
            <a:r>
              <a:rPr lang="en-IN" sz="2000" b="1" i="1" dirty="0">
                <a:latin typeface="Segoe UI Light" panose="020B0502040204020203" pitchFamily="34" charset="0"/>
                <a:cs typeface="Segoe UI Light" panose="020B0502040204020203" pitchFamily="34" charset="0"/>
              </a:rPr>
              <a:t>–</a:t>
            </a:r>
            <a:r>
              <a:rPr lang="en-IN" sz="2000" dirty="0">
                <a:latin typeface="Segoe UI Light" panose="020B0502040204020203" pitchFamily="34" charset="0"/>
                <a:cs typeface="Segoe UI Light" panose="020B0502040204020203" pitchFamily="34" charset="0"/>
              </a:rPr>
              <a:t> for multiline </a:t>
            </a:r>
            <a:r>
              <a:rPr lang="en-IN" sz="2000" b="1" dirty="0" smtClean="0">
                <a:solidFill>
                  <a:srgbClr val="E90919"/>
                </a:solidFill>
                <a:latin typeface="Segoe UI Light" panose="020B0502040204020203" pitchFamily="34" charset="0"/>
                <a:cs typeface="Segoe UI Light" panose="020B0502040204020203" pitchFamily="34" charset="0"/>
              </a:rPr>
              <a:t>/*  */ </a:t>
            </a:r>
            <a:r>
              <a:rPr lang="en-IN" sz="2000" dirty="0" smtClean="0">
                <a:latin typeface="Segoe UI Light" panose="020B0502040204020203" pitchFamily="34" charset="0"/>
                <a:cs typeface="Segoe UI Light" panose="020B0502040204020203" pitchFamily="34" charset="0"/>
              </a:rPr>
              <a:t>comments</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412914197"/>
              </p:ext>
            </p:extLst>
          </p:nvPr>
        </p:nvGraphicFramePr>
        <p:xfrm>
          <a:off x="152400" y="14884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4" name="Rectangle 3"/>
          <p:cNvSpPr/>
          <p:nvPr/>
        </p:nvSpPr>
        <p:spPr>
          <a:xfrm>
            <a:off x="152400" y="42932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304800" y="4572000"/>
            <a:ext cx="4245429" cy="127954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641937"/>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938992"/>
          </a:xfrm>
          <a:prstGeom prst="rect">
            <a:avLst/>
          </a:prstGeom>
        </p:spPr>
        <p:txBody>
          <a:bodyPr wrap="square">
            <a:spAutoFit/>
          </a:bodyPr>
          <a:lstStyle/>
          <a:p>
            <a:r>
              <a:rPr lang="en-IN" dirty="0">
                <a:solidFill>
                  <a:schemeClr val="bg1">
                    <a:lumMod val="65000"/>
                  </a:schemeClr>
                </a:solidFill>
              </a:rPr>
              <a:t>{</a:t>
            </a:r>
            <a:r>
              <a:rPr lang="en-IN" dirty="0"/>
              <a:t> </a:t>
            </a:r>
            <a:endParaRPr lang="en-IN" dirty="0" smtClean="0"/>
          </a:p>
          <a:p>
            <a:r>
              <a:rPr lang="en-IN" dirty="0"/>
              <a:t> </a:t>
            </a:r>
            <a:r>
              <a:rPr lang="en-IN" dirty="0" smtClean="0"/>
              <a:t> </a:t>
            </a:r>
            <a:r>
              <a:rPr lang="en-IN" dirty="0" smtClean="0">
                <a:solidFill>
                  <a:srgbClr val="0070C0"/>
                </a:solidFill>
              </a:rPr>
              <a:t>ID</a:t>
            </a:r>
            <a:r>
              <a:rPr lang="en-IN" dirty="0"/>
              <a:t>: </a:t>
            </a:r>
            <a:r>
              <a:rPr lang="en-IN" dirty="0">
                <a:solidFill>
                  <a:srgbClr val="92D050"/>
                </a:solidFill>
              </a:rPr>
              <a:t>1001</a:t>
            </a:r>
            <a:r>
              <a:rPr lang="en-IN" dirty="0"/>
              <a:t>,</a:t>
            </a:r>
          </a:p>
          <a:p>
            <a:r>
              <a:rPr lang="en-IN" dirty="0"/>
              <a:t>  </a:t>
            </a:r>
            <a:r>
              <a:rPr lang="en-IN" dirty="0">
                <a:solidFill>
                  <a:srgbClr val="0070C0"/>
                </a:solidFill>
              </a:rPr>
              <a:t>Name</a:t>
            </a:r>
            <a:r>
              <a:rPr lang="en-IN" dirty="0"/>
              <a:t>: '</a:t>
            </a:r>
            <a:r>
              <a:rPr lang="en-IN" dirty="0">
                <a:solidFill>
                  <a:srgbClr val="92D050"/>
                </a:solidFill>
              </a:rPr>
              <a:t>Saleel Bagde</a:t>
            </a:r>
            <a:r>
              <a:rPr lang="en-IN" dirty="0"/>
              <a:t>',</a:t>
            </a:r>
          </a:p>
          <a:p>
            <a:r>
              <a:rPr lang="en-IN" dirty="0"/>
              <a:t>  </a:t>
            </a:r>
            <a:r>
              <a:rPr lang="en-IN" dirty="0">
                <a:solidFill>
                  <a:srgbClr val="0070C0"/>
                </a:solidFill>
              </a:rPr>
              <a:t>Qualification</a:t>
            </a:r>
            <a:r>
              <a:rPr lang="en-IN" dirty="0"/>
              <a:t>: </a:t>
            </a:r>
            <a:r>
              <a:rPr lang="en-IN" dirty="0">
                <a:solidFill>
                  <a:schemeClr val="bg1">
                    <a:lumMod val="65000"/>
                  </a:schemeClr>
                </a:solidFill>
              </a:rPr>
              <a:t>{</a:t>
            </a:r>
            <a:r>
              <a:rPr lang="en-IN" dirty="0"/>
              <a:t> </a:t>
            </a:r>
            <a:r>
              <a:rPr lang="en-IN" dirty="0">
                <a:solidFill>
                  <a:srgbClr val="0070C0"/>
                </a:solidFill>
              </a:rPr>
              <a:t>SSC</a:t>
            </a:r>
            <a:r>
              <a:rPr lang="en-IN" dirty="0"/>
              <a:t>: '</a:t>
            </a:r>
            <a:r>
              <a:rPr lang="en-IN" dirty="0">
                <a:solidFill>
                  <a:srgbClr val="92D050"/>
                </a:solidFill>
              </a:rPr>
              <a:t>Gujarat Board</a:t>
            </a:r>
            <a:r>
              <a:rPr lang="en-IN" dirty="0"/>
              <a:t>', </a:t>
            </a:r>
            <a:r>
              <a:rPr lang="en-IN" dirty="0">
                <a:solidFill>
                  <a:srgbClr val="0070C0"/>
                </a:solidFill>
              </a:rPr>
              <a:t>percentage</a:t>
            </a:r>
            <a:r>
              <a:rPr lang="en-IN" dirty="0"/>
              <a:t>: </a:t>
            </a:r>
            <a:r>
              <a:rPr lang="en-IN" dirty="0">
                <a:solidFill>
                  <a:srgbClr val="92D050"/>
                </a:solidFill>
              </a:rPr>
              <a:t>60</a:t>
            </a:r>
            <a:r>
              <a:rPr lang="en-IN" dirty="0"/>
              <a:t> </a:t>
            </a:r>
            <a:r>
              <a:rPr lang="en-IN" dirty="0">
                <a:solidFill>
                  <a:schemeClr val="bg1">
                    <a:lumMod val="65000"/>
                  </a:schemeClr>
                </a:solidFill>
              </a:rPr>
              <a:t>} </a:t>
            </a:r>
            <a:endParaRPr lang="en-IN" dirty="0" smtClean="0">
              <a:solidFill>
                <a:schemeClr val="bg1">
                  <a:lumMod val="65000"/>
                </a:schemeClr>
              </a:solidFill>
            </a:endParaRPr>
          </a:p>
          <a:p>
            <a:r>
              <a:rPr lang="en-IN" dirty="0" smtClean="0">
                <a:solidFill>
                  <a:schemeClr val="bg1">
                    <a:lumMod val="65000"/>
                  </a:schemeClr>
                </a:solidFill>
              </a:rPr>
              <a:t>}</a:t>
            </a:r>
            <a:endParaRPr lang="en-IN"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446315" y="3505200"/>
            <a:ext cx="4103914" cy="2670262"/>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46554976"/>
              </p:ext>
            </p:extLst>
          </p:nvPr>
        </p:nvGraphicFramePr>
        <p:xfrm>
          <a:off x="1566600" y="4237777"/>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314700" y="4267384"/>
            <a:ext cx="1562100" cy="458055"/>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//returns 25</a:t>
            </a:r>
            <a:endParaRPr lang="en-IN" sz="2000" dirty="0">
              <a:solidFill>
                <a:srgbClr val="92D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endParaRPr lang="en-IN" sz="2000" dirty="0">
              <a:solidFill>
                <a:schemeClr val="bg1">
                  <a:lumMod val="75000"/>
                </a:schemeClr>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281368"/>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3" name="Rectangle 2"/>
          <p:cNvSpPr/>
          <p:nvPr/>
        </p:nvSpPr>
        <p:spPr>
          <a:xfrm>
            <a:off x="-10886" y="4724400"/>
            <a:ext cx="9165772" cy="1200329"/>
          </a:xfrm>
          <a:prstGeom prst="rect">
            <a:avLst/>
          </a:prstGeom>
        </p:spPr>
        <p:txBody>
          <a:bodyPr wrap="square">
            <a:spAutoFit/>
          </a:bodyPr>
          <a:lstStyle/>
          <a:p>
            <a:r>
              <a:rPr lang="en-IN" dirty="0" smtClean="0">
                <a:solidFill>
                  <a:schemeClr val="accent5">
                    <a:lumMod val="50000"/>
                  </a:schemeClr>
                </a:solidFill>
                <a:latin typeface="+mn-lt"/>
              </a:rPr>
              <a:t> A</a:t>
            </a:r>
            <a:r>
              <a:rPr lang="en-IN" dirty="0">
                <a:solidFill>
                  <a:schemeClr val="accent5">
                    <a:lumMod val="50000"/>
                  </a:schemeClr>
                </a:solidFill>
                <a:latin typeface="+mn-lt"/>
              </a:rPr>
              <a:t> </a:t>
            </a:r>
            <a:r>
              <a:rPr lang="en-IN" b="1" i="1" dirty="0">
                <a:solidFill>
                  <a:schemeClr val="accent5">
                    <a:lumMod val="50000"/>
                  </a:schemeClr>
                </a:solidFill>
                <a:latin typeface="+mn-lt"/>
              </a:rPr>
              <a:t>parameter</a:t>
            </a:r>
            <a:r>
              <a:rPr lang="en-IN" dirty="0">
                <a:solidFill>
                  <a:schemeClr val="accent5">
                    <a:lumMod val="50000"/>
                  </a:schemeClr>
                </a:solidFill>
                <a:latin typeface="+mn-lt"/>
              </a:rPr>
              <a:t> is a variable </a:t>
            </a:r>
            <a:r>
              <a:rPr lang="en-IN" b="1" i="1" dirty="0">
                <a:solidFill>
                  <a:schemeClr val="accent5">
                    <a:lumMod val="50000"/>
                  </a:schemeClr>
                </a:solidFill>
                <a:latin typeface="+mn-lt"/>
              </a:rPr>
              <a:t>in a</a:t>
            </a:r>
            <a:r>
              <a:rPr lang="en-IN" dirty="0">
                <a:solidFill>
                  <a:schemeClr val="accent5">
                    <a:lumMod val="50000"/>
                  </a:schemeClr>
                </a:solidFill>
                <a:latin typeface="+mn-lt"/>
              </a:rPr>
              <a:t> method definition. When a method is </a:t>
            </a:r>
            <a:r>
              <a:rPr lang="en-IN" dirty="0" smtClean="0">
                <a:solidFill>
                  <a:schemeClr val="accent5">
                    <a:lumMod val="50000"/>
                  </a:schemeClr>
                </a:solidFill>
                <a:latin typeface="+mn-lt"/>
              </a:rPr>
              <a:t> called</a:t>
            </a:r>
            <a:r>
              <a:rPr lang="en-IN" dirty="0">
                <a:solidFill>
                  <a:schemeClr val="accent5">
                    <a:lumMod val="50000"/>
                  </a:schemeClr>
                </a:solidFill>
                <a:latin typeface="+mn-lt"/>
              </a:rPr>
              <a:t>, the </a:t>
            </a:r>
            <a:r>
              <a:rPr lang="en-IN" b="1" i="1" dirty="0">
                <a:solidFill>
                  <a:schemeClr val="accent5">
                    <a:lumMod val="50000"/>
                  </a:schemeClr>
                </a:solidFill>
                <a:latin typeface="+mn-lt"/>
              </a:rPr>
              <a:t>arguments</a:t>
            </a:r>
            <a:r>
              <a:rPr lang="en-IN" dirty="0">
                <a:solidFill>
                  <a:schemeClr val="accent5">
                    <a:lumMod val="50000"/>
                  </a:schemeClr>
                </a:solidFill>
                <a:latin typeface="+mn-lt"/>
              </a:rPr>
              <a:t> are the data you pass into the method's  </a:t>
            </a:r>
            <a:r>
              <a:rPr lang="en-IN" b="1" i="1" dirty="0">
                <a:solidFill>
                  <a:schemeClr val="accent5">
                    <a:lumMod val="50000"/>
                  </a:schemeClr>
                </a:solidFill>
                <a:latin typeface="+mn-lt"/>
              </a:rPr>
              <a:t>parameters</a:t>
            </a:r>
            <a:r>
              <a:rPr lang="en-IN" dirty="0">
                <a:solidFill>
                  <a:schemeClr val="accent5">
                    <a:lumMod val="50000"/>
                  </a:schemeClr>
                </a:solidFill>
                <a:latin typeface="+mn-lt"/>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60937"/>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2766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udf functions</a:t>
            </a:r>
            <a:endParaRPr lang="en-US" dirty="0"/>
          </a:p>
        </p:txBody>
      </p:sp>
      <p:sp>
        <p:nvSpPr>
          <p:cNvPr id="4" name="Rectangle 3"/>
          <p:cNvSpPr/>
          <p:nvPr/>
        </p:nvSpPr>
        <p:spPr>
          <a:xfrm>
            <a:off x="3494314" y="494943"/>
            <a:ext cx="5638800" cy="830997"/>
          </a:xfrm>
          <a:prstGeom prst="rect">
            <a:avLst/>
          </a:prstGeom>
          <a:solidFill>
            <a:srgbClr val="FF5733"/>
          </a:solidFill>
        </p:spPr>
        <p:txBody>
          <a:bodyPr wrap="square">
            <a:spAutoFit/>
          </a:bodyPr>
          <a:lstStyle/>
          <a:p>
            <a:r>
              <a:rPr lang="en-US" i="1" dirty="0">
                <a:solidFill>
                  <a:srgbClr val="FFFF00"/>
                </a:solidFill>
                <a:latin typeface="Segoe UI Light" panose="020B0502040204020203" pitchFamily="34" charset="0"/>
                <a:cs typeface="Segoe UI Light" panose="020B0502040204020203"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
        <p:nvSpPr>
          <p:cNvPr id="3" name="Rectangle 2"/>
          <p:cNvSpPr/>
          <p:nvPr/>
        </p:nvSpPr>
        <p:spPr>
          <a:xfrm>
            <a:off x="0" y="0"/>
            <a:ext cx="7239000" cy="461665"/>
          </a:xfrm>
          <a:prstGeom prst="rect">
            <a:avLst/>
          </a:prstGeom>
        </p:spPr>
        <p:txBody>
          <a:bodyPr wrap="square">
            <a:spAutoFit/>
          </a:bodyPr>
          <a:lstStyle/>
          <a:p>
            <a:r>
              <a:rPr lang="en-IN" dirty="0">
                <a:solidFill>
                  <a:srgbClr val="17A889"/>
                </a:solidFill>
                <a:latin typeface="Roboto"/>
              </a:rPr>
              <a:t>Do not repeat code (DRY—Do Not Repeat Yourself)</a:t>
            </a:r>
            <a:endParaRPr lang="en-IN" b="0" i="0" dirty="0">
              <a:solidFill>
                <a:srgbClr val="17A889"/>
              </a:solidFill>
              <a:effectLst/>
              <a:latin typeface="Roboto"/>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a:t>
            </a:r>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707886"/>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obj1 </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obj2, ..., objN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msg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subst1, ..., substN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3635276"/>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3352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3861137"/>
            <a:ext cx="8839200" cy="1107996"/>
          </a:xfrm>
          <a:prstGeom prst="rect">
            <a:avLst/>
          </a:prstGeom>
          <a:noFill/>
        </p:spPr>
        <p:txBody>
          <a:bodyPr wrap="square">
            <a:spAutoFit/>
          </a:bodyPr>
          <a:lstStyle/>
          <a:p>
            <a:r>
              <a:rPr lang="en-IN" sz="2200" dirty="0" smtClean="0">
                <a:solidFill>
                  <a:srgbClr val="98676A"/>
                </a:solidFill>
                <a:latin typeface="Consolas" panose="020B0609020204030204" pitchFamily="49" charset="0"/>
              </a:rPr>
              <a:t>let </a:t>
            </a:r>
            <a:r>
              <a:rPr lang="en-IN" sz="2200" dirty="0" smtClean="0">
                <a:solidFill>
                  <a:srgbClr val="FF6000"/>
                </a:solidFill>
                <a:latin typeface="Consolas" panose="020B0609020204030204" pitchFamily="49" charset="0"/>
                <a:cs typeface="Arial" panose="020B0604020202020204" pitchFamily="34" charset="0"/>
              </a:rPr>
              <a:t>name </a:t>
            </a:r>
            <a:r>
              <a:rPr lang="en-IN" sz="2200" dirty="0">
                <a:solidFill>
                  <a:srgbClr val="D4D4D4"/>
                </a:solidFill>
                <a:latin typeface="Consolas" panose="020B0609020204030204" pitchFamily="49" charset="0"/>
              </a:rPr>
              <a:t>=</a:t>
            </a:r>
            <a:r>
              <a:rPr lang="en-IN" sz="2200" dirty="0" smtClean="0">
                <a:solidFill>
                  <a:srgbClr val="98676A"/>
                </a:solidFill>
                <a:latin typeface="Consolas" panose="020B0609020204030204" pitchFamily="49" charset="0"/>
              </a:rPr>
              <a:t> function</a:t>
            </a:r>
            <a:r>
              <a:rPr lang="en-IN" sz="2200" dirty="0" smtClean="0">
                <a:solidFill>
                  <a:srgbClr val="0070C0"/>
                </a:solidFill>
                <a:latin typeface="Consolas" panose="020B0609020204030204" pitchFamily="49" charset="0"/>
                <a:cs typeface="Arial" panose="020B0604020202020204" pitchFamily="34" charset="0"/>
              </a:rPr>
              <a:t> </a:t>
            </a:r>
            <a:r>
              <a:rPr lang="en-IN" sz="2200" dirty="0" smtClean="0">
                <a:solidFill>
                  <a:schemeClr val="bg1">
                    <a:lumMod val="85000"/>
                  </a:schemeClr>
                </a:solidFill>
                <a:latin typeface="Consolas" panose="020B0609020204030204" pitchFamily="49" charset="0"/>
                <a:cs typeface="Arial" panose="020B0604020202020204" pitchFamily="34" charset="0"/>
              </a:rPr>
              <a:t>(</a:t>
            </a:r>
            <a:r>
              <a:rPr lang="en-IN" sz="2200" dirty="0" smtClean="0">
                <a:solidFill>
                  <a:schemeClr val="bg2">
                    <a:lumMod val="75000"/>
                  </a:schemeClr>
                </a:solidFill>
                <a:latin typeface="Consolas" panose="020B0609020204030204" pitchFamily="49" charset="0"/>
                <a:cs typeface="Arial" panose="020B0604020202020204" pitchFamily="34" charset="0"/>
              </a:rPr>
              <a:t>a, b, </a:t>
            </a:r>
            <a:r>
              <a:rPr lang="en-IN" sz="2200" i="1" dirty="0" smtClean="0">
                <a:solidFill>
                  <a:schemeClr val="bg2">
                    <a:lumMod val="75000"/>
                  </a:schemeClr>
                </a:solidFill>
                <a:latin typeface="Consolas" panose="020B0609020204030204" pitchFamily="49" charset="0"/>
                <a:cs typeface="Arial" panose="020B0604020202020204" pitchFamily="34" charset="0"/>
              </a:rPr>
              <a:t>-n</a:t>
            </a:r>
            <a:r>
              <a:rPr lang="en-IN" sz="2200" dirty="0" smtClean="0">
                <a:solidFill>
                  <a:schemeClr val="bg2">
                    <a:lumMod val="75000"/>
                  </a:schemeClr>
                </a:solidFill>
                <a:latin typeface="Consolas" panose="020B0609020204030204" pitchFamily="49" charset="0"/>
                <a:cs typeface="Arial" panose="020B0604020202020204" pitchFamily="34" charset="0"/>
              </a:rPr>
              <a:t>, </a:t>
            </a:r>
            <a:r>
              <a:rPr lang="en-IN" sz="2200" dirty="0" smtClean="0">
                <a:solidFill>
                  <a:srgbClr val="F3EF53"/>
                </a:solidFill>
                <a:latin typeface="Consolas" panose="020B0609020204030204" pitchFamily="49" charset="0"/>
                <a:cs typeface="Arial" panose="020B0604020202020204" pitchFamily="34" charset="0"/>
              </a:rPr>
              <a:t>callback</a:t>
            </a:r>
            <a:r>
              <a:rPr lang="en-IN" sz="2200" dirty="0" smtClean="0">
                <a:solidFill>
                  <a:schemeClr val="bg1">
                    <a:lumMod val="85000"/>
                  </a:schemeClr>
                </a:solidFill>
                <a:latin typeface="Consolas" panose="020B0609020204030204" pitchFamily="49" charset="0"/>
                <a:cs typeface="Arial" panose="020B0604020202020204" pitchFamily="34" charset="0"/>
              </a:rPr>
              <a:t>) </a:t>
            </a:r>
            <a:r>
              <a:rPr lang="en-IN" sz="2200" dirty="0">
                <a:solidFill>
                  <a:schemeClr val="bg1">
                    <a:lumMod val="85000"/>
                  </a:schemeClr>
                </a:solidFill>
                <a:latin typeface="Consolas" panose="020B0609020204030204" pitchFamily="49" charset="0"/>
                <a:cs typeface="Arial" panose="020B0604020202020204" pitchFamily="34" charset="0"/>
              </a:rPr>
              <a:t>{</a:t>
            </a:r>
          </a:p>
          <a:p>
            <a:r>
              <a:rPr lang="en-IN" sz="2200" dirty="0">
                <a:solidFill>
                  <a:srgbClr val="0070C0"/>
                </a:solidFill>
                <a:latin typeface="Consolas" panose="020B0609020204030204" pitchFamily="49" charset="0"/>
                <a:cs typeface="Arial" panose="020B0604020202020204" pitchFamily="34" charset="0"/>
              </a:rPr>
              <a:t> </a:t>
            </a:r>
            <a:r>
              <a:rPr lang="en-IN" sz="2200" dirty="0" smtClean="0">
                <a:solidFill>
                  <a:srgbClr val="0070C0"/>
                </a:solidFill>
                <a:latin typeface="Consolas" panose="020B0609020204030204" pitchFamily="49" charset="0"/>
                <a:cs typeface="Arial" panose="020B0604020202020204" pitchFamily="34" charset="0"/>
              </a:rPr>
              <a:t>  </a:t>
            </a:r>
            <a:r>
              <a:rPr lang="en-IN" sz="2200" i="1" dirty="0" smtClean="0">
                <a:solidFill>
                  <a:schemeClr val="bg1">
                    <a:lumMod val="65000"/>
                  </a:schemeClr>
                </a:solidFill>
                <a:latin typeface="Consolas" panose="020B0609020204030204" pitchFamily="49" charset="0"/>
                <a:cs typeface="Arial" panose="020B0604020202020204" pitchFamily="34" charset="0"/>
              </a:rPr>
              <a:t>return (</a:t>
            </a:r>
            <a:r>
              <a:rPr lang="en-IN" sz="2200" dirty="0" smtClean="0">
                <a:solidFill>
                  <a:srgbClr val="F3EF53"/>
                </a:solidFill>
                <a:latin typeface="Consolas" panose="020B0609020204030204" pitchFamily="49" charset="0"/>
                <a:cs typeface="Arial" panose="020B0604020202020204" pitchFamily="34" charset="0"/>
              </a:rPr>
              <a:t>callback</a:t>
            </a:r>
            <a:r>
              <a:rPr lang="en-IN" sz="2200" dirty="0" smtClean="0">
                <a:solidFill>
                  <a:schemeClr val="bg1">
                    <a:lumMod val="85000"/>
                  </a:schemeClr>
                </a:solidFill>
                <a:latin typeface="Consolas" panose="020B0609020204030204" pitchFamily="49" charset="0"/>
                <a:cs typeface="Arial" panose="020B0604020202020204" pitchFamily="34" charset="0"/>
              </a:rPr>
              <a:t>(</a:t>
            </a:r>
            <a:r>
              <a:rPr lang="en-IN" sz="2200" dirty="0">
                <a:solidFill>
                  <a:schemeClr val="bg2">
                    <a:lumMod val="75000"/>
                  </a:schemeClr>
                </a:solidFill>
                <a:latin typeface="Consolas" panose="020B0609020204030204" pitchFamily="49" charset="0"/>
                <a:cs typeface="Arial" panose="020B0604020202020204" pitchFamily="34" charset="0"/>
              </a:rPr>
              <a:t>a, b</a:t>
            </a:r>
            <a:r>
              <a:rPr lang="en-IN" sz="2200" dirty="0" smtClean="0">
                <a:solidFill>
                  <a:schemeClr val="bg2">
                    <a:lumMod val="75000"/>
                  </a:schemeClr>
                </a:solidFill>
                <a:latin typeface="Consolas" panose="020B0609020204030204" pitchFamily="49" charset="0"/>
                <a:cs typeface="Arial" panose="020B0604020202020204" pitchFamily="34" charset="0"/>
              </a:rPr>
              <a:t>, </a:t>
            </a:r>
            <a:r>
              <a:rPr lang="en-IN" sz="2200" i="1" dirty="0">
                <a:solidFill>
                  <a:schemeClr val="bg2">
                    <a:lumMod val="75000"/>
                  </a:schemeClr>
                </a:solidFill>
                <a:latin typeface="Consolas" panose="020B0609020204030204" pitchFamily="49" charset="0"/>
                <a:cs typeface="Arial" panose="020B0604020202020204" pitchFamily="34" charset="0"/>
              </a:rPr>
              <a:t>-n</a:t>
            </a:r>
            <a:r>
              <a:rPr lang="en-IN" sz="2200" dirty="0" smtClean="0">
                <a:solidFill>
                  <a:schemeClr val="bg1">
                    <a:lumMod val="85000"/>
                  </a:schemeClr>
                </a:solidFill>
                <a:latin typeface="Consolas" panose="020B0609020204030204" pitchFamily="49" charset="0"/>
                <a:cs typeface="Arial" panose="020B0604020202020204" pitchFamily="34" charset="0"/>
              </a:rPr>
              <a:t>))</a:t>
            </a:r>
            <a:endParaRPr lang="en-IN" sz="2200" dirty="0">
              <a:solidFill>
                <a:schemeClr val="bg1">
                  <a:lumMod val="85000"/>
                </a:schemeClr>
              </a:solidFill>
              <a:latin typeface="Consolas" panose="020B0609020204030204" pitchFamily="49" charset="0"/>
              <a:cs typeface="Arial" panose="020B0604020202020204" pitchFamily="34" charset="0"/>
            </a:endParaRPr>
          </a:p>
          <a:p>
            <a:r>
              <a:rPr lang="en-IN" sz="22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288032"/>
            <a:ext cx="8763000" cy="707886"/>
          </a:xfrm>
          <a:prstGeom prst="rect">
            <a:avLst/>
          </a:prstGeom>
          <a:solidFill>
            <a:srgbClr val="E90919"/>
          </a:solidFill>
        </p:spPr>
        <p:txBody>
          <a:bodyPr wrap="square">
            <a:spAutoFit/>
          </a:bodyPr>
          <a:lstStyle/>
          <a:p>
            <a:pPr algn="just"/>
            <a:r>
              <a:rPr lang="en-IN" sz="2000" dirty="0">
                <a:solidFill>
                  <a:schemeClr val="bg1"/>
                </a:solidFill>
              </a:rPr>
              <a:t>A high-order function is a function that can take another function as </a:t>
            </a:r>
            <a:r>
              <a:rPr lang="en-IN" sz="2000" dirty="0" smtClean="0">
                <a:solidFill>
                  <a:schemeClr val="bg1"/>
                </a:solidFill>
              </a:rPr>
              <a:t>an </a:t>
            </a:r>
            <a:r>
              <a:rPr lang="en-IN" sz="2000" dirty="0">
                <a:solidFill>
                  <a:schemeClr val="bg1"/>
                </a:solidFill>
              </a:rPr>
              <a:t>argument, or that returns a function as a result.</a:t>
            </a: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200" y="1295400"/>
            <a:ext cx="8991600" cy="4862870"/>
          </a:xfrm>
          <a:prstGeom prst="rect">
            <a:avLst/>
          </a:prstGeom>
        </p:spPr>
        <p:txBody>
          <a:bodyPr wrap="square">
            <a:spAutoFit/>
          </a:bodyPr>
          <a:lstStyle/>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fn1</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fn2</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fn3</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fn4</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 = </a:t>
            </a:r>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callback</a:t>
            </a:r>
            <a:r>
              <a:rPr lang="en-IN" sz="2200" dirty="0">
                <a:solidFill>
                  <a:srgbClr val="D3AF86"/>
                </a:solidFill>
                <a:latin typeface="Consolas" panose="020B0609020204030204" pitchFamily="49" charset="0"/>
              </a:rPr>
              <a:t> : any</a:t>
            </a:r>
            <a:r>
              <a:rPr lang="en-IN" sz="2200" dirty="0" smtClean="0">
                <a:solidFill>
                  <a:srgbClr val="D3AF86"/>
                </a:solidFill>
                <a:latin typeface="Consolas" panose="020B0609020204030204" pitchFamily="49" charset="0"/>
              </a:rPr>
              <a:t>){</a:t>
            </a:r>
            <a:endParaRPr lang="en-IN" sz="2200" dirty="0">
              <a:solidFill>
                <a:srgbClr val="D3AF86"/>
              </a:solidFill>
              <a:latin typeface="Consolas" panose="020B0609020204030204" pitchFamily="49" charset="0"/>
            </a:endParaRPr>
          </a:p>
          <a:p>
            <a:r>
              <a:rPr lang="en-IN" sz="2200" dirty="0" smtClean="0">
                <a:solidFill>
                  <a:srgbClr val="98676A"/>
                </a:solidFill>
                <a:latin typeface="Consolas" panose="020B0609020204030204" pitchFamily="49" charset="0"/>
              </a:rPr>
              <a:t>    return</a:t>
            </a:r>
            <a:r>
              <a:rPr lang="en-IN" sz="2200" dirty="0" smtClean="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callback</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fn1</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fn2</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fn3</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fn4</a:t>
            </a:r>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0331243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i="1" dirty="0">
                <a:solidFill>
                  <a:srgbClr val="00FF87"/>
                </a:solidFill>
                <a:latin typeface="Arial" panose="020B0604020202020204" pitchFamily="34" charset="0"/>
                <a:cs typeface="Arial" panose="020B0604020202020204" pitchFamily="34" charset="0"/>
              </a:rPr>
              <a:t>For functions, only function declaration gets hoisted to the top and not the function expression.</a:t>
            </a:r>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0" name="Rectangle 9"/>
          <p:cNvSpPr/>
          <p:nvPr/>
        </p:nvSpPr>
        <p:spPr>
          <a:xfrm>
            <a:off x="228600" y="1937658"/>
            <a:ext cx="8686800" cy="1508105"/>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a:t>
            </a:r>
            <a:r>
              <a:rPr lang="en-US" sz="2300" b="1" dirty="0" smtClean="0">
                <a:latin typeface="Arial" panose="020B0604020202020204" pitchFamily="34" charset="0"/>
                <a:cs typeface="Arial" panose="020B0604020202020204" pitchFamily="34" charset="0"/>
              </a:rPr>
              <a:t>Declarations</a:t>
            </a:r>
          </a:p>
          <a:p>
            <a:r>
              <a:rPr lang="en-IN" sz="2300" dirty="0" smtClean="0">
                <a:solidFill>
                  <a:srgbClr val="98676A"/>
                </a:solidFill>
                <a:latin typeface="Consolas" panose="020B0609020204030204" pitchFamily="49" charset="0"/>
              </a:rPr>
              <a:t>function</a:t>
            </a:r>
            <a:r>
              <a:rPr lang="en-IN" sz="2300" dirty="0" smtClean="0">
                <a:latin typeface="Consolas" panose="020B0609020204030204" pitchFamily="49" charset="0"/>
              </a:rPr>
              <a:t> </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 param,[..., param]]]) {</a:t>
            </a:r>
          </a:p>
          <a:p>
            <a:r>
              <a:rPr lang="en-IN" sz="2300" dirty="0">
                <a:solidFill>
                  <a:schemeClr val="bg1">
                    <a:lumMod val="75000"/>
                  </a:schemeClr>
                </a:solidFill>
                <a:latin typeface="Consolas" panose="020B0609020204030204" pitchFamily="49" charset="0"/>
              </a:rPr>
              <a:t>   [statements]</a:t>
            </a:r>
          </a:p>
          <a:p>
            <a:r>
              <a:rPr lang="en-IN" sz="2300" dirty="0" smtClean="0">
                <a:solidFill>
                  <a:schemeClr val="bg1">
                    <a:lumMod val="75000"/>
                  </a:schemeClr>
                </a:solidFill>
                <a:latin typeface="Consolas" panose="020B0609020204030204" pitchFamily="49" charset="0"/>
              </a:rPr>
              <a:t>}</a:t>
            </a:r>
            <a:endParaRPr lang="en-IN" sz="2300" dirty="0" smtClean="0">
              <a:latin typeface="Consolas" panose="020B0609020204030204" pitchFamily="49" charset="0"/>
            </a:endParaRPr>
          </a:p>
        </p:txBody>
      </p:sp>
      <p:sp>
        <p:nvSpPr>
          <p:cNvPr id="11" name="Rectangle 10"/>
          <p:cNvSpPr/>
          <p:nvPr/>
        </p:nvSpPr>
        <p:spPr>
          <a:xfrm>
            <a:off x="228600" y="4157752"/>
            <a:ext cx="8610600" cy="1862048"/>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Expressions</a:t>
            </a:r>
          </a:p>
          <a:p>
            <a:r>
              <a:rPr lang="en-IN" sz="2300" dirty="0" smtClean="0">
                <a:solidFill>
                  <a:srgbClr val="0077AA"/>
                </a:solidFill>
                <a:latin typeface="Consolas" panose="020B0609020204030204" pitchFamily="49" charset="0"/>
              </a:rPr>
              <a:t>var</a:t>
            </a:r>
            <a:r>
              <a:rPr lang="en-IN" sz="2300" dirty="0" smtClean="0">
                <a:latin typeface="Consolas" panose="020B0609020204030204" pitchFamily="49" charset="0"/>
              </a:rPr>
              <a:t> </a:t>
            </a:r>
            <a:r>
              <a:rPr lang="en-IN" sz="2300" dirty="0">
                <a:solidFill>
                  <a:srgbClr val="DD4A68"/>
                </a:solidFill>
                <a:latin typeface="Consolas" panose="020B0609020204030204" pitchFamily="49" charset="0"/>
              </a:rPr>
              <a:t>myFunction</a:t>
            </a:r>
            <a:r>
              <a:rPr lang="en-IN" sz="2300" dirty="0">
                <a:solidFill>
                  <a:srgbClr val="0070C0"/>
                </a:solidFill>
                <a:latin typeface="Consolas" panose="020B0609020204030204" pitchFamily="49" charset="0"/>
                <a:cs typeface="Arial" panose="020B0604020202020204" pitchFamily="34" charset="0"/>
              </a:rPr>
              <a:t> </a:t>
            </a:r>
            <a:r>
              <a:rPr lang="en-IN" sz="2300" dirty="0" smtClean="0">
                <a:solidFill>
                  <a:srgbClr val="98676A"/>
                </a:solidFill>
                <a:latin typeface="Consolas" panose="020B0609020204030204" pitchFamily="49" charset="0"/>
              </a:rPr>
              <a:t>=</a:t>
            </a:r>
            <a:r>
              <a:rPr lang="en-IN" sz="2300" dirty="0" smtClean="0">
                <a:latin typeface="Consolas" panose="020B0609020204030204" pitchFamily="49" charset="0"/>
              </a:rPr>
              <a:t> </a:t>
            </a:r>
            <a:r>
              <a:rPr lang="en-IN" sz="2300" dirty="0">
                <a:solidFill>
                  <a:srgbClr val="98676A"/>
                </a:solidFill>
                <a:latin typeface="Consolas" panose="020B0609020204030204" pitchFamily="49" charset="0"/>
              </a:rPr>
              <a:t>function</a:t>
            </a:r>
            <a:r>
              <a:rPr lang="en-IN" sz="2300" dirty="0">
                <a:latin typeface="Consolas" panose="020B0609020204030204" pitchFamily="49" charset="0"/>
              </a:rPr>
              <a:t> </a:t>
            </a:r>
            <a:r>
              <a:rPr lang="en-IN" sz="2300" dirty="0">
                <a:solidFill>
                  <a:schemeClr val="bg1">
                    <a:lumMod val="75000"/>
                  </a:schemeClr>
                </a:solidFill>
                <a:latin typeface="Consolas" panose="020B0609020204030204" pitchFamily="49" charset="0"/>
              </a:rPr>
              <a:t>[</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]([param1[, param2[, ..., paramN]]]) {</a:t>
            </a:r>
          </a:p>
          <a:p>
            <a:r>
              <a:rPr lang="en-IN" sz="2300" dirty="0">
                <a:solidFill>
                  <a:schemeClr val="bg1">
                    <a:lumMod val="75000"/>
                  </a:schemeClr>
                </a:solidFill>
                <a:latin typeface="Consolas" panose="020B0609020204030204" pitchFamily="49" charset="0"/>
              </a:rPr>
              <a:t>   statements</a:t>
            </a:r>
          </a:p>
          <a:p>
            <a:r>
              <a:rPr lang="en-IN" sz="2300" dirty="0">
                <a:solidFill>
                  <a:schemeClr val="bg1">
                    <a:lumMod val="75000"/>
                  </a:schemeClr>
                </a:solidFill>
                <a:latin typeface="Consolas" panose="020B0609020204030204" pitchFamily="49" charset="0"/>
              </a:rPr>
              <a:t>};</a:t>
            </a:r>
          </a:p>
        </p:txBody>
      </p:sp>
      <p:sp>
        <p:nvSpPr>
          <p:cNvPr id="3" name="Rectangle 2"/>
          <p:cNvSpPr/>
          <p:nvPr/>
        </p:nvSpPr>
        <p:spPr>
          <a:xfrm>
            <a:off x="3733800" y="2770710"/>
            <a:ext cx="5105400" cy="1446550"/>
          </a:xfrm>
          <a:prstGeom prst="rect">
            <a:avLst/>
          </a:prstGeom>
          <a:ln w="19050">
            <a:solidFill>
              <a:schemeClr val="accent2">
                <a:lumMod val="50000"/>
              </a:schemeClr>
            </a:solidFill>
          </a:ln>
        </p:spPr>
        <p:txBody>
          <a:bodyPr wrap="square">
            <a:spAutoFit/>
          </a:bodyPr>
          <a:lstStyle/>
          <a:p>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4" name="Rectangle 3"/>
          <p:cNvSpPr/>
          <p:nvPr/>
        </p:nvSpPr>
        <p:spPr>
          <a:xfrm>
            <a:off x="3733800" y="5088776"/>
            <a:ext cx="5181600" cy="1446550"/>
          </a:xfrm>
          <a:prstGeom prst="rect">
            <a:avLst/>
          </a:prstGeom>
          <a:ln w="19050">
            <a:solidFill>
              <a:schemeClr val="accent2">
                <a:lumMod val="50000"/>
              </a:schemeClr>
            </a:solidFill>
          </a:ln>
        </p:spPr>
        <p:txBody>
          <a:bodyPr wrap="square">
            <a:spAutoFit/>
          </a:bodyPr>
          <a:lstStyle/>
          <a:p>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r>
              <a:rPr lang="en-IN" sz="2200" dirty="0">
                <a:solidFill>
                  <a:srgbClr val="608B4E"/>
                </a:solidFill>
                <a:latin typeface="Consolas" panose="020B0609020204030204" pitchFamily="49" charset="0"/>
              </a:rPr>
              <a:t>// error fn is not defined</a:t>
            </a:r>
            <a:endParaRPr lang="en-IN" sz="2200" dirty="0">
              <a:solidFill>
                <a:srgbClr val="D4D4D4"/>
              </a:solidFill>
              <a:latin typeface="Consolas" panose="020B0609020204030204" pitchFamily="49" charset="0"/>
            </a:endParaRPr>
          </a:p>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6" name="Rectangle 5"/>
          <p:cNvSpPr/>
          <p:nvPr/>
        </p:nvSpPr>
        <p:spPr>
          <a:xfrm>
            <a:off x="228600" y="4648200"/>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arguments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1" name="Rectangle 10"/>
          <p:cNvSpPr/>
          <p:nvPr/>
        </p:nvSpPr>
        <p:spPr>
          <a:xfrm>
            <a:off x="228600" y="3327737"/>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promise function</a:t>
            </a:r>
            <a:endParaRPr lang="en-US" sz="6000" dirty="0"/>
          </a:p>
        </p:txBody>
      </p:sp>
    </p:spTree>
    <p:extLst>
      <p:ext uri="{BB962C8B-B14F-4D97-AF65-F5344CB8AC3E}">
        <p14:creationId xmlns:p14="http://schemas.microsoft.com/office/powerpoint/2010/main" val="332071083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1888123"/>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269123"/>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5943" y="1082219"/>
            <a:ext cx="8610600" cy="4708981"/>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else</a:t>
            </a:r>
            <a:r>
              <a:rPr lang="en-IN" sz="2000" dirty="0" smtClean="0">
                <a:solidFill>
                  <a:srgbClr val="D4D4D4"/>
                </a:solidFill>
                <a:latin typeface="Consolas" panose="020B0609020204030204" pitchFamily="49" charset="0"/>
              </a:rPr>
              <a:t> { </a:t>
            </a:r>
          </a:p>
          <a:p>
            <a:r>
              <a:rPr lang="en-IN" sz="2000" dirty="0" smtClean="0">
                <a:solidFill>
                  <a:srgbClr val="DCDCAA"/>
                </a:solidFill>
                <a:latin typeface="Consolas" panose="020B0609020204030204" pitchFamily="49" charset="0"/>
              </a:rPr>
              <a:t>       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4509203"/>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arrow function</a:t>
            </a:r>
            <a:endParaRPr lang="en-US" sz="6000" dirty="0"/>
          </a:p>
        </p:txBody>
      </p:sp>
      <p:sp>
        <p:nvSpPr>
          <p:cNvPr id="4" name="Rectangle 3"/>
          <p:cNvSpPr/>
          <p:nvPr/>
        </p:nvSpPr>
        <p:spPr>
          <a:xfrm>
            <a:off x="1562100" y="2979003"/>
            <a:ext cx="6096000" cy="830997"/>
          </a:xfrm>
          <a:prstGeom prst="rect">
            <a:avLst/>
          </a:prstGeom>
        </p:spPr>
        <p:txBody>
          <a:bodyPr wrap="square">
            <a:spAutoFit/>
          </a:bodyPr>
          <a:lstStyle/>
          <a:p>
            <a:r>
              <a:rPr lang="en-IN" i="1" dirty="0">
                <a:solidFill>
                  <a:srgbClr val="00FF87"/>
                </a:solidFill>
                <a:latin typeface="medium-content-serif-font"/>
              </a:rPr>
              <a:t>An arrow function expression has a shorter syntax </a:t>
            </a:r>
            <a:r>
              <a:rPr lang="en-IN" i="1" dirty="0" smtClean="0">
                <a:solidFill>
                  <a:srgbClr val="00FF87"/>
                </a:solidFill>
                <a:latin typeface="medium-content-serif-font"/>
              </a:rPr>
              <a:t>than a</a:t>
            </a:r>
            <a:r>
              <a:rPr lang="en-IN" i="1" dirty="0">
                <a:solidFill>
                  <a:srgbClr val="00FF87"/>
                </a:solidFill>
                <a:latin typeface="medium-content-serif-font"/>
              </a:rPr>
              <a:t> function expression.</a:t>
            </a:r>
          </a:p>
        </p:txBody>
      </p:sp>
    </p:spTree>
    <p:extLst>
      <p:ext uri="{BB962C8B-B14F-4D97-AF65-F5344CB8AC3E}">
        <p14:creationId xmlns:p14="http://schemas.microsoft.com/office/powerpoint/2010/main" val="3956434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6232475"/>
          </a:xfrm>
          <a:prstGeom prst="rect">
            <a:avLst/>
          </a:prstGeom>
        </p:spPr>
        <p:txBody>
          <a:bodyPr wrap="square">
            <a:spAutoFit/>
          </a:bodyPr>
          <a:lstStyle/>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func1</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smtClean="0">
                <a:solidFill>
                  <a:srgbClr val="569CD6"/>
                </a:solidFill>
                <a:latin typeface="Consolas" panose="020B0609020204030204" pitchFamily="49" charset="0"/>
              </a:rPr>
              <a:t>   =&gt;</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      };</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func2</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a:solidFill>
                  <a:srgbClr val="569CD6"/>
                </a:solidFill>
                <a:latin typeface="Consolas" panose="020B0609020204030204" pitchFamily="49" charset="0"/>
              </a:rPr>
              <a:t>  =&gt;</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func5</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OK</a:t>
            </a:r>
          </a:p>
          <a:p>
            <a:r>
              <a:rPr lang="en-IN" sz="2100" dirty="0">
                <a:solidFill>
                  <a:srgbClr val="9CDCFE"/>
                </a:solidFill>
                <a:latin typeface="Consolas" panose="020B0609020204030204" pitchFamily="49" charset="0"/>
              </a:rPr>
              <a:t>  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smtClean="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func3</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smtClean="0">
                <a:solidFill>
                  <a:srgbClr val="D4D4D4"/>
                </a:solidFill>
                <a:latin typeface="Consolas" panose="020B0609020204030204" pitchFamily="49" charset="0"/>
              </a:rPr>
              <a:t>  </a:t>
            </a:r>
            <a:r>
              <a:rPr lang="en-IN" sz="2100" dirty="0" smtClean="0">
                <a:solidFill>
                  <a:srgbClr val="92D050"/>
                </a:solidFill>
                <a:latin typeface="Consolas" panose="020B0609020204030204" pitchFamily="49" charset="0"/>
              </a:rPr>
              <a:t>// </a:t>
            </a:r>
            <a:r>
              <a:rPr lang="en-IN" sz="2100" dirty="0">
                <a:solidFill>
                  <a:srgbClr val="92D050"/>
                </a:solidFill>
                <a:latin typeface="Consolas" panose="020B0609020204030204" pitchFamily="49" charset="0"/>
              </a:rPr>
              <a:t>OK</a:t>
            </a:r>
          </a:p>
          <a:p>
            <a:r>
              <a:rPr lang="en-IN" sz="2100" dirty="0" smtClean="0">
                <a:solidFill>
                  <a:srgbClr val="D4D4D4"/>
                </a:solidFill>
                <a:latin typeface="Consolas" panose="020B0609020204030204" pitchFamily="49" charset="0"/>
              </a:rPr>
              <a:t>{</a:t>
            </a:r>
            <a:endParaRPr lang="en-IN" sz="2100" dirty="0">
              <a:solidFill>
                <a:srgbClr val="D4D4D4"/>
              </a:solidFill>
              <a:latin typeface="Consolas" panose="020B0609020204030204" pitchFamily="49" charset="0"/>
            </a:endParaRP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p>
          <a:p>
            <a:endParaRPr lang="en-IN" sz="2100" dirty="0">
              <a:solidFill>
                <a:srgbClr val="D4D4D4"/>
              </a:solidFill>
              <a:latin typeface="Consolas" panose="020B0609020204030204" pitchFamily="49" charset="0"/>
            </a:endParaRPr>
          </a:p>
          <a:p>
            <a:r>
              <a:rPr lang="en-IN" sz="2100" dirty="0">
                <a:solidFill>
                  <a:srgbClr val="569CD6"/>
                </a:solidFill>
                <a:latin typeface="Consolas" panose="020B0609020204030204" pitchFamily="49" charset="0"/>
              </a:rPr>
              <a:t>const</a:t>
            </a:r>
            <a:r>
              <a:rPr lang="en-IN" sz="2100" dirty="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func4</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 </a:t>
            </a:r>
            <a:r>
              <a:rPr lang="en-IN" sz="2100" dirty="0">
                <a:solidFill>
                  <a:srgbClr val="92D050"/>
                </a:solidFill>
                <a:latin typeface="Consolas" panose="020B0609020204030204" pitchFamily="49" charset="0"/>
              </a:rPr>
              <a:t>// OK</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endParaRPr lang="en-IN" sz="2100" b="0" dirty="0">
              <a:solidFill>
                <a:srgbClr val="D4D4D4"/>
              </a:solidFill>
              <a:effectLst/>
              <a:latin typeface="Consolas" panose="020B0609020204030204" pitchFamily="49" charset="0"/>
            </a:endParaRPr>
          </a:p>
        </p:txBody>
      </p:sp>
      <p:sp>
        <p:nvSpPr>
          <p:cNvPr id="6" name="Rectangle 5"/>
          <p:cNvSpPr/>
          <p:nvPr/>
        </p:nvSpPr>
        <p:spPr>
          <a:xfrm>
            <a:off x="152400" y="126195"/>
            <a:ext cx="8839200" cy="646331"/>
          </a:xfrm>
          <a:prstGeom prst="rect">
            <a:avLst/>
          </a:prstGeom>
        </p:spPr>
        <p:txBody>
          <a:bodyPr wrap="square">
            <a:spAutoFit/>
          </a:bodyPr>
          <a:lstStyle/>
          <a:p>
            <a:r>
              <a:rPr lang="en-IN" sz="1800" dirty="0">
                <a:solidFill>
                  <a:srgbClr val="FF7F27"/>
                </a:solidFill>
                <a:latin typeface="Open Sans"/>
                <a:cs typeface="Arial" panose="020B0604020202020204" pitchFamily="34" charset="0"/>
              </a:rPr>
              <a:t>line break between the parameter definitions and the arrow of an arrow function is not allowed:</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844286"/>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62037"/>
            <a:ext cx="8839200" cy="330669"/>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1229648"/>
            <a:ext cx="8839200" cy="3647152"/>
          </a:xfrm>
          <a:prstGeom prst="rect">
            <a:avLst/>
          </a:prstGeom>
        </p:spPr>
        <p:txBody>
          <a:bodyPr wrap="square">
            <a:spAutoFit/>
          </a:bodyPr>
          <a:lstStyle/>
          <a:p>
            <a:r>
              <a:rPr lang="en-IN" sz="2100" dirty="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endParaRPr lang="en-IN" sz="2100" dirty="0">
              <a:latin typeface="Consolas" panose="020B0609020204030204" pitchFamily="49" charset="0"/>
            </a:endParaRP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return</a:t>
            </a:r>
            <a:r>
              <a:rPr lang="en-IN" sz="2100" dirty="0" smtClean="0">
                <a:latin typeface="Consolas" panose="020B0609020204030204" pitchFamily="49" charset="0"/>
              </a:rPr>
              <a:t> </a:t>
            </a:r>
            <a:r>
              <a:rPr lang="en-IN" sz="2100" dirty="0" smtClean="0">
                <a:solidFill>
                  <a:schemeClr val="bg1">
                    <a:lumMod val="75000"/>
                  </a:schemeClr>
                </a:solidFill>
                <a:latin typeface="Consolas" panose="020B0609020204030204" pitchFamily="49" charset="0"/>
              </a:rPr>
              <a:t>expression </a:t>
            </a:r>
            <a:r>
              <a:rPr lang="en-IN" sz="2100" dirty="0">
                <a:solidFill>
                  <a:srgbClr val="92D050"/>
                </a:solidFill>
                <a:latin typeface="Consolas" panose="020B0609020204030204" pitchFamily="49" charset="0"/>
              </a:rPr>
              <a:t>//equivalent to: =&gt; </a:t>
            </a:r>
            <a:r>
              <a:rPr lang="en-IN" sz="2100" dirty="0" smtClean="0">
                <a:solidFill>
                  <a:srgbClr val="92D050"/>
                </a:solidFill>
                <a:latin typeface="Consolas" panose="020B0609020204030204" pitchFamily="49" charset="0"/>
              </a:rPr>
              <a:t>{return </a:t>
            </a:r>
            <a:r>
              <a:rPr lang="en-IN" sz="2100" dirty="0">
                <a:solidFill>
                  <a:srgbClr val="92D050"/>
                </a:solidFill>
                <a:latin typeface="Consolas" panose="020B0609020204030204" pitchFamily="49" charset="0"/>
              </a:rPr>
              <a:t>expression</a:t>
            </a:r>
            <a:r>
              <a:rPr lang="en-IN" sz="2100" dirty="0" smtClean="0">
                <a:solidFill>
                  <a:srgbClr val="92D050"/>
                </a:solidFill>
                <a:latin typeface="Consolas" panose="020B0609020204030204" pitchFamily="49" charset="0"/>
              </a:rPr>
              <a:t>;} </a:t>
            </a:r>
            <a:endParaRPr lang="en-IN" sz="2100" dirty="0">
              <a:solidFill>
                <a:srgbClr val="92D050"/>
              </a:solidFill>
              <a:latin typeface="Consolas" panose="020B0609020204030204" pitchFamily="49" charset="0"/>
            </a:endParaRPr>
          </a:p>
          <a:p>
            <a:endParaRPr lang="en-IN" sz="2100" dirty="0">
              <a:solidFill>
                <a:srgbClr val="92D050"/>
              </a:solidFill>
              <a:latin typeface="Consolas" panose="020B0609020204030204" pitchFamily="49" charset="0"/>
            </a:endParaRPr>
          </a:p>
          <a:p>
            <a:r>
              <a:rPr lang="en-IN" sz="2100" dirty="0" smtClean="0">
                <a:solidFill>
                  <a:srgbClr val="92D050"/>
                </a:solidFill>
                <a:latin typeface="Consolas" panose="020B0609020204030204" pitchFamily="49" charset="0"/>
              </a:rPr>
              <a:t>//Parentheses </a:t>
            </a:r>
            <a:r>
              <a:rPr lang="en-IN" sz="2100" dirty="0">
                <a:solidFill>
                  <a:srgbClr val="92D050"/>
                </a:solidFill>
                <a:latin typeface="Consolas" panose="020B0609020204030204" pitchFamily="49" charset="0"/>
              </a:rPr>
              <a:t>are optional when there's only one </a:t>
            </a:r>
            <a:r>
              <a:rPr lang="en-IN" sz="2100" dirty="0" smtClean="0">
                <a:solidFill>
                  <a:srgbClr val="92D050"/>
                </a:solidFill>
                <a:latin typeface="Consolas" panose="020B0609020204030204" pitchFamily="49" charset="0"/>
              </a:rPr>
              <a:t>parameter:</a:t>
            </a: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singleParam</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r>
              <a:rPr lang="en-IN" sz="2100" dirty="0" smtClean="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singleParam</a:t>
            </a:r>
            <a:r>
              <a:rPr lang="en-IN" sz="2100" dirty="0" smtClean="0">
                <a:latin typeface="Consolas" panose="020B0609020204030204" pitchFamily="49" charset="0"/>
              </a:rPr>
              <a:t>  </a:t>
            </a:r>
            <a:r>
              <a:rPr lang="en-IN" sz="2100" dirty="0" smtClean="0">
                <a:solidFill>
                  <a:srgbClr val="98676A"/>
                </a:solidFill>
                <a:latin typeface="Consolas" panose="020B0609020204030204" pitchFamily="49" charset="0"/>
              </a:rPr>
              <a:t>=&gt;</a:t>
            </a:r>
            <a:r>
              <a:rPr lang="en-IN" sz="2100" dirty="0" smtClean="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endParaRPr lang="en-IN" sz="2100" dirty="0">
              <a:latin typeface="Consolas" panose="020B0609020204030204" pitchFamily="49" charset="0"/>
            </a:endParaRPr>
          </a:p>
          <a:p>
            <a:r>
              <a:rPr lang="en-IN" sz="2100" dirty="0" smtClean="0">
                <a:solidFill>
                  <a:srgbClr val="92D050"/>
                </a:solidFill>
                <a:latin typeface="Consolas" panose="020B0609020204030204" pitchFamily="49" charset="0"/>
              </a:rPr>
              <a:t>//The function </a:t>
            </a:r>
            <a:r>
              <a:rPr lang="en-IN" sz="2100" dirty="0">
                <a:solidFill>
                  <a:srgbClr val="92D050"/>
                </a:solidFill>
                <a:latin typeface="Consolas" panose="020B0609020204030204" pitchFamily="49" charset="0"/>
              </a:rPr>
              <a:t>with no parameters should be written with a pair of parentheses.</a:t>
            </a:r>
          </a:p>
          <a:p>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p:txBody>
      </p:sp>
      <p:sp>
        <p:nvSpPr>
          <p:cNvPr id="9" name="Rectangle 8"/>
          <p:cNvSpPr/>
          <p:nvPr/>
        </p:nvSpPr>
        <p:spPr>
          <a:xfrm>
            <a:off x="206829" y="4953000"/>
            <a:ext cx="8763000" cy="1708160"/>
          </a:xfrm>
          <a:prstGeom prst="rect">
            <a:avLst/>
          </a:prstGeom>
        </p:spPr>
        <p:txBody>
          <a:bodyPr wrap="square">
            <a:spAutoFit/>
          </a:bodyPr>
          <a:lstStyle/>
          <a:p>
            <a:r>
              <a:rPr lang="en-IN" sz="2100" dirty="0">
                <a:solidFill>
                  <a:srgbClr val="92D050"/>
                </a:solidFill>
                <a:latin typeface="Consolas" panose="020B0609020204030204" pitchFamily="49" charset="0"/>
              </a:rPr>
              <a:t>// Rest parameters and default parameters are supported</a:t>
            </a: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...rest</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statements } </a:t>
            </a:r>
            <a:endParaRPr lang="en-IN" sz="2100" dirty="0" smtClean="0">
              <a:solidFill>
                <a:schemeClr val="bg1">
                  <a:lumMod val="75000"/>
                </a:schemeClr>
              </a:solidFill>
              <a:latin typeface="Consolas" panose="020B0609020204030204" pitchFamily="49" charset="0"/>
            </a:endParaRPr>
          </a:p>
          <a:p>
            <a:endParaRPr lang="en-IN" sz="2100" dirty="0">
              <a:solidFill>
                <a:schemeClr val="bg1">
                  <a:lumMod val="75000"/>
                </a:schemeClr>
              </a:solidFill>
              <a:latin typeface="Consolas" panose="020B0609020204030204" pitchFamily="49" charset="0"/>
            </a:endParaRP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 </a:t>
            </a:r>
            <a:r>
              <a:rPr lang="en-IN" sz="2100" dirty="0">
                <a:solidFill>
                  <a:srgbClr val="FF7F27"/>
                </a:solidFill>
                <a:latin typeface="Consolas" panose="020B0609020204030204" pitchFamily="49" charset="0"/>
                <a:cs typeface="Arial" panose="020B0604020202020204" pitchFamily="34" charset="0"/>
              </a:rPr>
              <a:t>paramN</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defaultValN</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a:t>
            </a:r>
            <a:r>
              <a:rPr lang="en-IN" sz="2100" dirty="0" smtClean="0">
                <a:solidFill>
                  <a:schemeClr val="bg1">
                    <a:lumMod val="75000"/>
                  </a:schemeClr>
                </a:solidFill>
                <a:latin typeface="Consolas" panose="020B0609020204030204" pitchFamily="49" charset="0"/>
              </a:rPr>
              <a:t>statements </a:t>
            </a:r>
            <a:r>
              <a:rPr lang="en-IN" sz="21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234129256"/>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38761"/>
            <a:ext cx="8686800" cy="1323439"/>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a:t>
            </a:r>
            <a:r>
              <a:rPr lang="en-US" sz="2000" b="1" dirty="0" smtClean="0">
                <a:latin typeface="Arial" panose="020B0604020202020204" pitchFamily="34" charset="0"/>
                <a:cs typeface="Arial" panose="020B0604020202020204" pitchFamily="34" charset="0"/>
              </a:rPr>
              <a:t>Declarations</a:t>
            </a:r>
          </a:p>
          <a:p>
            <a:r>
              <a:rPr lang="en-IN" sz="2000" dirty="0" smtClean="0">
                <a:solidFill>
                  <a:srgbClr val="98676A"/>
                </a:solidFill>
                <a:latin typeface="Consolas" panose="020B0609020204030204" pitchFamily="49" charset="0"/>
              </a:rPr>
              <a:t>function</a:t>
            </a:r>
            <a:r>
              <a:rPr lang="en-IN" sz="2000" dirty="0" smtClean="0">
                <a:latin typeface="Consolas" panose="020B0609020204030204" pitchFamily="49"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 param,[..., param]]]) {</a:t>
            </a:r>
          </a:p>
          <a:p>
            <a:r>
              <a:rPr lang="en-IN" sz="2000" dirty="0">
                <a:solidFill>
                  <a:schemeClr val="bg1">
                    <a:lumMod val="75000"/>
                  </a:schemeClr>
                </a:solidFill>
                <a:latin typeface="Consolas" panose="020B0609020204030204" pitchFamily="49" charset="0"/>
              </a:rPr>
              <a:t>   [statements]</a:t>
            </a:r>
          </a:p>
          <a:p>
            <a:r>
              <a:rPr lang="en-IN" sz="2000" dirty="0" smtClean="0">
                <a:solidFill>
                  <a:schemeClr val="bg1">
                    <a:lumMod val="75000"/>
                  </a:schemeClr>
                </a:solidFill>
                <a:latin typeface="Consolas" panose="020B0609020204030204" pitchFamily="49" charset="0"/>
              </a:rPr>
              <a:t>}</a:t>
            </a:r>
            <a:endParaRPr lang="en-IN" sz="2000" dirty="0" smtClean="0">
              <a:latin typeface="Consolas" panose="020B0609020204030204" pitchFamily="49" charset="0"/>
            </a:endParaRPr>
          </a:p>
        </p:txBody>
      </p:sp>
      <p:sp>
        <p:nvSpPr>
          <p:cNvPr id="5" name="Rectangle 4"/>
          <p:cNvSpPr/>
          <p:nvPr/>
        </p:nvSpPr>
        <p:spPr>
          <a:xfrm>
            <a:off x="250371" y="2583359"/>
            <a:ext cx="6019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 </a:t>
            </a:r>
            <a:r>
              <a:rPr lang="en-IN" sz="2200" dirty="0">
                <a:solidFill>
                  <a:srgbClr val="B5CEA8"/>
                </a:solidFill>
                <a:latin typeface="Consolas" panose="020B0609020204030204" pitchFamily="49" charset="0"/>
              </a:rPr>
              <a:t>5</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7" name="Rectangle 6"/>
          <p:cNvSpPr/>
          <p:nvPr/>
        </p:nvSpPr>
        <p:spPr>
          <a:xfrm>
            <a:off x="228600" y="3568051"/>
            <a:ext cx="8610600" cy="163121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Expressions</a:t>
            </a:r>
          </a:p>
          <a:p>
            <a:r>
              <a:rPr lang="en-IN" sz="2000" dirty="0" smtClean="0">
                <a:solidFill>
                  <a:srgbClr val="0077AA"/>
                </a:solidFill>
                <a:latin typeface="Consolas" panose="020B0609020204030204" pitchFamily="49" charset="0"/>
              </a:rPr>
              <a:t>var</a:t>
            </a:r>
            <a:r>
              <a:rPr lang="en-IN" sz="2000" dirty="0" smtClean="0">
                <a:latin typeface="Consolas" panose="020B0609020204030204" pitchFamily="49"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98676A"/>
                </a:solidFill>
                <a:latin typeface="Consolas" panose="020B0609020204030204" pitchFamily="49" charset="0"/>
              </a:rPr>
              <a:t>=</a:t>
            </a:r>
            <a:r>
              <a:rPr lang="en-IN" sz="2000" dirty="0" smtClean="0">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]([param1[, param2[, ..., paramN]]]) {</a:t>
            </a:r>
          </a:p>
          <a:p>
            <a:r>
              <a:rPr lang="en-IN" sz="2000" dirty="0">
                <a:solidFill>
                  <a:schemeClr val="bg1">
                    <a:lumMod val="75000"/>
                  </a:schemeClr>
                </a:solidFill>
                <a:latin typeface="Consolas" panose="020B0609020204030204" pitchFamily="49" charset="0"/>
              </a:rPr>
              <a:t>   statements</a:t>
            </a:r>
          </a:p>
          <a:p>
            <a:r>
              <a:rPr lang="en-IN" sz="2000" dirty="0">
                <a:solidFill>
                  <a:schemeClr val="bg1">
                    <a:lumMod val="75000"/>
                  </a:schemeClr>
                </a:solidFill>
                <a:latin typeface="Consolas" panose="020B0609020204030204" pitchFamily="49" charset="0"/>
              </a:rPr>
              <a:t>};</a:t>
            </a:r>
          </a:p>
        </p:txBody>
      </p:sp>
      <p:sp>
        <p:nvSpPr>
          <p:cNvPr id="9" name="Rectangle 8"/>
          <p:cNvSpPr/>
          <p:nvPr/>
        </p:nvSpPr>
        <p:spPr>
          <a:xfrm>
            <a:off x="228600" y="5334000"/>
            <a:ext cx="5638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3</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6" name="Rectangle 5"/>
          <p:cNvSpPr/>
          <p:nvPr/>
        </p:nvSpPr>
        <p:spPr>
          <a:xfrm>
            <a:off x="5867400" y="1796534"/>
            <a:ext cx="3124200" cy="1015663"/>
          </a:xfrm>
          <a:prstGeom prst="rect">
            <a:avLst/>
          </a:prstGeom>
          <a:ln w="28575">
            <a:solidFill>
              <a:srgbClr val="FF0000"/>
            </a:solidFill>
          </a:ln>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5029200" y="4482451"/>
            <a:ext cx="3962400" cy="1015663"/>
          </a:xfrm>
          <a:prstGeom prst="rect">
            <a:avLst/>
          </a:prstGeom>
          <a:ln w="28575">
            <a:solidFill>
              <a:srgbClr val="FE1212"/>
            </a:solidFill>
          </a:ln>
        </p:spPr>
        <p:txBody>
          <a:bodyPr wrap="square">
            <a:spAutoFit/>
          </a:bodyPr>
          <a:lstStyle/>
          <a:p>
            <a:r>
              <a:rPr lang="en-IN" sz="2000" dirty="0">
                <a:solidFill>
                  <a:srgbClr val="569CD6"/>
                </a:solidFill>
                <a:latin typeface="Consolas" panose="020B0609020204030204" pitchFamily="49" charset="0"/>
              </a:rPr>
              <a:t>const</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cxnSp>
        <p:nvCxnSpPr>
          <p:cNvPr id="12" name="Elbow Connector 11"/>
          <p:cNvCxnSpPr/>
          <p:nvPr/>
        </p:nvCxnSpPr>
        <p:spPr>
          <a:xfrm rot="5400000">
            <a:off x="4351200" y="1161684"/>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3521185" y="3873000"/>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39061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76200" y="2057400"/>
            <a:ext cx="5638800" cy="4154984"/>
          </a:xfrm>
          <a:prstGeom prst="rect">
            <a:avLst/>
          </a:prstGeom>
        </p:spPr>
        <p:txBody>
          <a:bodyPr wrap="square">
            <a:spAutoFit/>
          </a:bodyPr>
          <a:lstStyle/>
          <a:p>
            <a:r>
              <a:rPr lang="en-IN" sz="2200" dirty="0">
                <a:solidFill>
                  <a:srgbClr val="608B4E"/>
                </a:solidFill>
                <a:latin typeface="Consolas" panose="020B0609020204030204" pitchFamily="49" charset="0"/>
              </a:rPr>
              <a:t>// const fn = function(){</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r>
              <a:rPr lang="en-IN" sz="2200" dirty="0" smtClean="0">
                <a:solidFill>
                  <a:srgbClr val="608B4E"/>
                </a:solidFill>
                <a:latin typeface="Consolas" panose="020B0609020204030204" pitchFamily="49" charset="0"/>
              </a:rPr>
              <a:t>   return </a:t>
            </a:r>
            <a:r>
              <a:rPr lang="en-IN" sz="2200" dirty="0">
                <a:solidFill>
                  <a:srgbClr val="608B4E"/>
                </a:solidFill>
                <a:latin typeface="Consolas" panose="020B0609020204030204" pitchFamily="49" charset="0"/>
              </a:rPr>
              <a:t>"Hello World";</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console.log(fn());</a:t>
            </a:r>
            <a:endParaRPr lang="en-IN" sz="2200" dirty="0">
              <a:solidFill>
                <a:srgbClr val="D4D4D4"/>
              </a:solidFill>
              <a:latin typeface="Consolas" panose="020B0609020204030204" pitchFamily="49" charset="0"/>
            </a:endParaRP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1.</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"Hello World1"</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2.</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C586C0"/>
                </a:solidFill>
                <a:latin typeface="Consolas" panose="020B0609020204030204" pitchFamily="49" charset="0"/>
              </a:rPr>
              <a:t>       return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World2"</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023477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97972" y="2460376"/>
            <a:ext cx="8915400" cy="2800767"/>
          </a:xfrm>
          <a:prstGeom prst="rect">
            <a:avLst/>
          </a:prstGeom>
        </p:spPr>
        <p:txBody>
          <a:bodyPr wrap="square">
            <a:spAutoFit/>
          </a:bodyPr>
          <a:lstStyle/>
          <a:p>
            <a:r>
              <a:rPr lang="en-IN" sz="2200" dirty="0">
                <a:latin typeface="Consolas" panose="020B0609020204030204" pitchFamily="49" charset="0"/>
              </a:rPr>
              <a:t>3.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fruits</a:t>
            </a:r>
            <a:r>
              <a:rPr lang="en-IN" sz="2200" dirty="0">
                <a:solidFill>
                  <a:srgbClr val="D4D4D4"/>
                </a:solidFill>
                <a:latin typeface="Consolas" panose="020B0609020204030204" pitchFamily="49" charset="0"/>
              </a:rPr>
              <a:t> = [</a:t>
            </a:r>
            <a:r>
              <a:rPr lang="en-IN" sz="2200" dirty="0">
                <a:solidFill>
                  <a:srgbClr val="CE9178"/>
                </a:solidFill>
                <a:latin typeface="Consolas" panose="020B0609020204030204" pitchFamily="49" charset="0"/>
              </a:rPr>
              <a:t>'Mango'</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'Grapes'</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'Orange'</a:t>
            </a:r>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p>
          <a:p>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r>
              <a:rPr lang="en-IN" sz="2200" dirty="0" smtClean="0">
                <a:solidFill>
                  <a:srgbClr val="CE9178"/>
                </a:solidFill>
                <a:latin typeface="Consolas" panose="020B0609020204030204" pitchFamily="49" charset="0"/>
              </a:rPr>
              <a:t>'Banana</a:t>
            </a:r>
            <a:r>
              <a:rPr lang="en-IN" sz="2200" dirty="0">
                <a:solidFill>
                  <a:srgbClr val="CE9178"/>
                </a:solidFill>
                <a:latin typeface="Consolas" panose="020B0609020204030204" pitchFamily="49" charset="0"/>
              </a:rPr>
              <a: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'Apple'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sort</a:t>
            </a:r>
            <a:r>
              <a:rPr lang="en-IN" sz="2200" dirty="0">
                <a:solidFill>
                  <a:srgbClr val="D4D4D4"/>
                </a:solidFill>
                <a:latin typeface="Consolas" panose="020B0609020204030204" pitchFamily="49" charset="0"/>
              </a:rPr>
              <a:t>();</a:t>
            </a:r>
          </a:p>
          <a:p>
            <a:r>
              <a:rPr lang="en-IN" sz="2200" dirty="0" smtClean="0">
                <a:solidFill>
                  <a:srgbClr val="569CD6"/>
                </a:solidFill>
                <a:latin typeface="Consolas" panose="020B0609020204030204" pitchFamily="49" charset="0"/>
              </a:rPr>
              <a:t>   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9CDCFE"/>
                </a:solidFill>
                <a:latin typeface="Consolas" panose="020B0609020204030204" pitchFamily="49" charset="0"/>
              </a:rPr>
              <a:t>       fruits</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forEach</a:t>
            </a:r>
            <a:r>
              <a:rPr lang="en-IN" sz="2200" dirty="0" smtClean="0">
                <a:solidFill>
                  <a:srgbClr val="D4D4D4"/>
                </a:solidFill>
                <a:latin typeface="Consolas" panose="020B0609020204030204" pitchFamily="49" charset="0"/>
              </a:rPr>
              <a:t>(</a:t>
            </a:r>
            <a:r>
              <a:rPr lang="en-IN" sz="2200" dirty="0" smtClean="0">
                <a:solidFill>
                  <a:srgbClr val="569CD6"/>
                </a:solidFill>
                <a:latin typeface="Consolas" panose="020B0609020204030204" pitchFamily="49" charset="0"/>
              </a:rPr>
              <a:t>function</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index</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CDCAA"/>
                </a:solidFill>
                <a:latin typeface="Consolas" panose="020B0609020204030204" pitchFamily="49" charset="0"/>
              </a:rPr>
              <a:t>   fn</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1304692"/>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arguments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66700" y="2209800"/>
            <a:ext cx="4914900" cy="1569660"/>
          </a:xfrm>
          <a:prstGeom prst="rect">
            <a:avLst/>
          </a:prstGeom>
        </p:spPr>
        <p:txBody>
          <a:bodyPr wrap="square">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 = </a:t>
            </a:r>
            <a:r>
              <a:rPr lang="en-IN" dirty="0" smtClean="0">
                <a:solidFill>
                  <a:srgbClr val="569CD6"/>
                </a:solidFill>
                <a:latin typeface="Consolas" panose="020B0609020204030204" pitchFamily="49" charset="0"/>
              </a:rPr>
              <a:t>function </a:t>
            </a:r>
            <a:r>
              <a:rPr lang="en-IN" dirty="0" smtClean="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smtClean="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B5CEA8"/>
                </a:solidFill>
                <a:latin typeface="Consolas" panose="020B0609020204030204" pitchFamily="49" charset="0"/>
              </a:rPr>
              <a:t>1</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2</a:t>
            </a:r>
            <a:r>
              <a:rPr lang="en-IN" dirty="0" smtClean="0">
                <a:solidFill>
                  <a:srgbClr val="D4D4D4"/>
                </a:solidFill>
                <a:latin typeface="Consolas" panose="020B0609020204030204" pitchFamily="49" charset="0"/>
              </a:rPr>
              <a:t>));</a:t>
            </a:r>
            <a:endParaRPr lang="en-IN" dirty="0">
              <a:solidFill>
                <a:srgbClr val="D4D4D4"/>
              </a:solidFill>
              <a:latin typeface="Consolas" panose="020B0609020204030204" pitchFamily="49" charset="0"/>
            </a:endParaRPr>
          </a:p>
        </p:txBody>
      </p:sp>
      <p:cxnSp>
        <p:nvCxnSpPr>
          <p:cNvPr id="13" name="Straight Arrow Connector 12"/>
          <p:cNvCxnSpPr>
            <a:endCxn id="9" idx="0"/>
          </p:cNvCxnSpPr>
          <p:nvPr/>
        </p:nvCxnSpPr>
        <p:spPr>
          <a:xfrm>
            <a:off x="4286250" y="2667000"/>
            <a:ext cx="19050" cy="1600200"/>
          </a:xfrm>
          <a:prstGeom prst="straightConnector1">
            <a:avLst/>
          </a:prstGeom>
          <a:ln w="28575">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flipH="1">
            <a:off x="3651514" y="1833427"/>
            <a:ext cx="1188000" cy="3636000"/>
          </a:xfrm>
          <a:prstGeom prst="bentConnector3">
            <a:avLst>
              <a:gd name="adj1" fmla="val 23933"/>
            </a:avLst>
          </a:prstGeom>
          <a:ln w="285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0600" y="3002999"/>
            <a:ext cx="24384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3800" y="2667000"/>
            <a:ext cx="9906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828800" y="4267200"/>
            <a:ext cx="4953000" cy="830997"/>
            <a:chOff x="1828800" y="4267200"/>
            <a:chExt cx="4953000" cy="830997"/>
          </a:xfrm>
        </p:grpSpPr>
        <p:sp>
          <p:nvSpPr>
            <p:cNvPr id="9" name="Rectangle 8"/>
            <p:cNvSpPr/>
            <p:nvPr/>
          </p:nvSpPr>
          <p:spPr>
            <a:xfrm>
              <a:off x="1828800" y="4267200"/>
              <a:ext cx="4953000" cy="830997"/>
            </a:xfrm>
            <a:prstGeom prst="rect">
              <a:avLst/>
            </a:prstGeom>
          </p:spPr>
          <p:txBody>
            <a:bodyPr wrap="square">
              <a:spAutoFit/>
            </a:bodyPr>
            <a:lstStyle/>
            <a:p>
              <a:r>
                <a:rPr lang="en-IN" dirty="0" smtClean="0">
                  <a:solidFill>
                    <a:srgbClr val="569CD6"/>
                  </a:solidFill>
                  <a:latin typeface="Consolas" panose="020B0609020204030204" pitchFamily="49" charset="0"/>
                </a:rPr>
                <a:t>const</a:t>
              </a:r>
              <a:r>
                <a:rPr lang="en-IN" dirty="0" smtClean="0">
                  <a:solidFill>
                    <a:srgbClr val="D4D4D4"/>
                  </a:solidFill>
                  <a:latin typeface="Consolas" panose="020B0609020204030204" pitchFamily="49" charset="0"/>
                </a:rPr>
                <a:t> </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5</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6</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1" name="Rectangle 30"/>
            <p:cNvSpPr/>
            <p:nvPr/>
          </p:nvSpPr>
          <p:spPr>
            <a:xfrm>
              <a:off x="3905250" y="4324350"/>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562600" y="4324352"/>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0302325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REST</a:t>
            </a:r>
            <a:endParaRPr lang="en-US"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8468"/>
            <a:ext cx="87630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Arrow function </a:t>
            </a:r>
            <a:r>
              <a:rPr lang="en-IN" sz="1800" dirty="0" smtClean="0">
                <a:latin typeface="Arial" panose="020B0604020202020204" pitchFamily="34" charset="0"/>
                <a:cs typeface="Arial" panose="020B0604020202020204" pitchFamily="34" charset="0"/>
              </a:rPr>
              <a:t>does not </a:t>
            </a:r>
            <a:r>
              <a:rPr lang="en-IN" sz="1800" dirty="0">
                <a:latin typeface="Arial" panose="020B0604020202020204" pitchFamily="34" charset="0"/>
                <a:cs typeface="Arial" panose="020B0604020202020204" pitchFamily="34" charset="0"/>
              </a:rPr>
              <a:t>have its own </a:t>
            </a:r>
            <a:r>
              <a:rPr lang="en-IN" sz="1800" b="1" i="1" dirty="0">
                <a:latin typeface="Arial" panose="020B0604020202020204" pitchFamily="34" charset="0"/>
                <a:cs typeface="Arial" panose="020B0604020202020204" pitchFamily="34" charset="0"/>
              </a:rPr>
              <a:t>this, arguments, super</a:t>
            </a:r>
            <a:r>
              <a:rPr lang="en-IN" sz="1800" dirty="0">
                <a:latin typeface="Arial" panose="020B0604020202020204" pitchFamily="34" charset="0"/>
                <a:cs typeface="Arial" panose="020B0604020202020204" pitchFamily="34" charset="0"/>
              </a:rPr>
              <a:t>, or </a:t>
            </a:r>
            <a:r>
              <a:rPr lang="en-IN" sz="1800" b="1" i="1" dirty="0">
                <a:latin typeface="Arial" panose="020B0604020202020204" pitchFamily="34" charset="0"/>
                <a:cs typeface="Arial" panose="020B0604020202020204" pitchFamily="34" charset="0"/>
              </a:rPr>
              <a:t>new.target</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1609539"/>
            <a:ext cx="4800600" cy="1323439"/>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p>
          <a:p>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'Mango'</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'Orange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p:txBody>
      </p:sp>
      <p:sp>
        <p:nvSpPr>
          <p:cNvPr id="6" name="Rectangle 5"/>
          <p:cNvSpPr/>
          <p:nvPr/>
        </p:nvSpPr>
        <p:spPr>
          <a:xfrm>
            <a:off x="228600" y="3581400"/>
            <a:ext cx="4572000" cy="1569660"/>
          </a:xfrm>
          <a:prstGeom prst="rect">
            <a:avLst/>
          </a:prstGeom>
        </p:spPr>
        <p:txBody>
          <a:bodyPr>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fn</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0</a:t>
            </a:r>
            <a:r>
              <a:rPr lang="en-IN" dirty="0">
                <a:solidFill>
                  <a:srgbClr val="D4D4D4"/>
                </a:solidFill>
                <a:latin typeface="Consolas" panose="020B0609020204030204" pitchFamily="49" charset="0"/>
              </a:rPr>
              <a:t>]);</a:t>
            </a:r>
          </a:p>
          <a:p>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a:t>
            </a:r>
            <a:r>
              <a:rPr lang="en-IN" dirty="0">
                <a:solidFill>
                  <a:srgbClr val="CE9178"/>
                </a:solidFill>
                <a:latin typeface="Consolas" panose="020B0609020204030204" pitchFamily="49" charset="0"/>
              </a:rPr>
              <a:t>'Mango'</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'Grapes'</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'Orange'</a:t>
            </a:r>
            <a:r>
              <a:rPr lang="en-IN" dirty="0">
                <a:solidFill>
                  <a:srgbClr val="D4D4D4"/>
                </a:solidFill>
                <a:latin typeface="Consolas" panose="020B0609020204030204" pitchFamily="49" charset="0"/>
              </a:rPr>
              <a:t>);</a:t>
            </a:r>
          </a:p>
        </p:txBody>
      </p:sp>
      <p:cxnSp>
        <p:nvCxnSpPr>
          <p:cNvPr id="10" name="Straight Arrow Connector 9"/>
          <p:cNvCxnSpPr/>
          <p:nvPr/>
        </p:nvCxnSpPr>
        <p:spPr>
          <a:xfrm>
            <a:off x="4038600" y="2133600"/>
            <a:ext cx="1371600" cy="0"/>
          </a:xfrm>
          <a:prstGeom prst="straightConnector1">
            <a:avLst/>
          </a:prstGeom>
          <a:ln w="19050">
            <a:solidFill>
              <a:srgbClr val="EE2227"/>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53000" y="3429000"/>
            <a:ext cx="3124200" cy="369332"/>
          </a:xfrm>
          <a:prstGeom prst="rect">
            <a:avLst/>
          </a:prstGeom>
          <a:noFill/>
        </p:spPr>
        <p:txBody>
          <a:bodyPr wrap="square" rtlCol="0">
            <a:spAutoFit/>
          </a:bodyPr>
          <a:lstStyle/>
          <a:p>
            <a:r>
              <a:rPr lang="en-IN" sz="1800" dirty="0" smtClean="0"/>
              <a:t>Will not work</a:t>
            </a:r>
            <a:endParaRPr lang="en-IN" sz="1800" dirty="0"/>
          </a:p>
        </p:txBody>
      </p:sp>
    </p:spTree>
    <p:extLst>
      <p:ext uri="{BB962C8B-B14F-4D97-AF65-F5344CB8AC3E}">
        <p14:creationId xmlns:p14="http://schemas.microsoft.com/office/powerpoint/2010/main" val="54660580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i="1" dirty="0">
                <a:solidFill>
                  <a:srgbClr val="FF0000"/>
                </a:solidFill>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676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grpSp>
        <p:nvGrpSpPr>
          <p:cNvPr id="5" name="Group 4"/>
          <p:cNvGrpSpPr/>
          <p:nvPr/>
        </p:nvGrpSpPr>
        <p:grpSpPr>
          <a:xfrm>
            <a:off x="152400" y="2526741"/>
            <a:ext cx="8839200" cy="3493059"/>
            <a:chOff x="152400" y="2645298"/>
            <a:chExt cx="8839200" cy="3294970"/>
          </a:xfrm>
        </p:grpSpPr>
        <p:sp>
          <p:nvSpPr>
            <p:cNvPr id="4" name="Rectangle 1"/>
            <p:cNvSpPr>
              <a:spLocks noChangeArrowheads="1"/>
            </p:cNvSpPr>
            <p:nvPr/>
          </p:nvSpPr>
          <p:spPr bwMode="auto">
            <a:xfrm>
              <a:off x="152400" y="2645298"/>
              <a:ext cx="8839200" cy="3266131"/>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lang="en-US" sz="2200" dirty="0" smtClean="0">
                  <a:solidFill>
                    <a:srgbClr val="0077AA"/>
                  </a:solidFill>
                  <a:latin typeface="Consolas" panose="020B0609020204030204" pitchFamily="49" charset="0"/>
                </a:rPr>
                <a:t>var    </a:t>
              </a:r>
              <a:r>
                <a:rPr lang="en-US" sz="2000" dirty="0" smtClean="0">
                  <a:solidFill>
                    <a:srgbClr val="999999"/>
                  </a:solidFill>
                  <a:latin typeface="Consolas" panose="020B0609020204030204" pitchFamily="49" charset="0"/>
                </a:rPr>
                <a:t>;			</a:t>
              </a:r>
              <a:r>
                <a:rPr lang="en-US" sz="2000" dirty="0">
                  <a:solidFill>
                    <a:srgbClr val="708090"/>
                  </a:solidFill>
                  <a:latin typeface="Consolas" panose="020B0609020204030204" pitchFamily="49" charset="0"/>
                </a:rPr>
                <a:t> </a:t>
              </a:r>
              <a:r>
                <a:rPr lang="en-US" sz="2000" dirty="0" smtClean="0">
                  <a:solidFill>
                    <a:srgbClr val="708090"/>
                  </a:solidFill>
                  <a:latin typeface="Consolas" panose="020B0609020204030204" pitchFamily="49" charset="0"/>
                </a:rPr>
                <a:t> //    </a:t>
              </a:r>
              <a:r>
                <a:rPr lang="en-US" sz="2000" dirty="0" smtClean="0">
                  <a:solidFill>
                    <a:srgbClr val="333333"/>
                  </a:solidFill>
                  <a:latin typeface="Consolas" panose="020B0609020204030204" pitchFamily="49" charset="0"/>
                </a:rPr>
                <a:t> </a:t>
              </a:r>
              <a:r>
                <a:rPr lang="en-US" sz="2200" b="1" i="1" dirty="0" smtClean="0">
                  <a:solidFill>
                    <a:srgbClr val="E90919"/>
                  </a:solidFill>
                  <a:latin typeface="Consolas" panose="020B0609020204030204" pitchFamily="49" charset="0"/>
                </a:rPr>
                <a:t>is now undefined</a:t>
              </a:r>
            </a:p>
            <a:p>
              <a:pPr lvl="0">
                <a:lnSpc>
                  <a:spcPct val="150000"/>
                </a:lnSpc>
              </a:pPr>
              <a:endParaRPr kumimoji="0" lang="en-US" sz="2200" b="0" i="0" u="none" strike="noStrike" cap="none" normalizeH="0" baseline="0" dirty="0" smtClean="0">
                <a:ln>
                  <a:noFill/>
                </a:ln>
                <a:solidFill>
                  <a:srgbClr val="0077AA"/>
                </a:solidFill>
                <a:effectLst/>
                <a:latin typeface="Consolas" panose="020B0609020204030204" pitchFamily="49" charset="0"/>
              </a:endParaRPr>
            </a:p>
            <a:p>
              <a:pPr lvl="0">
                <a:lnSpc>
                  <a:spcPct val="150000"/>
                </a:lnSpc>
              </a:pPr>
              <a:r>
                <a:rPr lang="en-US" sz="2000" dirty="0" smtClean="0">
                  <a:solidFill>
                    <a:srgbClr val="0077AA"/>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2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333333"/>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200" b="0" i="0" u="none" strike="noStrike" cap="none" normalizeH="0" baseline="0" dirty="0" smtClean="0">
                  <a:ln>
                    <a:noFill/>
                  </a:ln>
                  <a:solidFill>
                    <a:srgbClr val="708090"/>
                  </a:solidFill>
                  <a:effectLst/>
                  <a:latin typeface="Consolas" panose="020B0609020204030204" pitchFamily="49" charset="0"/>
                </a:rPr>
                <a:t>is now </a:t>
              </a:r>
              <a:r>
                <a:rPr lang="en-US" sz="2200" dirty="0">
                  <a:solidFill>
                    <a:srgbClr val="708090"/>
                  </a:solidFill>
                  <a:latin typeface="Consolas" panose="020B0609020204030204" pitchFamily="49" charset="0"/>
                </a:rPr>
                <a:t>having a </a:t>
              </a:r>
              <a:r>
                <a:rPr kumimoji="0" lang="en-US" sz="22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200" b="0" i="0" u="none" strike="noStrike" cap="none" normalizeH="0" baseline="0" dirty="0" smtClean="0">
                  <a:ln>
                    <a:noFill/>
                  </a:ln>
                  <a:solidFill>
                    <a:srgbClr val="708090"/>
                  </a:solidFill>
                  <a:effectLst/>
                  <a:latin typeface="Consolas" panose="020B0609020204030204" pitchFamily="49" charset="0"/>
                </a:rPr>
                <a:t>is now </a:t>
              </a:r>
              <a:r>
                <a:rPr lang="en-US" sz="2200" dirty="0">
                  <a:solidFill>
                    <a:srgbClr val="708090"/>
                  </a:solidFill>
                  <a:latin typeface="Consolas" panose="020B0609020204030204" pitchFamily="49" charset="0"/>
                </a:rPr>
                <a:t>having a </a:t>
              </a:r>
              <a:r>
                <a:rPr kumimoji="0" lang="en-US" sz="2200" b="0" i="0" u="none" strike="noStrike" cap="none" normalizeH="0" baseline="0" dirty="0" smtClean="0">
                  <a:ln>
                    <a:noFill/>
                  </a:ln>
                  <a:solidFill>
                    <a:srgbClr val="708090"/>
                  </a:solidFill>
                  <a:effectLst/>
                  <a:latin typeface="Consolas" panose="020B0609020204030204" pitchFamily="49" charset="0"/>
                </a:rPr>
                <a:t>Boolean</a:t>
              </a:r>
              <a:r>
                <a:rPr kumimoji="0" lang="en-US" sz="2200" b="0" i="0" u="none" strike="noStrike" cap="none" normalizeH="0" baseline="0" dirty="0" smtClean="0">
                  <a:ln>
                    <a:noFill/>
                  </a:ln>
                  <a:solidFill>
                    <a:schemeClr val="tx1"/>
                  </a:solidFill>
                  <a:effectLst/>
                </a:rPr>
                <a:t> </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71" y="3725119"/>
              <a:ext cx="366583" cy="3665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885" y="3725119"/>
              <a:ext cx="366583" cy="3665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99" y="3725119"/>
              <a:ext cx="366583" cy="36658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3746891"/>
              <a:ext cx="366583" cy="36658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4031" y="4606851"/>
              <a:ext cx="366583" cy="36658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5545826"/>
              <a:ext cx="366583" cy="366583"/>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7885" y="4577152"/>
              <a:ext cx="366583" cy="366583"/>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5599" y="4577152"/>
              <a:ext cx="366583" cy="366583"/>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0171" y="4577152"/>
              <a:ext cx="366583" cy="366583"/>
            </a:xfrm>
            <a:prstGeom prst="rect">
              <a:avLst/>
            </a:prstGeom>
          </p:spPr>
        </p:pic>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6844" y="5466103"/>
              <a:ext cx="1521576" cy="474165"/>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930" y="5447857"/>
              <a:ext cx="484412" cy="484412"/>
            </a:xfrm>
            <a:prstGeom prst="rect">
              <a:avLst/>
            </a:prstGeom>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1486" y="4533407"/>
              <a:ext cx="484412" cy="484412"/>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2372" y="3661924"/>
              <a:ext cx="484412" cy="484412"/>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5932" y="5426084"/>
              <a:ext cx="484412" cy="484412"/>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4511637"/>
              <a:ext cx="484412" cy="484412"/>
            </a:xfrm>
            <a:prstGeom prst="rect">
              <a:avLst/>
            </a:prstGeom>
          </p:spPr>
        </p:pic>
        <p:pic>
          <p:nvPicPr>
            <p:cNvPr id="29" name="Picture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41374" y="3640151"/>
              <a:ext cx="484412" cy="484412"/>
            </a:xfrm>
            <a:prstGeom prst="rect">
              <a:avLst/>
            </a:prstGeom>
          </p:spPr>
        </p:pic>
      </p:grpSp>
      <p:sp>
        <p:nvSpPr>
          <p:cNvPr id="22" name="Rectangle 21"/>
          <p:cNvSpPr/>
          <p:nvPr/>
        </p:nvSpPr>
        <p:spPr>
          <a:xfrm>
            <a:off x="206827" y="1295400"/>
            <a:ext cx="8632373" cy="707886"/>
          </a:xfrm>
          <a:prstGeom prst="rect">
            <a:avLst/>
          </a:prstGeom>
          <a:solidFill>
            <a:schemeClr val="bg1"/>
          </a:solidFill>
        </p:spPr>
        <p:txBody>
          <a:bodyPr wrap="square">
            <a:spAutoFit/>
          </a:bodyPr>
          <a:lstStyle/>
          <a:p>
            <a:r>
              <a:rPr lang="en-IN" sz="2000" b="1" i="1" dirty="0">
                <a:solidFill>
                  <a:srgbClr val="00FF87"/>
                </a:solidFill>
                <a:latin typeface="Cardo"/>
              </a:rPr>
              <a:t>Undefined value</a:t>
            </a:r>
            <a:r>
              <a:rPr lang="en-IN" sz="2000" i="1" dirty="0">
                <a:solidFill>
                  <a:srgbClr val="00FF87"/>
                </a:solidFill>
                <a:latin typeface="Cardo"/>
              </a:rPr>
              <a:t> primitive value is used when a variable has not been assigned a value.</a:t>
            </a:r>
            <a:endParaRPr lang="en-IN" sz="2000" dirty="0">
              <a:solidFill>
                <a:srgbClr val="00FF87"/>
              </a:solidFill>
            </a:endParaRPr>
          </a:p>
        </p:txBody>
      </p:sp>
      <p:sp>
        <p:nvSpPr>
          <p:cNvPr id="23" name="Rectangle 22"/>
          <p:cNvSpPr/>
          <p:nvPr/>
        </p:nvSpPr>
        <p:spPr>
          <a:xfrm>
            <a:off x="0" y="6198513"/>
            <a:ext cx="9144000" cy="430887"/>
          </a:xfrm>
          <a:prstGeom prst="rect">
            <a:avLst/>
          </a:prstGeom>
          <a:noFill/>
        </p:spPr>
        <p:txBody>
          <a:bodyPr wrap="square">
            <a:spAutoFit/>
          </a:bodyPr>
          <a:lstStyle/>
          <a:p>
            <a:r>
              <a:rPr lang="en-IN" sz="2200" dirty="0">
                <a:solidFill>
                  <a:srgbClr val="FE1212"/>
                </a:solidFill>
              </a:rPr>
              <a:t>A declared variable that is not yet assigned with a </a:t>
            </a:r>
            <a:r>
              <a:rPr lang="en-IN" sz="2200" dirty="0" smtClean="0">
                <a:solidFill>
                  <a:srgbClr val="FE1212"/>
                </a:solidFill>
              </a:rPr>
              <a:t>value </a:t>
            </a:r>
            <a:r>
              <a:rPr lang="en-IN" sz="2200" dirty="0">
                <a:solidFill>
                  <a:srgbClr val="FE1212"/>
                </a:solidFill>
              </a:rPr>
              <a:t>is by default </a:t>
            </a:r>
            <a:r>
              <a:rPr lang="en-IN" sz="2200" dirty="0" smtClean="0">
                <a:solidFill>
                  <a:srgbClr val="FE1212"/>
                </a:solidFill>
              </a:rPr>
              <a:t>undefined</a:t>
            </a:r>
            <a:r>
              <a:rPr lang="en-IN" sz="2200" dirty="0">
                <a:solidFill>
                  <a:srgbClr val="FE1212"/>
                </a:solidFill>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0600" y="2597433"/>
            <a:ext cx="484412" cy="513534"/>
          </a:xfrm>
          <a:prstGeom prst="rect">
            <a:avLst/>
          </a:prstGeom>
        </p:spPr>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2597433"/>
            <a:ext cx="484412" cy="513534"/>
          </a:xfrm>
          <a:prstGeom prst="rect">
            <a:avLst/>
          </a:prstGeom>
        </p:spPr>
      </p:pic>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4" name="Rectangle 3"/>
          <p:cNvSpPr/>
          <p:nvPr/>
        </p:nvSpPr>
        <p:spPr>
          <a:xfrm>
            <a:off x="228600" y="3010020"/>
            <a:ext cx="3810000" cy="1938992"/>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alert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"Hello World"</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43000"/>
            <a:ext cx="8588829"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firstName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lastName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D4D4D4"/>
                </a:solidFill>
                <a:latin typeface="Consolas" panose="020B0609020204030204" pitchFamily="49" charset="0"/>
              </a:rPr>
              <a:t>    </a:t>
            </a:r>
            <a:r>
              <a:rPr lang="en-IN" sz="2000" dirty="0" smtClean="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
            </a:r>
            <a:br>
              <a:rPr lang="en-IN" sz="2000" dirty="0">
                <a:solidFill>
                  <a:srgbClr val="D4D4D4"/>
                </a:solidFill>
                <a:latin typeface="Consolas" panose="020B0609020204030204" pitchFamily="49" charset="0"/>
              </a:rPr>
            </a:b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1001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'Bagde'</a:t>
            </a:r>
            <a:r>
              <a:rPr lang="en-IN" sz="2000" dirty="0">
                <a:solidFill>
                  <a:srgbClr val="D4D4D4"/>
                </a:solidFill>
                <a:latin typeface="Consolas" panose="020B0609020204030204" pitchFamily="49" charset="0"/>
              </a:rPr>
              <a:t>);</a:t>
            </a:r>
          </a:p>
          <a:p>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6" name="Rectangle 5"/>
          <p:cNvSpPr/>
          <p:nvPr/>
        </p:nvSpPr>
        <p:spPr>
          <a:xfrm>
            <a:off x="152400" y="3581400"/>
            <a:ext cx="8828314" cy="3139321"/>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 </a:t>
            </a:r>
            <a:r>
              <a:rPr lang="en-IN" sz="2200" dirty="0">
                <a:solidFill>
                  <a:srgbClr val="D3AF86"/>
                </a:solidFill>
                <a:latin typeface="Consolas" panose="020B0609020204030204" pitchFamily="49" charset="0"/>
              </a:rPr>
              <a:t>{</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Hello</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endParaRPr lang="en-IN" sz="2200" dirty="0" smtClean="0">
              <a:solidFill>
                <a:srgbClr val="98676A"/>
              </a:solidFill>
              <a:latin typeface="Consolas" panose="020B0609020204030204" pitchFamily="49" charset="0"/>
            </a:endParaRPr>
          </a:p>
          <a:p>
            <a:r>
              <a:rPr lang="en-IN" sz="2200" dirty="0" smtClean="0">
                <a:solidFill>
                  <a:srgbClr val="98676A"/>
                </a:solidFill>
                <a:latin typeface="Consolas" panose="020B0609020204030204" pitchFamily="49" charset="0"/>
              </a:rPr>
              <a:t>function</a:t>
            </a:r>
            <a:r>
              <a:rPr lang="en-IN" sz="2200" dirty="0" smtClean="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smtClean="0">
                <a:solidFill>
                  <a:srgbClr val="8AB1B0"/>
                </a:solidFill>
                <a:latin typeface="Consolas" panose="020B0609020204030204" pitchFamily="49" charset="0"/>
              </a:rPr>
              <a:t>fn</a:t>
            </a:r>
            <a:r>
              <a:rPr lang="en-IN" sz="2200" dirty="0">
                <a:solidFill>
                  <a:srgbClr val="D3AF86"/>
                </a:solidFill>
                <a:latin typeface="Consolas" panose="020B0609020204030204" pitchFamily="49" charset="0"/>
              </a:rPr>
              <a:t>();	</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undefined -</a:t>
            </a:r>
            <a:r>
              <a:rPr lang="en-IN" sz="2200" dirty="0" smtClean="0">
                <a:solidFill>
                  <a:srgbClr val="60A0B0"/>
                </a:solidFill>
                <a:latin typeface="Courier New" panose="02070309020205020404" pitchFamily="49" charset="0"/>
              </a:rPr>
              <a:t>second </a:t>
            </a:r>
            <a:r>
              <a:rPr lang="en-IN" sz="2200" dirty="0">
                <a:solidFill>
                  <a:srgbClr val="60A0B0"/>
                </a:solidFill>
                <a:latin typeface="Courier New" panose="02070309020205020404" pitchFamily="49" charset="0"/>
              </a:rPr>
              <a:t>function will be called.</a:t>
            </a:r>
            <a:endParaRPr lang="en-IN" sz="2200" dirty="0">
              <a:solidFill>
                <a:srgbClr val="92D050"/>
              </a:solidFill>
              <a:latin typeface="Consolas" panose="020B0609020204030204" pitchFamily="49" charset="0"/>
            </a:endParaRPr>
          </a:p>
          <a:p>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F79A32"/>
                </a:solidFill>
                <a:latin typeface="Consolas" panose="020B0609020204030204" pitchFamily="49" charset="0"/>
              </a:rPr>
              <a:t>1</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1         -</a:t>
            </a:r>
            <a:r>
              <a:rPr lang="en-IN" sz="2200" dirty="0">
                <a:solidFill>
                  <a:srgbClr val="60A0B0"/>
                </a:solidFill>
                <a:latin typeface="Courier New" panose="02070309020205020404" pitchFamily="49" charset="0"/>
              </a:rPr>
              <a:t>second function will be called.</a:t>
            </a:r>
            <a:endParaRPr lang="en-IN" sz="22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4" name="Rectangle 3"/>
          <p:cNvSpPr/>
          <p:nvPr/>
        </p:nvSpPr>
        <p:spPr>
          <a:xfrm>
            <a:off x="152400" y="2764572"/>
            <a:ext cx="8610600"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16101"/>
          </a:xfrm>
          <a:prstGeom prst="rect">
            <a:avLst/>
          </a:prstGeom>
        </p:spPr>
        <p:txBody>
          <a:bodyPr wrap="square">
            <a:spAutoFit/>
          </a:bodyPr>
          <a:lstStyle/>
          <a:p>
            <a:r>
              <a:rPr lang="en-IN" sz="1800" i="1" dirty="0">
                <a:solidFill>
                  <a:srgbClr val="92D050"/>
                </a:solidFill>
                <a:latin typeface="Consolas" panose="020B0609020204030204" pitchFamily="49" charset="0"/>
              </a:rPr>
              <a:t>// 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18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JavaScript (Programmes)</a:t>
            </a:r>
            <a:endParaRPr lang="en-US" sz="6000" dirty="0"/>
          </a:p>
        </p:txBody>
      </p:sp>
    </p:spTree>
    <p:extLst>
      <p:ext uri="{BB962C8B-B14F-4D97-AF65-F5344CB8AC3E}">
        <p14:creationId xmlns:p14="http://schemas.microsoft.com/office/powerpoint/2010/main" val="19520944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
        <p:nvSpPr>
          <p:cNvPr id="4" name="Rectangle 3"/>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document</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smtClean="0">
                <a:solidFill>
                  <a:schemeClr val="bg1">
                    <a:lumMod val="65000"/>
                  </a:schemeClr>
                </a:solidFill>
                <a:latin typeface="Consolas" panose="020B0609020204030204" pitchFamily="49" charset="0"/>
              </a:rPr>
              <a:t>(</a:t>
            </a:r>
            <a:r>
              <a:rPr lang="en-IN" sz="1900" dirty="0" smtClean="0">
                <a:solidFill>
                  <a:srgbClr val="CD8D8D"/>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for</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b="1" dirty="0" smtClean="0">
                <a:solidFill>
                  <a:srgbClr val="FF6262"/>
                </a:solidFill>
                <a:latin typeface="Consolas" panose="020B0609020204030204" pitchFamily="49" charset="0"/>
              </a:rPr>
              <a:t>      const</a:t>
            </a:r>
            <a:r>
              <a:rPr lang="en-IN" sz="1900" dirty="0" smtClean="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element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CD8D8D"/>
                </a:solidFill>
                <a:latin typeface="Consolas" panose="020B0609020204030204" pitchFamily="49" charset="0"/>
              </a:rPr>
              <a:t>"SCRIPT"</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rgbClr val="F8F8F8"/>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innerText</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 </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11185962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14400" y="1159646"/>
            <a:ext cx="7391400" cy="4389391"/>
          </a:xfrm>
          <a:prstGeom prst="rect">
            <a:avLst/>
          </a:prstGeom>
        </p:spPr>
      </p:pic>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707886"/>
          </a:xfrm>
          <a:prstGeom prst="rect">
            <a:avLst/>
          </a:prstGeom>
          <a:noFill/>
        </p:spPr>
        <p:txBody>
          <a:bodyPr wrap="square">
            <a:spAutoFit/>
          </a:bodyPr>
          <a:lstStyle/>
          <a:p>
            <a:r>
              <a:rPr lang="en-IN" sz="2000" i="1" dirty="0" smtClean="0">
                <a:solidFill>
                  <a:srgbClr val="3BBE8C"/>
                </a:solidFill>
                <a:latin typeface="inherit"/>
                <a:cs typeface="Segoe UI Light" panose="020B0502040204020203" pitchFamily="34" charset="0"/>
              </a:rPr>
              <a:t>2 </a:t>
            </a:r>
            <a:r>
              <a:rPr lang="en-IN" sz="2000" i="1" dirty="0">
                <a:solidFill>
                  <a:srgbClr val="3BBE8C"/>
                </a:solidFill>
                <a:latin typeface="inherit"/>
                <a:cs typeface="Segoe UI Light" panose="020B0502040204020203" pitchFamily="34" charset="0"/>
              </a:rPr>
              <a:t>– </a:t>
            </a:r>
            <a:r>
              <a:rPr lang="en-IN" sz="2000" i="1" dirty="0" smtClean="0">
                <a:solidFill>
                  <a:srgbClr val="3BBE8C"/>
                </a:solidFill>
                <a:latin typeface="inherit"/>
                <a:cs typeface="Segoe UI Light" panose="020B0502040204020203" pitchFamily="34" charset="0"/>
              </a:rPr>
              <a:t>Print all value </a:t>
            </a:r>
            <a:r>
              <a:rPr lang="en-IN" sz="2000" i="1" smtClean="0">
                <a:solidFill>
                  <a:srgbClr val="3BBE8C"/>
                </a:solidFill>
                <a:latin typeface="inherit"/>
                <a:cs typeface="Segoe UI Light" panose="020B0502040204020203" pitchFamily="34" charset="0"/>
              </a:rPr>
              <a:t>of textbox </a:t>
            </a:r>
            <a:r>
              <a:rPr lang="en-IN" sz="2000" i="1" dirty="0" smtClean="0">
                <a:solidFill>
                  <a:srgbClr val="3BBE8C"/>
                </a:solidFill>
                <a:latin typeface="inherit"/>
                <a:cs typeface="Segoe UI Light" panose="020B0502040204020203" pitchFamily="34" charset="0"/>
              </a:rPr>
              <a:t>of HTML page on console log using </a:t>
            </a:r>
            <a:r>
              <a:rPr lang="en-IN" sz="2000" i="1" smtClean="0">
                <a:solidFill>
                  <a:srgbClr val="3BBE8C"/>
                </a:solidFill>
                <a:latin typeface="inherit"/>
                <a:cs typeface="Segoe UI Light" panose="020B0502040204020203" pitchFamily="34" charset="0"/>
              </a:rPr>
              <a:t>“application/javascript</a:t>
            </a:r>
            <a:r>
              <a:rPr lang="en-IN" sz="2000" i="1" dirty="0" smtClean="0">
                <a:solidFill>
                  <a:srgbClr val="3BBE8C"/>
                </a:solidFill>
                <a:latin typeface="inherit"/>
                <a:cs typeface="Segoe UI Light" panose="020B0502040204020203" pitchFamily="34" charset="0"/>
              </a:rPr>
              <a:t>”.</a:t>
            </a:r>
            <a:endParaRPr lang="en-IN" sz="2000" i="1" dirty="0">
              <a:solidFill>
                <a:srgbClr val="3BBE8C"/>
              </a:solidFill>
              <a:latin typeface="inherit"/>
              <a:cs typeface="Segoe UI Light" panose="020B0502040204020203" pitchFamily="34" charset="0"/>
            </a:endParaRPr>
          </a:p>
        </p:txBody>
      </p:sp>
      <p:sp>
        <p:nvSpPr>
          <p:cNvPr id="2" name="Rectangle 1"/>
          <p:cNvSpPr/>
          <p:nvPr/>
        </p:nvSpPr>
        <p:spPr>
          <a:xfrm>
            <a:off x="0" y="982682"/>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rgbClr val="F8F8F8"/>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12727"/>
                </a:solidFill>
                <a:latin typeface="Consolas" panose="020B0609020204030204" pitchFamily="49" charset="0"/>
              </a:rPr>
              <a:t>=</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for</a:t>
            </a:r>
            <a:r>
              <a:rPr lang="en-IN" sz="1900" dirty="0" smtClean="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CD8D8D"/>
                </a:solidFill>
                <a:latin typeface="Consolas" panose="020B0609020204030204" pitchFamily="49" charset="0"/>
              </a:rPr>
              <a:t>"INPUT"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getAttribute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"type"</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smtClean="0">
                <a:solidFill>
                  <a:srgbClr val="CD8D8D"/>
                </a:solidFill>
                <a:latin typeface="Consolas" panose="020B0609020204030204" pitchFamily="49" charset="0"/>
              </a:rPr>
              <a:t>"</a:t>
            </a:r>
            <a:r>
              <a:rPr lang="en-IN" sz="1900" dirty="0">
                <a:solidFill>
                  <a:srgbClr val="CD8D8D"/>
                </a:solidFill>
                <a:latin typeface="Consolas" panose="020B0609020204030204" pitchFamily="49" charset="0"/>
              </a:rPr>
              <a:t>text"</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rgbClr val="F8F8F8"/>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value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dirty="0">
                <a:solidFill>
                  <a:srgbClr val="EC0D1E"/>
                </a:solidFill>
                <a:latin typeface="Consolas" panose="020B0609020204030204" pitchFamily="49" charset="0"/>
              </a:rPr>
              <a:t>&lt;/script</a:t>
            </a:r>
            <a:r>
              <a:rPr lang="en-IN" sz="1900" dirty="0" smtClean="0">
                <a:solidFill>
                  <a:srgbClr val="EC0D1E"/>
                </a:solidFill>
                <a:latin typeface="Consolas" panose="020B0609020204030204" pitchFamily="49" charset="0"/>
              </a:rPr>
              <a:t>&gt;    </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3721563364"/>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3BBE8C"/>
                </a:solidFill>
                <a:latin typeface="inherit"/>
                <a:cs typeface="Segoe UI Light" panose="020B0502040204020203" pitchFamily="34" charset="0"/>
              </a:rPr>
              <a:t>3 </a:t>
            </a:r>
            <a:r>
              <a:rPr lang="en-IN" sz="2000" i="1" dirty="0">
                <a:solidFill>
                  <a:srgbClr val="3BBE8C"/>
                </a:solidFill>
                <a:latin typeface="inherit"/>
                <a:cs typeface="Segoe UI Light" panose="020B0502040204020203" pitchFamily="34" charset="0"/>
              </a:rPr>
              <a:t>– </a:t>
            </a:r>
            <a:r>
              <a:rPr lang="en-IN" sz="2000" i="1" dirty="0" smtClean="0">
                <a:solidFill>
                  <a:srgbClr val="3BBE8C"/>
                </a:solidFill>
                <a:latin typeface="inherit"/>
                <a:cs typeface="Segoe UI Light" panose="020B0502040204020203" pitchFamily="34" charset="0"/>
              </a:rPr>
              <a:t>Validation (only text) in textbox using “application/javascript”.</a:t>
            </a:r>
            <a:endParaRPr lang="en-IN" sz="2000" i="1" dirty="0">
              <a:solidFill>
                <a:srgbClr val="3BBE8C"/>
              </a:solidFill>
              <a:latin typeface="inherit"/>
              <a:cs typeface="Segoe UI Light" panose="020B0502040204020203" pitchFamily="34" charset="0"/>
            </a:endParaRPr>
          </a:p>
        </p:txBody>
      </p:sp>
      <p:sp>
        <p:nvSpPr>
          <p:cNvPr id="2" name="Rectangle 1"/>
          <p:cNvSpPr/>
          <p:nvPr/>
        </p:nvSpPr>
        <p:spPr>
          <a:xfrm>
            <a:off x="0" y="990600"/>
            <a:ext cx="9144000" cy="4478149"/>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&gt;=</a:t>
            </a:r>
            <a:r>
              <a:rPr lang="en-IN" sz="1900" dirty="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65</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&lt;=</a:t>
            </a:r>
            <a:r>
              <a:rPr lang="en-IN" sz="1900" dirty="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90</a:t>
            </a:r>
            <a:r>
              <a:rPr lang="en-IN" sz="1900" dirty="0">
                <a:solidFill>
                  <a:schemeClr val="bg1">
                    <a:lumMod val="65000"/>
                  </a:schemeClr>
                </a:solidFill>
                <a:latin typeface="Consolas" panose="020B0609020204030204" pitchFamily="49" charset="0"/>
              </a:rPr>
              <a:t>) </a:t>
            </a:r>
            <a:endParaRPr lang="en-IN" sz="1900" dirty="0" smtClean="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smtClean="0">
                <a:solidFill>
                  <a:schemeClr val="bg1">
                    <a:lumMod val="65000"/>
                  </a:schemeClr>
                </a:solidFill>
                <a:latin typeface="Consolas" panose="020B0609020204030204" pitchFamily="49" charset="0"/>
              </a:rPr>
              <a:t>    </a:t>
            </a:r>
            <a:r>
              <a:rPr lang="en-IN" sz="1900" dirty="0" smtClean="0">
                <a:solidFill>
                  <a:srgbClr val="F12727"/>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smtClean="0">
                <a:solidFill>
                  <a:srgbClr val="F12727"/>
                </a:solidFill>
                <a:latin typeface="Consolas" panose="020B0609020204030204" pitchFamily="49" charset="0"/>
              </a:rPr>
              <a:t>&gt;=</a:t>
            </a:r>
            <a:r>
              <a:rPr lang="en-IN" sz="1900" dirty="0" smtClean="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97</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&lt;=</a:t>
            </a:r>
            <a:r>
              <a:rPr lang="en-IN" sz="1900" dirty="0">
                <a:solidFill>
                  <a:srgbClr val="F8F8F8"/>
                </a:solidFill>
                <a:latin typeface="Consolas" panose="020B0609020204030204" pitchFamily="49" charset="0"/>
              </a:rPr>
              <a:t> </a:t>
            </a:r>
            <a:r>
              <a:rPr lang="en-IN" sz="1900" dirty="0" smtClean="0">
                <a:solidFill>
                  <a:srgbClr val="994646"/>
                </a:solidFill>
                <a:latin typeface="Consolas" panose="020B0609020204030204" pitchFamily="49" charset="0"/>
              </a:rPr>
              <a:t>122</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a:t>
            </a:r>
            <a:r>
              <a:rPr lang="en-IN" sz="1900" i="1" dirty="0">
                <a:solidFill>
                  <a:schemeClr val="bg1">
                    <a:lumMod val="65000"/>
                  </a:schemeClr>
                </a:solidFill>
                <a:latin typeface="Consolas" panose="020B0609020204030204" pitchFamily="49" charset="0"/>
              </a:rPr>
              <a:t>endregion</a:t>
            </a:r>
            <a:endParaRPr lang="en-IN" sz="1900" dirty="0">
              <a:solidFill>
                <a:schemeClr val="bg1">
                  <a:lumMod val="65000"/>
                </a:schemeClr>
              </a:solidFill>
              <a:latin typeface="Consolas" panose="020B0609020204030204" pitchFamily="49" charset="0"/>
            </a:endParaRP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4199250245"/>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4</a:t>
            </a:r>
            <a:r>
              <a:rPr lang="en-IN" sz="2000" i="1" dirty="0" smtClean="0">
                <a:solidFill>
                  <a:srgbClr val="3BBE8C"/>
                </a:solidFill>
                <a:latin typeface="inherit"/>
                <a:cs typeface="Segoe UI Light" panose="020B0502040204020203" pitchFamily="34" charset="0"/>
              </a:rPr>
              <a:t> </a:t>
            </a:r>
            <a:r>
              <a:rPr lang="en-IN" sz="2000" i="1" dirty="0">
                <a:solidFill>
                  <a:srgbClr val="3BBE8C"/>
                </a:solidFill>
                <a:latin typeface="inherit"/>
                <a:cs typeface="Segoe UI Light" panose="020B0502040204020203" pitchFamily="34" charset="0"/>
              </a:rPr>
              <a:t>– </a:t>
            </a:r>
            <a:r>
              <a:rPr lang="en-IN" sz="2000" i="1" dirty="0" smtClean="0">
                <a:solidFill>
                  <a:srgbClr val="3BBE8C"/>
                </a:solidFill>
                <a:latin typeface="inherit"/>
                <a:cs typeface="Segoe UI Light" panose="020B0502040204020203" pitchFamily="34" charset="0"/>
              </a:rPr>
              <a:t>Validation (only number) in textbox using “application/javascript”.</a:t>
            </a:r>
            <a:endParaRPr lang="en-IN" sz="2000" i="1" dirty="0">
              <a:solidFill>
                <a:srgbClr val="3BBE8C"/>
              </a:solidFill>
              <a:latin typeface="inherit"/>
              <a:cs typeface="Segoe UI Light" panose="020B0502040204020203" pitchFamily="34" charset="0"/>
            </a:endParaRPr>
          </a:p>
        </p:txBody>
      </p:sp>
      <p:sp>
        <p:nvSpPr>
          <p:cNvPr id="5" name="Rectangle 4"/>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chemeClr val="bg1">
                    <a:lumMod val="65000"/>
                  </a:schemeClr>
                </a:solidFill>
                <a:latin typeface="Consolas" panose="020B0609020204030204" pitchFamily="49" charset="0"/>
              </a:rPr>
              <a:t>(</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a:t>
            </a:r>
            <a:r>
              <a:rPr lang="en-IN" sz="1900" dirty="0" smtClean="0">
                <a:solidFill>
                  <a:srgbClr val="F8F8F8"/>
                </a:solidFill>
                <a:latin typeface="Consolas" panose="020B0609020204030204" pitchFamily="49" charset="0"/>
              </a:rPr>
              <a:t> </a:t>
            </a:r>
            <a:r>
              <a:rPr lang="en-IN" sz="1900" dirty="0" smtClean="0">
                <a:solidFill>
                  <a:srgbClr val="F12727"/>
                </a:solidFill>
                <a:latin typeface="Consolas" panose="020B0609020204030204" pitchFamily="49" charset="0"/>
              </a:rPr>
              <a:t>&gt;=</a:t>
            </a:r>
            <a:r>
              <a:rPr lang="en-IN" sz="1900" dirty="0" smtClean="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48</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&lt;=</a:t>
            </a:r>
            <a:r>
              <a:rPr lang="en-IN" sz="1900" dirty="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57</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a:t>
            </a:r>
            <a:r>
              <a:rPr lang="en-IN" sz="1900" i="1" dirty="0">
                <a:solidFill>
                  <a:schemeClr val="bg1">
                    <a:lumMod val="65000"/>
                  </a:schemeClr>
                </a:solidFill>
                <a:latin typeface="Consolas" panose="020B0609020204030204" pitchFamily="49" charset="0"/>
              </a:rPr>
              <a:t>endregion</a:t>
            </a:r>
            <a:endParaRPr lang="en-IN" sz="1900" dirty="0">
              <a:solidFill>
                <a:schemeClr val="bg1">
                  <a:lumMod val="65000"/>
                </a:schemeClr>
              </a:solidFill>
              <a:latin typeface="Consolas" panose="020B0609020204030204" pitchFamily="49" charset="0"/>
            </a:endParaRP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29646793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64937029"/>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454995458"/>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211061840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254990528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153938001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599151194"/>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2487749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161633"/>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4300" y="4038600"/>
            <a:ext cx="8839200" cy="234365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also begin with </a:t>
            </a:r>
            <a:r>
              <a:rPr lang="en-IN" sz="2000" dirty="0">
                <a:solidFill>
                  <a:srgbClr val="E90919"/>
                </a:solidFill>
                <a:latin typeface="Arial" panose="020B0604020202020204" pitchFamily="34" charset="0"/>
                <a:cs typeface="Arial" panose="020B0604020202020204" pitchFamily="34" charset="0"/>
              </a:rPr>
              <a:t>$</a:t>
            </a:r>
            <a:r>
              <a:rPr lang="en-IN" sz="2000" dirty="0">
                <a:solidFill>
                  <a:schemeClr val="accent2">
                    <a:lumMod val="75000"/>
                  </a:schemeClr>
                </a:solidFill>
                <a:latin typeface="Arial" panose="020B0604020202020204" pitchFamily="34" charset="0"/>
                <a:cs typeface="Arial" panose="020B0604020202020204" pitchFamily="34" charset="0"/>
              </a:rPr>
              <a:t> and </a:t>
            </a:r>
            <a:r>
              <a:rPr lang="en-IN" sz="20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are case sensitive </a:t>
            </a:r>
            <a:r>
              <a:rPr lang="en-IN" sz="20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46613669"/>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2336509234"/>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225828100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1448141461"/>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a:solidFill>
                  <a:srgbClr val="3BBE8C"/>
                </a:solidFill>
                <a:latin typeface="inherit"/>
                <a:cs typeface="Segoe UI Light" panose="020B0502040204020203" pitchFamily="34" charset="0"/>
              </a:rPr>
              <a:t>1 – </a:t>
            </a:r>
            <a:r>
              <a:rPr lang="en-IN" sz="2000" i="1" dirty="0" smtClean="0">
                <a:solidFill>
                  <a:srgbClr val="3BBE8C"/>
                </a:solidFill>
                <a:latin typeface="inherit"/>
                <a:cs typeface="Segoe UI Light" panose="020B0502040204020203" pitchFamily="34" charset="0"/>
              </a:rPr>
              <a:t>Print all tags of HTML page on console log using “application/javascript”.</a:t>
            </a:r>
            <a:endParaRPr lang="en-IN" sz="2000" i="1" dirty="0">
              <a:solidFill>
                <a:srgbClr val="3BBE8C"/>
              </a:solidFill>
              <a:latin typeface="inherit"/>
              <a:cs typeface="Segoe UI Light" panose="020B0502040204020203" pitchFamily="34" charset="0"/>
            </a:endParaRPr>
          </a:p>
        </p:txBody>
      </p:sp>
    </p:spTree>
    <p:extLst>
      <p:ext uri="{BB962C8B-B14F-4D97-AF65-F5344CB8AC3E}">
        <p14:creationId xmlns:p14="http://schemas.microsoft.com/office/powerpoint/2010/main" val="2898073079"/>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2906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739211"/>
          </a:xfrm>
          <a:prstGeom prst="rect">
            <a:avLst/>
          </a:prstGeom>
        </p:spPr>
        <p:txBody>
          <a:bodyPr wrap="square">
            <a:spAutoFit/>
          </a:bodyPr>
          <a:lstStyle/>
          <a:p>
            <a:r>
              <a:rPr lang="en-IN" sz="2000" b="1" dirty="0">
                <a:solidFill>
                  <a:srgbClr val="FFC90E"/>
                </a:solidFill>
                <a:latin typeface="Arial" panose="020B0604020202020204" pitchFamily="34" charset="0"/>
                <a:cs typeface="Arial" panose="020B0604020202020204" pitchFamily="34" charset="0"/>
              </a:rPr>
              <a:t>What does undefined </a:t>
            </a:r>
            <a:r>
              <a:rPr lang="en-IN" sz="2000" b="1" dirty="0" smtClean="0">
                <a:solidFill>
                  <a:srgbClr val="FFC90E"/>
                </a:solidFill>
                <a:latin typeface="Arial" panose="020B0604020202020204" pitchFamily="34" charset="0"/>
                <a:cs typeface="Arial" panose="020B0604020202020204" pitchFamily="34" charset="0"/>
              </a:rPr>
              <a:t>and undeclared mean </a:t>
            </a:r>
            <a:r>
              <a:rPr lang="en-IN" sz="2000" b="1" dirty="0">
                <a:solidFill>
                  <a:srgbClr val="FFC90E"/>
                </a:solidFill>
                <a:latin typeface="Arial" panose="020B0604020202020204" pitchFamily="34" charset="0"/>
                <a:cs typeface="Arial" panose="020B0604020202020204" pitchFamily="34" charset="0"/>
              </a:rPr>
              <a:t>in javascript?</a:t>
            </a:r>
            <a:r>
              <a:rPr lang="en-IN" sz="2000" b="1" dirty="0">
                <a:solidFill>
                  <a:srgbClr val="3BBE8C"/>
                </a:solidFill>
                <a:latin typeface="Arial" panose="020B0604020202020204" pitchFamily="34" charset="0"/>
                <a:cs typeface="Arial" panose="020B0604020202020204" pitchFamily="34" charset="0"/>
              </a:rPr>
              <a:t> </a:t>
            </a:r>
            <a:endParaRPr lang="en-IN" sz="2000" b="1" dirty="0" smtClean="0">
              <a:solidFill>
                <a:srgbClr val="3BBE8C"/>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2000" b="1" i="1" u="sng" dirty="0">
                <a:solidFill>
                  <a:srgbClr val="FF7F27"/>
                </a:solidFill>
                <a:latin typeface="Consolas" panose="020B0609020204030204" pitchFamily="49" charset="0"/>
              </a:rPr>
              <a:t>undefined 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assigned any value be declared in the program</a:t>
            </a:r>
            <a:r>
              <a:rPr lang="en-IN" sz="1800" dirty="0">
                <a:solidFill>
                  <a:srgbClr val="EE2227"/>
                </a:solidFill>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2000" b="1" i="1" u="sng" dirty="0" smtClean="0">
                <a:solidFill>
                  <a:srgbClr val="FF7F27"/>
                </a:solidFill>
                <a:latin typeface="Consolas" panose="020B0609020204030204" pitchFamily="49" charset="0"/>
              </a:rPr>
              <a:t>undeclared </a:t>
            </a:r>
            <a:r>
              <a:rPr lang="en-IN" sz="2000" b="1" i="1" u="sng" dirty="0">
                <a:solidFill>
                  <a:srgbClr val="FF7F27"/>
                </a:solidFill>
                <a:latin typeface="Consolas" panose="020B0609020204030204" pitchFamily="49" charset="0"/>
              </a:rPr>
              <a:t>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declared in the program.</a:t>
            </a:r>
            <a:r>
              <a:rPr lang="en-IN" sz="1800" dirty="0">
                <a:latin typeface="Arial" panose="020B0604020202020204" pitchFamily="34" charset="0"/>
                <a:cs typeface="Arial" panose="020B0604020202020204" pitchFamily="34" charset="0"/>
              </a:rPr>
              <a:t>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does undefined value mean in javascript?</a:t>
            </a:r>
            <a:r>
              <a:rPr lang="en-IN" sz="2000" b="1" dirty="0">
                <a:solidFill>
                  <a:srgbClr val="FFC90E"/>
                </a:solidFill>
                <a:latin typeface="Arial" panose="020B0604020202020204" pitchFamily="34" charset="0"/>
                <a:cs typeface="Arial" panose="020B0604020202020204" pitchFamily="34" charset="0"/>
              </a:rPr>
              <a:t> </a:t>
            </a:r>
            <a:endParaRPr lang="en-IN" sz="2000" b="1" dirty="0" smtClean="0">
              <a:solidFill>
                <a:srgbClr val="FFC90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is the difference between undefined value and null value</a:t>
            </a:r>
            <a:r>
              <a:rPr lang="en-IN" sz="2000" dirty="0" smtClean="0">
                <a:solidFill>
                  <a:srgbClr val="FFC90E"/>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solidFill>
                  <a:srgbClr val="FF7F27"/>
                </a:solidFill>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solidFill>
                  <a:srgbClr val="FF7F27"/>
                </a:solidFill>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2000" dirty="0" smtClean="0">
                <a:solidFill>
                  <a:srgbClr val="FFC90E"/>
                </a:solidFill>
                <a:latin typeface="Arial" panose="020B0604020202020204" pitchFamily="34" charset="0"/>
                <a:cs typeface="Arial" panose="020B0604020202020204" pitchFamily="34" charset="0"/>
              </a:rPr>
              <a:t>What are undeclared variables? </a:t>
            </a: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variables are those that are not declared in the program (do not exist at all), trying to read their values gives runtime error. But if undeclared variables are assigned then implicit declaration is done .</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419600" y="3962400"/>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429000"/>
            <a:ext cx="9144000" cy="892552"/>
          </a:xfrm>
          <a:prstGeom prst="rect">
            <a:avLst/>
          </a:prstGeom>
          <a:solidFill>
            <a:schemeClr val="tx1">
              <a:lumMod val="95000"/>
              <a:lumOff val="5000"/>
            </a:schemeClr>
          </a:solidFill>
        </p:spPr>
        <p:txBody>
          <a:bodyPr wrap="square">
            <a:spAutoFit/>
          </a:bodyPr>
          <a:lstStyle/>
          <a:p>
            <a:pPr algn="ctr"/>
            <a:r>
              <a:rPr lang="en-US" sz="2600" dirty="0">
                <a:solidFill>
                  <a:schemeClr val="bg1"/>
                </a:solidFill>
                <a:latin typeface="Arial" panose="020B0604020202020204" pitchFamily="34" charset="0"/>
                <a:cs typeface="Arial" pitchFamily="34" charset="0"/>
              </a:rPr>
              <a:t>JavaScript is a </a:t>
            </a:r>
            <a:r>
              <a:rPr lang="en-US" sz="2600" b="1" dirty="0" smtClean="0">
                <a:solidFill>
                  <a:schemeClr val="bg1"/>
                </a:solidFill>
                <a:latin typeface="Arial" pitchFamily="34" charset="0"/>
                <a:cs typeface="Arial" pitchFamily="34" charset="0"/>
              </a:rPr>
              <a:t>cross-platform, object-oriented </a:t>
            </a:r>
            <a:r>
              <a:rPr lang="en-US" sz="2600" dirty="0">
                <a:solidFill>
                  <a:schemeClr val="bg1"/>
                </a:solidFill>
                <a:latin typeface="Arial" pitchFamily="34" charset="0"/>
                <a:cs typeface="Arial" pitchFamily="34" charset="0"/>
              </a:rPr>
              <a:t>scripting</a:t>
            </a:r>
            <a:r>
              <a:rPr lang="en-US" sz="2600" b="1" dirty="0" smtClean="0">
                <a:solidFill>
                  <a:schemeClr val="bg1"/>
                </a:solidFill>
                <a:latin typeface="Arial" pitchFamily="34" charset="0"/>
                <a:cs typeface="Arial" pitchFamily="34" charset="0"/>
              </a:rPr>
              <a:t> </a:t>
            </a:r>
            <a:r>
              <a:rPr lang="en-US" sz="2600" dirty="0" smtClean="0">
                <a:solidFill>
                  <a:schemeClr val="bg1"/>
                </a:solidFill>
                <a:latin typeface="Arial" pitchFamily="34" charset="0"/>
                <a:cs typeface="Arial" pitchFamily="34" charset="0"/>
              </a:rPr>
              <a:t>language. It </a:t>
            </a:r>
            <a:r>
              <a:rPr lang="en-US" sz="2600" dirty="0">
                <a:solidFill>
                  <a:schemeClr val="bg1"/>
                </a:solidFill>
                <a:latin typeface="Arial" pitchFamily="34" charset="0"/>
                <a:cs typeface="Arial" pitchFamily="34" charset="0"/>
              </a:rPr>
              <a:t>is a small and lightweight language. </a:t>
            </a:r>
            <a:endParaRPr lang="en-US" sz="2600"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17A889"/>
                </a:solidFill>
                <a:latin typeface="Open Sans"/>
              </a:rPr>
              <a:t>JavaScript is a loosely typed </a:t>
            </a:r>
            <a:r>
              <a:rPr lang="en-IN" sz="3700" i="1" dirty="0" smtClean="0">
                <a:solidFill>
                  <a:srgbClr val="17A889"/>
                </a:solidFill>
                <a:latin typeface="Open Sans"/>
              </a:rPr>
              <a:t>language.</a:t>
            </a:r>
            <a:endParaRPr lang="en-IN" sz="3700" i="1" dirty="0">
              <a:solidFill>
                <a:srgbClr val="17A889"/>
              </a:solidFill>
              <a:latin typeface="Open Sans"/>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22" name="Rectangle 21"/>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b is equal to </a:t>
            </a:r>
            <a:r>
              <a:rPr lang="en-IN" sz="1800" dirty="0" smtClean="0">
                <a:solidFill>
                  <a:srgbClr val="92D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
        <p:nvSpPr>
          <p:cNvPr id="3" name="Rectangle 2"/>
          <p:cNvSpPr/>
          <p:nvPr/>
        </p:nvSpPr>
        <p:spPr>
          <a:xfrm>
            <a:off x="381000" y="2565231"/>
            <a:ext cx="5464630" cy="3785652"/>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51'</a:t>
            </a:r>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27'</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21'</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42900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4" name="Rectangle 13"/>
          <p:cNvSpPr/>
          <p:nvPr/>
        </p:nvSpPr>
        <p:spPr>
          <a:xfrm>
            <a:off x="304800" y="2827163"/>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28600" y="4114800"/>
            <a:ext cx="86487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is not defined</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76200" y="1524000"/>
            <a:ext cx="89916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6" name="Rectangle 5"/>
          <p:cNvSpPr/>
          <p:nvPr/>
        </p:nvSpPr>
        <p:spPr>
          <a:xfrm>
            <a:off x="228600" y="28956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304800" y="2486055"/>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const</a:t>
            </a:r>
            <a:endParaRPr lang="en-US" sz="6000" dirty="0"/>
          </a:p>
        </p:txBody>
      </p:sp>
    </p:spTree>
    <p:extLst>
      <p:ext uri="{BB962C8B-B14F-4D97-AF65-F5344CB8AC3E}">
        <p14:creationId xmlns:p14="http://schemas.microsoft.com/office/powerpoint/2010/main" val="5159081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c</a:t>
            </a:r>
            <a:r>
              <a:rPr lang="en-IN" sz="1800" dirty="0" smtClean="0">
                <a:solidFill>
                  <a:srgbClr val="0000FF"/>
                </a:solidFill>
                <a:latin typeface="Consolas" panose="020B0609020204030204" pitchFamily="49" charset="0"/>
              </a:rPr>
              <a:t>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163286" y="2971800"/>
            <a:ext cx="8675914" cy="3416320"/>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id:</a:t>
            </a:r>
            <a:r>
              <a:rPr lang="en-IN" sz="1800" dirty="0" smtClean="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firstName"</a:t>
            </a:r>
            <a:r>
              <a:rPr lang="en-IN" sz="1800" dirty="0">
                <a:solidFill>
                  <a:srgbClr val="9CDCFE"/>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lastName"</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"Bagde"</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493461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 </a:t>
            </a:r>
            <a:r>
              <a:rPr lang="en-IN" sz="3600" i="1" dirty="0" smtClean="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8" name="Rectangle 7"/>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co</a:t>
            </a:r>
            <a:r>
              <a:rPr lang="en-IN" sz="1800" dirty="0" smtClean="0">
                <a:solidFill>
                  <a:srgbClr val="0000FF"/>
                </a:solidFill>
                <a:latin typeface="Consolas" panose="020B0609020204030204" pitchFamily="49" charset="0"/>
              </a:rPr>
              <a:t>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3" name="Rectangle 2"/>
          <p:cNvSpPr/>
          <p:nvPr/>
        </p:nvSpPr>
        <p:spPr>
          <a:xfrm>
            <a:off x="87084" y="3025676"/>
            <a:ext cx="8904516" cy="2308324"/>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error Identifier </a:t>
            </a:r>
            <a:r>
              <a:rPr lang="en-IN" sz="1800" dirty="0">
                <a:solidFill>
                  <a:srgbClr val="92D050"/>
                </a:solidFill>
                <a:latin typeface="Consolas" panose="020B0609020204030204" pitchFamily="49" charset="0"/>
              </a:rPr>
              <a:t>'x' has already been declared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"inner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"outer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56021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a:t>
            </a:r>
            <a:r>
              <a:rPr lang="en-IN" sz="1800" dirty="0" smtClean="0">
                <a:latin typeface="Arial" panose="020B0604020202020204" pitchFamily="34" charset="0"/>
                <a:cs typeface="Arial" panose="020B0604020202020204" pitchFamily="34" charset="0"/>
              </a:rPr>
              <a:t>dollar sign </a:t>
            </a:r>
            <a:r>
              <a:rPr lang="en-IN" sz="1800" dirty="0">
                <a:solidFill>
                  <a:srgbClr val="E90919"/>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curly braces </a:t>
            </a:r>
            <a:r>
              <a:rPr lang="en-IN" sz="1800" dirty="0" smtClean="0">
                <a:solidFill>
                  <a:srgbClr val="E90919"/>
                </a:solidFill>
                <a:latin typeface="Arial" panose="020B0604020202020204" pitchFamily="34" charset="0"/>
                <a:cs typeface="Arial" panose="020B0604020202020204" pitchFamily="34" charset="0"/>
              </a:rPr>
              <a:t>${</a:t>
            </a:r>
            <a:r>
              <a:rPr lang="en-IN" sz="1800" dirty="0">
                <a:solidFill>
                  <a:srgbClr val="E90919"/>
                </a:solidFill>
                <a:latin typeface="Arial" panose="020B0604020202020204" pitchFamily="34" charset="0"/>
                <a:cs typeface="Arial" panose="020B0604020202020204" pitchFamily="34" charset="0"/>
              </a:rPr>
              <a:t>expression</a:t>
            </a:r>
            <a:r>
              <a:rPr lang="en-IN" sz="1800" dirty="0" smtClean="0">
                <a:solidFill>
                  <a:srgbClr val="E90919"/>
                </a:solidFill>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29709"/>
            <a:ext cx="86868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a:t>
            </a:r>
            <a:r>
              <a:rPr lang="en-IN" sz="2000" i="1" dirty="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17714" y="3728391"/>
            <a:ext cx="8697686"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6477000"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28600" y="4217075"/>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9486" y="1295400"/>
            <a:ext cx="8599714"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"Vrushali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"3"</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"Sharmin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obj4</a:t>
            </a:r>
            <a:r>
              <a:rPr lang="en-IN" sz="2000" dirty="0">
                <a:solidFill>
                  <a:srgbClr val="D4D4D4"/>
                </a:solidFill>
                <a:latin typeface="Consolas" panose="020B0609020204030204" pitchFamily="49" charset="0"/>
              </a:rPr>
              <a:t> = {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obj4</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3" name="Rectangle 2"/>
          <p:cNvSpPr/>
          <p:nvPr/>
        </p:nvSpPr>
        <p:spPr>
          <a:xfrm>
            <a:off x="228600" y="2075856"/>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2}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810000"/>
            <a:ext cx="8850086" cy="2308324"/>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//This </a:t>
            </a:r>
            <a:r>
              <a:rPr lang="en-IN" sz="1800" dirty="0">
                <a:solidFill>
                  <a:srgbClr val="92D050"/>
                </a:solidFill>
                <a:latin typeface="Consolas" panose="020B0609020204030204" pitchFamily="49" charset="0"/>
              </a:rPr>
              <a:t>will throw an error</a:t>
            </a:r>
            <a:r>
              <a:rPr lang="en-IN" sz="1800" dirty="0">
                <a:solidFill>
                  <a:srgbClr val="92D050"/>
                </a:solidFill>
              </a:rPr>
              <a:t>​</a:t>
            </a:r>
            <a:endParaRPr lang="en-IN" sz="1800" dirty="0">
              <a:solidFill>
                <a:srgbClr val="92D050"/>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//Adults</a:t>
            </a:r>
            <a:endParaRPr lang="en-IN" sz="1800" b="0" dirty="0">
              <a:solidFill>
                <a:srgbClr val="92D050"/>
              </a:solidFill>
              <a:effectLst/>
              <a:latin typeface="Consolas" panose="020B0609020204030204" pitchFamily="49" charset="0"/>
            </a:endParaRPr>
          </a:p>
        </p:txBody>
      </p:sp>
      <p:cxnSp>
        <p:nvCxnSpPr>
          <p:cNvPr id="6" name="Straight Connector 5"/>
          <p:cNvCxnSpPr/>
          <p:nvPr/>
        </p:nvCxnSpPr>
        <p:spPr>
          <a:xfrm>
            <a:off x="185327" y="36576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92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personDetails</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personID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personAge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41</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smtClean="0">
                <a:solidFill>
                  <a:srgbClr val="DCDCAA"/>
                </a:solidFill>
                <a:latin typeface="Consolas" panose="020B0609020204030204" pitchFamily="49" charset="0"/>
              </a:rPr>
              <a:t>Person </a:t>
            </a:r>
            <a:r>
              <a:rPr lang="en-IN" sz="1800" dirty="0" smtClean="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personDetails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personAge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29216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9" name="Rectangle 8"/>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30628" y="2845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proto</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 propertiesObject</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152400" y="2971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create</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lastName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'Bagde'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lastName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858" y="1238071"/>
            <a:ext cx="89154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4" name="Rectangle 3"/>
          <p:cNvSpPr/>
          <p:nvPr/>
        </p:nvSpPr>
        <p:spPr>
          <a:xfrm>
            <a:off x="108858" y="2819400"/>
            <a:ext cx="89154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"9922...."</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41148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201851"/>
            <a:ext cx="3288080" cy="400110"/>
          </a:xfrm>
          <a:prstGeom prst="rect">
            <a:avLst/>
          </a:prstGeom>
        </p:spPr>
        <p:txBody>
          <a:bodyPr wrap="non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a:t>
            </a:r>
            <a:r>
              <a:rPr lang="en-US" sz="2000" dirty="0">
                <a:solidFill>
                  <a:srgbClr val="333333"/>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207248"/>
            <a:ext cx="2582758" cy="400110"/>
          </a:xfrm>
          <a:prstGeom prst="rect">
            <a:avLst/>
          </a:prstGeom>
        </p:spPr>
        <p:txBody>
          <a:bodyPr wrap="non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 y="0"/>
            <a:ext cx="4341875" cy="3105720"/>
          </a:xfrm>
          <a:prstGeom prst="rect">
            <a:avLst/>
          </a:prstGeom>
        </p:spPr>
      </p:pic>
      <p:pic>
        <p:nvPicPr>
          <p:cNvPr id="8" name="Picture 7"/>
          <p:cNvPicPr>
            <a:picLocks noChangeAspect="1"/>
          </p:cNvPicPr>
          <p:nvPr/>
        </p:nvPicPr>
        <p:blipFill>
          <a:blip r:embed="rId3"/>
          <a:stretch>
            <a:fillRect/>
          </a:stretch>
        </p:blipFill>
        <p:spPr>
          <a:xfrm>
            <a:off x="7075714" y="672713"/>
            <a:ext cx="1916567" cy="2433007"/>
          </a:xfrm>
          <a:prstGeom prst="rect">
            <a:avLst/>
          </a:prstGeom>
        </p:spPr>
      </p:pic>
      <p:pic>
        <p:nvPicPr>
          <p:cNvPr id="9" name="Picture 8"/>
          <p:cNvPicPr>
            <a:picLocks noChangeAspect="1"/>
          </p:cNvPicPr>
          <p:nvPr/>
        </p:nvPicPr>
        <p:blipFill>
          <a:blip r:embed="rId4"/>
          <a:stretch>
            <a:fillRect/>
          </a:stretch>
        </p:blipFill>
        <p:spPr>
          <a:xfrm>
            <a:off x="4661463" y="664100"/>
            <a:ext cx="1905000" cy="2494643"/>
          </a:xfrm>
          <a:prstGeom prst="rect">
            <a:avLst/>
          </a:prstGeom>
        </p:spPr>
      </p:pic>
      <p:pic>
        <p:nvPicPr>
          <p:cNvPr id="10" name="Picture 9"/>
          <p:cNvPicPr>
            <a:picLocks noChangeAspect="1"/>
          </p:cNvPicPr>
          <p:nvPr/>
        </p:nvPicPr>
        <p:blipFill>
          <a:blip r:embed="rId5"/>
          <a:stretch>
            <a:fillRect/>
          </a:stretch>
        </p:blipFill>
        <p:spPr>
          <a:xfrm>
            <a:off x="4604654" y="152400"/>
            <a:ext cx="1143000" cy="554525"/>
          </a:xfrm>
          <a:prstGeom prst="rect">
            <a:avLst/>
          </a:prstGeom>
        </p:spPr>
      </p:pic>
      <p:pic>
        <p:nvPicPr>
          <p:cNvPr id="11" name="Picture 10"/>
          <p:cNvPicPr>
            <a:picLocks noChangeAspect="1"/>
          </p:cNvPicPr>
          <p:nvPr/>
        </p:nvPicPr>
        <p:blipFill>
          <a:blip r:embed="rId6"/>
          <a:stretch>
            <a:fillRect/>
          </a:stretch>
        </p:blipFill>
        <p:spPr>
          <a:xfrm>
            <a:off x="7075714" y="143235"/>
            <a:ext cx="762000" cy="582706"/>
          </a:xfrm>
          <a:prstGeom prst="rect">
            <a:avLst/>
          </a:prstGeom>
        </p:spPr>
      </p:pic>
      <p:pic>
        <p:nvPicPr>
          <p:cNvPr id="12" name="Picture 11"/>
          <p:cNvPicPr>
            <a:picLocks noChangeAspect="1"/>
          </p:cNvPicPr>
          <p:nvPr/>
        </p:nvPicPr>
        <p:blipFill>
          <a:blip r:embed="rId7"/>
          <a:stretch>
            <a:fillRect/>
          </a:stretch>
        </p:blipFill>
        <p:spPr>
          <a:xfrm>
            <a:off x="228600" y="3352800"/>
            <a:ext cx="819150" cy="476250"/>
          </a:xfrm>
          <a:prstGeom prst="rect">
            <a:avLst/>
          </a:prstGeom>
        </p:spPr>
      </p:pic>
      <p:sp>
        <p:nvSpPr>
          <p:cNvPr id="2" name="Rectangle 1"/>
          <p:cNvSpPr/>
          <p:nvPr/>
        </p:nvSpPr>
        <p:spPr>
          <a:xfrm>
            <a:off x="2462548" y="3418114"/>
            <a:ext cx="4994166" cy="3046988"/>
          </a:xfrm>
          <a:prstGeom prst="rect">
            <a:avLst/>
          </a:prstGeom>
        </p:spPr>
        <p:txBody>
          <a:bodyPr wrap="square">
            <a:spAutoFit/>
          </a:bodyPr>
          <a:lstStyle/>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r>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&lt;</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&amp;&amp;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5" name="Straight Connector 4"/>
          <p:cNvCxnSpPr/>
          <p:nvPr/>
        </p:nvCxnSpPr>
        <p:spPr>
          <a:xfrm>
            <a:off x="6781800" y="228600"/>
            <a:ext cx="0" cy="2895600"/>
          </a:xfrm>
          <a:prstGeom prst="line">
            <a:avLst/>
          </a:prstGeom>
          <a:ln w="22225">
            <a:solidFill>
              <a:srgbClr val="00FF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046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586335"/>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grpSp>
        <p:nvGrpSpPr>
          <p:cNvPr id="10" name="Group 9"/>
          <p:cNvGrpSpPr/>
          <p:nvPr/>
        </p:nvGrpSpPr>
        <p:grpSpPr>
          <a:xfrm>
            <a:off x="990601" y="3349567"/>
            <a:ext cx="6866924" cy="1660254"/>
            <a:chOff x="990601" y="3349567"/>
            <a:chExt cx="6866924" cy="1660254"/>
          </a:xfrm>
        </p:grpSpPr>
        <p:pic>
          <p:nvPicPr>
            <p:cNvPr id="33" name="Picture 32"/>
            <p:cNvPicPr>
              <a:picLocks noChangeAspect="1"/>
            </p:cNvPicPr>
            <p:nvPr/>
          </p:nvPicPr>
          <p:blipFill>
            <a:blip r:embed="rId2"/>
            <a:stretch>
              <a:fillRect/>
            </a:stretch>
          </p:blipFill>
          <p:spPr>
            <a:xfrm>
              <a:off x="1579451" y="4517570"/>
              <a:ext cx="629435" cy="387345"/>
            </a:xfrm>
            <a:prstGeom prst="rect">
              <a:avLst/>
            </a:prstGeom>
          </p:spPr>
        </p:pic>
        <p:pic>
          <p:nvPicPr>
            <p:cNvPr id="34" name="Picture 33"/>
            <p:cNvPicPr>
              <a:picLocks noChangeAspect="1"/>
            </p:cNvPicPr>
            <p:nvPr/>
          </p:nvPicPr>
          <p:blipFill>
            <a:blip r:embed="rId3"/>
            <a:stretch>
              <a:fillRect/>
            </a:stretch>
          </p:blipFill>
          <p:spPr>
            <a:xfrm>
              <a:off x="4058228" y="4543707"/>
              <a:ext cx="661713" cy="427693"/>
            </a:xfrm>
            <a:prstGeom prst="rect">
              <a:avLst/>
            </a:prstGeom>
          </p:spPr>
        </p:pic>
        <p:pic>
          <p:nvPicPr>
            <p:cNvPr id="35" name="Picture 34"/>
            <p:cNvPicPr>
              <a:picLocks noChangeAspect="1"/>
            </p:cNvPicPr>
            <p:nvPr/>
          </p:nvPicPr>
          <p:blipFill>
            <a:blip r:embed="rId4"/>
            <a:stretch>
              <a:fillRect/>
            </a:stretch>
          </p:blipFill>
          <p:spPr>
            <a:xfrm>
              <a:off x="6969544" y="4517571"/>
              <a:ext cx="572947" cy="492250"/>
            </a:xfrm>
            <a:prstGeom prst="rect">
              <a:avLst/>
            </a:prstGeom>
          </p:spPr>
        </p:pic>
        <p:grpSp>
          <p:nvGrpSpPr>
            <p:cNvPr id="4" name="Group 3"/>
            <p:cNvGrpSpPr/>
            <p:nvPr/>
          </p:nvGrpSpPr>
          <p:grpSpPr>
            <a:xfrm>
              <a:off x="3573940" y="3349567"/>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349567"/>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368832"/>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grpSp>
        <p:nvGrpSpPr>
          <p:cNvPr id="3" name="Group 2"/>
          <p:cNvGrpSpPr/>
          <p:nvPr/>
        </p:nvGrpSpPr>
        <p:grpSpPr>
          <a:xfrm>
            <a:off x="304800"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304800"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
        <p:nvSpPr>
          <p:cNvPr id="9" name="Rectangle 8"/>
          <p:cNvSpPr/>
          <p:nvPr/>
        </p:nvSpPr>
        <p:spPr>
          <a:xfrm>
            <a:off x="3124200" y="121186"/>
            <a:ext cx="5783756" cy="1815882"/>
          </a:xfrm>
          <a:prstGeom prst="rect">
            <a:avLst/>
          </a:prstGeom>
        </p:spPr>
        <p:txBody>
          <a:bodyPr wrap="square">
            <a:spAutoFit/>
          </a:bodyPr>
          <a:lstStyle/>
          <a:p>
            <a:r>
              <a:rPr lang="en-IN" sz="2800" dirty="0">
                <a:solidFill>
                  <a:srgbClr val="FF7F27"/>
                </a:solidFill>
                <a:latin typeface="Segoe UI Light" panose="020B0502040204020203" pitchFamily="34" charset="0"/>
                <a:cs typeface="Segoe UI Light" panose="020B0502040204020203" pitchFamily="34" charset="0"/>
              </a:rPr>
              <a:t>Comparison operators — operators that compare values and return true or false. The operators include: &gt;, &lt;, &gt;=, </a:t>
            </a:r>
            <a:r>
              <a:rPr lang="en-IN" sz="2800" dirty="0" smtClean="0">
                <a:solidFill>
                  <a:srgbClr val="FF7F27"/>
                </a:solidFill>
                <a:latin typeface="Segoe UI Light" panose="020B0502040204020203" pitchFamily="34" charset="0"/>
                <a:cs typeface="Segoe UI Light" panose="020B0502040204020203" pitchFamily="34" charset="0"/>
              </a:rPr>
              <a:t>&lt;=</a:t>
            </a:r>
            <a:r>
              <a:rPr lang="en-IN" sz="2800" dirty="0">
                <a:solidFill>
                  <a:srgbClr val="FF7F27"/>
                </a:solidFill>
                <a:latin typeface="Segoe UI Light" panose="020B0502040204020203" pitchFamily="34" charset="0"/>
                <a:cs typeface="Segoe UI Light" panose="020B0502040204020203" pitchFamily="34" charset="0"/>
              </a:rPr>
              <a:t>, ==</a:t>
            </a:r>
            <a:r>
              <a:rPr lang="en-IN" sz="2800" dirty="0" smtClean="0">
                <a:solidFill>
                  <a:srgbClr val="FF7F27"/>
                </a:solidFill>
                <a:latin typeface="Segoe UI Light" panose="020B0502040204020203" pitchFamily="34" charset="0"/>
                <a:cs typeface="Segoe UI Light" panose="020B0502040204020203" pitchFamily="34" charset="0"/>
              </a:rPr>
              <a:t>, </a:t>
            </a:r>
            <a:r>
              <a:rPr lang="en-IN" sz="2800" dirty="0">
                <a:solidFill>
                  <a:srgbClr val="FF7F27"/>
                </a:solidFill>
                <a:latin typeface="Segoe UI Light" panose="020B0502040204020203" pitchFamily="34" charset="0"/>
                <a:cs typeface="Segoe UI Light" panose="020B0502040204020203" pitchFamily="34" charset="0"/>
              </a:rPr>
              <a:t>===, and !==.</a:t>
            </a:r>
          </a:p>
        </p:txBody>
      </p:sp>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74172" y="3475672"/>
            <a:ext cx="878477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is 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not the student"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63284" y="3472542"/>
            <a:ext cx="86868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'First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'Second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16865</TotalTime>
  <Words>16234</Words>
  <Application>Microsoft Office PowerPoint</Application>
  <PresentationFormat>On-screen Show (4:3)</PresentationFormat>
  <Paragraphs>2501</Paragraphs>
  <Slides>255</Slides>
  <Notes>33</Notes>
  <HiddenSlides>1</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255</vt:i4>
      </vt:variant>
    </vt:vector>
  </HeadingPairs>
  <TitlesOfParts>
    <vt:vector size="278" baseType="lpstr">
      <vt:lpstr>NSimSun</vt:lpstr>
      <vt:lpstr>SimSun</vt:lpstr>
      <vt:lpstr>aleoregular</vt:lpstr>
      <vt:lpstr>Arial</vt:lpstr>
      <vt:lpstr>Arial</vt:lpstr>
      <vt:lpstr>Calibri</vt:lpstr>
      <vt:lpstr>Calibri Light</vt:lpstr>
      <vt:lpstr>Cambria</vt:lpstr>
      <vt:lpstr>Cardo</vt:lpstr>
      <vt:lpstr>Century</vt:lpstr>
      <vt:lpstr>Consolas</vt:lpstr>
      <vt:lpstr>Courier New</vt:lpstr>
      <vt:lpstr>inherit</vt:lpstr>
      <vt:lpstr>medium-content-serif-font</vt:lpstr>
      <vt:lpstr>Open Sans</vt:lpstr>
      <vt:lpstr>Roboto</vt:lpstr>
      <vt:lpstr>Segoe Print</vt:lpstr>
      <vt:lpstr>Segoe UI</vt:lpstr>
      <vt:lpstr>Segoe UI Light</vt:lpstr>
      <vt:lpstr>Times New Roman</vt:lpstr>
      <vt:lpstr>Verdana</vt:lpstr>
      <vt:lpstr>Wingdings</vt:lpstr>
      <vt:lpstr>Office Theme</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3176</cp:revision>
  <cp:lastPrinted>1601-01-01T00:00:00Z</cp:lastPrinted>
  <dcterms:created xsi:type="dcterms:W3CDTF">2001-07-06T15:43:27Z</dcterms:created>
  <dcterms:modified xsi:type="dcterms:W3CDTF">2018-10-29T11:49:48Z</dcterms:modified>
  <cp:category>HTML Programming</cp:category>
</cp:coreProperties>
</file>