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4"/>
  </p:notesMasterIdLst>
  <p:sldIdLst>
    <p:sldId id="497" r:id="rId2"/>
    <p:sldId id="472" r:id="rId3"/>
    <p:sldId id="1290" r:id="rId4"/>
    <p:sldId id="1291" r:id="rId5"/>
    <p:sldId id="1279" r:id="rId6"/>
    <p:sldId id="1292" r:id="rId7"/>
    <p:sldId id="1286" r:id="rId8"/>
    <p:sldId id="1287" r:id="rId9"/>
    <p:sldId id="1289" r:id="rId10"/>
    <p:sldId id="667" r:id="rId11"/>
    <p:sldId id="532" r:id="rId12"/>
    <p:sldId id="1088" r:id="rId13"/>
    <p:sldId id="1089" r:id="rId14"/>
    <p:sldId id="1177" r:id="rId15"/>
    <p:sldId id="1178" r:id="rId16"/>
    <p:sldId id="1225" r:id="rId17"/>
    <p:sldId id="1100" r:id="rId18"/>
    <p:sldId id="1101" r:id="rId19"/>
    <p:sldId id="1130" r:id="rId20"/>
    <p:sldId id="1131" r:id="rId21"/>
    <p:sldId id="1134" r:id="rId22"/>
    <p:sldId id="1132" r:id="rId23"/>
    <p:sldId id="1133" r:id="rId24"/>
    <p:sldId id="1135" r:id="rId25"/>
    <p:sldId id="1280" r:id="rId26"/>
    <p:sldId id="1281" r:id="rId27"/>
    <p:sldId id="1136" r:id="rId28"/>
    <p:sldId id="1137" r:id="rId29"/>
    <p:sldId id="1138" r:id="rId30"/>
    <p:sldId id="1139" r:id="rId31"/>
    <p:sldId id="1293" r:id="rId32"/>
    <p:sldId id="1294" r:id="rId33"/>
    <p:sldId id="1159" r:id="rId34"/>
    <p:sldId id="1160" r:id="rId35"/>
    <p:sldId id="1288" r:id="rId36"/>
    <p:sldId id="1165" r:id="rId37"/>
    <p:sldId id="1166" r:id="rId38"/>
    <p:sldId id="1198" r:id="rId39"/>
    <p:sldId id="1199" r:id="rId40"/>
    <p:sldId id="1140" r:id="rId41"/>
    <p:sldId id="1141" r:id="rId42"/>
    <p:sldId id="1163" r:id="rId43"/>
    <p:sldId id="1164" r:id="rId44"/>
    <p:sldId id="1284" r:id="rId45"/>
    <p:sldId id="1285" r:id="rId46"/>
    <p:sldId id="1282" r:id="rId47"/>
    <p:sldId id="1283" r:id="rId48"/>
    <p:sldId id="1228" r:id="rId49"/>
    <p:sldId id="1229" r:id="rId50"/>
    <p:sldId id="1171" r:id="rId51"/>
    <p:sldId id="1172" r:id="rId52"/>
    <p:sldId id="1167" r:id="rId53"/>
    <p:sldId id="1168" r:id="rId54"/>
    <p:sldId id="1142" r:id="rId55"/>
    <p:sldId id="1143" r:id="rId56"/>
    <p:sldId id="1144" r:id="rId57"/>
    <p:sldId id="1156" r:id="rId58"/>
    <p:sldId id="1145" r:id="rId59"/>
    <p:sldId id="1146" r:id="rId60"/>
    <p:sldId id="1147" r:id="rId61"/>
    <p:sldId id="1148" r:id="rId62"/>
    <p:sldId id="1149" r:id="rId63"/>
    <p:sldId id="1150" r:id="rId64"/>
    <p:sldId id="1151" r:id="rId65"/>
    <p:sldId id="1152" r:id="rId66"/>
    <p:sldId id="1153" r:id="rId67"/>
    <p:sldId id="1226" r:id="rId68"/>
    <p:sldId id="1227" r:id="rId69"/>
    <p:sldId id="1161" r:id="rId70"/>
    <p:sldId id="1162" r:id="rId71"/>
    <p:sldId id="1154" r:id="rId72"/>
    <p:sldId id="1155" r:id="rId73"/>
    <p:sldId id="1191" r:id="rId74"/>
    <p:sldId id="1192" r:id="rId75"/>
    <p:sldId id="1179" r:id="rId76"/>
    <p:sldId id="1180" r:id="rId77"/>
    <p:sldId id="1183" r:id="rId78"/>
    <p:sldId id="1184" r:id="rId79"/>
    <p:sldId id="1181" r:id="rId80"/>
    <p:sldId id="1182" r:id="rId81"/>
    <p:sldId id="1193" r:id="rId82"/>
    <p:sldId id="1194" r:id="rId83"/>
    <p:sldId id="1223" r:id="rId84"/>
    <p:sldId id="1224" r:id="rId85"/>
    <p:sldId id="1277" r:id="rId86"/>
    <p:sldId id="1185" r:id="rId87"/>
    <p:sldId id="1186" r:id="rId88"/>
    <p:sldId id="1187" r:id="rId89"/>
    <p:sldId id="1188" r:id="rId90"/>
    <p:sldId id="1189" r:id="rId91"/>
    <p:sldId id="1190" r:id="rId92"/>
    <p:sldId id="1234" r:id="rId93"/>
    <p:sldId id="1235" r:id="rId94"/>
    <p:sldId id="1275" r:id="rId95"/>
    <p:sldId id="1276" r:id="rId96"/>
    <p:sldId id="1273" r:id="rId97"/>
    <p:sldId id="1274" r:id="rId98"/>
    <p:sldId id="1173" r:id="rId99"/>
    <p:sldId id="1174" r:id="rId100"/>
    <p:sldId id="1175" r:id="rId101"/>
    <p:sldId id="1176" r:id="rId102"/>
    <p:sldId id="1200" r:id="rId103"/>
    <p:sldId id="1201" r:id="rId104"/>
    <p:sldId id="1099" r:id="rId105"/>
    <p:sldId id="1256" r:id="rId106"/>
    <p:sldId id="1257" r:id="rId107"/>
    <p:sldId id="1258" r:id="rId108"/>
    <p:sldId id="1259" r:id="rId109"/>
    <p:sldId id="1260" r:id="rId110"/>
    <p:sldId id="1261" r:id="rId111"/>
    <p:sldId id="1262" r:id="rId112"/>
    <p:sldId id="1263" r:id="rId113"/>
    <p:sldId id="1264" r:id="rId114"/>
    <p:sldId id="1265" r:id="rId115"/>
    <p:sldId id="1266" r:id="rId116"/>
    <p:sldId id="1267" r:id="rId117"/>
    <p:sldId id="1268" r:id="rId118"/>
    <p:sldId id="1216" r:id="rId119"/>
    <p:sldId id="1092" r:id="rId120"/>
    <p:sldId id="1251" r:id="rId121"/>
    <p:sldId id="1252" r:id="rId122"/>
    <p:sldId id="1269" r:id="rId123"/>
    <p:sldId id="1270" r:id="rId124"/>
    <p:sldId id="1271" r:id="rId125"/>
    <p:sldId id="1272" r:id="rId126"/>
    <p:sldId id="1219" r:id="rId127"/>
    <p:sldId id="1204" r:id="rId128"/>
    <p:sldId id="1222" r:id="rId129"/>
    <p:sldId id="1213" r:id="rId130"/>
    <p:sldId id="954" r:id="rId131"/>
    <p:sldId id="788" r:id="rId132"/>
    <p:sldId id="1087"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B22251"/>
    <a:srgbClr val="DEB887"/>
    <a:srgbClr val="FF5A36"/>
    <a:srgbClr val="98817B"/>
    <a:srgbClr val="FFEF00"/>
    <a:srgbClr val="FF8C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596" y="-14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152400"/>
            <a:ext cx="2348630" cy="762000"/>
          </a:xfrm>
          <a:prstGeom prst="rect">
            <a:avLst/>
          </a:prstGeom>
        </p:spPr>
      </p:pic>
      <p:sp>
        <p:nvSpPr>
          <p:cNvPr id="5" name="Rectangle 4"/>
          <p:cNvSpPr/>
          <p:nvPr/>
        </p:nvSpPr>
        <p:spPr>
          <a:xfrm>
            <a:off x="2860834" y="2"/>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9"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7"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9" y="3349825"/>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9"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9"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8" y="5486402"/>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4"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9"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1"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9"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9" y="2133602"/>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1"/>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9"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9"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2422030"/>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1820883"/>
            <a:ext cx="8845624" cy="3677930"/>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9" y="771199"/>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9" y="762002"/>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4"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9"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1"/>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2"/>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60"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4" y="5181601"/>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9"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20"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4"/>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9" y="223165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9" y="4343402"/>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9"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9" y="1885890"/>
            <a:ext cx="4043864"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2" y="2430216"/>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9" y="2312315"/>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9" y="2231650"/>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9"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9" y="223165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9" y="1639670"/>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9"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7"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3"/>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9"/>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2"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5"/>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9" y="1875422"/>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2"/>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1"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4"/>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9"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5"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20" y="1219201"/>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20"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5" y="509796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4"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400"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4"/>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5"/>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9" y="2039412"/>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3"/>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10"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30"/>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9"/>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1"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1"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7"/>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30"/>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71"/>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70"/>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9"/>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7" y="3607715"/>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5"/>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9"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9"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9"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9"/>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2"/>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2"/>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7" y="1981202"/>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9" y="762001"/>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8" y="2560768"/>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drop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The dropDatabase command drops the current database, deleting the associated data files.</a:t>
            </a:r>
            <a:endParaRPr lang="en-US" dirty="0"/>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smtClean="0"/>
              <a:t>The mongo shell uses the use &lt;database&gt; operation to switch the current database to the temp database and then uses the db.dropDatabase() method to drops the temp database.</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8" name="Rectangle 7"/>
          <p:cNvSpPr/>
          <p:nvPr/>
        </p:nvSpPr>
        <p:spPr>
          <a:xfrm>
            <a:off x="287978" y="1714488"/>
            <a:ext cx="8551223"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db.dropDatabase()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9"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7" y="2558112"/>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9" y="762001"/>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9" y="762001"/>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9"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9" y="1383968"/>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1" y="762001"/>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9"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1" y="4419602"/>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9" y="2943763"/>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1"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9"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9" y="2099388"/>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9"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9" y="243840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1" y="762001"/>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9"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9" y="20993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6" y="1874123"/>
            <a:ext cx="9125165" cy="4145677"/>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3"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9" y="762002"/>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2"/>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7" y="1563469"/>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7"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147109"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7"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9"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7" y="619528"/>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7" y="1219200"/>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9"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9" y="762001"/>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7"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7"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3" y="3048002"/>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285860"/>
            <a:ext cx="8858312" cy="3714863"/>
          </a:xfrm>
          <a:prstGeom prst="rect">
            <a:avLst/>
          </a:prstGeom>
        </p:spPr>
        <p:txBody>
          <a:bodyPr wrap="square">
            <a:spAutoFit/>
          </a:bodyPr>
          <a:lstStyle/>
          <a:p>
            <a:pPr marL="342900" indent="-342900">
              <a:lnSpc>
                <a:spcPct val="107000"/>
              </a:lnSpc>
              <a:buFont typeface="Symbol" panose="05050102010706020507" pitchFamily="18" charset="2"/>
              <a:buChar char=""/>
            </a:pPr>
            <a:r>
              <a:rPr lang="en-IN" sz="2000" dirty="0" smtClean="0">
                <a:latin typeface="Calibri" panose="020F0502020204030204" pitchFamily="34" charset="0"/>
                <a:ea typeface="Calibri" panose="020F0502020204030204" pitchFamily="34" charset="0"/>
                <a:cs typeface="Times New Roman" panose="02020603050405020304" pitchFamily="18" charset="0"/>
              </a:rPr>
              <a:t>Data Persistence on Server-Side via NoSQL</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Does not use SQL-like query language (which supports the idea of "tables")</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Longer persistence</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Store massive amounts of record</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Many systems are optimized for retrieval (query) and appending (write) operations</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Systems can be scaled</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High availability</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Semi-structured data</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Support for numerous concurrent connections</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Indexing of records for faster retrieval</a:t>
            </a:r>
            <a:endParaRPr lang="en-US" sz="2000" dirty="0"/>
          </a:p>
        </p:txBody>
      </p:sp>
    </p:spTree>
    <p:extLst>
      <p:ext uri="{BB962C8B-B14F-4D97-AF65-F5344CB8AC3E}">
        <p14:creationId xmlns:p14="http://schemas.microsoft.com/office/powerpoint/2010/main" xmlns=""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9" y="762002"/>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4" y="2782670"/>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9"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7"/>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9" y="762001"/>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5"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9" y="762001"/>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7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9"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9"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4293424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4358540"/>
            <a:ext cx="8845624" cy="1785104"/>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r>
              <a:rPr lang="en-US" sz="2200" dirty="0" smtClean="0">
                <a:solidFill>
                  <a:srgbClr val="FC6F0D"/>
                </a:solidFill>
                <a:latin typeface="Calibri" panose="020F0502020204030204" pitchFamily="34" charset="0"/>
                <a:cs typeface="Calibri" panose="020F0502020204030204" pitchFamily="34" charset="0"/>
              </a:rPr>
              <a:t>db.emp.count({</a:t>
            </a:r>
            <a:r>
              <a:rPr lang="en-US" sz="2200" dirty="0" smtClean="0">
                <a:solidFill>
                  <a:srgbClr val="FC6F0D"/>
                </a:solidFill>
                <a:latin typeface="Calibri" panose="020F0502020204030204" pitchFamily="34" charset="0"/>
                <a:cs typeface="Calibri" panose="020F0502020204030204" pitchFamily="34" charset="0"/>
              </a:rPr>
              <a:t>job: 'manager'});</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9"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9" y="762001"/>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7" y="2173071"/>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9"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1"/>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9"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5"/>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70"/>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5"/>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1"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416086"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5"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5"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219202"/>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9"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9" y="2209802"/>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9" y="1447802"/>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5" y="1611870"/>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2"/>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4357694"/>
            <a:ext cx="9144000" cy="215443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Update </a:t>
            </a:r>
            <a:r>
              <a:rPr lang="en-US" sz="2000" dirty="0" smtClean="0">
                <a:solidFill>
                  <a:srgbClr val="B22251"/>
                </a:solidFill>
                <a:latin typeface="Consolas" panose="020B0609020204030204" pitchFamily="49" charset="0"/>
              </a:rPr>
              <a:t>: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a:t>
            </a:r>
            <a:r>
              <a:rPr lang="en-US" sz="2000" dirty="0" smtClean="0">
                <a:solidFill>
                  <a:srgbClr val="B22251"/>
                </a:solidFill>
                <a:latin typeface="Consolas" panose="020B0609020204030204" pitchFamily="49" charset="0"/>
              </a:rPr>
              <a:t>}, Options : </a:t>
            </a:r>
            <a:r>
              <a:rPr lang="en-US" sz="2000" dirty="0">
                <a:solidFill>
                  <a:srgbClr val="B22251"/>
                </a:solidFill>
                <a:latin typeface="Consolas" panose="020B0609020204030204" pitchFamily="49" charset="0"/>
              </a:rPr>
              <a:t>{ multi: true, upsert: true }</a:t>
            </a:r>
          </a:p>
        </p:txBody>
      </p:sp>
      <p:sp>
        <p:nvSpPr>
          <p:cNvPr id="7" name="Rectangle 6"/>
          <p:cNvSpPr/>
          <p:nvPr/>
        </p:nvSpPr>
        <p:spPr>
          <a:xfrm>
            <a:off x="142844" y="3214686"/>
            <a:ext cx="8858312" cy="1077218"/>
          </a:xfrm>
          <a:prstGeom prst="rect">
            <a:avLst/>
          </a:prstGeom>
        </p:spPr>
        <p:txBody>
          <a:bodyPr wrap="square">
            <a:spAutoFit/>
          </a:bodyPr>
          <a:lstStyle/>
          <a:p>
            <a:r>
              <a:rPr lang="en-US" sz="2000" dirty="0" smtClean="0">
                <a:solidFill>
                  <a:srgbClr val="036883"/>
                </a:solidFill>
              </a:rPr>
              <a:t>If </a:t>
            </a:r>
            <a:r>
              <a:rPr lang="en-US" sz="2400" b="1" dirty="0" smtClean="0">
                <a:solidFill>
                  <a:srgbClr val="036883"/>
                </a:solidFill>
              </a:rPr>
              <a:t>upsert</a:t>
            </a:r>
            <a:r>
              <a:rPr lang="en-US" sz="2400" dirty="0" smtClean="0">
                <a:solidFill>
                  <a:srgbClr val="036883"/>
                </a:solidFill>
              </a:rPr>
              <a:t> </a:t>
            </a:r>
            <a:r>
              <a:rPr lang="en-US" sz="2000" dirty="0" smtClean="0">
                <a:solidFill>
                  <a:srgbClr val="036883"/>
                </a:solidFill>
              </a:rPr>
              <a:t>is </a:t>
            </a:r>
            <a:r>
              <a:rPr lang="en-US" sz="2000" b="1" dirty="0" smtClean="0">
                <a:solidFill>
                  <a:srgbClr val="036883"/>
                </a:solidFill>
              </a:rPr>
              <a:t>true</a:t>
            </a:r>
            <a:r>
              <a:rPr lang="en-US" sz="2000" dirty="0" smtClean="0">
                <a:solidFill>
                  <a:srgbClr val="036883"/>
                </a:solidFill>
              </a:rPr>
              <a:t> and no document matches the query criteria, update() inserts a single document. The default value is </a:t>
            </a:r>
            <a:r>
              <a:rPr lang="en-US" sz="2000" b="1" dirty="0" smtClean="0">
                <a:solidFill>
                  <a:srgbClr val="036883"/>
                </a:solidFill>
              </a:rPr>
              <a:t>false</a:t>
            </a:r>
            <a:r>
              <a:rPr lang="en-US" sz="2000" dirty="0" smtClean="0">
                <a:solidFill>
                  <a:srgbClr val="036883"/>
                </a:solidFill>
              </a:rPr>
              <a:t>, which does not insert a new document when no match is found.</a:t>
            </a:r>
            <a:endParaRPr lang="en-US" sz="2000" dirty="0">
              <a:solidFill>
                <a:srgbClr val="036883"/>
              </a:solidFill>
            </a:endParaRP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021761"/>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 y="638435"/>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1"/>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1"/>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105402"/>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9" y="235476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9"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9" y="762002"/>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27721</TotalTime>
  <Words>6636</Words>
  <Application>Microsoft Office PowerPoint</Application>
  <PresentationFormat>On-screen Show (4:3)</PresentationFormat>
  <Paragraphs>798</Paragraphs>
  <Slides>132</Slides>
  <Notes>0</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5330</cp:revision>
  <dcterms:created xsi:type="dcterms:W3CDTF">2015-10-09T06:09:34Z</dcterms:created>
  <dcterms:modified xsi:type="dcterms:W3CDTF">2019-04-02T03:21:00Z</dcterms:modified>
</cp:coreProperties>
</file>