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9"/>
  </p:notesMasterIdLst>
  <p:sldIdLst>
    <p:sldId id="256" r:id="rId2"/>
    <p:sldId id="1390" r:id="rId3"/>
    <p:sldId id="258" r:id="rId4"/>
    <p:sldId id="1420" r:id="rId5"/>
    <p:sldId id="259" r:id="rId6"/>
    <p:sldId id="1391" r:id="rId7"/>
    <p:sldId id="1394" r:id="rId8"/>
    <p:sldId id="1401" r:id="rId9"/>
    <p:sldId id="1396" r:id="rId10"/>
    <p:sldId id="1397" r:id="rId11"/>
    <p:sldId id="1399" r:id="rId12"/>
    <p:sldId id="1400" r:id="rId13"/>
    <p:sldId id="1403" r:id="rId14"/>
    <p:sldId id="1408" r:id="rId15"/>
    <p:sldId id="1406" r:id="rId16"/>
    <p:sldId id="1409" r:id="rId17"/>
    <p:sldId id="1410" r:id="rId18"/>
    <p:sldId id="1411" r:id="rId19"/>
    <p:sldId id="1402" r:id="rId20"/>
    <p:sldId id="1407" r:id="rId21"/>
    <p:sldId id="1413" r:id="rId22"/>
    <p:sldId id="1412" r:id="rId23"/>
    <p:sldId id="1414" r:id="rId24"/>
    <p:sldId id="1415" r:id="rId25"/>
    <p:sldId id="1416" r:id="rId26"/>
    <p:sldId id="1417" r:id="rId27"/>
    <p:sldId id="1418" r:id="rId28"/>
    <p:sldId id="1404" r:id="rId29"/>
    <p:sldId id="1393" r:id="rId30"/>
    <p:sldId id="350" r:id="rId31"/>
    <p:sldId id="1423" r:id="rId32"/>
    <p:sldId id="1422" r:id="rId33"/>
    <p:sldId id="1398" r:id="rId34"/>
    <p:sldId id="1425" r:id="rId35"/>
    <p:sldId id="1421" r:id="rId36"/>
    <p:sldId id="1419" r:id="rId37"/>
    <p:sldId id="139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6F7B"/>
    <a:srgbClr val="EF818B"/>
    <a:srgbClr val="087851"/>
    <a:srgbClr val="892F03"/>
    <a:srgbClr val="F35408"/>
    <a:srgbClr val="2869EC"/>
    <a:srgbClr val="6C0E17"/>
    <a:srgbClr val="7B6989"/>
    <a:srgbClr val="374E12"/>
    <a:srgbClr val="7DB0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394" autoAdjust="0"/>
  </p:normalViewPr>
  <p:slideViewPr>
    <p:cSldViewPr>
      <p:cViewPr varScale="1">
        <p:scale>
          <a:sx n="70" d="100"/>
          <a:sy n="70" d="100"/>
        </p:scale>
        <p:origin x="63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F699C-254E-44B6-B18D-E7E82B2FC743}" type="datetimeFigureOut">
              <a:rPr lang="en-IN" smtClean="0"/>
              <a:pPr/>
              <a:t>21-07-2022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5AE1-8B73-453E-AD5C-7AC64EE59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6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7/21/2022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7/21/2022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90093061"/>
              </p:ext>
            </p:extLst>
          </p:nvPr>
        </p:nvGraphicFramePr>
        <p:xfrm>
          <a:off x="7010400" y="6474639"/>
          <a:ext cx="4572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3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4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75680" y="3544750"/>
            <a:ext cx="8510760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0" b="1" i="1" strike="noStrike" spc="-1" dirty="0">
                <a:solidFill>
                  <a:schemeClr val="accent6">
                    <a:lumMod val="75000"/>
                  </a:schemeClr>
                </a:solidFill>
                <a:latin typeface="SimSun"/>
                <a:ea typeface="SimSun"/>
              </a:rPr>
              <a:t>Neo4j</a:t>
            </a:r>
            <a:endParaRPr lang="en-IN" sz="8000" b="0" strike="noStrike" spc="-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 dirty="0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 dirty="0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23992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“</a:t>
            </a:r>
            <a:r>
              <a:rPr lang="en-US" sz="4400" spc="-1" dirty="0">
                <a:solidFill>
                  <a:srgbClr val="781632"/>
                </a:solidFill>
                <a:latin typeface="Segoe Print"/>
              </a:rPr>
              <a:t>The greatest religion is to be true to your own nature. Have faith in yourselves.</a:t>
            </a: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”</a:t>
            </a:r>
            <a:endParaRPr lang="en-IN" sz="4400" b="0" strike="noStrike" spc="-1" dirty="0">
              <a:solidFill>
                <a:srgbClr val="781632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111111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2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824192" y="4581128"/>
            <a:ext cx="3168352" cy="6663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trike="noStrike" spc="-1" dirty="0">
                <a:solidFill>
                  <a:srgbClr val="7B6989"/>
                </a:solidFill>
                <a:latin typeface="Candara" panose="020E0502030303020204" pitchFamily="34" charset="0"/>
                <a:ea typeface="DejaVu Sans"/>
              </a:rPr>
              <a:t>Graph Databases</a:t>
            </a:r>
          </a:p>
          <a:p>
            <a:pPr>
              <a:lnSpc>
                <a:spcPct val="100000"/>
              </a:lnSpc>
            </a:pPr>
            <a:r>
              <a:rPr lang="en-US" strike="noStrike" spc="-1" dirty="0">
                <a:solidFill>
                  <a:srgbClr val="7B6989"/>
                </a:solidFill>
                <a:latin typeface="Candara" panose="020E0502030303020204" pitchFamily="34" charset="0"/>
                <a:ea typeface="DejaVu Sans"/>
              </a:rPr>
              <a:t>Cypher Query Language (CQL)</a:t>
            </a:r>
            <a:endParaRPr lang="en-IN" strike="noStrike" spc="-1" dirty="0">
              <a:solidFill>
                <a:srgbClr val="7B6989"/>
              </a:solidFill>
              <a:latin typeface="Candara" panose="020E0502030303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974E15-FDA1-427A-A3BE-A693CCBC9C3E}"/>
              </a:ext>
            </a:extLst>
          </p:cNvPr>
          <p:cNvSpPr txBox="1"/>
          <p:nvPr/>
        </p:nvSpPr>
        <p:spPr>
          <a:xfrm>
            <a:off x="181440" y="3219424"/>
            <a:ext cx="62646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59900"/>
                </a:solidFill>
                <a:effectLst/>
              </a:rPr>
              <a:t>LOAD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CSV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WITH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HEADERS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FROM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</a:rPr>
              <a:t>'file:///movie.csv'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</a:rPr>
              <a:t> row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</a:rPr>
              <a:t>(:</a:t>
            </a:r>
            <a:r>
              <a:rPr lang="en-US" dirty="0">
                <a:solidFill>
                  <a:srgbClr val="333333"/>
                </a:solidFill>
                <a:effectLst/>
              </a:rPr>
              <a:t>movies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row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movie_title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duration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row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duration</a:t>
            </a:r>
            <a:r>
              <a:rPr lang="en-US" dirty="0">
                <a:solidFill>
                  <a:srgbClr val="586E75"/>
                </a:solidFill>
                <a:effectLst/>
              </a:rPr>
              <a:t>})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DAE74D-33BD-4926-A10B-84147A1B52BD}"/>
              </a:ext>
            </a:extLst>
          </p:cNvPr>
          <p:cNvSpPr txBox="1"/>
          <p:nvPr/>
        </p:nvSpPr>
        <p:spPr>
          <a:xfrm>
            <a:off x="56696" y="5062849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:config </a:t>
            </a:r>
            <a:r>
              <a:rPr lang="en-IN" dirty="0" err="1"/>
              <a:t>initialNodeDisplay</a:t>
            </a:r>
            <a:r>
              <a:rPr lang="en-IN" dirty="0"/>
              <a:t>: 1000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single/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multiple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(n)</a:t>
            </a:r>
          </a:p>
          <a:p>
            <a:endParaRPr lang="en-IN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(n), (m), . . 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708920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endParaRPr lang="en-IN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(n), (m)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n, m</a:t>
            </a:r>
            <a:endParaRPr lang="en-IN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783570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with single label/multiple labels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(n:label_name), (m:label_name) , . . .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n,m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, . . .</a:t>
            </a:r>
          </a:p>
          <a:p>
            <a:endParaRPr lang="en-IN" sz="400" b="0" i="0" spc="-1" dirty="0">
              <a:solidFill>
                <a:srgbClr val="0070C0"/>
              </a:solidFill>
              <a:effectLst/>
              <a:latin typeface="Roboto Mono"/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(n:label1:label2:labelN), (m:label1:label2:labelN), . . .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m,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87551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effectLst/>
                <a:latin typeface="Monaco"/>
              </a:rPr>
              <a:t>person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:client), (m: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:client)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n, m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7270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860142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IMP: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Keys are not to give in quotes either (single or double quotes).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and add label and properties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(n:label_name{ key1: value, key2: value, . . . })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</a:t>
            </a:r>
            <a:endParaRPr lang="en-IN" dirty="0">
              <a:solidFill>
                <a:srgbClr val="2D3748"/>
              </a:solidFill>
              <a:latin typeface="Roboto Mono"/>
            </a:endParaRPr>
          </a:p>
          <a:p>
            <a:endParaRPr lang="en-IN" sz="400" dirty="0">
              <a:solidFill>
                <a:srgbClr val="2D3748"/>
              </a:solidFill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(n:label_name{ key1: value, key2: value, . . . }), (m:label_name { key1: value, key2: value, . . . }), . . .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m, 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1E77D-FAAC-491A-903A-4BF8DA4AF1A1}"/>
              </a:ext>
            </a:extLst>
          </p:cNvPr>
          <p:cNvSpPr txBox="1"/>
          <p:nvPr/>
        </p:nvSpPr>
        <p:spPr>
          <a:xfrm>
            <a:off x="243604" y="2969657"/>
            <a:ext cx="1169388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"saleel bagde"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color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"blue"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isactive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true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,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salary: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35000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commission: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457.47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"sharmin bagde"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color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"pink"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 isactive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false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hobbies: </a:t>
            </a:r>
            <a:r>
              <a:rPr lang="en-IN" dirty="0">
                <a:solidFill>
                  <a:srgbClr val="586E75"/>
                </a:solidFill>
                <a:latin typeface="Monaco"/>
              </a:rPr>
              <a:t>[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"tracking"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 "stamp"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 "scatting"</a:t>
            </a:r>
            <a:r>
              <a:rPr lang="en-IN" dirty="0">
                <a:solidFill>
                  <a:srgbClr val="586E75"/>
                </a:solidFill>
                <a:latin typeface="Monaco"/>
              </a:rPr>
              <a:t>]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,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salary: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65000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commission: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577.57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m</a:t>
            </a:r>
            <a:endParaRPr lang="en-IN" dirty="0">
              <a:solidFill>
                <a:srgbClr val="586E75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b1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book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'redis-001'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'redis'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'paper cover'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}),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  <a:p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                              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b2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book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'mongodb-001'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'mongodb'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'hard cover'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1250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b1, b2</a:t>
            </a:r>
            <a:endParaRPr lang="en-IN" dirty="0">
              <a:solidFill>
                <a:srgbClr val="586E75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262240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 with label and id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, 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(n)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)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n</a:t>
            </a:r>
            <a:endParaRPr lang="en-US" dirty="0">
              <a:solidFill>
                <a:srgbClr val="C00000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(m: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n, 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7B6989"/>
                </a:solidFill>
                <a:effectLst/>
                <a:latin typeface="Monaco"/>
              </a:rPr>
              <a:t>or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7B6989"/>
                </a:solidFill>
                <a:effectLst/>
                <a:latin typeface="Monaco"/>
              </a:rPr>
              <a:t>or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7B6989"/>
                </a:solidFill>
                <a:effectLst/>
                <a:latin typeface="Monaco"/>
              </a:rPr>
              <a:t>in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[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</p:txBody>
      </p:sp>
    </p:spTree>
    <p:extLst>
      <p:ext uri="{BB962C8B-B14F-4D97-AF65-F5344CB8AC3E}">
        <p14:creationId xmlns:p14="http://schemas.microsoft.com/office/powerpoint/2010/main" val="1131250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 with property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32000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}), 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'neel'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'neel'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15E59-7917-4539-9134-3F559CB14976}"/>
              </a:ext>
            </a:extLst>
          </p:cNvPr>
          <p:cNvSpPr txBox="1"/>
          <p:nvPr/>
        </p:nvSpPr>
        <p:spPr>
          <a:xfrm>
            <a:off x="1188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, 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949832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718096"/>
                </a:solidFill>
                <a:latin typeface="Roboto Mono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`book names`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`price`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+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*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.10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`new price`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8D4BD6EA-70A3-4098-B595-3811FA3CBFB5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3721093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add / update labels on nodes.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set / remove label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4565446"/>
            <a:ext cx="1169388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n</a:t>
            </a:r>
            <a:endParaRPr lang="en-US" dirty="0">
              <a:solidFill>
                <a:srgbClr val="2AA198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2AA198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:manager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n</a:t>
            </a:r>
            <a:endParaRPr lang="en-US" dirty="0">
              <a:solidFill>
                <a:srgbClr val="B589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B58900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:manager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n</a:t>
            </a:r>
            <a:endParaRPr lang="en-US" dirty="0">
              <a:solidFill>
                <a:srgbClr val="B58900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:manager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:president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n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6F1AF7-ED8D-45B6-A8CF-01C818605D5C}"/>
              </a:ext>
            </a:extLst>
          </p:cNvPr>
          <p:cNvSpPr txBox="1"/>
          <p:nvPr/>
        </p:nvSpPr>
        <p:spPr>
          <a:xfrm>
            <a:off x="119336" y="1686842"/>
            <a:ext cx="1195332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n:new_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endParaRPr lang="pt-BR" dirty="0">
              <a:solidFill>
                <a:srgbClr val="2D3748"/>
              </a:solidFill>
              <a:latin typeface="Roboto Mono"/>
            </a:endParaRP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n:new_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:new_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}), (m{})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 = m</a:t>
            </a:r>
            <a:endParaRPr lang="en-IN" dirty="0">
              <a:solidFill>
                <a:srgbClr val="2D3748"/>
              </a:solidFill>
              <a:latin typeface="Roboto Mono"/>
            </a:endParaRPr>
          </a:p>
          <a:p>
            <a:endParaRPr lang="pt-BR" dirty="0">
              <a:solidFill>
                <a:srgbClr val="2D3748"/>
              </a:solidFill>
              <a:latin typeface="Roboto Mono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n:old_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</a:p>
          <a:p>
            <a:endParaRPr lang="en-IN" sz="400" dirty="0">
              <a:solidFill>
                <a:srgbClr val="2D3748"/>
              </a:solidFill>
              <a:latin typeface="Roboto Mono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n:old_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:old_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</a:p>
          <a:p>
            <a:endParaRPr lang="pt-BR" dirty="0">
              <a:solidFill>
                <a:srgbClr val="2D3748"/>
              </a:solidFill>
              <a:latin typeface="Roboto Mono"/>
            </a:endParaRP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n:old_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n:new_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endParaRPr lang="pt-BR" dirty="0">
              <a:solidFill>
                <a:srgbClr val="32A89E"/>
              </a:solidFill>
              <a:latin typeface="Roboto Mono"/>
            </a:endParaRPr>
          </a:p>
          <a:p>
            <a:endParaRPr lang="pt-BR" sz="400" dirty="0">
              <a:solidFill>
                <a:srgbClr val="32A89E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2166043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update labels on nodes and properties on nodes and relationships.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set / remove properties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286800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={}</a:t>
            </a:r>
          </a:p>
          <a:p>
            <a:endParaRPr lang="en-US" sz="400" dirty="0">
              <a:solidFill>
                <a:srgbClr val="2CE041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}),(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IN" dirty="0">
                <a:solidFill>
                  <a:srgbClr val="2CE041"/>
                </a:solidFill>
                <a:effectLst/>
                <a:latin typeface="Monaco"/>
              </a:rPr>
              <a:t>	//</a:t>
            </a:r>
            <a:r>
              <a:rPr lang="en-IN" dirty="0">
                <a:solidFill>
                  <a:srgbClr val="2CE041"/>
                </a:solidFill>
                <a:latin typeface="Monaco"/>
              </a:rPr>
              <a:t> copy properties between nodes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C05D64-3408-4E79-82AA-AFA965646FAE}"/>
              </a:ext>
            </a:extLst>
          </p:cNvPr>
          <p:cNvSpPr txBox="1"/>
          <p:nvPr/>
        </p:nvSpPr>
        <p:spPr>
          <a:xfrm>
            <a:off x="119336" y="1686842"/>
            <a:ext cx="11953328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n.newField=value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n={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n.newField=value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}), (m{})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 = m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963686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update labels on nodes and properties on nodes and relationships.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remove label{property}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9336" y="1688400"/>
            <a:ext cx="1195332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n={} </a:t>
            </a:r>
            <a:r>
              <a:rPr lang="en-IN" dirty="0">
                <a:solidFill>
                  <a:srgbClr val="2CE041"/>
                </a:solidFill>
                <a:effectLst/>
                <a:latin typeface="Roboto Mono"/>
              </a:rPr>
              <a:t>//</a:t>
            </a:r>
            <a:r>
              <a:rPr lang="en-IN" dirty="0">
                <a:solidFill>
                  <a:srgbClr val="2CE041"/>
                </a:solidFill>
                <a:latin typeface="Roboto Mono"/>
              </a:rPr>
              <a:t> Removes all properties from nodes</a:t>
            </a:r>
            <a:endParaRPr lang="pt-BR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n.newField=value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286800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={}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42000	</a:t>
            </a:r>
            <a:endParaRPr lang="en-US" dirty="0">
              <a:solidFill>
                <a:srgbClr val="2CE041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075586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delete all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8400"/>
            <a:ext cx="1195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DELETE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(m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DELETE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n, m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DETACH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DELETE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157805"/>
            <a:ext cx="1169388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 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detach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endParaRPr lang="pt-BR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detach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7B6989"/>
                </a:solidFill>
                <a:latin typeface="Monaco"/>
              </a:rPr>
              <a:t>or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detach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in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[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detach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</p:txBody>
      </p:sp>
    </p:spTree>
    <p:extLst>
      <p:ext uri="{BB962C8B-B14F-4D97-AF65-F5344CB8AC3E}">
        <p14:creationId xmlns:p14="http://schemas.microsoft.com/office/powerpoint/2010/main" val="366904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6AD23B-FE99-4EBF-ABFB-39399FB5940C}"/>
              </a:ext>
            </a:extLst>
          </p:cNvPr>
          <p:cNvSpPr txBox="1"/>
          <p:nvPr/>
        </p:nvSpPr>
        <p:spPr>
          <a:xfrm>
            <a:off x="191344" y="3611919"/>
            <a:ext cx="11665296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Nunito Sans" pitchFamily="2" charset="0"/>
              </a:rPr>
              <a:t>Naming rules</a:t>
            </a:r>
          </a:p>
          <a:p>
            <a:pPr algn="l"/>
            <a:endParaRPr lang="en-IN" dirty="0">
              <a:solidFill>
                <a:srgbClr val="4A5568"/>
              </a:solidFill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Symbols: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 Names should not contain symbols, except for underscore, as in my_variable, or $ as the first character to denote a parameter, as given by $myParam.</a:t>
            </a:r>
          </a:p>
          <a:p>
            <a:pPr algn="l"/>
            <a:endParaRPr lang="en-US" sz="800" b="0" i="0" dirty="0">
              <a:solidFill>
                <a:schemeClr val="tx2">
                  <a:lumMod val="75000"/>
                </a:schemeClr>
              </a:solidFill>
              <a:effectLst/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Length: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 Can be very long, up to 65535 (2^16 - 1) or 65534 characters, depending on the version of Neo4j.</a:t>
            </a:r>
          </a:p>
          <a:p>
            <a:pPr algn="l"/>
            <a:endParaRPr lang="en-US" sz="800" b="0" i="0" dirty="0">
              <a:solidFill>
                <a:schemeClr val="tx2">
                  <a:lumMod val="75000"/>
                </a:schemeClr>
              </a:solidFill>
              <a:effectLst/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Case-sensitive: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 Names are case-sensitive and thus, :PERSON, :Person and :person are three different labels, and n and N are two different variables.</a:t>
            </a:r>
          </a:p>
          <a:p>
            <a:pPr algn="l"/>
            <a:endParaRPr lang="en-US" sz="800" b="0" i="0" dirty="0">
              <a:solidFill>
                <a:schemeClr val="tx2">
                  <a:lumMod val="75000"/>
                </a:schemeClr>
              </a:solidFill>
              <a:effectLst/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Whitespace characters: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 Leading and trailing whitespace characters will be removed automatically. For example, MATCH ( a ) RETURN a is equivalent to MATCH (a) RETURN a.</a:t>
            </a:r>
            <a:endParaRPr lang="en-IN" b="0" i="0" dirty="0">
              <a:solidFill>
                <a:schemeClr val="tx2">
                  <a:lumMod val="75000"/>
                </a:schemeClr>
              </a:solidFill>
              <a:effectLst/>
              <a:latin typeface="Nunito Sans" pitchFamily="2" charset="0"/>
            </a:endParaRPr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8BCB6C05-E9EF-43A6-8061-AD478D0B189C}"/>
              </a:ext>
            </a:extLst>
          </p:cNvPr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neo4j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F0B5F4-AD6C-5409-87E2-B85228685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59" y="188640"/>
            <a:ext cx="3881063" cy="298543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718096"/>
                </a:solidFill>
                <a:latin typeface="Roboto Mono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`Book Names`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`Price`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+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*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.10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`New Price`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8D4BD6EA-70A3-4098-B595-3811FA3CBFB5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list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2239106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scalar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head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the first element in a list.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last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the last element in a list.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properties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all the properties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.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size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the number of elements in a list.</a:t>
            </a:r>
          </a:p>
          <a:p>
            <a:endParaRPr lang="en-US" sz="400" dirty="0">
              <a:solidFill>
                <a:srgbClr val="00B050"/>
              </a:solidFill>
              <a:latin typeface="Roboto Mono"/>
              <a:cs typeface="+mn-cs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size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the number of Unicode characters in a string.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501008"/>
            <a:ext cx="1169388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head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n.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head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'mango'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'grapes'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'blueberry'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'kiwi’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last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n.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last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'mango'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'grapes'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'blueberry'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'kiwi’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properties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size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n.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size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'mango'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'grapes'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'blueberry'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'kiwi’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size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'this is the test by saleel'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69390D-6235-4236-8BD1-DA04EF07F264}"/>
              </a:ext>
            </a:extLst>
          </p:cNvPr>
          <p:cNvSpPr txBox="1"/>
          <p:nvPr/>
        </p:nvSpPr>
        <p:spPr>
          <a:xfrm>
            <a:off x="10056440" y="805570"/>
            <a:ext cx="1296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solidFill>
                  <a:srgbClr val="4A5568"/>
                </a:solidFill>
                <a:effectLst/>
                <a:latin typeface="Nunito Sans" pitchFamily="2" charset="0"/>
              </a:rPr>
              <a:t>type()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9953BF-83F1-41E6-BB3A-1F34791AB727}"/>
              </a:ext>
            </a:extLst>
          </p:cNvPr>
          <p:cNvSpPr txBox="1"/>
          <p:nvPr/>
        </p:nvSpPr>
        <p:spPr>
          <a:xfrm>
            <a:off x="9120336" y="1170845"/>
            <a:ext cx="2574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4A5568"/>
                </a:solidFill>
                <a:effectLst/>
                <a:latin typeface="Roboto Mono"/>
              </a:rPr>
              <a:t>endNode(relationship)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841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conversion</a:t>
            </a:r>
            <a:r>
              <a:rPr lang="en-IN" sz="4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 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toBoolean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integer value 0, false will be returned. For any other integer value true will be returned.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solidFill>
                <a:srgbClr val="32A89E"/>
              </a:solidFill>
              <a:latin typeface="Roboto Mono"/>
              <a:cs typeface="+mn-cs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toFloat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toInteger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US" dirty="0">
              <a:solidFill>
                <a:srgbClr val="00B050"/>
              </a:solidFill>
              <a:latin typeface="Roboto Mono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984753"/>
            <a:ext cx="1169388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n.isActive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true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false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n.salary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n.commission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1001.547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n.salary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n.commission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1001.547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066909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list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keys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all the property names of a node, relationship, or map.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labels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(node)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nodes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(path)</a:t>
            </a: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range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(start, end [, step])</a:t>
            </a:r>
            <a:endParaRPr lang="en-IN" dirty="0">
              <a:latin typeface="Roboto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7099B7-F705-4672-96D2-9326019FD29D}"/>
              </a:ext>
            </a:extLst>
          </p:cNvPr>
          <p:cNvSpPr txBox="1"/>
          <p:nvPr/>
        </p:nvSpPr>
        <p:spPr>
          <a:xfrm>
            <a:off x="243604" y="3201938"/>
            <a:ext cx="1169388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keys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onaco"/>
              </a:rPr>
              <a:t>distinct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keys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item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keys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labels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onaco"/>
              </a:rPr>
              <a:t>distinct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labels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p=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--&gt;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b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--&gt;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c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where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a.name=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'item1'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and c.name=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 'item3'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nodes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range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range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 2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range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092403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list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tail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</a:t>
            </a:r>
            <a:r>
              <a:rPr lang="en-IN" b="0" i="0" dirty="0">
                <a:solidFill>
                  <a:srgbClr val="4A5568"/>
                </a:solidFill>
                <a:effectLst/>
                <a:latin typeface="Roboto Mono"/>
              </a:rPr>
              <a:t>list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a list containing all the elements, excluding the first one, from a list.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reverse</a:t>
            </a:r>
            <a:r>
              <a:rPr lang="en-IN" b="0" i="0" dirty="0">
                <a:solidFill>
                  <a:srgbClr val="4A5568"/>
                </a:solidFill>
                <a:effectLst/>
                <a:latin typeface="Roboto Mono"/>
              </a:rPr>
              <a:t>(list)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 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returns a list in reversed order.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pPr marL="1787525" indent="-1787525"/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toBooleanList</a:t>
            </a:r>
            <a:r>
              <a:rPr lang="en-IN" b="0" i="0" dirty="0">
                <a:solidFill>
                  <a:srgbClr val="4A5568"/>
                </a:solidFill>
                <a:effectLst/>
                <a:latin typeface="Roboto Mono"/>
              </a:rPr>
              <a:t>(list)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 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converts a list of integer values and returns a list of boolean values. If any values are not convertible to boolean they will be null in the list returned.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pPr marL="1787525" indent="-1787525"/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toIntegerList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(list)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 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converts a list of values and returns a list of integer values. If any values are not convertible to integer they will be null in the list returned.</a:t>
            </a:r>
          </a:p>
          <a:p>
            <a:pPr marL="1787525" indent="-1787525"/>
            <a:endParaRPr lang="en-US" sz="400" dirty="0">
              <a:solidFill>
                <a:srgbClr val="00B050"/>
              </a:solidFill>
              <a:latin typeface="Roboto Mono"/>
              <a:cs typeface="+mn-cs"/>
            </a:endParaRPr>
          </a:p>
          <a:p>
            <a:pPr marL="1787525" indent="-1787525"/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toStringList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(list)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 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converts a list of values and returns a list of string values. 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7099B7-F705-4672-96D2-9326019FD29D}"/>
              </a:ext>
            </a:extLst>
          </p:cNvPr>
          <p:cNvSpPr txBox="1"/>
          <p:nvPr/>
        </p:nvSpPr>
        <p:spPr>
          <a:xfrm>
            <a:off x="243604" y="4005064"/>
            <a:ext cx="11693880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32A89E"/>
                </a:solidFill>
                <a:latin typeface="Monaco"/>
              </a:rPr>
              <a:t>tail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brand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n.votes, </a:t>
            </a:r>
            <a:r>
              <a:rPr lang="en-US" dirty="0">
                <a:solidFill>
                  <a:srgbClr val="32A89E"/>
                </a:solidFill>
                <a:latin typeface="Monaco"/>
              </a:rPr>
              <a:t>tail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 votes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reverse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toBooleanList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toIntegerList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toStringList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  <a:endParaRPr lang="en-US" dirty="0">
              <a:solidFill>
                <a:srgbClr val="586E75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555143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string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4625264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left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(string, length)	</a:t>
            </a:r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right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(string, length)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toLower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toUpper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reverse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</a:t>
            </a:r>
          </a:p>
          <a:p>
            <a:endParaRPr lang="en-IN" sz="400" dirty="0">
              <a:solidFill>
                <a:srgbClr val="2D3748"/>
              </a:solidFill>
              <a:latin typeface="Roboto Mono"/>
              <a:cs typeface="+mn-cs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replace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(string, search, replace)</a:t>
            </a:r>
          </a:p>
          <a:p>
            <a:endParaRPr lang="en-IN" sz="400" dirty="0">
              <a:solidFill>
                <a:srgbClr val="2D3748"/>
              </a:solidFill>
              <a:latin typeface="Roboto Mono"/>
              <a:cs typeface="+mn-cs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substring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(string, start [, length])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4247217"/>
            <a:ext cx="5060308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left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right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toLower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toUpper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reverse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replace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'p'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 '-'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substring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'apple’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0,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C5D6D1-7605-4438-BF58-E126FE13B097}"/>
              </a:ext>
            </a:extLst>
          </p:cNvPr>
          <p:cNvSpPr txBox="1"/>
          <p:nvPr/>
        </p:nvSpPr>
        <p:spPr>
          <a:xfrm>
            <a:off x="5303912" y="1686842"/>
            <a:ext cx="462526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ltrim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	</a:t>
            </a:r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rtrim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trim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split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(string, splitDelimiter)</a:t>
            </a:r>
            <a:endParaRPr lang="en-IN" dirty="0">
              <a:latin typeface="Roboto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624CBE-1FBD-4FB6-A7E0-FE5A0A2F8CB0}"/>
              </a:ext>
            </a:extLst>
          </p:cNvPr>
          <p:cNvSpPr txBox="1"/>
          <p:nvPr/>
        </p:nvSpPr>
        <p:spPr>
          <a:xfrm>
            <a:off x="5303912" y="4247217"/>
            <a:ext cx="663656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ltrim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     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rtrim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     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trim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     APPLE     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split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banana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orange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mango 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</p:spTree>
    <p:extLst>
      <p:ext uri="{BB962C8B-B14F-4D97-AF65-F5344CB8AC3E}">
        <p14:creationId xmlns:p14="http://schemas.microsoft.com/office/powerpoint/2010/main" val="854221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mathematical</a:t>
            </a:r>
            <a:r>
              <a:rPr lang="en-IN" sz="4000" b="0" i="0" dirty="0">
                <a:solidFill>
                  <a:srgbClr val="4A5568"/>
                </a:solidFill>
                <a:effectLst/>
                <a:latin typeface="Nunito Sans" pitchFamily="2" charset="0"/>
              </a:rPr>
              <a:t> 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abs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ceil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floor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round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 [</a:t>
            </a:r>
            <a:r>
              <a:rPr lang="en-IN" b="0" i="0" dirty="0">
                <a:solidFill>
                  <a:srgbClr val="4A5568"/>
                </a:solidFill>
                <a:effectLst/>
                <a:latin typeface="Roboto Mono"/>
              </a:rPr>
              <a:t>, precision]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)</a:t>
            </a:r>
            <a:endParaRPr lang="en-US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US" sz="400" dirty="0">
              <a:solidFill>
                <a:srgbClr val="00B050"/>
              </a:solidFill>
              <a:latin typeface="Roboto Mono"/>
              <a:cs typeface="+mn-cs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rand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()</a:t>
            </a:r>
            <a:endParaRPr lang="en-US" dirty="0">
              <a:solidFill>
                <a:srgbClr val="00B050"/>
              </a:solidFill>
              <a:latin typeface="Roboto Mono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501008"/>
            <a:ext cx="116938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abs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-15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ceil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1.01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floor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1.77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round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1.47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round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1.5456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 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>
                <a:solidFill>
                  <a:srgbClr val="333333"/>
                </a:solidFill>
                <a:latin typeface="Monaco"/>
              </a:rPr>
              <a:t>return</a:t>
            </a:r>
            <a:r>
              <a:rPr lang="en-US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>
                <a:solidFill>
                  <a:srgbClr val="32A89E"/>
                </a:solidFill>
                <a:latin typeface="Monaco"/>
              </a:rPr>
              <a:t>rand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()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</p:spTree>
    <p:extLst>
      <p:ext uri="{BB962C8B-B14F-4D97-AF65-F5344CB8AC3E}">
        <p14:creationId xmlns:p14="http://schemas.microsoft.com/office/powerpoint/2010/main" val="1787706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date</a:t>
            </a:r>
            <a:r>
              <a:rPr lang="en-IN" sz="4000" b="0" i="0" dirty="0">
                <a:solidFill>
                  <a:srgbClr val="4A5568"/>
                </a:solidFill>
                <a:effectLst/>
                <a:latin typeface="Nunito Sans" pitchFamily="2" charset="0"/>
              </a:rPr>
              <a:t> 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date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()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datetime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time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()</a:t>
            </a:r>
            <a:endParaRPr lang="en-US" dirty="0">
              <a:solidFill>
                <a:srgbClr val="00B050"/>
              </a:solidFill>
              <a:latin typeface="Roboto Mono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501008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date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datetime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time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</p:spTree>
    <p:extLst>
      <p:ext uri="{BB962C8B-B14F-4D97-AF65-F5344CB8AC3E}">
        <p14:creationId xmlns:p14="http://schemas.microsoft.com/office/powerpoint/2010/main" val="8933620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aggregating functions 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sum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avg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count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</a:t>
            </a:r>
            <a:r>
              <a:rPr lang="en-IN" dirty="0">
                <a:solidFill>
                  <a:srgbClr val="718096"/>
                </a:solidFill>
                <a:latin typeface="Roboto Mono"/>
                <a:cs typeface="+mn-cs"/>
              </a:rPr>
              <a:t>*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),</a:t>
            </a:r>
            <a:r>
              <a:rPr lang="en-IN" dirty="0">
                <a:latin typeface="Roboto Mono"/>
              </a:rPr>
              <a:t> </a:t>
            </a:r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count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max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min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collect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923764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count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Total_Nodes</a:t>
            </a:r>
          </a:p>
        </p:txBody>
      </p:sp>
    </p:spTree>
    <p:extLst>
      <p:ext uri="{BB962C8B-B14F-4D97-AF65-F5344CB8AC3E}">
        <p14:creationId xmlns:p14="http://schemas.microsoft.com/office/powerpoint/2010/main" val="42665557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6346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F69E7C65-28C2-4D56-A657-3AF3C36A8A2A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988EA0-5343-40D7-B48F-4FD79E31518A}"/>
              </a:ext>
            </a:extLst>
          </p:cNvPr>
          <p:cNvSpPr txBox="1"/>
          <p:nvPr/>
        </p:nvSpPr>
        <p:spPr>
          <a:xfrm>
            <a:off x="191344" y="1196752"/>
            <a:ext cx="1180931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859900"/>
                </a:solidFill>
                <a:effectLst/>
              </a:rPr>
              <a:t>LOAD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CSV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WITH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HEADERS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FROM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</a:rPr>
              <a:t>'file:///movie.csv'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AS</a:t>
            </a:r>
            <a:r>
              <a:rPr lang="en-IN" dirty="0">
                <a:solidFill>
                  <a:srgbClr val="333333"/>
                </a:solidFill>
                <a:effectLst/>
              </a:rPr>
              <a:t> row 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859900"/>
                </a:solidFill>
                <a:effectLst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</a:rPr>
              <a:t>(:</a:t>
            </a:r>
            <a:r>
              <a:rPr lang="en-IN" dirty="0">
                <a:solidFill>
                  <a:srgbClr val="333333"/>
                </a:solidFill>
                <a:effectLst/>
              </a:rPr>
              <a:t>movies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movieID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movieID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relese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relese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color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color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director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director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critic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critic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duration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duration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director_facebook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director_facebook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actor_3_facebook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actor_3_facebook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actor_2_name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actor_2_name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actor_1_facebook_likes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actor_1_facebook_likes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gross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gross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genres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genres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actor_1_name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actor_1_name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movie_title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num_voted_users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num_voted_users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333333"/>
                </a:solidFill>
                <a:effectLst/>
              </a:rPr>
              <a:t>cast_total_facebook_likes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cast_total_facebook_likes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actor_3_name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actor_3_name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facenumber_in_poster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facenumber_in_poster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plot_keywords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plot_keywords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movie_imdb_link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movie_imdb_link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num_user_for_reviews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num_user_for_reviews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language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language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country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country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content_rating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content_rating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budget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budget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333333"/>
                </a:solidFill>
                <a:effectLst/>
              </a:rPr>
              <a:t>title_year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title_year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actor_2_facebook_likes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actor_2_facebook_likes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imdb_score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imdb_score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aspect_ratio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aspect_ratio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movie_facebook_likes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movie_facebook_likes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`production </a:t>
            </a:r>
            <a:r>
              <a:rPr lang="en-IN" dirty="0" err="1">
                <a:solidFill>
                  <a:srgbClr val="333333"/>
                </a:solidFill>
                <a:effectLst/>
              </a:rPr>
              <a:t>houses`</a:t>
            </a:r>
            <a:r>
              <a:rPr lang="en-IN" dirty="0" err="1">
                <a:solidFill>
                  <a:srgbClr val="586E75"/>
                </a:solidFill>
                <a:effectLst/>
              </a:rPr>
              <a:t>:</a:t>
            </a:r>
            <a:r>
              <a:rPr lang="en-IN" dirty="0" err="1">
                <a:solidFill>
                  <a:srgbClr val="333333"/>
                </a:solidFill>
                <a:effectLst/>
              </a:rPr>
              <a:t>row</a:t>
            </a:r>
            <a:r>
              <a:rPr lang="en-IN" dirty="0" err="1">
                <a:solidFill>
                  <a:srgbClr val="586E75"/>
                </a:solidFill>
                <a:effectLst/>
              </a:rPr>
              <a:t>.</a:t>
            </a:r>
            <a:r>
              <a:rPr lang="en-IN" dirty="0" err="1">
                <a:solidFill>
                  <a:srgbClr val="333333"/>
                </a:solidFill>
                <a:effectLst/>
              </a:rPr>
              <a:t>`production</a:t>
            </a:r>
            <a:r>
              <a:rPr lang="en-IN" dirty="0">
                <a:solidFill>
                  <a:srgbClr val="333333"/>
                </a:solidFill>
                <a:effectLst/>
              </a:rPr>
              <a:t> houses`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week1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week1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week2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week2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week3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week3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week4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week4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isActive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isActive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music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music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`stars.0`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`stars.0`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`stars.1`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`stars.1`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`stars.2`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`stars.2`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`stars.3`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`stars.3`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`stars.4`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`stars.4`</a:t>
            </a:r>
            <a:r>
              <a:rPr lang="en-IN" dirty="0">
                <a:solidFill>
                  <a:srgbClr val="586E75"/>
                </a:solidFill>
                <a:effectLst/>
              </a:rPr>
              <a:t>})</a:t>
            </a:r>
            <a:endParaRPr lang="en-IN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477958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557880" y="3429000"/>
            <a:ext cx="7434664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/>
            <a:r>
              <a:rPr lang="en-IN" sz="8000" b="0" i="0" dirty="0">
                <a:solidFill>
                  <a:srgbClr val="0070C0"/>
                </a:solidFill>
                <a:effectLst/>
                <a:latin typeface="Nunito Sans" pitchFamily="2" charset="0"/>
              </a:rPr>
              <a:t>APOC</a:t>
            </a:r>
            <a:endParaRPr lang="en-IN" sz="8000" b="0" strike="noStrike" spc="-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 dirty="0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 dirty="0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23992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EF818B"/>
                </a:solidFill>
                <a:latin typeface="Segoe Print"/>
                <a:ea typeface="DejaVu Sans"/>
              </a:rPr>
              <a:t>“</a:t>
            </a:r>
            <a:r>
              <a:rPr lang="en-US" sz="4400" spc="-1" dirty="0">
                <a:solidFill>
                  <a:srgbClr val="EF818B"/>
                </a:solidFill>
                <a:latin typeface="Segoe Print"/>
              </a:rPr>
              <a:t>The greatest religion is to be true to your own nature. Have faith in yourselves.</a:t>
            </a:r>
            <a:r>
              <a:rPr lang="en-IN" sz="4400" b="0" strike="noStrike" spc="-1" dirty="0">
                <a:solidFill>
                  <a:srgbClr val="EF818B"/>
                </a:solidFill>
                <a:latin typeface="Segoe Print"/>
                <a:ea typeface="DejaVu Sans"/>
              </a:rPr>
              <a:t>”</a:t>
            </a:r>
            <a:endParaRPr lang="en-IN" sz="4400" b="0" strike="noStrike" spc="-1" dirty="0">
              <a:solidFill>
                <a:srgbClr val="EF818B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EF818B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solidFill>
                <a:srgbClr val="EF818B"/>
              </a:solidFill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2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392144" y="4437112"/>
            <a:ext cx="3672408" cy="36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b="1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A</a:t>
            </a:r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wesome </a:t>
            </a:r>
            <a:r>
              <a:rPr lang="en-IN" b="1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P</a:t>
            </a:r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rocedures </a:t>
            </a:r>
            <a:r>
              <a:rPr lang="en-IN" b="1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o</a:t>
            </a:r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n </a:t>
            </a:r>
            <a:r>
              <a:rPr lang="en-IN" b="1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C</a:t>
            </a:r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ypher</a:t>
            </a:r>
            <a:endParaRPr lang="en-US" strike="noStrike" spc="-1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1019297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35360" y="2526289"/>
            <a:ext cx="11593288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sz="2000" dirty="0">
                <a:solidFill>
                  <a:srgbClr val="333333"/>
                </a:solidFill>
                <a:latin typeface="Roboto Mono"/>
              </a:rPr>
              <a:t>apoc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00B050"/>
                </a:solidFill>
                <a:latin typeface="Roboto Mono"/>
              </a:rPr>
              <a:t>create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node( [ 'Label1', 'Label2',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], {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​} )</a:t>
            </a:r>
          </a:p>
        </p:txBody>
      </p:sp>
      <p:sp>
        <p:nvSpPr>
          <p:cNvPr id="101" name="CustomShape 2"/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apoc.create.</a:t>
            </a:r>
            <a:r>
              <a:rPr lang="en-US" sz="2000" b="0" dirty="0">
                <a:solidFill>
                  <a:srgbClr val="087851"/>
                </a:solidFill>
                <a:effectLst/>
                <a:latin typeface="Roboto Mono"/>
              </a:rPr>
              <a:t>node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(label :: LIST? OF STRING?, props :: MAP?) </a:t>
            </a:r>
            <a:r>
              <a:rPr lang="en-IN" sz="2000" b="0" i="0" dirty="0">
                <a:solidFill>
                  <a:srgbClr val="087851"/>
                </a:solidFill>
                <a:effectLst/>
                <a:latin typeface="Roboto Mono"/>
              </a:rPr>
              <a:t>:: ( node :: NODE? )</a:t>
            </a:r>
            <a:endParaRPr lang="en-IN" sz="2000" b="0" strike="noStrike" spc="-1" dirty="0">
              <a:solidFill>
                <a:srgbClr val="087851"/>
              </a:solidFill>
              <a:latin typeface="Arial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apoc.create.node – single node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71D615-A92A-1E25-13B5-4C6B5D1EFE40}"/>
              </a:ext>
            </a:extLst>
          </p:cNvPr>
          <p:cNvSpPr txBox="1"/>
          <p:nvPr/>
        </p:nvSpPr>
        <p:spPr>
          <a:xfrm>
            <a:off x="335360" y="4005064"/>
            <a:ext cx="116652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call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node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 [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'employee'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_id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1001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45000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call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node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 [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'person'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  'employee'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_id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1002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60000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create single node with dynamic labels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790C4EF-D858-D4CC-A897-D71DD89BAF71}"/>
              </a:ext>
            </a:extLst>
          </p:cNvPr>
          <p:cNvGrpSpPr/>
          <p:nvPr/>
        </p:nvGrpSpPr>
        <p:grpSpPr>
          <a:xfrm>
            <a:off x="4223792" y="2924944"/>
            <a:ext cx="1208858" cy="945396"/>
            <a:chOff x="4223792" y="2924944"/>
            <a:chExt cx="1208858" cy="945396"/>
          </a:xfrm>
        </p:grpSpPr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38B458A8-C92A-95B2-CDB0-B57C62CFC31C}"/>
                </a:ext>
              </a:extLst>
            </p:cNvPr>
            <p:cNvCxnSpPr/>
            <p:nvPr/>
          </p:nvCxnSpPr>
          <p:spPr>
            <a:xfrm rot="16200000" flipH="1">
              <a:off x="4223792" y="2924944"/>
              <a:ext cx="576064" cy="576064"/>
            </a:xfrm>
            <a:prstGeom prst="bentConnector3">
              <a:avLst/>
            </a:prstGeom>
            <a:ln w="2857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2770707-17EF-B238-6EB8-9485123B8193}"/>
                </a:ext>
              </a:extLst>
            </p:cNvPr>
            <p:cNvSpPr txBox="1"/>
            <p:nvPr/>
          </p:nvSpPr>
          <p:spPr>
            <a:xfrm>
              <a:off x="4295800" y="3501008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sub-label</a:t>
              </a:r>
              <a:endParaRPr lang="en-IN" b="1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9E6786E-C5CC-36A7-6461-0BE6A71C92A9}"/>
              </a:ext>
            </a:extLst>
          </p:cNvPr>
          <p:cNvSpPr txBox="1"/>
          <p:nvPr/>
        </p:nvSpPr>
        <p:spPr>
          <a:xfrm>
            <a:off x="335360" y="5483839"/>
            <a:ext cx="116652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_id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1001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’saleel'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45000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_id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1002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60000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29" name="CustomShape 3">
            <a:extLst>
              <a:ext uri="{FF2B5EF4-FFF2-40B4-BE49-F238E27FC236}">
                <a16:creationId xmlns:a16="http://schemas.microsoft.com/office/drawing/2014/main" id="{D20578CA-DB79-0004-924A-0B32534CF9FD}"/>
              </a:ext>
            </a:extLst>
          </p:cNvPr>
          <p:cNvSpPr/>
          <p:nvPr/>
        </p:nvSpPr>
        <p:spPr>
          <a:xfrm>
            <a:off x="246600" y="5013176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C00000"/>
                </a:solidFill>
                <a:effectLst/>
                <a:latin typeface="Nunito Sans" pitchFamily="2" charset="0"/>
              </a:rPr>
              <a:t>alternative of APOC single node with labels</a:t>
            </a:r>
            <a:endParaRPr lang="en-IN" sz="2000" b="0" strike="noStrike" spc="-1" dirty="0">
              <a:solidFill>
                <a:srgbClr val="C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07381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2"/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apoc.create.</a:t>
            </a:r>
            <a:r>
              <a:rPr lang="en-US" sz="2000" b="0" dirty="0">
                <a:solidFill>
                  <a:srgbClr val="087851"/>
                </a:solidFill>
                <a:effectLst/>
                <a:latin typeface="Roboto Mono"/>
              </a:rPr>
              <a:t>nodes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(label :: LIST? OF STRING?, props :: MAP?) </a:t>
            </a:r>
            <a:r>
              <a:rPr lang="en-IN" sz="2000" b="0" i="0" dirty="0">
                <a:solidFill>
                  <a:srgbClr val="087851"/>
                </a:solidFill>
                <a:effectLst/>
                <a:latin typeface="Roboto Mono"/>
              </a:rPr>
              <a:t>:: ( node :: NODE? )</a:t>
            </a:r>
            <a:endParaRPr lang="en-IN" sz="2000" b="0" strike="noStrike" spc="-1" dirty="0">
              <a:solidFill>
                <a:srgbClr val="087851"/>
              </a:solidFill>
              <a:latin typeface="Arial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apoc.creates.nodes – multiple node</a:t>
            </a: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create multiple node with dynamic labels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28B8491E-DAAE-E0B4-35E0-11FC86CEBF66}"/>
              </a:ext>
            </a:extLst>
          </p:cNvPr>
          <p:cNvSpPr/>
          <p:nvPr/>
        </p:nvSpPr>
        <p:spPr>
          <a:xfrm>
            <a:off x="335360" y="2526289"/>
            <a:ext cx="11593288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sz="2000" dirty="0">
                <a:solidFill>
                  <a:srgbClr val="333333"/>
                </a:solidFill>
                <a:latin typeface="Roboto Mono"/>
              </a:rPr>
              <a:t>apoc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00B050"/>
                </a:solidFill>
                <a:latin typeface="Roboto Mono"/>
              </a:rPr>
              <a:t>create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nodes( [ 'node1_label', 'node2_label',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], [ {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​}, {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​} ] 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66D0C8F-6067-5DBB-3853-376E089FDFA3}"/>
              </a:ext>
            </a:extLst>
          </p:cNvPr>
          <p:cNvGrpSpPr/>
          <p:nvPr/>
        </p:nvGrpSpPr>
        <p:grpSpPr>
          <a:xfrm>
            <a:off x="3499944" y="2924944"/>
            <a:ext cx="4824536" cy="576064"/>
            <a:chOff x="3499944" y="2996952"/>
            <a:chExt cx="4824536" cy="57606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73E1413-5512-237E-9485-047498E309F0}"/>
                </a:ext>
              </a:extLst>
            </p:cNvPr>
            <p:cNvCxnSpPr/>
            <p:nvPr/>
          </p:nvCxnSpPr>
          <p:spPr>
            <a:xfrm>
              <a:off x="3503712" y="2996952"/>
              <a:ext cx="0" cy="576064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EADFD62-E1C2-C73C-096F-CAE54BE720EE}"/>
                </a:ext>
              </a:extLst>
            </p:cNvPr>
            <p:cNvCxnSpPr/>
            <p:nvPr/>
          </p:nvCxnSpPr>
          <p:spPr>
            <a:xfrm>
              <a:off x="3499944" y="3573016"/>
              <a:ext cx="482453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C5B62ED-B51C-FD16-7FCB-A7019FA4DFD3}"/>
                </a:ext>
              </a:extLst>
            </p:cNvPr>
            <p:cNvCxnSpPr/>
            <p:nvPr/>
          </p:nvCxnSpPr>
          <p:spPr>
            <a:xfrm>
              <a:off x="8314600" y="2996952"/>
              <a:ext cx="0" cy="576064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A1F35F9-05FE-9360-FFA6-37C2F75FA356}"/>
              </a:ext>
            </a:extLst>
          </p:cNvPr>
          <p:cNvGrpSpPr/>
          <p:nvPr/>
        </p:nvGrpSpPr>
        <p:grpSpPr>
          <a:xfrm>
            <a:off x="5231904" y="2924944"/>
            <a:ext cx="5904656" cy="936104"/>
            <a:chOff x="3503712" y="2996952"/>
            <a:chExt cx="4824536" cy="576064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65D4BC2-7467-3DF9-C824-A42B6C034C84}"/>
                </a:ext>
              </a:extLst>
            </p:cNvPr>
            <p:cNvCxnSpPr/>
            <p:nvPr/>
          </p:nvCxnSpPr>
          <p:spPr>
            <a:xfrm>
              <a:off x="3503712" y="2996952"/>
              <a:ext cx="0" cy="576064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6EF9416-C581-8221-0DEA-92D87CE5AAA3}"/>
                </a:ext>
              </a:extLst>
            </p:cNvPr>
            <p:cNvCxnSpPr/>
            <p:nvPr/>
          </p:nvCxnSpPr>
          <p:spPr>
            <a:xfrm>
              <a:off x="3503712" y="3573016"/>
              <a:ext cx="482453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5623A3-AF07-90E3-3EDE-3A30E2EFD836}"/>
                </a:ext>
              </a:extLst>
            </p:cNvPr>
            <p:cNvCxnSpPr/>
            <p:nvPr/>
          </p:nvCxnSpPr>
          <p:spPr>
            <a:xfrm>
              <a:off x="8317097" y="2996952"/>
              <a:ext cx="0" cy="576064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E490A001-01A2-FD10-4211-09FDB173C3CB}"/>
              </a:ext>
            </a:extLst>
          </p:cNvPr>
          <p:cNvSpPr txBox="1"/>
          <p:nvPr/>
        </p:nvSpPr>
        <p:spPr>
          <a:xfrm>
            <a:off x="334800" y="4316400"/>
            <a:ext cx="117373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859900"/>
                </a:solidFill>
                <a:latin typeface="Monaco"/>
              </a:rPr>
              <a:t>call</a:t>
            </a:r>
            <a:r>
              <a:rPr lang="en-IN" dirty="0">
                <a:latin typeface="Monaco"/>
              </a:rPr>
              <a:t> 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apoc</a:t>
            </a:r>
            <a:r>
              <a:rPr lang="en-IN" dirty="0">
                <a:latin typeface="Monaco"/>
              </a:rPr>
              <a:t>.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latin typeface="Monaco"/>
              </a:rPr>
              <a:t>.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nodes([</a:t>
            </a:r>
            <a:r>
              <a:rPr lang="en-IN" dirty="0"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latin typeface="Monaco"/>
              </a:rPr>
              <a:t>'node1'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IN" dirty="0"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latin typeface="Monaco"/>
              </a:rPr>
              <a:t>'node2'</a:t>
            </a:r>
            <a:r>
              <a:rPr lang="en-IN" dirty="0">
                <a:latin typeface="Monaco"/>
              </a:rPr>
              <a:t> 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], [ { name: </a:t>
            </a:r>
            <a:r>
              <a:rPr lang="en-IN" dirty="0">
                <a:solidFill>
                  <a:srgbClr val="B58900"/>
                </a:solidFill>
                <a:latin typeface="Monaco"/>
              </a:rPr>
              <a:t>'saleel'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, city: </a:t>
            </a:r>
            <a:r>
              <a:rPr lang="en-IN" dirty="0">
                <a:solidFill>
                  <a:srgbClr val="B58900"/>
                </a:solidFill>
                <a:latin typeface="Monaco"/>
              </a:rPr>
              <a:t>'baroda'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IN" dirty="0">
                <a:latin typeface="Monaco"/>
              </a:rPr>
              <a:t> 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salary:</a:t>
            </a:r>
            <a:r>
              <a:rPr lang="en-IN" dirty="0">
                <a:latin typeface="Monaco"/>
              </a:rPr>
              <a:t> 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45000</a:t>
            </a:r>
            <a:r>
              <a:rPr lang="en-IN" dirty="0">
                <a:latin typeface="Monaco"/>
              </a:rPr>
              <a:t> 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}, { name: </a:t>
            </a:r>
            <a:r>
              <a:rPr lang="en-IN" dirty="0">
                <a:solidFill>
                  <a:srgbClr val="B58900"/>
                </a:solidFill>
                <a:latin typeface="Monaco"/>
              </a:rPr>
              <a:t>'sharmin'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IN" dirty="0">
                <a:latin typeface="Monaco"/>
              </a:rPr>
              <a:t> 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city:</a:t>
            </a:r>
            <a:r>
              <a:rPr lang="en-IN" dirty="0"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latin typeface="Monaco"/>
              </a:rPr>
              <a:t>'pune'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IN" dirty="0">
                <a:latin typeface="Monaco"/>
              </a:rPr>
              <a:t>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salary:</a:t>
            </a:r>
            <a:r>
              <a:rPr lang="en-IN" dirty="0"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60000</a:t>
            </a:r>
            <a:r>
              <a:rPr lang="en-IN" dirty="0">
                <a:latin typeface="Monaco"/>
              </a:rPr>
              <a:t> 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} ])</a:t>
            </a:r>
          </a:p>
        </p:txBody>
      </p:sp>
    </p:spTree>
    <p:extLst>
      <p:ext uri="{BB962C8B-B14F-4D97-AF65-F5344CB8AC3E}">
        <p14:creationId xmlns:p14="http://schemas.microsoft.com/office/powerpoint/2010/main" val="37836051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aggregating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sum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avg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count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</a:t>
            </a:r>
            <a:r>
              <a:rPr lang="en-IN" dirty="0">
                <a:solidFill>
                  <a:srgbClr val="718096"/>
                </a:solidFill>
                <a:latin typeface="Roboto Mono"/>
                <a:cs typeface="+mn-cs"/>
              </a:rPr>
              <a:t>*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),</a:t>
            </a:r>
            <a:r>
              <a:rPr lang="en-IN" dirty="0">
                <a:latin typeface="Roboto Mono"/>
              </a:rPr>
              <a:t> </a:t>
            </a:r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count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max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min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collect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923764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count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Total</a:t>
            </a:r>
            <a:r>
              <a:rPr lang="en-US">
                <a:solidFill>
                  <a:srgbClr val="333333"/>
                </a:solidFill>
                <a:latin typeface="Monaco"/>
              </a:rPr>
              <a:t>_Nodes</a:t>
            </a:r>
            <a:endParaRPr lang="en-US" dirty="0">
              <a:solidFill>
                <a:srgbClr val="333333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719586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90629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assignment on item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C706E82-BFFD-40D5-B68B-0DE69175F5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688650"/>
              </p:ext>
            </p:extLst>
          </p:nvPr>
        </p:nvGraphicFramePr>
        <p:xfrm>
          <a:off x="246600" y="980728"/>
          <a:ext cx="1169388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93880">
                  <a:extLst>
                    <a:ext uri="{9D8B030D-6E8A-4147-A177-3AD203B41FA5}">
                      <a16:colId xmlns:a16="http://schemas.microsoft.com/office/drawing/2014/main" val="19398902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603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270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412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46600" y="2563200"/>
            <a:ext cx="11693880" cy="8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redis-server --redis.conf --protected-mode no  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//start server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redis-cli –h 127.0.0.1 –p6379 –n 1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</a:t>
            </a:r>
            <a:r>
              <a:rPr lang="en-IN" sz="1400" b="0" strike="noStrike" spc="-1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redis-cli is the Redis command line interface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246600" y="1742040"/>
            <a:ext cx="116938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B0F0"/>
                </a:solidFill>
                <a:latin typeface="Consolas"/>
                <a:ea typeface="DejaVu Sans"/>
              </a:rPr>
              <a:t> redis-cli -h host -p port –n dbIndexNumber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246600" y="762120"/>
            <a:ext cx="11693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To run commands on Redis remote server, you need to connect to the server by the same client 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redis-cli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6600" y="4239720"/>
            <a:ext cx="11693880" cy="199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Open Sans"/>
                <a:ea typeface="Open Sans"/>
              </a:rPr>
              <a:t>Note: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IN" sz="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By default</a:t>
            </a:r>
            <a:r>
              <a:rPr lang="en-IN" sz="1800" b="1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redis-cli connects to the server at 127.0.0.1 port 6379</a:t>
            </a:r>
            <a:endParaRPr lang="en-IN" sz="1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It's possible to run the same command multiple times by prefixing the command name by a number.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E53935"/>
                </a:solidFill>
                <a:latin typeface="Open Sans"/>
                <a:ea typeface="Open Sans"/>
              </a:rPr>
              <a:t>e.g.</a:t>
            </a:r>
            <a:endParaRPr lang="en-IN" sz="1600" b="0" strike="noStrike" spc="-1" dirty="0">
              <a:latin typeface="Arial"/>
            </a:endParaRPr>
          </a:p>
          <a:p>
            <a:pPr marL="285840" indent="-262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808080"/>
                </a:solidFill>
                <a:latin typeface="Consolas"/>
                <a:ea typeface="SimSun"/>
              </a:rPr>
              <a:t>127.0.0.1:6379&gt;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5</a:t>
            </a:r>
            <a:r>
              <a:rPr lang="en-IN" sz="1800" b="0" strike="noStrike" spc="-1" dirty="0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keys *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246600" y="3678480"/>
            <a:ext cx="86886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>
                <a:solidFill>
                  <a:srgbClr val="FF5733"/>
                </a:solidFill>
                <a:latin typeface="Consolas"/>
                <a:ea typeface="SimSun"/>
              </a:rPr>
              <a:t>clear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6" name="CustomShape 7"/>
          <p:cNvSpPr/>
          <p:nvPr/>
        </p:nvSpPr>
        <p:spPr>
          <a:xfrm>
            <a:off x="246600" y="6212880"/>
            <a:ext cx="11227320" cy="47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1800" b="0" strike="noStrike" spc="-1" dirty="0">
                <a:solidFill>
                  <a:srgbClr val="757575"/>
                </a:solidFill>
                <a:latin typeface="Arial"/>
                <a:ea typeface="DejaVu Sans"/>
              </a:rPr>
              <a:t>saleel@saleel-Latitude-E6430:~$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redis-cli -h 127.0.0.1 -p 6379 -n 5 </a:t>
            </a:r>
            <a:r>
              <a:rPr lang="en-IN" sz="24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-r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 10 incr cnt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7" name="CustomShape 8"/>
          <p:cNvSpPr/>
          <p:nvPr/>
        </p:nvSpPr>
        <p:spPr>
          <a:xfrm>
            <a:off x="6357240" y="5906160"/>
            <a:ext cx="623628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-r</a:t>
            </a:r>
            <a:r>
              <a:rPr lang="en-IN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 &lt;count&gt;</a:t>
            </a: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, means how many times to run a command.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B4500059-C8BF-491D-ADF1-46B3AB0C0F5D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340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database operations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Neo4j supports the management of multiple databases within the same DBMS.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The IF NOT EXISTS and OR REPLACE parts of this command cannot be used together.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create database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8400"/>
            <a:ext cx="116938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US" b="0" i="0" dirty="0">
                <a:solidFill>
                  <a:srgbClr val="0070C0"/>
                </a:solidFill>
                <a:effectLst/>
                <a:latin typeface="Roboto Mono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 [IF NOT EXISTS]</a:t>
            </a:r>
          </a:p>
          <a:p>
            <a:endParaRPr lang="en-US" sz="600" b="0" i="0" dirty="0">
              <a:solidFill>
                <a:srgbClr val="2D3748"/>
              </a:solidFill>
              <a:effectLst/>
              <a:latin typeface="Roboto Mono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or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REPLACE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56000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 or replace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database db1</a:t>
            </a:r>
          </a:p>
        </p:txBody>
      </p:sp>
    </p:spTree>
    <p:extLst>
      <p:ext uri="{BB962C8B-B14F-4D97-AF65-F5344CB8AC3E}">
        <p14:creationId xmlns:p14="http://schemas.microsoft.com/office/powerpoint/2010/main" val="3155461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There are three different commands for listing databases. Listing all databases, listing a particular database or listing the default database.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listing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8400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2A89E"/>
                </a:solidFill>
                <a:latin typeface="Roboto Mono"/>
              </a:rPr>
              <a:t>SHOW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{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 |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DATABASES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|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DEFAULT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|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HOME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default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home database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A53A7975-55F5-4FAB-8CC8-AB9E35DE859F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:dbs </a:t>
            </a: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b="0" i="0" dirty="0">
                <a:solidFill>
                  <a:srgbClr val="292C33"/>
                </a:solidFill>
                <a:effectLst/>
                <a:latin typeface="Helvetica Neue"/>
              </a:rPr>
              <a:t>Databases available for the current user. </a:t>
            </a:r>
            <a:r>
              <a:rPr lang="en-US" b="0" i="0" u="none" strike="noStrike" dirty="0">
                <a:solidFill>
                  <a:srgbClr val="428BCA"/>
                </a:solidFill>
                <a:effectLst/>
                <a:latin typeface="Monaco"/>
              </a:rPr>
              <a:t>:use movies, :use neo4j, :use system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402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using &amp; dropping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18096"/>
                </a:solidFill>
                <a:latin typeface="Roboto Mono"/>
              </a:rPr>
              <a:t>: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USE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:use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movies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20CF85-901B-47A9-A72E-B2EBC64CF940}"/>
              </a:ext>
            </a:extLst>
          </p:cNvPr>
          <p:cNvSpPr txBox="1"/>
          <p:nvPr/>
        </p:nvSpPr>
        <p:spPr>
          <a:xfrm>
            <a:off x="246600" y="3003689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2A89E"/>
                </a:solidFill>
                <a:latin typeface="Roboto Mono"/>
              </a:rPr>
              <a:t>DROP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[IF EXISTS]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F975A9-22F7-4509-9906-F817A7C99824}"/>
              </a:ext>
            </a:extLst>
          </p:cNvPr>
          <p:cNvSpPr txBox="1"/>
          <p:nvPr/>
        </p:nvSpPr>
        <p:spPr>
          <a:xfrm>
            <a:off x="243604" y="3451647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drop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drop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 IF EXISTS</a:t>
            </a: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E5043F36-ECB6-4EB7-BA90-B439373D2303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000" b="0" i="0" dirty="0">
                <a:solidFill>
                  <a:srgbClr val="2D3748"/>
                </a:solidFill>
                <a:effectLst/>
                <a:latin typeface="Nunito Sans"/>
              </a:rPr>
              <a:t>Databases can be deleted using the command</a:t>
            </a:r>
            <a:endParaRPr lang="en-IN" sz="20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030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creating node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5986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4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00"/>
      </a:hlink>
      <a:folHlink>
        <a:srgbClr val="00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39926</TotalTime>
  <Words>4058</Words>
  <Application>Microsoft Office PowerPoint</Application>
  <PresentationFormat>Widescreen</PresentationFormat>
  <Paragraphs>450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56" baseType="lpstr">
      <vt:lpstr>SimSun</vt:lpstr>
      <vt:lpstr>-apple-system</vt:lpstr>
      <vt:lpstr>Arial</vt:lpstr>
      <vt:lpstr>Bookman Old Style</vt:lpstr>
      <vt:lpstr>Calibri</vt:lpstr>
      <vt:lpstr>Candara</vt:lpstr>
      <vt:lpstr>Century</vt:lpstr>
      <vt:lpstr>Consolas</vt:lpstr>
      <vt:lpstr>Gill Sans MT</vt:lpstr>
      <vt:lpstr>Helvetica Neue</vt:lpstr>
      <vt:lpstr>Monaco</vt:lpstr>
      <vt:lpstr>Nunito Sans</vt:lpstr>
      <vt:lpstr>Open Sans</vt:lpstr>
      <vt:lpstr>Roboto Mono</vt:lpstr>
      <vt:lpstr>Segoe Print</vt:lpstr>
      <vt:lpstr>Segoe UI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Administrator</dc:creator>
  <cp:lastModifiedBy>saleel.bagde@hotmail.com</cp:lastModifiedBy>
  <cp:revision>9129</cp:revision>
  <dcterms:created xsi:type="dcterms:W3CDTF">2015-10-09T06:09:34Z</dcterms:created>
  <dcterms:modified xsi:type="dcterms:W3CDTF">2022-07-21T05:16:54Z</dcterms:modified>
</cp:coreProperties>
</file>