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507" r:id="rId2"/>
    <p:sldId id="508" r:id="rId3"/>
    <p:sldId id="501" r:id="rId4"/>
    <p:sldId id="502" r:id="rId5"/>
    <p:sldId id="506" r:id="rId6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Introduction" id="{A3D14946-8297-4856-B082-4FEFA482017C}">
          <p14:sldIdLst>
            <p14:sldId id="282"/>
            <p14:sldId id="257"/>
            <p14:sldId id="1096"/>
            <p14:sldId id="1098"/>
            <p14:sldId id="1093"/>
            <p14:sldId id="1094"/>
            <p14:sldId id="1095"/>
            <p14:sldId id="262"/>
            <p14:sldId id="1082"/>
            <p14:sldId id="1099"/>
            <p14:sldId id="266"/>
            <p14:sldId id="1100"/>
            <p14:sldId id="1085"/>
            <p14:sldId id="1083"/>
            <p14:sldId id="1070"/>
            <p14:sldId id="269"/>
            <p14:sldId id="270"/>
            <p14:sldId id="271"/>
            <p14:sldId id="267"/>
            <p14:sldId id="272"/>
            <p14:sldId id="273"/>
          </p14:sldIdLst>
        </p14:section>
        <p14:section name="Data Defination Language" id="{347E00EC-A70B-42D3-B55A-27753B89E162}">
          <p14:sldIdLst>
            <p14:sldId id="283"/>
            <p14:sldId id="274"/>
            <p14:sldId id="275"/>
            <p14:sldId id="276"/>
            <p14:sldId id="285"/>
            <p14:sldId id="286"/>
            <p14:sldId id="289"/>
            <p14:sldId id="290"/>
            <p14:sldId id="291"/>
            <p14:sldId id="866"/>
            <p14:sldId id="292"/>
            <p14:sldId id="293"/>
            <p14:sldId id="294"/>
            <p14:sldId id="295"/>
            <p14:sldId id="296"/>
            <p14:sldId id="297"/>
            <p14:sldId id="298"/>
            <p14:sldId id="300"/>
            <p14:sldId id="301"/>
            <p14:sldId id="302"/>
            <p14:sldId id="1104"/>
            <p14:sldId id="1147"/>
            <p14:sldId id="1150"/>
            <p14:sldId id="305"/>
            <p14:sldId id="1151"/>
            <p14:sldId id="306"/>
            <p14:sldId id="307"/>
            <p14:sldId id="308"/>
            <p14:sldId id="1105"/>
            <p14:sldId id="1148"/>
            <p14:sldId id="1152"/>
            <p14:sldId id="311"/>
            <p14:sldId id="1153"/>
            <p14:sldId id="312"/>
            <p14:sldId id="313"/>
            <p14:sldId id="314"/>
            <p14:sldId id="315"/>
            <p14:sldId id="316"/>
            <p14:sldId id="1158"/>
            <p14:sldId id="1156"/>
            <p14:sldId id="1109"/>
            <p14:sldId id="1157"/>
            <p14:sldId id="1110"/>
            <p14:sldId id="319"/>
            <p14:sldId id="847"/>
            <p14:sldId id="320"/>
            <p14:sldId id="1149"/>
            <p14:sldId id="1111"/>
            <p14:sldId id="1154"/>
            <p14:sldId id="1107"/>
            <p14:sldId id="1155"/>
            <p14:sldId id="1108"/>
            <p14:sldId id="1106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848"/>
            <p14:sldId id="849"/>
            <p14:sldId id="851"/>
            <p14:sldId id="331"/>
            <p14:sldId id="1144"/>
            <p14:sldId id="336"/>
            <p14:sldId id="852"/>
            <p14:sldId id="334"/>
            <p14:sldId id="337"/>
            <p14:sldId id="338"/>
            <p14:sldId id="339"/>
            <p14:sldId id="1159"/>
            <p14:sldId id="1163"/>
            <p14:sldId id="1160"/>
            <p14:sldId id="1164"/>
            <p14:sldId id="1161"/>
            <p14:sldId id="1165"/>
            <p14:sldId id="1167"/>
            <p14:sldId id="1162"/>
            <p14:sldId id="1166"/>
            <p14:sldId id="1140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1079"/>
            <p14:sldId id="1080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1131"/>
            <p14:sldId id="362"/>
            <p14:sldId id="365"/>
            <p14:sldId id="366"/>
          </p14:sldIdLst>
        </p14:section>
        <p14:section name="Data Manuplation Language" id="{DABA1552-33D0-4262-A930-69DA7CCB6843}">
          <p14:sldIdLst>
            <p14:sldId id="367"/>
            <p14:sldId id="368"/>
            <p14:sldId id="369"/>
            <p14:sldId id="371"/>
            <p14:sldId id="1126"/>
            <p14:sldId id="372"/>
            <p14:sldId id="1125"/>
            <p14:sldId id="373"/>
            <p14:sldId id="374"/>
            <p14:sldId id="375"/>
            <p14:sldId id="376"/>
            <p14:sldId id="377"/>
            <p14:sldId id="380"/>
            <p14:sldId id="381"/>
            <p14:sldId id="382"/>
            <p14:sldId id="383"/>
            <p14:sldId id="1081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853"/>
            <p14:sldId id="1102"/>
            <p14:sldId id="855"/>
            <p14:sldId id="856"/>
            <p14:sldId id="857"/>
            <p14:sldId id="858"/>
            <p14:sldId id="393"/>
            <p14:sldId id="394"/>
            <p14:sldId id="395"/>
            <p14:sldId id="397"/>
            <p14:sldId id="398"/>
            <p14:sldId id="402"/>
            <p14:sldId id="403"/>
            <p14:sldId id="404"/>
            <p14:sldId id="405"/>
            <p14:sldId id="406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1113"/>
            <p14:sldId id="1042"/>
            <p14:sldId id="1114"/>
            <p14:sldId id="1127"/>
            <p14:sldId id="1115"/>
            <p14:sldId id="1116"/>
            <p14:sldId id="428"/>
            <p14:sldId id="429"/>
            <p14:sldId id="1128"/>
            <p14:sldId id="430"/>
            <p14:sldId id="431"/>
            <p14:sldId id="434"/>
            <p14:sldId id="435"/>
            <p14:sldId id="436"/>
            <p14:sldId id="437"/>
            <p14:sldId id="438"/>
            <p14:sldId id="443"/>
            <p14:sldId id="445"/>
            <p14:sldId id="446"/>
            <p14:sldId id="440"/>
            <p14:sldId id="441"/>
            <p14:sldId id="44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7"/>
            <p14:sldId id="468"/>
            <p14:sldId id="469"/>
            <p14:sldId id="470"/>
            <p14:sldId id="471"/>
            <p14:sldId id="472"/>
            <p14:sldId id="473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1123"/>
            <p14:sldId id="524"/>
            <p14:sldId id="1124"/>
            <p14:sldId id="525"/>
            <p14:sldId id="526"/>
            <p14:sldId id="527"/>
            <p14:sldId id="1122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1121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</p14:sldIdLst>
        </p14:section>
        <p14:section name="Theory Section" id="{34884AC8-2BB3-410A-B367-3356E05FE22B}">
          <p14:sldIdLst>
            <p14:sldId id="618"/>
            <p14:sldId id="563"/>
            <p14:sldId id="564"/>
            <p14:sldId id="565"/>
            <p14:sldId id="566"/>
            <p14:sldId id="567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1141"/>
            <p14:sldId id="591"/>
            <p14:sldId id="1142"/>
            <p14:sldId id="592"/>
            <p14:sldId id="593"/>
            <p14:sldId id="1143"/>
            <p14:sldId id="594"/>
            <p14:sldId id="595"/>
            <p14:sldId id="596"/>
            <p14:sldId id="597"/>
            <p14:sldId id="598"/>
            <p14:sldId id="599"/>
            <p14:sldId id="602"/>
            <p14:sldId id="603"/>
            <p14:sldId id="604"/>
            <p14:sldId id="605"/>
            <p14:sldId id="606"/>
            <p14:sldId id="607"/>
          </p14:sldIdLst>
        </p14:section>
        <p14:section name="Normatization" id="{EF0E5AD4-5FD4-4F19-A19E-E102405AA098}">
          <p14:sldIdLst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860"/>
            <p14:sldId id="861"/>
            <p14:sldId id="862"/>
            <p14:sldId id="632"/>
            <p14:sldId id="633"/>
            <p14:sldId id="634"/>
            <p14:sldId id="1086"/>
            <p14:sldId id="635"/>
            <p14:sldId id="1087"/>
            <p14:sldId id="636"/>
            <p14:sldId id="637"/>
            <p14:sldId id="1088"/>
            <p14:sldId id="638"/>
            <p14:sldId id="639"/>
            <p14:sldId id="640"/>
            <p14:sldId id="641"/>
          </p14:sldIdLst>
        </p14:section>
        <p14:section name="Stored Procedure and Function" id="{B62913B0-EC9F-4436-BEDC-4DCBF9A2B3AB}">
          <p14:sldIdLst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69"/>
            <p14:sldId id="670"/>
            <p14:sldId id="1139"/>
            <p14:sldId id="661"/>
            <p14:sldId id="662"/>
            <p14:sldId id="663"/>
            <p14:sldId id="1132"/>
            <p14:sldId id="668"/>
            <p14:sldId id="672"/>
            <p14:sldId id="673"/>
            <p14:sldId id="1136"/>
            <p14:sldId id="1137"/>
            <p14:sldId id="1138"/>
            <p14:sldId id="675"/>
            <p14:sldId id="676"/>
            <p14:sldId id="677"/>
            <p14:sldId id="678"/>
            <p14:sldId id="679"/>
            <p14:sldId id="680"/>
          </p14:sldIdLst>
        </p14:section>
        <p14:section name="Triggers" id="{43413A11-6D7B-4E6D-B88B-1C10283CD29F}">
          <p14:sldIdLst>
            <p14:sldId id="681"/>
            <p14:sldId id="682"/>
            <p14:sldId id="683"/>
            <p14:sldId id="684"/>
            <p14:sldId id="686"/>
            <p14:sldId id="688"/>
            <p14:sldId id="1133"/>
            <p14:sldId id="692"/>
            <p14:sldId id="1134"/>
            <p14:sldId id="1135"/>
            <p14:sldId id="689"/>
            <p14:sldId id="690"/>
            <p14:sldId id="691"/>
            <p14:sldId id="693"/>
            <p14:sldId id="694"/>
            <p14:sldId id="695"/>
            <p14:sldId id="696"/>
            <p14:sldId id="697"/>
            <p14:sldId id="698"/>
          </p14:sldIdLst>
        </p14:section>
        <p14:section name="NoSQL" id="{043CF6B2-E975-4043-812B-33699AD3D23F}">
          <p14:sldIdLst>
            <p14:sldId id="699"/>
            <p14:sldId id="700"/>
            <p14:sldId id="707"/>
            <p14:sldId id="701"/>
            <p14:sldId id="702"/>
            <p14:sldId id="703"/>
            <p14:sldId id="704"/>
            <p14:sldId id="1130"/>
            <p14:sldId id="705"/>
            <p14:sldId id="708"/>
            <p14:sldId id="1089"/>
            <p14:sldId id="864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1"/>
            <p14:sldId id="762"/>
            <p14:sldId id="763"/>
            <p14:sldId id="764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  <p14:sldId id="781"/>
            <p14:sldId id="782"/>
            <p14:sldId id="783"/>
            <p14:sldId id="784"/>
            <p14:sldId id="785"/>
            <p14:sldId id="786"/>
            <p14:sldId id="787"/>
            <p14:sldId id="788"/>
            <p14:sldId id="789"/>
            <p14:sldId id="790"/>
            <p14:sldId id="791"/>
            <p14:sldId id="792"/>
            <p14:sldId id="793"/>
            <p14:sldId id="794"/>
            <p14:sldId id="795"/>
            <p14:sldId id="796"/>
            <p14:sldId id="797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  <p14:sldId id="816"/>
            <p14:sldId id="817"/>
            <p14:sldId id="818"/>
            <p14:sldId id="819"/>
            <p14:sldId id="820"/>
            <p14:sldId id="821"/>
            <p14:sldId id="822"/>
            <p14:sldId id="823"/>
            <p14:sldId id="824"/>
            <p14:sldId id="825"/>
            <p14:sldId id="826"/>
            <p14:sldId id="827"/>
            <p14:sldId id="828"/>
            <p14:sldId id="829"/>
            <p14:sldId id="830"/>
            <p14:sldId id="831"/>
            <p14:sldId id="832"/>
            <p14:sldId id="833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</p14:sldIdLst>
        </p14:section>
        <p14:section name="Big Data" id="{714FF753-78D3-4CFC-AD17-400810612444}">
          <p14:sldIdLst>
            <p14:sldId id="842"/>
            <p14:sldId id="843"/>
            <p14:sldId id="844"/>
            <p14:sldId id="845"/>
            <p14:sldId id="863"/>
            <p14:sldId id="865"/>
            <p14:sldId id="846"/>
            <p14:sldId id="503"/>
            <p14:sldId id="1101"/>
            <p14:sldId id="1118"/>
            <p14:sldId id="1120"/>
            <p14:sldId id="1171"/>
            <p14:sldId id="1170"/>
            <p14:sldId id="1169"/>
            <p14:sldId id="1168"/>
            <p14:sldId id="1172"/>
            <p14:sldId id="1173"/>
            <p14:sldId id="1174"/>
            <p14:sldId id="117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=""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6C8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7" autoAdjust="0"/>
    <p:restoredTop sz="94660"/>
  </p:normalViewPr>
  <p:slideViewPr>
    <p:cSldViewPr>
      <p:cViewPr varScale="1">
        <p:scale>
          <a:sx n="64" d="100"/>
          <a:sy n="64" d="100"/>
        </p:scale>
        <p:origin x="-738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C5AE1-8B73-453E-AD5C-7AC64EE599C7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69711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58702" y="2370584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Inner/ equi Join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1A85463-8A73-4AAF-B006-A8206B2E4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4610B96E-6F6B-4597-8ADF-B68C8A17E820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8702" y="348630"/>
            <a:ext cx="91535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34566" y="3429000"/>
            <a:ext cx="11377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Palatino Linotype" pitchFamily="18" charset="0"/>
              </a:rPr>
              <a:t>The inner join is one of the most commonly used joins in SQL. The inner join clause allows you to query data from two or more related tables.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2559" y="4471952"/>
            <a:ext cx="116652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INNER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 </a:t>
            </a:r>
            <a:r>
              <a:rPr lang="en-IN" b="1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JOIN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performs a JOIN against equality or matching column(s) values of the associated tables. An 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equal sign (=) </a:t>
            </a: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is used as comparison operator in the </a:t>
            </a:r>
            <a:r>
              <a:rPr lang="en-IN" b="1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ON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 clause </a:t>
            </a: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to refer equality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</a:p>
          <a:p>
            <a:endParaRPr lang="en-IN" dirty="0" smtClean="0"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r>
              <a:rPr lang="en-IN" b="1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EQUI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 </a:t>
            </a:r>
            <a:r>
              <a:rPr lang="en-IN" b="1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JOIN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 performs a JOIN against equality or matching column(s) values of the associated tables. An equal sign (=) is used as comparison operator in the </a:t>
            </a:r>
            <a:r>
              <a:rPr lang="en-IN" b="1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WHERE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 clause to refer equality.</a:t>
            </a:r>
          </a:p>
        </p:txBody>
      </p:sp>
    </p:spTree>
    <p:extLst>
      <p:ext uri="{BB962C8B-B14F-4D97-AF65-F5344CB8AC3E}">
        <p14:creationId xmlns:p14="http://schemas.microsoft.com/office/powerpoint/2010/main" xmlns="" val="425392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1A85463-8A73-4AAF-B006-A8206B2E4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6574" y="836712"/>
            <a:ext cx="113052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Use</a:t>
            </a:r>
            <a:r>
              <a:rPr lang="en-US" dirty="0" smtClean="0"/>
              <a:t> an  </a:t>
            </a:r>
            <a:r>
              <a:rPr lang="en-US" b="1" dirty="0" smtClean="0"/>
              <a:t>INNER JOIN</a:t>
            </a:r>
            <a:r>
              <a:rPr lang="en-US" dirty="0" smtClean="0"/>
              <a:t> when you need to match rows from two tables. Rows that match remain in the result, those that don't are rejected. The match condition is commonly called the </a:t>
            </a:r>
            <a:r>
              <a:rPr lang="en-US" b="1" dirty="0" smtClean="0"/>
              <a:t>join</a:t>
            </a:r>
            <a:r>
              <a:rPr lang="en-US" dirty="0" smtClean="0"/>
              <a:t> condition. </a:t>
            </a:r>
            <a:r>
              <a:rPr lang="en-US" dirty="0" smtClean="0">
                <a:latin typeface="Palatino Linotype" pitchFamily="18" charset="0"/>
              </a:rPr>
              <a:t>Inner/ equi Join</a:t>
            </a:r>
            <a:r>
              <a:rPr lang="en-IN" dirty="0" smtClean="0">
                <a:latin typeface="Palatino Linotype" pitchFamily="18" charset="0"/>
              </a:rPr>
              <a:t> returns rows when there is at least one match in both tables.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478582" y="1844824"/>
            <a:ext cx="10945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following table illustrates the inner join of two tables T1 (1,2,3,4,5) and T2 (A,B,C,D). The result includes rows: (2,A), (3,B),a dn (4,C) as they have the same patterns.</a:t>
            </a:r>
            <a:endParaRPr lang="en-US" dirty="0"/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FE7D71F0-97C1-4A7C-A634-BE2CA956F0C6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94606" y="2564904"/>
            <a:ext cx="9433048" cy="3816424"/>
            <a:chOff x="508562" y="2564904"/>
            <a:chExt cx="9433048" cy="3816424"/>
          </a:xfrm>
        </p:grpSpPr>
        <p:grpSp>
          <p:nvGrpSpPr>
            <p:cNvPr id="24" name="Group 23"/>
            <p:cNvGrpSpPr/>
            <p:nvPr/>
          </p:nvGrpSpPr>
          <p:grpSpPr>
            <a:xfrm>
              <a:off x="622598" y="2708920"/>
              <a:ext cx="9159530" cy="3670282"/>
              <a:chOff x="608084" y="2778150"/>
              <a:chExt cx="9159530" cy="3670282"/>
            </a:xfrm>
          </p:grpSpPr>
          <p:pic>
            <p:nvPicPr>
              <p:cNvPr id="2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22597" y="2778150"/>
                <a:ext cx="9144000" cy="36702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" name="Rectangle 22"/>
              <p:cNvSpPr/>
              <p:nvPr/>
            </p:nvSpPr>
            <p:spPr>
              <a:xfrm>
                <a:off x="608084" y="2778150"/>
                <a:ext cx="1512168" cy="48954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08084" y="3426222"/>
                <a:ext cx="1512168" cy="48954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08084" y="4045828"/>
                <a:ext cx="1512168" cy="48954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08084" y="4679386"/>
                <a:ext cx="1512168" cy="48954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08084" y="5298430"/>
                <a:ext cx="1512168" cy="48954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150990" y="3440174"/>
                <a:ext cx="1512168" cy="48954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150990" y="4074856"/>
                <a:ext cx="1512168" cy="48954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150990" y="4679386"/>
                <a:ext cx="1512168" cy="48954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150990" y="5341972"/>
                <a:ext cx="1512168" cy="48954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383238" y="4078486"/>
                <a:ext cx="3384376" cy="47865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383238" y="3464322"/>
                <a:ext cx="3384376" cy="47865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383238" y="4722366"/>
                <a:ext cx="3384376" cy="47865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383238" y="5298430"/>
                <a:ext cx="3384376" cy="47865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383238" y="5874494"/>
                <a:ext cx="3384376" cy="47865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508562" y="2564904"/>
              <a:ext cx="9433048" cy="38164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25392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dirty="0" smtClean="0"/>
              <a:t>Difference between Natural JOIN and INNER JOIN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549EEF8-0DDC-4ADB-8B68-691DD0B6B1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="" xmlns:a16="http://schemas.microsoft.com/office/drawing/2014/main" id="{FE7D71F0-97C1-4A7C-A634-BE2CA956F0C6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2557" y="800699"/>
          <a:ext cx="11665296" cy="5508621"/>
        </p:xfrm>
        <a:graphic>
          <a:graphicData uri="http://schemas.openxmlformats.org/drawingml/2006/table">
            <a:tbl>
              <a:tblPr/>
              <a:tblGrid>
                <a:gridCol w="5832648"/>
                <a:gridCol w="5832648"/>
              </a:tblGrid>
              <a:tr h="28569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cap="all" dirty="0">
                          <a:solidFill>
                            <a:srgbClr val="000000"/>
                          </a:solidFill>
                          <a:latin typeface="Palatino Linotype" pitchFamily="18" charset="0"/>
                        </a:rPr>
                        <a:t>NATURAL JOIN</a:t>
                      </a:r>
                    </a:p>
                  </a:txBody>
                  <a:tcPr marL="51017" marR="51017" marT="51017" marB="5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cap="all" dirty="0">
                          <a:solidFill>
                            <a:srgbClr val="000000"/>
                          </a:solidFill>
                          <a:latin typeface="Palatino Linotype" pitchFamily="18" charset="0"/>
                        </a:rPr>
                        <a:t>INNER JOIN</a:t>
                      </a:r>
                    </a:p>
                  </a:txBody>
                  <a:tcPr marL="51017" marR="51017" marT="51017" marB="5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757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latin typeface="Palatino Linotype" pitchFamily="18" charset="0"/>
                        </a:rPr>
                        <a:t>Natural Join joins two tables based on same attribute </a:t>
                      </a:r>
                      <a:r>
                        <a:rPr lang="en-US" sz="1800" b="0" dirty="0" smtClean="0">
                          <a:latin typeface="Palatino Linotype" pitchFamily="18" charset="0"/>
                        </a:rPr>
                        <a:t>name.</a:t>
                      </a:r>
                      <a:endParaRPr lang="en-US" sz="1800" b="0" dirty="0">
                        <a:latin typeface="Palatino Linotype" pitchFamily="18" charset="0"/>
                      </a:endParaRP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latin typeface="Palatino Linotype" pitchFamily="18" charset="0"/>
                        </a:rPr>
                        <a:t>Inner Join joins two table on the basis of the column which is explicitly specified in the ON clause.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7489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latin typeface="Palatino Linotype" pitchFamily="18" charset="0"/>
                        </a:rPr>
                        <a:t>In Natural Join, The resulting table will contain all the attributes of both the tables but keep only one copy of each common column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latin typeface="Palatino Linotype" pitchFamily="18" charset="0"/>
                        </a:rPr>
                        <a:t>In Inner Join, The resulting table will contain all the attribute of both the tables including duplicate columns also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9123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 smtClean="0">
                          <a:latin typeface="Palatino Linotype" pitchFamily="18" charset="0"/>
                        </a:rPr>
                        <a:t>In Inner Join, only those records will return which exists in both the tables</a:t>
                      </a:r>
                      <a:endParaRPr lang="en-US" sz="1800" b="0" dirty="0">
                        <a:latin typeface="Palatino Linotype" pitchFamily="18" charset="0"/>
                      </a:endParaRP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 smtClean="0">
                          <a:latin typeface="Palatino Linotype" pitchFamily="18" charset="0"/>
                        </a:rPr>
                        <a:t>In Inner Join, only those records will return which exists in both the tables</a:t>
                      </a:r>
                      <a:endParaRPr lang="en-US" sz="1800" b="0" dirty="0">
                        <a:latin typeface="Palatino Linotype" pitchFamily="18" charset="0"/>
                      </a:endParaRP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5855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latin typeface="Palatino Linotype" pitchFamily="18" charset="0"/>
                        </a:rPr>
                        <a:t>SYNTAX:</a:t>
                      </a:r>
                      <a:br>
                        <a:rPr lang="en-US" sz="1800" b="0">
                          <a:latin typeface="Palatino Linotype" pitchFamily="18" charset="0"/>
                        </a:rPr>
                      </a:br>
                      <a:r>
                        <a:rPr lang="en-US" sz="1800" b="0">
                          <a:latin typeface="Palatino Linotype" pitchFamily="18" charset="0"/>
                        </a:rPr>
                        <a:t>SELECT *</a:t>
                      </a:r>
                      <a:br>
                        <a:rPr lang="en-US" sz="1800" b="0">
                          <a:latin typeface="Palatino Linotype" pitchFamily="18" charset="0"/>
                        </a:rPr>
                      </a:br>
                      <a:r>
                        <a:rPr lang="en-US" sz="1800" b="0">
                          <a:latin typeface="Palatino Linotype" pitchFamily="18" charset="0"/>
                        </a:rPr>
                        <a:t>FROM table1 NATURAL JOIN table2;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latin typeface="Palatino Linotype" pitchFamily="18" charset="0"/>
                        </a:rPr>
                        <a:t>SYNTAX:</a:t>
                      </a:r>
                      <a:br>
                        <a:rPr lang="en-US" sz="1800" b="0" dirty="0">
                          <a:latin typeface="Palatino Linotype" pitchFamily="18" charset="0"/>
                        </a:rPr>
                      </a:br>
                      <a:r>
                        <a:rPr lang="en-US" sz="1800" b="0" dirty="0">
                          <a:latin typeface="Palatino Linotype" pitchFamily="18" charset="0"/>
                        </a:rPr>
                        <a:t>SELECT *</a:t>
                      </a:r>
                      <a:br>
                        <a:rPr lang="en-US" sz="1800" b="0" dirty="0">
                          <a:latin typeface="Palatino Linotype" pitchFamily="18" charset="0"/>
                        </a:rPr>
                      </a:br>
                      <a:r>
                        <a:rPr lang="en-US" sz="1800" b="0" dirty="0">
                          <a:latin typeface="Palatino Linotype" pitchFamily="18" charset="0"/>
                        </a:rPr>
                        <a:t>FROM table1 INNER JOIN table2 ON table1.Column_Name = table2.Column_Name;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16040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equi </a:t>
            </a:r>
            <a:r>
              <a:rPr lang="en-US" sz="3200" b="1" i="1" dirty="0">
                <a:latin typeface="Arial" pitchFamily="34" charset="0"/>
                <a:cs typeface="Arial" pitchFamily="34" charset="0"/>
              </a:rPr>
              <a:t>join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574" y="1208946"/>
            <a:ext cx="114446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iberation Mono"/>
              </a:rPr>
              <a:t>SELECT column-list from &lt;table_references&gt;, &lt;table_references&gt; WHERE table1.column-name = table2.column-name</a:t>
            </a:r>
          </a:p>
        </p:txBody>
      </p:sp>
      <p:sp>
        <p:nvSpPr>
          <p:cNvPr id="3" name="Rectangle 2"/>
          <p:cNvSpPr/>
          <p:nvPr/>
        </p:nvSpPr>
        <p:spPr>
          <a:xfrm>
            <a:off x="202398" y="2204864"/>
            <a:ext cx="11444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s.ID, s.nameFirst,s.nameLast, a.address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</a:rPr>
              <a:t>student 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dirty="0">
                <a:latin typeface="Arial" panose="020B0604020202020204" pitchFamily="34" charset="0"/>
              </a:rPr>
              <a:t>student_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address a </a:t>
            </a:r>
            <a:r>
              <a:rPr lang="en-US" dirty="0">
                <a:latin typeface="Arial" panose="020B0604020202020204" pitchFamily="34" charset="0"/>
              </a:rPr>
              <a:t>WHERE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s.ID = a.</a:t>
            </a:r>
            <a:r>
              <a:rPr lang="en-IN" dirty="0">
                <a:latin typeface="Arial" panose="020B0604020202020204" pitchFamily="34" charset="0"/>
              </a:rPr>
              <a:t>studentID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EA8C22B-921E-481F-8797-57B673F124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566" y="3025988"/>
            <a:ext cx="11474172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06574" y="83671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iberation Mono"/>
              </a:rPr>
              <a:t>syntex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1608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6574" y="1196752"/>
            <a:ext cx="112330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iberation Mono"/>
              </a:rPr>
              <a:t>SELECT column-list from &lt;table_references</a:t>
            </a:r>
            <a:r>
              <a:rPr lang="en-US" sz="2000" dirty="0">
                <a:uFill>
                  <a:solidFill>
                    <a:srgbClr val="FF0000"/>
                  </a:solidFill>
                </a:uFill>
                <a:latin typeface="Liberation Mono"/>
              </a:rPr>
              <a:t>&gt; </a:t>
            </a:r>
            <a:r>
              <a:rPr lang="en-US" sz="2000" dirty="0">
                <a:latin typeface="Liberation Mono"/>
              </a:rPr>
              <a:t>[INNER] JOIN &lt;table_references&gt; ON table1.column-name = table2.column-name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F9CE1C2-C3EE-4C9B-8F08-A833D4695B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inner join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6574" y="83671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iberation Mono"/>
              </a:rPr>
              <a:t>syntex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2398" y="2204864"/>
            <a:ext cx="11444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s.ID, s.nameFirst,s.nameLast, a.address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</a:rPr>
              <a:t>student </a:t>
            </a:r>
            <a:r>
              <a:rPr lang="en-IN" dirty="0" smtClean="0">
                <a:latin typeface="Arial" panose="020B0604020202020204" pitchFamily="34" charset="0"/>
              </a:rPr>
              <a:t>s </a:t>
            </a:r>
            <a:r>
              <a:rPr lang="en-IN" b="1" dirty="0" smtClean="0">
                <a:latin typeface="Arial" panose="020B0604020202020204" pitchFamily="34" charset="0"/>
              </a:rPr>
              <a:t>INNER JOIN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</a:rPr>
              <a:t>student_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address a </a:t>
            </a:r>
            <a:r>
              <a:rPr lang="en-US" b="1" dirty="0" smtClean="0">
                <a:latin typeface="Arial" panose="020B0604020202020204" pitchFamily="34" charset="0"/>
              </a:rPr>
              <a:t>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s.ID = a.</a:t>
            </a:r>
            <a:r>
              <a:rPr lang="en-IN" dirty="0">
                <a:latin typeface="Arial" panose="020B0604020202020204" pitchFamily="34" charset="0"/>
              </a:rPr>
              <a:t>studentID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566" y="3025988"/>
            <a:ext cx="11474172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29518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51333</TotalTime>
  <Words>367</Words>
  <Application>Microsoft Office PowerPoint</Application>
  <PresentationFormat>Custom</PresentationFormat>
  <Paragraphs>30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saleel</cp:lastModifiedBy>
  <cp:revision>2966</cp:revision>
  <dcterms:created xsi:type="dcterms:W3CDTF">2019-04-24T09:11:59Z</dcterms:created>
  <dcterms:modified xsi:type="dcterms:W3CDTF">2020-06-06T10:43:17Z</dcterms:modified>
</cp:coreProperties>
</file>