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4"/>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2" r:id="rId58"/>
    <p:sldId id="1593" r:id="rId59"/>
    <p:sldId id="1603" r:id="rId60"/>
    <p:sldId id="1594" r:id="rId61"/>
    <p:sldId id="1604" r:id="rId62"/>
    <p:sldId id="1595" r:id="rId63"/>
    <p:sldId id="1605" r:id="rId64"/>
    <p:sldId id="1598" r:id="rId65"/>
    <p:sldId id="1606" r:id="rId66"/>
    <p:sldId id="1588" r:id="rId67"/>
    <p:sldId id="1589" r:id="rId68"/>
    <p:sldId id="1607" r:id="rId69"/>
    <p:sldId id="1597" r:id="rId70"/>
    <p:sldId id="1610" r:id="rId71"/>
    <p:sldId id="1611" r:id="rId72"/>
    <p:sldId id="686" r:id="rId73"/>
    <p:sldId id="1207" r:id="rId74"/>
    <p:sldId id="302" r:id="rId75"/>
    <p:sldId id="1130" r:id="rId76"/>
    <p:sldId id="1614" r:id="rId77"/>
    <p:sldId id="1265" r:id="rId78"/>
    <p:sldId id="305" r:id="rId79"/>
    <p:sldId id="1266" r:id="rId80"/>
    <p:sldId id="1615" r:id="rId81"/>
    <p:sldId id="308" r:id="rId82"/>
    <p:sldId id="1618" r:id="rId83"/>
    <p:sldId id="1619" r:id="rId84"/>
    <p:sldId id="1617" r:id="rId85"/>
    <p:sldId id="1132" r:id="rId86"/>
    <p:sldId id="1268" r:id="rId87"/>
    <p:sldId id="1620" r:id="rId88"/>
    <p:sldId id="313" r:id="rId89"/>
    <p:sldId id="1204" r:id="rId90"/>
    <p:sldId id="1621" r:id="rId91"/>
    <p:sldId id="1622" r:id="rId92"/>
    <p:sldId id="1134" r:id="rId93"/>
    <p:sldId id="1623" r:id="rId94"/>
    <p:sldId id="1624" r:id="rId95"/>
    <p:sldId id="1625" r:id="rId96"/>
    <p:sldId id="1626" r:id="rId97"/>
    <p:sldId id="1627" r:id="rId98"/>
    <p:sldId id="1628" r:id="rId99"/>
    <p:sldId id="1612" r:id="rId100"/>
    <p:sldId id="1613" r:id="rId101"/>
    <p:sldId id="1527" r:id="rId102"/>
    <p:sldId id="1528" r:id="rId103"/>
    <p:sldId id="551" r:id="rId104"/>
    <p:sldId id="554" r:id="rId105"/>
    <p:sldId id="1525" r:id="rId106"/>
    <p:sldId id="1526" r:id="rId107"/>
    <p:sldId id="562" r:id="rId108"/>
    <p:sldId id="563" r:id="rId109"/>
    <p:sldId id="1296" r:id="rId110"/>
    <p:sldId id="1529" r:id="rId111"/>
    <p:sldId id="1530" r:id="rId112"/>
    <p:sldId id="1645" r:id="rId113"/>
    <p:sldId id="1540" r:id="rId114"/>
    <p:sldId id="1541" r:id="rId115"/>
    <p:sldId id="1542" r:id="rId116"/>
    <p:sldId id="1649" r:id="rId117"/>
    <p:sldId id="1543" r:id="rId118"/>
    <p:sldId id="1059" r:id="rId119"/>
    <p:sldId id="1060" r:id="rId120"/>
    <p:sldId id="1650" r:id="rId121"/>
    <p:sldId id="576" r:id="rId122"/>
    <p:sldId id="577" r:id="rId123"/>
    <p:sldId id="1564" r:id="rId124"/>
    <p:sldId id="1566" r:id="rId125"/>
    <p:sldId id="1631" r:id="rId126"/>
    <p:sldId id="1632" r:id="rId127"/>
    <p:sldId id="1629" r:id="rId128"/>
    <p:sldId id="1630" r:id="rId129"/>
    <p:sldId id="1633" r:id="rId130"/>
    <p:sldId id="1634"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1642" r:id="rId143"/>
    <p:sldId id="820" r:id="rId144"/>
    <p:sldId id="414" r:id="rId145"/>
    <p:sldId id="821" r:id="rId146"/>
    <p:sldId id="1077" r:id="rId147"/>
    <p:sldId id="1177" r:id="rId148"/>
    <p:sldId id="1535" r:id="rId149"/>
    <p:sldId id="1536" r:id="rId150"/>
    <p:sldId id="1532" r:id="rId151"/>
    <p:sldId id="1533" r:id="rId152"/>
    <p:sldId id="1534" r:id="rId153"/>
    <p:sldId id="1538" r:id="rId154"/>
    <p:sldId id="1539" r:id="rId155"/>
    <p:sldId id="1152" r:id="rId156"/>
    <p:sldId id="1153" r:id="rId157"/>
    <p:sldId id="1537" r:id="rId158"/>
    <p:sldId id="1548" r:id="rId159"/>
    <p:sldId id="1549" r:id="rId160"/>
    <p:sldId id="564" r:id="rId161"/>
    <p:sldId id="1364" r:id="rId162"/>
    <p:sldId id="826" r:id="rId163"/>
    <p:sldId id="566" r:id="rId164"/>
    <p:sldId id="1211" r:id="rId165"/>
    <p:sldId id="1430" r:id="rId166"/>
    <p:sldId id="1460" r:id="rId167"/>
    <p:sldId id="798" r:id="rId168"/>
    <p:sldId id="1215" r:id="rId169"/>
    <p:sldId id="1427" r:id="rId170"/>
    <p:sldId id="1225" r:id="rId171"/>
    <p:sldId id="1212" r:id="rId172"/>
    <p:sldId id="1213" r:id="rId173"/>
    <p:sldId id="1216" r:id="rId174"/>
    <p:sldId id="1210" r:id="rId175"/>
    <p:sldId id="1151" r:id="rId176"/>
    <p:sldId id="1226" r:id="rId177"/>
    <p:sldId id="443" r:id="rId178"/>
    <p:sldId id="445" r:id="rId179"/>
    <p:sldId id="446" r:id="rId180"/>
    <p:sldId id="1293" r:id="rId181"/>
    <p:sldId id="1403" r:id="rId182"/>
    <p:sldId id="1290" r:id="rId183"/>
    <p:sldId id="1294" r:id="rId184"/>
    <p:sldId id="1283" r:id="rId185"/>
    <p:sldId id="440" r:id="rId186"/>
    <p:sldId id="570" r:id="rId187"/>
    <p:sldId id="827" r:id="rId188"/>
    <p:sldId id="453" r:id="rId189"/>
    <p:sldId id="574" r:id="rId190"/>
    <p:sldId id="838" r:id="rId191"/>
    <p:sldId id="839" r:id="rId192"/>
    <p:sldId id="1271" r:id="rId193"/>
    <p:sldId id="1550" r:id="rId194"/>
    <p:sldId id="1551" r:id="rId195"/>
    <p:sldId id="1641" r:id="rId196"/>
    <p:sldId id="1576" r:id="rId197"/>
    <p:sldId id="1577" r:id="rId198"/>
    <p:sldId id="1544" r:id="rId199"/>
    <p:sldId id="1545" r:id="rId200"/>
    <p:sldId id="1635" r:id="rId201"/>
    <p:sldId id="1636" r:id="rId202"/>
    <p:sldId id="1637" r:id="rId203"/>
    <p:sldId id="1639" r:id="rId204"/>
    <p:sldId id="1640" r:id="rId205"/>
    <p:sldId id="1574" r:id="rId206"/>
    <p:sldId id="1575" r:id="rId207"/>
    <p:sldId id="1569" r:id="rId208"/>
    <p:sldId id="1568" r:id="rId209"/>
    <p:sldId id="1573" r:id="rId210"/>
    <p:sldId id="1572" r:id="rId211"/>
    <p:sldId id="1570" r:id="rId212"/>
    <p:sldId id="1578" r:id="rId213"/>
    <p:sldId id="1579" r:id="rId214"/>
    <p:sldId id="1571" r:id="rId215"/>
    <p:sldId id="1580" r:id="rId216"/>
    <p:sldId id="1581" r:id="rId217"/>
    <p:sldId id="1552" r:id="rId218"/>
    <p:sldId id="1553" r:id="rId219"/>
    <p:sldId id="788" r:id="rId220"/>
    <p:sldId id="1546" r:id="rId221"/>
    <p:sldId id="1616" r:id="rId222"/>
    <p:sldId id="1638" r:id="rId2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26"/>
    <a:srgbClr val="CFCB27"/>
    <a:srgbClr val="DFDC52"/>
    <a:srgbClr val="B4543A"/>
    <a:srgbClr val="39AE0A"/>
    <a:srgbClr val="FD8603"/>
    <a:srgbClr val="01FFFF"/>
    <a:srgbClr val="840FF9"/>
    <a:srgbClr val="803A69"/>
    <a:srgbClr val="EAE2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86</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12/27/2023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11615630" cy="155427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h2 database is case-sensitive.</a:t>
            </a:r>
          </a:p>
          <a:p>
            <a:pPr marL="171450" indent="-17145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single quotes for string.</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double quotes or backtick for qualifiers.</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 to append anything.</a:t>
            </a:r>
            <a:endParaRPr lang="en-IN"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76872"/>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4054790"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898746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1"/>
                          </a:solidFill>
                          <a:latin typeface="Liberation Mono"/>
                          <a:ea typeface="+mn-ea"/>
                          <a:cs typeface="+mn-cs"/>
                        </a:rPr>
                        <a:t>( string )</a:t>
                      </a: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chemeClr val="tx1"/>
                          </a:solidFill>
                          <a:latin typeface="Liberation Mono"/>
                          <a:ea typeface="+mn-ea"/>
                          <a:cs typeface="+mn-cs"/>
                        </a:rPr>
                        <a:t>|| 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1"/>
                          </a:solidFill>
                          <a:latin typeface="Liberation Mono"/>
                          <a:ea typeface="+mn-ea"/>
                          <a:cs typeface="+mn-cs"/>
                        </a:rPr>
                        <a:t>( separatorString , str1 , str2, . . .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3146836"/>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37553478"/>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18837988"/>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1"/>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1"/>
                          </a:solidFill>
                          <a:latin typeface="Liberation Mono"/>
                          <a:ea typeface="+mn-ea"/>
                          <a:cs typeface="+mn-cs"/>
                        </a:rPr>
                        <a:t>( numeric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1"/>
                          </a:solidFill>
                          <a:latin typeface="Liberation Mono"/>
                          <a:ea typeface="+mn-ea"/>
                          <a:cs typeface="+mn-cs"/>
                        </a:rPr>
                        <a:t>( numeric, digitsInt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43367635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58884161"/>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3187952406"/>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78538140"/>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79347437"/>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1"/>
                          </a:solidFill>
                          <a:latin typeface="Liberation Mono"/>
                          <a:ea typeface="+mn-ea"/>
                          <a:cs typeface="+mn-cs"/>
                        </a:rPr>
                        <a:t>( sequenceString )</a:t>
                      </a:r>
                      <a:endParaRPr kumimoji="0" lang="en-US"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1895248"/>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1"/>
                          </a:solidFill>
                          <a:latin typeface="Liberation Mono"/>
                          <a:ea typeface="+mn-ea"/>
                          <a:cs typeface="+mn-cs"/>
                        </a:rPr>
                        <a:t>(testValue, returnValue)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1"/>
                          </a:solidFill>
                          <a:latin typeface="Liberation Mono"/>
                          <a:ea typeface="+mn-ea"/>
                          <a:cs typeface="+mn-cs"/>
                        </a:rPr>
                        <a:t>(testValue, aValue, bValue)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4112203608"/>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2780401707"/>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4608512">
                  <a:extLst>
                    <a:ext uri="{9D8B030D-6E8A-4147-A177-3AD203B41FA5}">
                      <a16:colId xmlns:a16="http://schemas.microsoft.com/office/drawing/2014/main" val="20000"/>
                    </a:ext>
                  </a:extLst>
                </a:gridCol>
                <a:gridCol w="6768752">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409566628"/>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dirty="0">
                <a:solidFill>
                  <a:srgbClr val="803A69"/>
                </a:solidFill>
                <a:latin typeface="Liberation Mono"/>
              </a:rPr>
              <a:t>TIMEDIFF</a:t>
            </a:r>
            <a:r>
              <a:rPr lang="en-US" dirty="0">
                <a:latin typeface="Liberation Mono"/>
              </a:rPr>
              <a:t>(</a:t>
            </a:r>
            <a:r>
              <a:rPr lang="en-US" dirty="0">
                <a:solidFill>
                  <a:srgbClr val="803A69"/>
                </a:solidFill>
                <a:latin typeface="Liberation Mono"/>
              </a:rPr>
              <a:t>LEAD</a:t>
            </a:r>
            <a:r>
              <a:rPr lang="en-US" dirty="0">
                <a:latin typeface="Liberation Mono"/>
              </a:rPr>
              <a:t>(timing) </a:t>
            </a:r>
            <a:r>
              <a:rPr lang="en-US" dirty="0">
                <a:solidFill>
                  <a:srgbClr val="803A69"/>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226246" y="1435998"/>
            <a:ext cx="1176501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191344" y="737979"/>
            <a:ext cx="11799912" cy="400110"/>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191344" y="69007"/>
            <a:ext cx="4671120" cy="43088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 </a:t>
            </a:r>
            <a:r>
              <a:rPr lang="en-IN" dirty="0">
                <a:latin typeface="Arial" panose="020B0604020202020204" pitchFamily="34" charset="0"/>
                <a:cs typeface="Arial" panose="020B0604020202020204" pitchFamily="34" charset="0"/>
              </a:rPr>
              <a:t>BOOL is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391930453"/>
              </p:ext>
            </p:extLst>
          </p:nvPr>
        </p:nvGraphicFramePr>
        <p:xfrm>
          <a:off x="191344" y="764704"/>
          <a:ext cx="11737304" cy="3957320"/>
        </p:xfrm>
        <a:graphic>
          <a:graphicData uri="http://schemas.openxmlformats.org/drawingml/2006/table">
            <a:tbl>
              <a:tblPr firstRow="1" bandRow="1">
                <a:tableStyleId>{7E9639D4-E3E2-4D34-9284-5A2195B3D0D7}</a:tableStyleId>
              </a:tblPr>
              <a:tblGrid>
                <a:gridCol w="5241186">
                  <a:extLst>
                    <a:ext uri="{9D8B030D-6E8A-4147-A177-3AD203B41FA5}">
                      <a16:colId xmlns:a16="http://schemas.microsoft.com/office/drawing/2014/main" val="20000"/>
                    </a:ext>
                  </a:extLst>
                </a:gridCol>
                <a:gridCol w="649611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Duplicate and empty values are not permitted. The maximum number of values is 65536. The maximum allowed length of complete data type definition with all values is 1,000,000,000 characters.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Universally unique identifier. This is a 128 bit value.</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 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A data type for array of values. Base data type specifies the data type of elements. Array may have NULL elements. The allowed cardinality is from 0 to 65536 elements.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995753"/>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dirty="0">
                <a:solidFill>
                  <a:srgbClr val="FF0000"/>
                </a:solidFill>
                <a:latin typeface="Liberation Mono"/>
              </a:rPr>
              <a:t>// </a:t>
            </a:r>
            <a:r>
              <a:rPr lang="en-US" dirty="0">
                <a:solidFill>
                  <a:srgbClr val="FF0000"/>
                </a:solidFill>
                <a:latin typeface="Liberation Mono"/>
              </a:rPr>
              <a:t>Tables with the NOT PERSISTENT are kept in memory, all rows are lost when the database is closed.</a:t>
            </a:r>
            <a:endParaRPr lang="en-IN" dirty="0">
              <a:solidFill>
                <a:srgbClr val="FF0000"/>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30887"/>
          </a:xfrm>
          <a:prstGeom prst="rect">
            <a:avLst/>
          </a:prstGeom>
          <a:noFill/>
        </p:spPr>
        <p:txBody>
          <a:bodyPr wrap="square">
            <a:spAutoFit/>
          </a:bodyPr>
          <a:lstStyle/>
          <a:p>
            <a:r>
              <a:rPr lang="en-IN" sz="2200" i="1" dirty="0">
                <a:solidFill>
                  <a:schemeClr val="tx1">
                    <a:lumMod val="75000"/>
                    <a:lumOff val="25000"/>
                  </a:schemeClr>
                </a:solidFill>
                <a:latin typeface="Liberation Mono"/>
              </a:rPr>
              <a:t>VALUES ( {expression </a:t>
            </a:r>
            <a:r>
              <a:rPr lang="en-IN" sz="2200" dirty="0">
                <a:solidFill>
                  <a:schemeClr val="bg1">
                    <a:lumMod val="50000"/>
                  </a:schemeClr>
                </a:solidFill>
                <a:latin typeface="Liberation Mono"/>
                <a:cs typeface="Arial" panose="020B0604020202020204" pitchFamily="34" charset="0"/>
              </a:rPr>
              <a:t>|</a:t>
            </a:r>
            <a:r>
              <a:rPr lang="en-IN" sz="2200" i="1" dirty="0">
                <a:solidFill>
                  <a:schemeClr val="tx1">
                    <a:lumMod val="75000"/>
                    <a:lumOff val="25000"/>
                  </a:schemeClr>
                </a:solidFill>
                <a:latin typeface="Liberation Mono"/>
              </a:rPr>
              <a:t> default } )</a:t>
            </a:r>
            <a:endParaRPr lang="en-IN" sz="2200" i="1" dirty="0">
              <a:solidFill>
                <a:schemeClr val="tx1">
                  <a:lumMod val="75000"/>
                  <a:lumOff val="25000"/>
                </a:schemeClr>
              </a:solidFill>
            </a:endParaRPr>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QUERY</a:t>
            </a:r>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DEFAULT ( { string </a:t>
            </a:r>
            <a:r>
              <a:rPr lang="en-IN" i="0" dirty="0"/>
              <a:t>|</a:t>
            </a:r>
            <a:r>
              <a:rPr lang="en-IN" dirty="0"/>
              <a:t> integer } )</a:t>
            </a:r>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VISIBLE </a:t>
            </a:r>
            <a:r>
              <a:rPr lang="en-IN" i="0" dirty="0"/>
              <a:t>|</a:t>
            </a:r>
            <a:r>
              <a:rPr lang="en-IN" dirty="0"/>
              <a:t> INVISIBLE</a:t>
            </a:r>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911424" y="2996952"/>
            <a:ext cx="10936857"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a:pPr>
            <a:r>
              <a:rPr lang="en-IN" sz="2200" dirty="0"/>
              <a:t>GENERATED ALWAYS AS ( { generatedColumnExpression } )</a:t>
            </a:r>
          </a:p>
        </p:txBody>
      </p:sp>
      <p:sp>
        <p:nvSpPr>
          <p:cNvPr id="13" name="TextBox 12">
            <a:extLst>
              <a:ext uri="{FF2B5EF4-FFF2-40B4-BE49-F238E27FC236}">
                <a16:creationId xmlns:a16="http://schemas.microsoft.com/office/drawing/2014/main" id="{D55B48BB-61F9-5495-C912-C29BD20331FB}"/>
              </a:ext>
            </a:extLst>
          </p:cNvPr>
          <p:cNvSpPr txBox="1"/>
          <p:nvPr/>
        </p:nvSpPr>
        <p:spPr>
          <a:xfrm>
            <a:off x="911424" y="5426841"/>
            <a:ext cx="1093686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149080"/>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startAt="2"/>
              </a:pPr>
              <a:r>
                <a:rPr lang="en-IN" sz="2200" dirty="0"/>
                <a:t>GENERATED ALWAYS AS ( { nextval('S1') } )</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639692" y="3735415"/>
              <a:ext cx="2166179" cy="629974"/>
              <a:chOff x="3220727" y="3956375"/>
              <a:chExt cx="2166179"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220727" y="4110168"/>
                <a:ext cx="454088" cy="476181"/>
                <a:chOff x="3220727"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227952"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220727"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674814"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78904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452808" y="1311584"/>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a:t>
            </a:r>
            <a:r>
              <a:rPr lang="en-US" sz="2000" dirty="0">
                <a:latin typeface="Liberation Mono"/>
              </a:rPr>
              <a:t>'</a:t>
            </a:r>
            <a:r>
              <a:rPr lang="en-IN" sz="2000" i="1" dirty="0">
                <a:solidFill>
                  <a:srgbClr val="39AE0A"/>
                </a:solidFill>
                <a:latin typeface="Liberation Mono"/>
              </a:rPr>
              <a:t>sequenceName</a:t>
            </a:r>
            <a:r>
              <a:rPr lang="en-US" sz="2000" dirty="0">
                <a:latin typeface="Liberation Mono"/>
              </a:rPr>
              <a:t>'</a:t>
            </a:r>
            <a:r>
              <a:rPr lang="en-IN" sz="2000" dirty="0">
                <a:solidFill>
                  <a:srgbClr val="000000"/>
                </a:solidFill>
                <a:latin typeface="Liberation Mono"/>
              </a:rPr>
              <a:t>)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chemeClr val="tx1">
                    <a:lumMod val="75000"/>
                    <a:lumOff val="25000"/>
                  </a:schemeClr>
                </a:solidFill>
                <a:latin typeface="Liberation Mono"/>
              </a:rPr>
              <a:t>GENERATED ALWAYS AS ( </a:t>
            </a:r>
            <a:r>
              <a:rPr lang="en-IN" sz="2200" i="1" dirty="0">
                <a:solidFill>
                  <a:schemeClr val="tx1">
                    <a:lumMod val="75000"/>
                    <a:lumOff val="25000"/>
                  </a:schemeClr>
                </a:solidFill>
                <a:latin typeface="Liberation Mono"/>
              </a:rPr>
              <a:t>nextval(</a:t>
            </a:r>
            <a:r>
              <a:rPr lang="en-US" sz="2200" dirty="0">
                <a:solidFill>
                  <a:schemeClr val="tx1">
                    <a:lumMod val="75000"/>
                    <a:lumOff val="25000"/>
                  </a:schemeClr>
                </a:solidFill>
                <a:latin typeface="Liberation Mono"/>
              </a:rPr>
              <a:t>'</a:t>
            </a:r>
            <a:r>
              <a:rPr lang="en-IN" sz="2200" i="1" dirty="0">
                <a:solidFill>
                  <a:srgbClr val="39AE0A"/>
                </a:solidFill>
                <a:latin typeface="Liberation Mono"/>
              </a:rPr>
              <a:t>sequenceName</a:t>
            </a:r>
            <a:r>
              <a:rPr lang="en-US" sz="2200" dirty="0">
                <a:solidFill>
                  <a:schemeClr val="tx1">
                    <a:lumMod val="75000"/>
                    <a:lumOff val="25000"/>
                  </a:schemeClr>
                </a:solidFill>
                <a:latin typeface="Liberation Mono"/>
              </a:rPr>
              <a:t>'</a:t>
            </a:r>
            <a:r>
              <a:rPr lang="en-IN" sz="2200" i="1" dirty="0">
                <a:solidFill>
                  <a:schemeClr val="tx1">
                    <a:lumMod val="75000"/>
                    <a:lumOff val="25000"/>
                  </a:schemeClr>
                </a:solidFill>
                <a:latin typeface="Liberation Mono"/>
              </a:rPr>
              <a:t>)</a:t>
            </a:r>
            <a:r>
              <a:rPr lang="en-IN" sz="2200" dirty="0">
                <a:solidFill>
                  <a:schemeClr val="tx1">
                    <a:lumMod val="75000"/>
                    <a:lumOff val="25000"/>
                  </a:schemeClr>
                </a:solidFill>
                <a:latin typeface="Liberation Mono"/>
              </a:rPr>
              <a:t> )</a:t>
            </a:r>
            <a:endParaRPr lang="en-IN" sz="2200" dirty="0">
              <a:solidFill>
                <a:schemeClr val="tx1">
                  <a:lumMod val="75000"/>
                  <a:lumOff val="25000"/>
                </a:schemeClr>
              </a:solidFill>
            </a:endParaRPr>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6960096" y="3233160"/>
              <a:ext cx="2117414" cy="646331"/>
              <a:chOff x="4639741"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639741" y="4149080"/>
                <a:ext cx="454086" cy="476181"/>
                <a:chOff x="4639741"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655840"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639741"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045063"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 [size]</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6523777"/>
              </p:ext>
            </p:extLst>
          </p:nvPr>
        </p:nvGraphicFramePr>
        <p:xfrm>
          <a:off x="191344" y="706204"/>
          <a:ext cx="11763149" cy="5890435"/>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57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ARRAY_APPEND </a:t>
                      </a:r>
                      <a:r>
                        <a:rPr kumimoji="0" lang="en-US" sz="1800" kern="1200" dirty="0">
                          <a:solidFill>
                            <a:schemeClr val="tx1"/>
                          </a:solidFill>
                          <a:latin typeface="Liberation Mono"/>
                          <a:ea typeface="+mn-ea"/>
                          <a:cs typeface="+mn-cs"/>
                        </a:rPr>
                        <a:t>( arrayExpression , value )    </a:t>
                      </a:r>
                      <a:endParaRPr kumimoji="0" lang="en-US" sz="18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803A69"/>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rgbClr val="FF0000"/>
                          </a:solidFill>
                          <a:latin typeface="Liberation Mono"/>
                          <a:ea typeface="+mn-ea"/>
                          <a:cs typeface="+mn-cs"/>
                        </a:rPr>
                        <a:t>Deprecated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Append an element to the end of an array. Returns NULL if any parameter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ARRAY_SLICE</a:t>
                      </a:r>
                      <a:r>
                        <a:rPr kumimoji="0" lang="en-US" sz="1800" kern="1200" dirty="0">
                          <a:solidFill>
                            <a:schemeClr val="tx1"/>
                          </a:solidFill>
                          <a:latin typeface="Liberation Mono"/>
                          <a:ea typeface="+mn-ea"/>
                          <a:cs typeface="+mn-cs"/>
                        </a:rPr>
                        <a:t>(arrayExpression, </a:t>
                      </a:r>
                      <a:r>
                        <a:rPr lang="en-US" sz="1800" kern="1200" dirty="0">
                          <a:solidFill>
                            <a:srgbClr val="990055"/>
                          </a:solidFill>
                          <a:latin typeface="Liberation Mono"/>
                          <a:ea typeface="+mn-ea"/>
                          <a:cs typeface="+mn-cs"/>
                        </a:rPr>
                        <a:t>lowerBoundInt</a:t>
                      </a:r>
                      <a:r>
                        <a:rPr kumimoji="0" lang="en-US" sz="18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latin typeface="Liberation Mono"/>
                          <a:ea typeface="+mn-ea"/>
                          <a:cs typeface="+mn-cs"/>
                        </a:rPr>
                        <a:t>                            </a:t>
                      </a:r>
                      <a:r>
                        <a:rPr lang="en-US" sz="1800" kern="1200" dirty="0">
                          <a:solidFill>
                            <a:srgbClr val="990055"/>
                          </a:solidFill>
                          <a:latin typeface="Liberation Mono"/>
                          <a:ea typeface="+mn-ea"/>
                          <a:cs typeface="+mn-cs"/>
                        </a:rPr>
                        <a:t>upperBoundInt</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elements from the array as specified by the lower and upper bound parameters. Both parameters are inclusive and the first element has index 1, i.e. ARRAY_SLICE(a, 2, 2) has only the second element. Returns NULL if any parameter is NULL or if an index is out of bounds.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IN" sz="1800" kern="1200" dirty="0">
                          <a:solidFill>
                            <a:srgbClr val="803A69"/>
                          </a:solidFill>
                          <a:latin typeface="Liberation Mono"/>
                          <a:ea typeface="+mn-ea"/>
                          <a:cs typeface="+mn-cs"/>
                        </a:rPr>
                        <a:t>TRIM_ARRAY</a:t>
                      </a:r>
                      <a:r>
                        <a:rPr kumimoji="0" lang="en-IN" sz="1800" kern="1200" dirty="0">
                          <a:solidFill>
                            <a:schemeClr val="tx1"/>
                          </a:solidFill>
                          <a:latin typeface="Liberation Mono"/>
                          <a:ea typeface="+mn-ea"/>
                          <a:cs typeface="+mn-cs"/>
                        </a:rPr>
                        <a:t>(arrayExpression, </a:t>
                      </a:r>
                      <a:r>
                        <a:rPr kumimoji="0" lang="en-IN" sz="1800" kern="1200" dirty="0">
                          <a:solidFill>
                            <a:srgbClr val="990055"/>
                          </a:solidFill>
                          <a:latin typeface="Liberation Mono"/>
                          <a:ea typeface="+mn-ea"/>
                          <a:cs typeface="+mn-cs"/>
                        </a:rPr>
                        <a:t>int</a:t>
                      </a:r>
                      <a:r>
                        <a:rPr kumimoji="0" lang="en-IN" sz="1800" kern="1200" dirty="0">
                          <a:solidFill>
                            <a:schemeClr val="tx1"/>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the specified number of elements from the end of the array. Returns NULL if second parameter is NULL or if first parameter is NULL and second parameter is not negative. Throws exception if second parameter is negative or larger than number of elements in array. Otherwise returns the truncated array.</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95935532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640085706"/>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a:t>
                      </a:r>
                      <a:r>
                        <a:rPr lang="en-IN" sz="16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Arial" panose="020B0604020202020204" pitchFamily="34" charset="0"/>
                          <a:ea typeface="+mn-ea"/>
                          <a:cs typeface="Arial" panose="020B0604020202020204" pitchFamily="34" charset="0"/>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cs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4893647"/>
          </a:xfrm>
          <a:prstGeom prst="rect">
            <a:avLst/>
          </a:prstGeom>
          <a:noFill/>
        </p:spPr>
        <p:txBody>
          <a:bodyPr wrap="square">
            <a:spAutoFit/>
          </a:bodyPr>
          <a:lstStyle/>
          <a:p>
            <a:r>
              <a:rPr lang="en-US" sz="22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RESTART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SET</a:t>
            </a:r>
            <a:r>
              <a:rPr lang="en-US" sz="2200" dirty="0">
                <a:solidFill>
                  <a:schemeClr val="tx1">
                    <a:lumMod val="75000"/>
                    <a:lumOff val="25000"/>
                  </a:schemeClr>
                </a:solidFill>
                <a:latin typeface="Liberation Mono"/>
                <a:cs typeface="Leelawadee UI Semilight" panose="020B0402040204020203" pitchFamily="34" charset="-34"/>
              </a:rPr>
              <a:t> </a:t>
            </a:r>
            <a:r>
              <a:rPr lang="en-US" sz="2200" i="1" dirty="0">
                <a:solidFill>
                  <a:schemeClr val="accent4">
                    <a:lumMod val="50000"/>
                  </a:schemeClr>
                </a:solidFill>
                <a:latin typeface="Liberation Mono"/>
                <a:cs typeface="Leelawadee UI Semilight" panose="020B0402040204020203" pitchFamily="34" charset="-34"/>
              </a:rPr>
              <a:t>basicSequenceOption</a:t>
            </a:r>
            <a:endParaRPr lang="en-US" sz="2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err="1">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191683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15719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212976"/>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65313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789040"/>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200" u="sng"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54856</TotalTime>
  <Words>20012</Words>
  <Application>Microsoft Office PowerPoint</Application>
  <PresentationFormat>Widescreen</PresentationFormat>
  <Paragraphs>2624</Paragraphs>
  <Slides>222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222</vt:i4>
      </vt:variant>
    </vt:vector>
  </HeadingPairs>
  <TitlesOfParts>
    <vt:vector size="23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12257</cp:revision>
  <dcterms:created xsi:type="dcterms:W3CDTF">2015-10-09T06:09:34Z</dcterms:created>
  <dcterms:modified xsi:type="dcterms:W3CDTF">2023-12-27T05:27:55Z</dcterms:modified>
</cp:coreProperties>
</file>