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509" r:id="rId2"/>
    <p:sldId id="508" r:id="rId3"/>
  </p:sldIdLst>
  <p:sldSz cx="121904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Introduction" id="{A3D14946-8297-4856-B082-4FEFA482017C}">
          <p14:sldIdLst>
            <p14:sldId id="282"/>
            <p14:sldId id="257"/>
            <p14:sldId id="1096"/>
            <p14:sldId id="1098"/>
            <p14:sldId id="1093"/>
            <p14:sldId id="1094"/>
            <p14:sldId id="1095"/>
            <p14:sldId id="262"/>
            <p14:sldId id="1082"/>
            <p14:sldId id="1099"/>
            <p14:sldId id="266"/>
            <p14:sldId id="1100"/>
            <p14:sldId id="1085"/>
            <p14:sldId id="1083"/>
            <p14:sldId id="1070"/>
            <p14:sldId id="269"/>
            <p14:sldId id="270"/>
            <p14:sldId id="271"/>
            <p14:sldId id="267"/>
            <p14:sldId id="272"/>
            <p14:sldId id="273"/>
          </p14:sldIdLst>
        </p14:section>
        <p14:section name="Data Defination Language" id="{347E00EC-A70B-42D3-B55A-27753B89E162}">
          <p14:sldIdLst>
            <p14:sldId id="283"/>
            <p14:sldId id="274"/>
            <p14:sldId id="275"/>
            <p14:sldId id="276"/>
            <p14:sldId id="285"/>
            <p14:sldId id="286"/>
            <p14:sldId id="289"/>
            <p14:sldId id="290"/>
            <p14:sldId id="291"/>
            <p14:sldId id="866"/>
            <p14:sldId id="292"/>
            <p14:sldId id="293"/>
            <p14:sldId id="294"/>
            <p14:sldId id="295"/>
            <p14:sldId id="296"/>
            <p14:sldId id="297"/>
            <p14:sldId id="298"/>
            <p14:sldId id="300"/>
            <p14:sldId id="301"/>
            <p14:sldId id="302"/>
            <p14:sldId id="1104"/>
            <p14:sldId id="1147"/>
            <p14:sldId id="1150"/>
            <p14:sldId id="305"/>
            <p14:sldId id="1151"/>
            <p14:sldId id="306"/>
            <p14:sldId id="307"/>
            <p14:sldId id="308"/>
            <p14:sldId id="1105"/>
            <p14:sldId id="1148"/>
            <p14:sldId id="1152"/>
            <p14:sldId id="311"/>
            <p14:sldId id="1153"/>
            <p14:sldId id="312"/>
            <p14:sldId id="313"/>
            <p14:sldId id="314"/>
            <p14:sldId id="315"/>
            <p14:sldId id="316"/>
            <p14:sldId id="1158"/>
            <p14:sldId id="1156"/>
            <p14:sldId id="1109"/>
            <p14:sldId id="1157"/>
            <p14:sldId id="1110"/>
            <p14:sldId id="319"/>
            <p14:sldId id="847"/>
            <p14:sldId id="320"/>
            <p14:sldId id="1149"/>
            <p14:sldId id="1111"/>
            <p14:sldId id="1154"/>
            <p14:sldId id="1107"/>
            <p14:sldId id="1155"/>
            <p14:sldId id="1108"/>
            <p14:sldId id="1106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848"/>
            <p14:sldId id="849"/>
            <p14:sldId id="851"/>
            <p14:sldId id="331"/>
            <p14:sldId id="1144"/>
            <p14:sldId id="336"/>
            <p14:sldId id="852"/>
            <p14:sldId id="334"/>
            <p14:sldId id="337"/>
            <p14:sldId id="338"/>
            <p14:sldId id="339"/>
            <p14:sldId id="1159"/>
            <p14:sldId id="1163"/>
            <p14:sldId id="1160"/>
            <p14:sldId id="1164"/>
            <p14:sldId id="1161"/>
            <p14:sldId id="1165"/>
            <p14:sldId id="1167"/>
            <p14:sldId id="1162"/>
            <p14:sldId id="1166"/>
            <p14:sldId id="1140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1079"/>
            <p14:sldId id="1080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1131"/>
            <p14:sldId id="362"/>
            <p14:sldId id="365"/>
            <p14:sldId id="366"/>
          </p14:sldIdLst>
        </p14:section>
        <p14:section name="Data Manuplation Language" id="{DABA1552-33D0-4262-A930-69DA7CCB6843}">
          <p14:sldIdLst>
            <p14:sldId id="367"/>
            <p14:sldId id="368"/>
            <p14:sldId id="369"/>
            <p14:sldId id="371"/>
            <p14:sldId id="1126"/>
            <p14:sldId id="372"/>
            <p14:sldId id="1125"/>
            <p14:sldId id="373"/>
            <p14:sldId id="374"/>
            <p14:sldId id="375"/>
            <p14:sldId id="376"/>
            <p14:sldId id="377"/>
            <p14:sldId id="380"/>
            <p14:sldId id="381"/>
            <p14:sldId id="382"/>
            <p14:sldId id="383"/>
            <p14:sldId id="1081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853"/>
            <p14:sldId id="1102"/>
            <p14:sldId id="855"/>
            <p14:sldId id="856"/>
            <p14:sldId id="857"/>
            <p14:sldId id="858"/>
            <p14:sldId id="393"/>
            <p14:sldId id="394"/>
            <p14:sldId id="395"/>
            <p14:sldId id="397"/>
            <p14:sldId id="398"/>
            <p14:sldId id="402"/>
            <p14:sldId id="403"/>
            <p14:sldId id="404"/>
            <p14:sldId id="405"/>
            <p14:sldId id="406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1113"/>
            <p14:sldId id="1042"/>
            <p14:sldId id="1114"/>
            <p14:sldId id="1127"/>
            <p14:sldId id="1115"/>
            <p14:sldId id="1116"/>
            <p14:sldId id="428"/>
            <p14:sldId id="429"/>
            <p14:sldId id="1128"/>
            <p14:sldId id="430"/>
            <p14:sldId id="431"/>
            <p14:sldId id="434"/>
            <p14:sldId id="435"/>
            <p14:sldId id="436"/>
            <p14:sldId id="437"/>
            <p14:sldId id="438"/>
            <p14:sldId id="443"/>
            <p14:sldId id="445"/>
            <p14:sldId id="446"/>
            <p14:sldId id="440"/>
            <p14:sldId id="441"/>
            <p14:sldId id="44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7"/>
            <p14:sldId id="468"/>
            <p14:sldId id="469"/>
            <p14:sldId id="470"/>
            <p14:sldId id="471"/>
            <p14:sldId id="472"/>
            <p14:sldId id="473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1123"/>
            <p14:sldId id="524"/>
            <p14:sldId id="1124"/>
            <p14:sldId id="525"/>
            <p14:sldId id="526"/>
            <p14:sldId id="527"/>
            <p14:sldId id="1122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1121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</p14:sldIdLst>
        </p14:section>
        <p14:section name="Theory Section" id="{34884AC8-2BB3-410A-B367-3356E05FE22B}">
          <p14:sldIdLst>
            <p14:sldId id="618"/>
            <p14:sldId id="563"/>
            <p14:sldId id="564"/>
            <p14:sldId id="565"/>
            <p14:sldId id="566"/>
            <p14:sldId id="567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1141"/>
            <p14:sldId id="591"/>
            <p14:sldId id="1142"/>
            <p14:sldId id="592"/>
            <p14:sldId id="593"/>
            <p14:sldId id="1143"/>
            <p14:sldId id="594"/>
            <p14:sldId id="595"/>
            <p14:sldId id="596"/>
            <p14:sldId id="597"/>
            <p14:sldId id="598"/>
            <p14:sldId id="599"/>
            <p14:sldId id="602"/>
            <p14:sldId id="603"/>
            <p14:sldId id="604"/>
            <p14:sldId id="605"/>
            <p14:sldId id="606"/>
            <p14:sldId id="607"/>
          </p14:sldIdLst>
        </p14:section>
        <p14:section name="Normatization" id="{EF0E5AD4-5FD4-4F19-A19E-E102405AA098}">
          <p14:sldIdLst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860"/>
            <p14:sldId id="861"/>
            <p14:sldId id="862"/>
            <p14:sldId id="632"/>
            <p14:sldId id="633"/>
            <p14:sldId id="634"/>
            <p14:sldId id="1086"/>
            <p14:sldId id="635"/>
            <p14:sldId id="1087"/>
            <p14:sldId id="636"/>
            <p14:sldId id="637"/>
            <p14:sldId id="1088"/>
            <p14:sldId id="638"/>
            <p14:sldId id="639"/>
            <p14:sldId id="640"/>
            <p14:sldId id="641"/>
          </p14:sldIdLst>
        </p14:section>
        <p14:section name="Stored Procedure and Function" id="{B62913B0-EC9F-4436-BEDC-4DCBF9A2B3AB}">
          <p14:sldIdLst>
            <p14:sldId id="642"/>
            <p14:sldId id="643"/>
            <p14:sldId id="644"/>
            <p14:sldId id="645"/>
            <p14:sldId id="646"/>
            <p14:sldId id="647"/>
            <p14:sldId id="648"/>
            <p14:sldId id="649"/>
            <p14:sldId id="650"/>
            <p14:sldId id="651"/>
            <p14:sldId id="652"/>
            <p14:sldId id="653"/>
            <p14:sldId id="654"/>
            <p14:sldId id="655"/>
            <p14:sldId id="656"/>
            <p14:sldId id="657"/>
            <p14:sldId id="658"/>
            <p14:sldId id="669"/>
            <p14:sldId id="670"/>
            <p14:sldId id="1139"/>
            <p14:sldId id="661"/>
            <p14:sldId id="662"/>
            <p14:sldId id="663"/>
            <p14:sldId id="1132"/>
            <p14:sldId id="668"/>
            <p14:sldId id="672"/>
            <p14:sldId id="673"/>
            <p14:sldId id="1136"/>
            <p14:sldId id="1137"/>
            <p14:sldId id="1138"/>
            <p14:sldId id="675"/>
            <p14:sldId id="676"/>
            <p14:sldId id="677"/>
            <p14:sldId id="678"/>
            <p14:sldId id="679"/>
            <p14:sldId id="680"/>
          </p14:sldIdLst>
        </p14:section>
        <p14:section name="Triggers" id="{43413A11-6D7B-4E6D-B88B-1C10283CD29F}">
          <p14:sldIdLst>
            <p14:sldId id="681"/>
            <p14:sldId id="682"/>
            <p14:sldId id="683"/>
            <p14:sldId id="684"/>
            <p14:sldId id="686"/>
            <p14:sldId id="688"/>
            <p14:sldId id="1133"/>
            <p14:sldId id="692"/>
            <p14:sldId id="1134"/>
            <p14:sldId id="1135"/>
            <p14:sldId id="689"/>
            <p14:sldId id="690"/>
            <p14:sldId id="691"/>
            <p14:sldId id="693"/>
            <p14:sldId id="694"/>
            <p14:sldId id="695"/>
            <p14:sldId id="696"/>
            <p14:sldId id="697"/>
            <p14:sldId id="698"/>
          </p14:sldIdLst>
        </p14:section>
        <p14:section name="NoSQL" id="{043CF6B2-E975-4043-812B-33699AD3D23F}">
          <p14:sldIdLst>
            <p14:sldId id="699"/>
            <p14:sldId id="700"/>
            <p14:sldId id="707"/>
            <p14:sldId id="701"/>
            <p14:sldId id="702"/>
            <p14:sldId id="703"/>
            <p14:sldId id="704"/>
            <p14:sldId id="1130"/>
            <p14:sldId id="705"/>
            <p14:sldId id="708"/>
            <p14:sldId id="1089"/>
            <p14:sldId id="864"/>
            <p14:sldId id="709"/>
            <p14:sldId id="710"/>
            <p14:sldId id="711"/>
            <p14:sldId id="712"/>
            <p14:sldId id="713"/>
            <p14:sldId id="714"/>
            <p14:sldId id="715"/>
            <p14:sldId id="716"/>
            <p14:sldId id="717"/>
            <p14:sldId id="718"/>
            <p14:sldId id="719"/>
            <p14:sldId id="720"/>
            <p14:sldId id="721"/>
            <p14:sldId id="722"/>
            <p14:sldId id="723"/>
            <p14:sldId id="724"/>
            <p14:sldId id="725"/>
            <p14:sldId id="726"/>
            <p14:sldId id="727"/>
            <p14:sldId id="728"/>
            <p14:sldId id="729"/>
            <p14:sldId id="730"/>
            <p14:sldId id="731"/>
            <p14:sldId id="732"/>
            <p14:sldId id="733"/>
            <p14:sldId id="734"/>
            <p14:sldId id="735"/>
            <p14:sldId id="736"/>
            <p14:sldId id="737"/>
            <p14:sldId id="738"/>
            <p14:sldId id="739"/>
            <p14:sldId id="740"/>
            <p14:sldId id="741"/>
            <p14:sldId id="742"/>
            <p14:sldId id="743"/>
            <p14:sldId id="744"/>
            <p14:sldId id="745"/>
            <p14:sldId id="746"/>
            <p14:sldId id="747"/>
            <p14:sldId id="748"/>
            <p14:sldId id="749"/>
            <p14:sldId id="750"/>
            <p14:sldId id="751"/>
            <p14:sldId id="752"/>
            <p14:sldId id="753"/>
            <p14:sldId id="754"/>
            <p14:sldId id="755"/>
            <p14:sldId id="756"/>
            <p14:sldId id="757"/>
            <p14:sldId id="758"/>
            <p14:sldId id="759"/>
            <p14:sldId id="760"/>
            <p14:sldId id="761"/>
            <p14:sldId id="762"/>
            <p14:sldId id="763"/>
            <p14:sldId id="764"/>
            <p14:sldId id="765"/>
            <p14:sldId id="766"/>
            <p14:sldId id="767"/>
            <p14:sldId id="768"/>
            <p14:sldId id="769"/>
            <p14:sldId id="770"/>
            <p14:sldId id="771"/>
            <p14:sldId id="772"/>
            <p14:sldId id="773"/>
            <p14:sldId id="774"/>
            <p14:sldId id="775"/>
            <p14:sldId id="776"/>
            <p14:sldId id="777"/>
            <p14:sldId id="778"/>
            <p14:sldId id="779"/>
            <p14:sldId id="780"/>
            <p14:sldId id="781"/>
            <p14:sldId id="782"/>
            <p14:sldId id="783"/>
            <p14:sldId id="784"/>
            <p14:sldId id="785"/>
            <p14:sldId id="786"/>
            <p14:sldId id="787"/>
            <p14:sldId id="788"/>
            <p14:sldId id="789"/>
            <p14:sldId id="790"/>
            <p14:sldId id="791"/>
            <p14:sldId id="792"/>
            <p14:sldId id="793"/>
            <p14:sldId id="794"/>
            <p14:sldId id="795"/>
            <p14:sldId id="796"/>
            <p14:sldId id="797"/>
            <p14:sldId id="798"/>
            <p14:sldId id="799"/>
            <p14:sldId id="800"/>
            <p14:sldId id="801"/>
            <p14:sldId id="802"/>
            <p14:sldId id="803"/>
            <p14:sldId id="804"/>
            <p14:sldId id="805"/>
            <p14:sldId id="806"/>
            <p14:sldId id="807"/>
            <p14:sldId id="808"/>
            <p14:sldId id="809"/>
            <p14:sldId id="810"/>
            <p14:sldId id="811"/>
            <p14:sldId id="812"/>
            <p14:sldId id="813"/>
            <p14:sldId id="814"/>
            <p14:sldId id="815"/>
            <p14:sldId id="816"/>
            <p14:sldId id="817"/>
            <p14:sldId id="818"/>
            <p14:sldId id="819"/>
            <p14:sldId id="820"/>
            <p14:sldId id="821"/>
            <p14:sldId id="822"/>
            <p14:sldId id="823"/>
            <p14:sldId id="824"/>
            <p14:sldId id="825"/>
            <p14:sldId id="826"/>
            <p14:sldId id="827"/>
            <p14:sldId id="828"/>
            <p14:sldId id="829"/>
            <p14:sldId id="830"/>
            <p14:sldId id="831"/>
            <p14:sldId id="832"/>
            <p14:sldId id="833"/>
            <p14:sldId id="834"/>
            <p14:sldId id="835"/>
            <p14:sldId id="836"/>
            <p14:sldId id="837"/>
            <p14:sldId id="838"/>
            <p14:sldId id="839"/>
            <p14:sldId id="840"/>
            <p14:sldId id="841"/>
          </p14:sldIdLst>
        </p14:section>
        <p14:section name="Big Data" id="{714FF753-78D3-4CFC-AD17-400810612444}">
          <p14:sldIdLst>
            <p14:sldId id="842"/>
            <p14:sldId id="843"/>
            <p14:sldId id="844"/>
            <p14:sldId id="845"/>
            <p14:sldId id="863"/>
            <p14:sldId id="865"/>
            <p14:sldId id="846"/>
            <p14:sldId id="503"/>
            <p14:sldId id="1101"/>
            <p14:sldId id="1118"/>
            <p14:sldId id="1120"/>
            <p14:sldId id="1171"/>
            <p14:sldId id="1170"/>
            <p14:sldId id="1169"/>
            <p14:sldId id="1168"/>
            <p14:sldId id="1172"/>
            <p14:sldId id="1173"/>
            <p14:sldId id="1174"/>
            <p14:sldId id="117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=""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6C8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97" autoAdjust="0"/>
    <p:restoredTop sz="94660"/>
  </p:normalViewPr>
  <p:slideViewPr>
    <p:cSldViewPr>
      <p:cViewPr varScale="1">
        <p:scale>
          <a:sx n="64" d="100"/>
          <a:sy n="64" d="100"/>
        </p:scale>
        <p:origin x="-738" y="-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51050-3720-483B-B552-57DC1341D582}" type="datetimeFigureOut">
              <a:rPr lang="en-US" smtClean="0"/>
              <a:pPr/>
              <a:t>6/5/2020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29D91-C89F-4238-95A2-0EBF9E6AB4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30710" y="980728"/>
            <a:ext cx="8838049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Natural Join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1A85463-8A73-4AAF-B006-A8206B2E4A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4" name="Footer Placeholder 2">
            <a:extLst>
              <a:ext uri="{FF2B5EF4-FFF2-40B4-BE49-F238E27FC236}">
                <a16:creationId xmlns:a16="http://schemas.microsoft.com/office/drawing/2014/main" xmlns="" id="{4610B96E-6F6B-4597-8ADF-B68C8A17E820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8582" y="1988840"/>
            <a:ext cx="113772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latin typeface="Palatino Linotype" panose="02040502050505030304" pitchFamily="18" charset="0"/>
                <a:cs typeface="Arial" panose="020B0604020202020204" pitchFamily="34" charset="0"/>
              </a:rPr>
              <a:t>The </a:t>
            </a:r>
            <a:r>
              <a:rPr lang="en-IN" sz="2000" b="1" dirty="0">
                <a:latin typeface="Palatino Linotype" panose="02040502050505030304" pitchFamily="18" charset="0"/>
                <a:cs typeface="Arial" panose="020B0604020202020204" pitchFamily="34" charset="0"/>
              </a:rPr>
              <a:t>NATURAL</a:t>
            </a:r>
            <a:r>
              <a:rPr lang="en-IN" sz="2000" dirty="0">
                <a:latin typeface="Palatino Linotype" panose="02040502050505030304" pitchFamily="18" charset="0"/>
                <a:cs typeface="Arial" panose="020B0604020202020204" pitchFamily="34" charset="0"/>
              </a:rPr>
              <a:t> </a:t>
            </a:r>
            <a:r>
              <a:rPr lang="en-IN" sz="2000" b="1" dirty="0">
                <a:latin typeface="Palatino Linotype" panose="02040502050505030304" pitchFamily="18" charset="0"/>
                <a:cs typeface="Arial" panose="020B0604020202020204" pitchFamily="34" charset="0"/>
              </a:rPr>
              <a:t>JOIN</a:t>
            </a:r>
            <a:r>
              <a:rPr lang="en-IN" sz="2000" dirty="0">
                <a:latin typeface="Palatino Linotype" panose="02040502050505030304" pitchFamily="18" charset="0"/>
                <a:cs typeface="Arial" panose="020B0604020202020204" pitchFamily="34" charset="0"/>
              </a:rPr>
              <a:t> is such a join that performs the same task as an </a:t>
            </a:r>
            <a:r>
              <a:rPr lang="en-IN" sz="2000" b="1" dirty="0">
                <a:latin typeface="Palatino Linotype" panose="02040502050505030304" pitchFamily="18" charset="0"/>
                <a:cs typeface="Arial" panose="020B0604020202020204" pitchFamily="34" charset="0"/>
              </a:rPr>
              <a:t>INNER</a:t>
            </a:r>
            <a:r>
              <a:rPr lang="en-IN" sz="2000" dirty="0">
                <a:latin typeface="Palatino Linotype" panose="02040502050505030304" pitchFamily="18" charset="0"/>
                <a:cs typeface="Arial" panose="020B0604020202020204" pitchFamily="34" charset="0"/>
              </a:rPr>
              <a:t> </a:t>
            </a:r>
            <a:r>
              <a:rPr lang="en-IN" sz="2000" b="1" dirty="0">
                <a:latin typeface="Palatino Linotype" panose="02040502050505030304" pitchFamily="18" charset="0"/>
                <a:cs typeface="Arial" panose="020B0604020202020204" pitchFamily="34" charset="0"/>
              </a:rPr>
              <a:t>JOIN</a:t>
            </a:r>
            <a:r>
              <a:rPr lang="en-IN" sz="2000" dirty="0">
                <a:latin typeface="Palatino Linotype" panose="02040502050505030304" pitchFamily="18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380" y="2708920"/>
            <a:ext cx="11775474" cy="163121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Palatino Linotype" panose="02040502050505030304" pitchFamily="18" charset="0"/>
                <a:cs typeface="Arial" panose="020B0604020202020204" pitchFamily="34" charset="0"/>
              </a:rPr>
              <a:t>The associated tables have one or more pairs of identically column-names.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Palatino Linotype" panose="02040502050505030304" pitchFamily="18" charset="0"/>
                <a:cs typeface="Arial" panose="020B0604020202020204" pitchFamily="34" charset="0"/>
              </a:rPr>
              <a:t>The columns must be of the same name and data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Palatino Linotype" panose="02040502050505030304" pitchFamily="18" charset="0"/>
                <a:cs typeface="Arial" panose="020B0604020202020204" pitchFamily="34" charset="0"/>
              </a:rPr>
              <a:t>Don't use ON / USING clause in a NATURAL JOIN.</a:t>
            </a:r>
            <a:endParaRPr lang="en-IN" dirty="0"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Palatino Linotype" panose="02040502050505030304" pitchFamily="18" charset="0"/>
                <a:cs typeface="Arial" panose="020B0604020202020204" pitchFamily="34" charset="0"/>
              </a:rPr>
              <a:t>When this join condition gets applied always the duplicates of the common columns get eliminated from the result.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2559" y="4381941"/>
            <a:ext cx="7128792" cy="243143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Note: </a:t>
            </a:r>
          </a:p>
          <a:p>
            <a:endParaRPr lang="en-IN" sz="800" dirty="0"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Palatino Linotype" panose="02040502050505030304" pitchFamily="18" charset="0"/>
                <a:cs typeface="Arial" panose="020B0604020202020204" pitchFamily="34" charset="0"/>
              </a:rPr>
              <a:t>If the column-names are not same, then NATURAL JOIN will work as CROSS JOIN.</a:t>
            </a:r>
          </a:p>
          <a:p>
            <a:endParaRPr lang="en-IN" sz="800" dirty="0"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Palatino Linotype" panose="02040502050505030304" pitchFamily="18" charset="0"/>
                <a:cs typeface="Arial" pitchFamily="34" charset="0"/>
              </a:rPr>
              <a:t>A NATURAL JOIN can be used with a LEFT OUTER join, or a RIGHT OUTER join.</a:t>
            </a:r>
          </a:p>
          <a:p>
            <a:endParaRPr lang="en-IN" sz="2400" dirty="0"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392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380" y="1098132"/>
            <a:ext cx="116314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latin typeface="Palatino Linotype" panose="02040502050505030304" pitchFamily="18" charset="0"/>
                <a:cs typeface="Arial" panose="020B0604020202020204" pitchFamily="34" charset="0"/>
              </a:rPr>
              <a:t>The </a:t>
            </a:r>
            <a:r>
              <a:rPr lang="en-IN" sz="2000" dirty="0">
                <a:solidFill>
                  <a:srgbClr val="C74C49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NATURAL JOIN </a:t>
            </a:r>
            <a:r>
              <a:rPr lang="en-IN" sz="2000" dirty="0">
                <a:latin typeface="Palatino Linotype" panose="02040502050505030304" pitchFamily="18" charset="0"/>
                <a:cs typeface="Arial" panose="020B0604020202020204" pitchFamily="34" charset="0"/>
              </a:rPr>
              <a:t>is such a join that performs the same task as an </a:t>
            </a:r>
            <a:r>
              <a:rPr lang="en-IN" sz="2000" dirty="0">
                <a:solidFill>
                  <a:srgbClr val="C74C49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INNER JOIN</a:t>
            </a:r>
            <a:r>
              <a:rPr lang="en-IN" sz="2000" dirty="0">
                <a:latin typeface="Palatino Linotype" panose="02040502050505030304" pitchFamily="18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184979" y="1556594"/>
            <a:ext cx="118204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7AA"/>
                </a:solidFill>
                <a:latin typeface="Liberation Mono"/>
              </a:rPr>
              <a:t>SELECT column-list from &lt;table_references&gt; </a:t>
            </a:r>
            <a:r>
              <a:rPr lang="en-US" sz="2400" b="1" u="sng" dirty="0">
                <a:solidFill>
                  <a:srgbClr val="0077AA"/>
                </a:solidFill>
                <a:uFill>
                  <a:solidFill>
                    <a:srgbClr val="FF0000"/>
                  </a:solidFill>
                </a:uFill>
                <a:latin typeface="Liberation Mono"/>
              </a:rPr>
              <a:t>NATURAL JOIN </a:t>
            </a:r>
            <a:r>
              <a:rPr lang="en-US" sz="2000" dirty="0">
                <a:solidFill>
                  <a:srgbClr val="0077AA"/>
                </a:solidFill>
                <a:latin typeface="Liberation Mono"/>
              </a:rPr>
              <a:t>&lt;table_references&gt;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179408" y="2221171"/>
            <a:ext cx="89904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7AA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*</a:t>
            </a:r>
            <a:r>
              <a:rPr lang="en-IN" dirty="0">
                <a:solidFill>
                  <a:srgbClr val="DD4A68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77A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emp </a:t>
            </a:r>
            <a:r>
              <a:rPr lang="en-IN" sz="2000" b="1" dirty="0">
                <a:solidFill>
                  <a:srgbClr val="E0D6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NATURAL JOIN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dept;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969" y="4773794"/>
            <a:ext cx="4176464" cy="11046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048BD748-B206-47BA-A66B-CE75AF0727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12" name="Footer Placeholder 2">
            <a:extLst>
              <a:ext uri="{FF2B5EF4-FFF2-40B4-BE49-F238E27FC236}">
                <a16:creationId xmlns="" xmlns:a16="http://schemas.microsoft.com/office/drawing/2014/main" id="{5FB08BE4-C3B1-4781-BC6A-C3A3C630CD94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523802" y="2"/>
            <a:ext cx="914281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natural </a:t>
            </a:r>
            <a:r>
              <a:rPr lang="en-US" sz="3200" b="1" i="1" dirty="0">
                <a:latin typeface="Arial" pitchFamily="34" charset="0"/>
                <a:cs typeface="Arial" pitchFamily="34" charset="0"/>
              </a:rPr>
              <a:t>join</a:t>
            </a:r>
            <a:endParaRPr lang="en-IN" sz="3200" b="1" i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019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51379</TotalTime>
  <Words>160</Words>
  <Application>Microsoft Office PowerPoint</Application>
  <PresentationFormat>Custom</PresentationFormat>
  <Paragraphs>17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saleel</dc:creator>
  <cp:lastModifiedBy>saleel</cp:lastModifiedBy>
  <cp:revision>2905</cp:revision>
  <dcterms:created xsi:type="dcterms:W3CDTF">2019-04-24T09:11:59Z</dcterms:created>
  <dcterms:modified xsi:type="dcterms:W3CDTF">2020-06-05T11:01:28Z</dcterms:modified>
</cp:coreProperties>
</file>