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21"/>
  </p:notesMasterIdLst>
  <p:sldIdLst>
    <p:sldId id="257" r:id="rId2"/>
    <p:sldId id="1040" r:id="rId3"/>
    <p:sldId id="621" r:id="rId4"/>
    <p:sldId id="1643" r:id="rId5"/>
    <p:sldId id="1644" r:id="rId6"/>
    <p:sldId id="615" r:id="rId7"/>
    <p:sldId id="506" r:id="rId8"/>
    <p:sldId id="791" r:id="rId9"/>
    <p:sldId id="793" r:id="rId10"/>
    <p:sldId id="285" r:id="rId11"/>
    <p:sldId id="286" r:id="rId12"/>
    <p:sldId id="1287" r:id="rId13"/>
    <p:sldId id="1567" r:id="rId14"/>
    <p:sldId id="1506" r:id="rId15"/>
    <p:sldId id="829" r:id="rId16"/>
    <p:sldId id="673" r:id="rId17"/>
    <p:sldId id="674" r:id="rId18"/>
    <p:sldId id="379" r:id="rId19"/>
    <p:sldId id="1531" r:id="rId20"/>
    <p:sldId id="1516" r:id="rId21"/>
    <p:sldId id="1517" r:id="rId22"/>
    <p:sldId id="1510" r:id="rId23"/>
    <p:sldId id="1511" r:id="rId24"/>
    <p:sldId id="1512" r:id="rId25"/>
    <p:sldId id="1513" r:id="rId26"/>
    <p:sldId id="1514" r:id="rId27"/>
    <p:sldId id="1515" r:id="rId28"/>
    <p:sldId id="1518" r:id="rId29"/>
    <p:sldId id="1519" r:id="rId30"/>
    <p:sldId id="1646" r:id="rId31"/>
    <p:sldId id="1648" r:id="rId32"/>
    <p:sldId id="1520" r:id="rId33"/>
    <p:sldId id="1521" r:id="rId34"/>
    <p:sldId id="1522" r:id="rId35"/>
    <p:sldId id="1524" r:id="rId36"/>
    <p:sldId id="1508" r:id="rId37"/>
    <p:sldId id="1507" r:id="rId38"/>
    <p:sldId id="1555" r:id="rId39"/>
    <p:sldId id="1556" r:id="rId40"/>
    <p:sldId id="1557" r:id="rId41"/>
    <p:sldId id="1561" r:id="rId42"/>
    <p:sldId id="1563" r:id="rId43"/>
    <p:sldId id="1582" r:id="rId44"/>
    <p:sldId id="1583" r:id="rId45"/>
    <p:sldId id="1608" r:id="rId46"/>
    <p:sldId id="1609" r:id="rId47"/>
    <p:sldId id="1586" r:id="rId48"/>
    <p:sldId id="1584" r:id="rId49"/>
    <p:sldId id="1599" r:id="rId50"/>
    <p:sldId id="1585" r:id="rId51"/>
    <p:sldId id="1600" r:id="rId52"/>
    <p:sldId id="1596" r:id="rId53"/>
    <p:sldId id="1601" r:id="rId54"/>
    <p:sldId id="1587" r:id="rId55"/>
    <p:sldId id="1602" r:id="rId56"/>
    <p:sldId id="1593" r:id="rId57"/>
    <p:sldId id="1603" r:id="rId58"/>
    <p:sldId id="1594" r:id="rId59"/>
    <p:sldId id="1604" r:id="rId60"/>
    <p:sldId id="1595" r:id="rId61"/>
    <p:sldId id="1605" r:id="rId62"/>
    <p:sldId id="1598" r:id="rId63"/>
    <p:sldId id="1606" r:id="rId64"/>
    <p:sldId id="1588" r:id="rId65"/>
    <p:sldId id="1589" r:id="rId66"/>
    <p:sldId id="1607" r:id="rId67"/>
    <p:sldId id="1597" r:id="rId68"/>
    <p:sldId id="1610" r:id="rId69"/>
    <p:sldId id="1611" r:id="rId70"/>
    <p:sldId id="686" r:id="rId71"/>
    <p:sldId id="1207" r:id="rId72"/>
    <p:sldId id="302" r:id="rId73"/>
    <p:sldId id="1130" r:id="rId74"/>
    <p:sldId id="1614" r:id="rId75"/>
    <p:sldId id="1265" r:id="rId76"/>
    <p:sldId id="305" r:id="rId77"/>
    <p:sldId id="1266" r:id="rId78"/>
    <p:sldId id="1615" r:id="rId79"/>
    <p:sldId id="308" r:id="rId80"/>
    <p:sldId id="1618" r:id="rId81"/>
    <p:sldId id="1619" r:id="rId82"/>
    <p:sldId id="1617" r:id="rId83"/>
    <p:sldId id="1132" r:id="rId84"/>
    <p:sldId id="1268" r:id="rId85"/>
    <p:sldId id="1620" r:id="rId86"/>
    <p:sldId id="313" r:id="rId87"/>
    <p:sldId id="1204" r:id="rId88"/>
    <p:sldId id="1621" r:id="rId89"/>
    <p:sldId id="1622" r:id="rId90"/>
    <p:sldId id="1134" r:id="rId91"/>
    <p:sldId id="1623" r:id="rId92"/>
    <p:sldId id="1624" r:id="rId93"/>
    <p:sldId id="1625" r:id="rId94"/>
    <p:sldId id="1626" r:id="rId95"/>
    <p:sldId id="1627" r:id="rId96"/>
    <p:sldId id="1628" r:id="rId97"/>
    <p:sldId id="1612" r:id="rId98"/>
    <p:sldId id="1613" r:id="rId99"/>
    <p:sldId id="1527" r:id="rId100"/>
    <p:sldId id="1528" r:id="rId101"/>
    <p:sldId id="551" r:id="rId102"/>
    <p:sldId id="554" r:id="rId103"/>
    <p:sldId id="1525" r:id="rId104"/>
    <p:sldId id="1526" r:id="rId105"/>
    <p:sldId id="562" r:id="rId106"/>
    <p:sldId id="563" r:id="rId107"/>
    <p:sldId id="1296" r:id="rId108"/>
    <p:sldId id="1529" r:id="rId109"/>
    <p:sldId id="1530" r:id="rId110"/>
    <p:sldId id="1645" r:id="rId111"/>
    <p:sldId id="1540" r:id="rId112"/>
    <p:sldId id="1541" r:id="rId113"/>
    <p:sldId id="1542" r:id="rId114"/>
    <p:sldId id="1543" r:id="rId115"/>
    <p:sldId id="1059" r:id="rId116"/>
    <p:sldId id="1060" r:id="rId117"/>
    <p:sldId id="1418" r:id="rId118"/>
    <p:sldId id="576" r:id="rId119"/>
    <p:sldId id="577" r:id="rId120"/>
    <p:sldId id="1564" r:id="rId121"/>
    <p:sldId id="1566" r:id="rId122"/>
    <p:sldId id="1631" r:id="rId123"/>
    <p:sldId id="1632" r:id="rId124"/>
    <p:sldId id="1629" r:id="rId125"/>
    <p:sldId id="1630" r:id="rId126"/>
    <p:sldId id="1633" r:id="rId127"/>
    <p:sldId id="1634" r:id="rId128"/>
    <p:sldId id="1474" r:id="rId129"/>
    <p:sldId id="1475" r:id="rId130"/>
    <p:sldId id="1476" r:id="rId131"/>
    <p:sldId id="1477" r:id="rId132"/>
    <p:sldId id="1478" r:id="rId133"/>
    <p:sldId id="1479" r:id="rId134"/>
    <p:sldId id="1481" r:id="rId135"/>
    <p:sldId id="625" r:id="rId136"/>
    <p:sldId id="1150" r:id="rId137"/>
    <p:sldId id="393" r:id="rId138"/>
    <p:sldId id="395" r:id="rId139"/>
    <p:sldId id="1642" r:id="rId140"/>
    <p:sldId id="820" r:id="rId141"/>
    <p:sldId id="414" r:id="rId142"/>
    <p:sldId id="821" r:id="rId143"/>
    <p:sldId id="1077" r:id="rId144"/>
    <p:sldId id="1177" r:id="rId145"/>
    <p:sldId id="1535" r:id="rId146"/>
    <p:sldId id="1536" r:id="rId147"/>
    <p:sldId id="1532" r:id="rId148"/>
    <p:sldId id="1533" r:id="rId149"/>
    <p:sldId id="1534" r:id="rId150"/>
    <p:sldId id="1538" r:id="rId151"/>
    <p:sldId id="1539" r:id="rId152"/>
    <p:sldId id="1152" r:id="rId153"/>
    <p:sldId id="1153" r:id="rId154"/>
    <p:sldId id="1537" r:id="rId155"/>
    <p:sldId id="1548" r:id="rId156"/>
    <p:sldId id="1549" r:id="rId157"/>
    <p:sldId id="564" r:id="rId158"/>
    <p:sldId id="1364" r:id="rId159"/>
    <p:sldId id="826" r:id="rId160"/>
    <p:sldId id="566" r:id="rId161"/>
    <p:sldId id="1211" r:id="rId162"/>
    <p:sldId id="1430" r:id="rId163"/>
    <p:sldId id="1460" r:id="rId164"/>
    <p:sldId id="798" r:id="rId165"/>
    <p:sldId id="1215" r:id="rId166"/>
    <p:sldId id="1427" r:id="rId167"/>
    <p:sldId id="1225" r:id="rId168"/>
    <p:sldId id="1212" r:id="rId169"/>
    <p:sldId id="1213" r:id="rId170"/>
    <p:sldId id="1216" r:id="rId171"/>
    <p:sldId id="1210" r:id="rId172"/>
    <p:sldId id="1151" r:id="rId173"/>
    <p:sldId id="1226" r:id="rId174"/>
    <p:sldId id="443" r:id="rId175"/>
    <p:sldId id="445" r:id="rId176"/>
    <p:sldId id="446" r:id="rId177"/>
    <p:sldId id="1293" r:id="rId178"/>
    <p:sldId id="1403" r:id="rId179"/>
    <p:sldId id="1290" r:id="rId180"/>
    <p:sldId id="1294" r:id="rId181"/>
    <p:sldId id="1283" r:id="rId182"/>
    <p:sldId id="440" r:id="rId183"/>
    <p:sldId id="570" r:id="rId184"/>
    <p:sldId id="827" r:id="rId185"/>
    <p:sldId id="453" r:id="rId186"/>
    <p:sldId id="574" r:id="rId187"/>
    <p:sldId id="838" r:id="rId188"/>
    <p:sldId id="839" r:id="rId189"/>
    <p:sldId id="1271" r:id="rId190"/>
    <p:sldId id="1550" r:id="rId191"/>
    <p:sldId id="1551" r:id="rId192"/>
    <p:sldId id="1641" r:id="rId193"/>
    <p:sldId id="1576" r:id="rId194"/>
    <p:sldId id="1577" r:id="rId195"/>
    <p:sldId id="1544" r:id="rId196"/>
    <p:sldId id="1545" r:id="rId197"/>
    <p:sldId id="1635" r:id="rId198"/>
    <p:sldId id="1636" r:id="rId199"/>
    <p:sldId id="1637" r:id="rId200"/>
    <p:sldId id="1639" r:id="rId201"/>
    <p:sldId id="1640" r:id="rId202"/>
    <p:sldId id="1574" r:id="rId203"/>
    <p:sldId id="1575" r:id="rId204"/>
    <p:sldId id="1569" r:id="rId205"/>
    <p:sldId id="1568" r:id="rId206"/>
    <p:sldId id="1573" r:id="rId207"/>
    <p:sldId id="1572" r:id="rId208"/>
    <p:sldId id="1570" r:id="rId209"/>
    <p:sldId id="1578" r:id="rId210"/>
    <p:sldId id="1579" r:id="rId211"/>
    <p:sldId id="1571" r:id="rId212"/>
    <p:sldId id="1580" r:id="rId213"/>
    <p:sldId id="1581" r:id="rId214"/>
    <p:sldId id="1552" r:id="rId215"/>
    <p:sldId id="1553" r:id="rId216"/>
    <p:sldId id="788" r:id="rId217"/>
    <p:sldId id="1546" r:id="rId218"/>
    <p:sldId id="1616" r:id="rId219"/>
    <p:sldId id="1638" r:id="rId2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FD8603"/>
    <a:srgbClr val="DFDC52"/>
    <a:srgbClr val="01FFFF"/>
    <a:srgbClr val="840FF9"/>
    <a:srgbClr val="803A69"/>
    <a:srgbClr val="EAE2DA"/>
    <a:srgbClr val="F63122"/>
    <a:srgbClr val="CAA496"/>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notesMaster" Target="notesMasters/notesMaster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commentAuthors" Target="commentAuthor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presProps" Target="presProp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viewProps" Target="viewProp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19-11-2023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72</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176</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177</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178</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179</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180</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181</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218</a:t>
            </a:fld>
            <a:endParaRPr lang="en-IN"/>
          </a:p>
        </p:txBody>
      </p:sp>
    </p:spTree>
    <p:extLst>
      <p:ext uri="{BB962C8B-B14F-4D97-AF65-F5344CB8AC3E}">
        <p14:creationId xmlns:p14="http://schemas.microsoft.com/office/powerpoint/2010/main" val="128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75</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77</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82</a:t>
            </a:fld>
            <a:endParaRPr lang="en-IN"/>
          </a:p>
        </p:txBody>
      </p:sp>
    </p:spTree>
    <p:extLst>
      <p:ext uri="{BB962C8B-B14F-4D97-AF65-F5344CB8AC3E}">
        <p14:creationId xmlns:p14="http://schemas.microsoft.com/office/powerpoint/2010/main" val="372488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84</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423081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93</a:t>
            </a:fld>
            <a:endParaRPr lang="en-IN"/>
          </a:p>
        </p:txBody>
      </p:sp>
    </p:spTree>
    <p:extLst>
      <p:ext uri="{BB962C8B-B14F-4D97-AF65-F5344CB8AC3E}">
        <p14:creationId xmlns:p14="http://schemas.microsoft.com/office/powerpoint/2010/main" val="220781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95</a:t>
            </a:fld>
            <a:endParaRPr lang="en-IN"/>
          </a:p>
        </p:txBody>
      </p:sp>
    </p:spTree>
    <p:extLst>
      <p:ext uri="{BB962C8B-B14F-4D97-AF65-F5344CB8AC3E}">
        <p14:creationId xmlns:p14="http://schemas.microsoft.com/office/powerpoint/2010/main" val="3428551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160</a:t>
            </a:fld>
            <a:endParaRPr lang="en-IN"/>
          </a:p>
        </p:txBody>
      </p:sp>
    </p:spTree>
    <p:extLst>
      <p:ext uri="{BB962C8B-B14F-4D97-AF65-F5344CB8AC3E}">
        <p14:creationId xmlns:p14="http://schemas.microsoft.com/office/powerpoint/2010/main" val="204235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11/19/2023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11/19/2023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11/19/2023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11/19/2023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1354217"/>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p>
          <a:p>
            <a:pPr marL="342900" indent="-34290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a:solidFill>
                  <a:schemeClr val="accent5">
                    <a:lumMod val="50000"/>
                  </a:schemeClr>
                </a:solidFill>
              </a:rPr>
              <a:t>Use Double </a:t>
            </a:r>
            <a:r>
              <a:rPr lang="en-US" sz="2200" dirty="0">
                <a:solidFill>
                  <a:schemeClr val="accent5">
                    <a:lumMod val="50000"/>
                  </a:schemeClr>
                </a:solidFill>
              </a:rPr>
              <a:t>quotes or backtick for qualifiers.</a:t>
            </a:r>
            <a:endParaRPr lang="en-IN" sz="2200" dirty="0">
              <a:solidFill>
                <a:schemeClr val="accent5">
                  <a:lumMod val="50000"/>
                </a:schemeClr>
              </a:solidFill>
            </a:endParaRPr>
          </a:p>
        </p:txBody>
      </p:sp>
      <p:sp>
        <p:nvSpPr>
          <p:cNvPr id="4" name="TextBox 3">
            <a:extLst>
              <a:ext uri="{FF2B5EF4-FFF2-40B4-BE49-F238E27FC236}">
                <a16:creationId xmlns:a16="http://schemas.microsoft.com/office/drawing/2014/main" id="{36D4B283-7B56-4A6F-5EE0-547CD621C173}"/>
              </a:ext>
            </a:extLst>
          </p:cNvPr>
          <p:cNvSpPr txBox="1"/>
          <p:nvPr/>
        </p:nvSpPr>
        <p:spPr>
          <a:xfrm>
            <a:off x="244663" y="2212304"/>
            <a:ext cx="3694750" cy="400110"/>
          </a:xfrm>
          <a:prstGeom prst="rect">
            <a:avLst/>
          </a:prstGeom>
          <a:noFill/>
        </p:spPr>
        <p:txBody>
          <a:bodyPr wrap="square">
            <a:spAutoFit/>
          </a:bodyPr>
          <a:lstStyle/>
          <a:p>
            <a:r>
              <a:rPr lang="en-IN" sz="2000" dirty="0">
                <a:solidFill>
                  <a:srgbClr val="0077AA"/>
                </a:solidFill>
                <a:latin typeface="Liberation Mono"/>
              </a:rPr>
              <a:t>SELECT</a:t>
            </a:r>
            <a:r>
              <a:rPr lang="en-IN" sz="2000" dirty="0">
                <a:latin typeface="Liberation Mono"/>
              </a:rPr>
              <a:t> H2VERSION() </a:t>
            </a:r>
            <a:r>
              <a:rPr lang="en-IN" sz="2000" dirty="0">
                <a:solidFill>
                  <a:srgbClr val="0077AA"/>
                </a:solidFill>
                <a:latin typeface="Liberation Mono"/>
                <a:cs typeface="Arial" panose="020B0604020202020204" pitchFamily="34" charset="0"/>
              </a:rPr>
              <a:t>FROM</a:t>
            </a:r>
            <a:r>
              <a:rPr lang="en-IN" sz="2000" dirty="0">
                <a:latin typeface="Liberation Mono"/>
              </a:rPr>
              <a:t> dual;</a:t>
            </a:r>
          </a:p>
        </p:txBody>
      </p:sp>
      <p:sp>
        <p:nvSpPr>
          <p:cNvPr id="2" name="TextBox 1">
            <a:extLst>
              <a:ext uri="{FF2B5EF4-FFF2-40B4-BE49-F238E27FC236}">
                <a16:creationId xmlns:a16="http://schemas.microsoft.com/office/drawing/2014/main" id="{4D35AFB7-002B-D1BE-C4E2-EEEF15658D45}"/>
              </a:ext>
            </a:extLst>
          </p:cNvPr>
          <p:cNvSpPr txBox="1"/>
          <p:nvPr/>
        </p:nvSpPr>
        <p:spPr>
          <a:xfrm>
            <a:off x="241010" y="191867"/>
            <a:ext cx="2680727" cy="1685846"/>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a:t>
            </a:r>
          </a:p>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a:t>
            </a:r>
          </a:p>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 </a:t>
            </a:r>
            <a:r>
              <a:rPr lang="en-IN" sz="2400" dirty="0">
                <a:solidFill>
                  <a:srgbClr val="FF0000"/>
                </a:solidFill>
                <a:latin typeface="Arial" panose="020B0604020202020204" pitchFamily="34" charset="0"/>
                <a:cs typeface="Arial" panose="020B0604020202020204" pitchFamily="34" charset="0"/>
              </a:rPr>
              <a:t>*/</a:t>
            </a:r>
            <a:endParaRPr lang="en-IN" sz="20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72140001"/>
              </p:ext>
            </p:extLst>
          </p:nvPr>
        </p:nvGraphicFramePr>
        <p:xfrm>
          <a:off x="191339" y="2545432"/>
          <a:ext cx="11737305" cy="1102360"/>
        </p:xfrm>
        <a:graphic>
          <a:graphicData uri="http://schemas.openxmlformats.org/drawingml/2006/table">
            <a:tbl>
              <a:tblPr firstRow="1" bandRow="1">
                <a:tableStyleId>{2D5ABB26-0587-4C30-8999-92F81FD0307C}</a:tableStyleId>
              </a:tblPr>
              <a:tblGrid>
                <a:gridCol w="4169314">
                  <a:extLst>
                    <a:ext uri="{9D8B030D-6E8A-4147-A177-3AD203B41FA5}">
                      <a16:colId xmlns:a16="http://schemas.microsoft.com/office/drawing/2014/main" val="20000"/>
                    </a:ext>
                  </a:extLst>
                </a:gridCol>
                <a:gridCol w="513467">
                  <a:extLst>
                    <a:ext uri="{9D8B030D-6E8A-4147-A177-3AD203B41FA5}">
                      <a16:colId xmlns:a16="http://schemas.microsoft.com/office/drawing/2014/main" val="20001"/>
                    </a:ext>
                  </a:extLst>
                </a:gridCol>
                <a:gridCol w="513467">
                  <a:extLst>
                    <a:ext uri="{9D8B030D-6E8A-4147-A177-3AD203B41FA5}">
                      <a16:colId xmlns:a16="http://schemas.microsoft.com/office/drawing/2014/main" val="20002"/>
                    </a:ext>
                  </a:extLst>
                </a:gridCol>
                <a:gridCol w="513467">
                  <a:extLst>
                    <a:ext uri="{9D8B030D-6E8A-4147-A177-3AD203B41FA5}">
                      <a16:colId xmlns:a16="http://schemas.microsoft.com/office/drawing/2014/main" val="20003"/>
                    </a:ext>
                  </a:extLst>
                </a:gridCol>
                <a:gridCol w="513467">
                  <a:extLst>
                    <a:ext uri="{9D8B030D-6E8A-4147-A177-3AD203B41FA5}">
                      <a16:colId xmlns:a16="http://schemas.microsoft.com/office/drawing/2014/main" val="20004"/>
                    </a:ext>
                  </a:extLst>
                </a:gridCol>
                <a:gridCol w="513467">
                  <a:extLst>
                    <a:ext uri="{9D8B030D-6E8A-4147-A177-3AD203B41FA5}">
                      <a16:colId xmlns:a16="http://schemas.microsoft.com/office/drawing/2014/main" val="20005"/>
                    </a:ext>
                  </a:extLst>
                </a:gridCol>
                <a:gridCol w="513467">
                  <a:extLst>
                    <a:ext uri="{9D8B030D-6E8A-4147-A177-3AD203B41FA5}">
                      <a16:colId xmlns:a16="http://schemas.microsoft.com/office/drawing/2014/main" val="20006"/>
                    </a:ext>
                  </a:extLst>
                </a:gridCol>
                <a:gridCol w="513467">
                  <a:extLst>
                    <a:ext uri="{9D8B030D-6E8A-4147-A177-3AD203B41FA5}">
                      <a16:colId xmlns:a16="http://schemas.microsoft.com/office/drawing/2014/main" val="20007"/>
                    </a:ext>
                  </a:extLst>
                </a:gridCol>
                <a:gridCol w="513467">
                  <a:extLst>
                    <a:ext uri="{9D8B030D-6E8A-4147-A177-3AD203B41FA5}">
                      <a16:colId xmlns:a16="http://schemas.microsoft.com/office/drawing/2014/main" val="20008"/>
                    </a:ext>
                  </a:extLst>
                </a:gridCol>
                <a:gridCol w="513467">
                  <a:extLst>
                    <a:ext uri="{9D8B030D-6E8A-4147-A177-3AD203B41FA5}">
                      <a16:colId xmlns:a16="http://schemas.microsoft.com/office/drawing/2014/main" val="20009"/>
                    </a:ext>
                  </a:extLst>
                </a:gridCol>
                <a:gridCol w="513467">
                  <a:extLst>
                    <a:ext uri="{9D8B030D-6E8A-4147-A177-3AD203B41FA5}">
                      <a16:colId xmlns:a16="http://schemas.microsoft.com/office/drawing/2014/main" val="20010"/>
                    </a:ext>
                  </a:extLst>
                </a:gridCol>
                <a:gridCol w="2433321">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4282766792"/>
              </p:ext>
            </p:extLst>
          </p:nvPr>
        </p:nvGraphicFramePr>
        <p:xfrm>
          <a:off x="191344" y="706204"/>
          <a:ext cx="11809312" cy="2440092"/>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1294960147"/>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2048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B8F09FB5-FFDF-D423-351B-67232CEF88ED}"/>
              </a:ext>
            </a:extLst>
          </p:cNvPr>
          <p:cNvSpPr txBox="1"/>
          <p:nvPr/>
        </p:nvSpPr>
        <p:spPr>
          <a:xfrm>
            <a:off x="119336" y="4725144"/>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21474244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interval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4" name="Table 3">
            <a:extLst>
              <a:ext uri="{FF2B5EF4-FFF2-40B4-BE49-F238E27FC236}">
                <a16:creationId xmlns:a16="http://schemas.microsoft.com/office/drawing/2014/main" id="{E2C5ADE7-DFDD-3B72-6032-8D6A7EF66F07}"/>
              </a:ext>
            </a:extLst>
          </p:cNvPr>
          <p:cNvGraphicFramePr>
            <a:graphicFrameLocks noGrp="1"/>
          </p:cNvGraphicFramePr>
          <p:nvPr>
            <p:extLst>
              <p:ext uri="{D42A27DB-BD31-4B8C-83A1-F6EECF244321}">
                <p14:modId xmlns:p14="http://schemas.microsoft.com/office/powerpoint/2010/main" val="604898679"/>
              </p:ext>
            </p:extLst>
          </p:nvPr>
        </p:nvGraphicFramePr>
        <p:xfrm>
          <a:off x="191344" y="706204"/>
          <a:ext cx="11809312" cy="309668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YEAR</a:t>
                      </a:r>
                    </a:p>
                  </a:txBody>
                  <a:tcPr marL="68580" marR="68580" marT="0" marB="0" anchor="ctr"/>
                </a:tc>
                <a:tc>
                  <a:txBody>
                    <a:bodyPr/>
                    <a:lstStyle/>
                    <a:p>
                      <a:pPr algn="l">
                        <a:spcAft>
                          <a:spcPts val="0"/>
                        </a:spcAft>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a:solidFill>
                            <a:schemeClr val="tx2"/>
                          </a:solidFill>
                          <a:latin typeface="Liberation Mono"/>
                          <a:ea typeface="+mn-ea"/>
                          <a:cs typeface="+mn-cs"/>
                        </a:rPr>
                        <a:t>YEAR</a:t>
                      </a:r>
                      <a:r>
                        <a:rPr kumimoji="0" lang="en-US" sz="1800" b="0" kern="120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INTERVAL</a:t>
                      </a:r>
                      <a:r>
                        <a:rPr kumimoji="0" lang="en-US" sz="1800" kern="1200" dirty="0">
                          <a:solidFill>
                            <a:schemeClr val="tx2"/>
                          </a:solidFill>
                          <a:latin typeface="Liberation Mono"/>
                          <a:ea typeface="+mn-ea"/>
                          <a:cs typeface="+mn-cs"/>
                        </a:rPr>
                        <a:t> MONTH</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US" sz="1800" kern="1200" dirty="0">
                          <a:solidFill>
                            <a:schemeClr val="tx2"/>
                          </a:solidFill>
                          <a:latin typeface="Liberation Mono"/>
                          <a:ea typeface="+mn-ea"/>
                          <a:cs typeface="+mn-cs"/>
                        </a:rPr>
                        <a:t>MONTH</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DAY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DAY</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HOUR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HOUR</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MINUTE</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MINUTE</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2510913974"/>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SECOND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SECOND</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783831253"/>
                  </a:ext>
                </a:extLst>
              </a:tr>
            </a:tbl>
          </a:graphicData>
        </a:graphic>
      </p:graphicFrame>
    </p:spTree>
    <p:extLst>
      <p:ext uri="{BB962C8B-B14F-4D97-AF65-F5344CB8AC3E}">
        <p14:creationId xmlns:p14="http://schemas.microsoft.com/office/powerpoint/2010/main" val="373581291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841579983"/>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899446573"/>
              </p:ext>
            </p:extLst>
          </p:nvPr>
        </p:nvGraphicFramePr>
        <p:xfrm>
          <a:off x="191344" y="706204"/>
          <a:ext cx="11809312" cy="6050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_ROWID_ </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spcAft>
                          <a:spcPts val="0"/>
                        </a:spcAft>
                      </a:pPr>
                      <a:r>
                        <a:rPr kumimoji="0" lang="en-IN" sz="1800" b="0" i="0" kern="1200" dirty="0">
                          <a:solidFill>
                            <a:schemeClr val="tx1"/>
                          </a:solidFill>
                          <a:effectLst/>
                          <a:latin typeface="Liberation Mono"/>
                          <a:ea typeface="+mn-ea"/>
                          <a:cs typeface="+mn-cs"/>
                        </a:rPr>
                        <a:t>pseudo-column</a:t>
                      </a:r>
                    </a:p>
                    <a:p>
                      <a:pPr>
                        <a:spcAft>
                          <a:spcPts val="0"/>
                        </a:spcAft>
                      </a:pPr>
                      <a:endParaRPr kumimoji="0" lang="en-IN" sz="800" kern="1200" dirty="0">
                        <a:solidFill>
                          <a:schemeClr val="tx1"/>
                        </a:solidFill>
                        <a:effectLst/>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_</a:t>
                      </a:r>
                      <a:r>
                        <a:rPr kumimoji="0" lang="en-US" sz="1800" kern="1200" dirty="0">
                          <a:solidFill>
                            <a:srgbClr val="803A69"/>
                          </a:solidFill>
                          <a:latin typeface="Liberation Mono"/>
                          <a:ea typeface="+mn-ea"/>
                          <a:cs typeface="+mn-cs"/>
                        </a:rPr>
                        <a:t>ROWID_</a:t>
                      </a:r>
                      <a:r>
                        <a:rPr kumimoji="0" lang="en-US" sz="1800" kern="1200" dirty="0">
                          <a:solidFill>
                            <a:schemeClr val="tx1"/>
                          </a:solidFill>
                          <a:latin typeface="Liberation Mono"/>
                          <a:ea typeface="+mn-ea"/>
                          <a:cs typeface="+mn-cs"/>
                        </a:rPr>
                        <a:t>,</a:t>
                      </a:r>
                      <a:r>
                        <a:rPr kumimoji="0" lang="en-US" sz="1800" kern="1200" dirty="0">
                          <a:solidFill>
                            <a:schemeClr val="tx1"/>
                          </a:solidFill>
                          <a:effectLst/>
                          <a:latin typeface="Liberation Mono"/>
                          <a:ea typeface="+mn-ea"/>
                          <a:cs typeface="+mn-cs"/>
                        </a:rPr>
                        <a:t> emp.</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 WHERE _</a:t>
                      </a:r>
                      <a:r>
                        <a:rPr kumimoji="0" lang="en-US" sz="1800" kern="1200" dirty="0">
                          <a:solidFill>
                            <a:srgbClr val="803A69"/>
                          </a:solidFill>
                          <a:latin typeface="Liberation Mono"/>
                          <a:ea typeface="+mn-ea"/>
                          <a:cs typeface="+mn-cs"/>
                        </a:rPr>
                        <a:t>ROWID_ </a:t>
                      </a:r>
                      <a:r>
                        <a:rPr kumimoji="0" lang="en-US" sz="1800" kern="1200" dirty="0">
                          <a:solidFill>
                            <a:schemeClr val="tx1"/>
                          </a:solidFill>
                          <a:effectLst/>
                          <a:latin typeface="Liberation Mono"/>
                          <a:ea typeface="Times New Roman" panose="02020603050405020304" pitchFamily="18" charset="0"/>
                          <a:cs typeface="+mn-cs"/>
                        </a:rPr>
                        <a:t>=</a:t>
                      </a:r>
                      <a:r>
                        <a:rPr kumimoji="0" lang="en-US" sz="1800" kern="1200" dirty="0">
                          <a:solidFill>
                            <a:srgbClr val="803A69"/>
                          </a:solidFill>
                          <a:latin typeface="Liberation Mono"/>
                          <a:ea typeface="+mn-ea"/>
                          <a:cs typeface="+mn-cs"/>
                        </a:rPr>
                        <a:t> </a:t>
                      </a:r>
                      <a:r>
                        <a:rPr kumimoji="0" lang="en-US" sz="1800" kern="1200" dirty="0">
                          <a:solidFill>
                            <a:srgbClr val="990055"/>
                          </a:solidFill>
                          <a:latin typeface="Liberation Mono"/>
                          <a:ea typeface="+mn-ea"/>
                          <a:cs typeface="+mn-cs"/>
                        </a:rPr>
                        <a:t>7</a:t>
                      </a:r>
                      <a:r>
                        <a:rPr kumimoji="0" lang="en-US" sz="1800" kern="1200" dirty="0">
                          <a:solidFill>
                            <a:schemeClr val="tx1"/>
                          </a:solidFill>
                          <a:effectLst/>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16226046"/>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588542"/>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a:t>
                      </a:r>
                      <a:r>
                        <a:rPr kumimoji="0" lang="en-US" b="1" i="0" kern="1200" dirty="0">
                          <a:solidFill>
                            <a:schemeClr val="tx1"/>
                          </a:solidFill>
                          <a:effectLst/>
                          <a:latin typeface="Liberation Mono"/>
                          <a:ea typeface="+mn-ea"/>
                          <a:cs typeface="+mn-cs"/>
                        </a:rPr>
                        <a:t>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83099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itchFamily="34" charset="0"/>
              </a:rPr>
              <a:t>Window function can be the part of </a:t>
            </a:r>
            <a:r>
              <a:rPr lang="en-US" sz="1800" dirty="0">
                <a:solidFill>
                  <a:srgbClr val="0077AA"/>
                </a:solidFill>
                <a:latin typeface="Arial" panose="020B0604020202020204" pitchFamily="34" charset="0"/>
                <a:cs typeface="Arial" panose="020B0604020202020204" pitchFamily="34" charset="0"/>
              </a:rPr>
              <a:t>QUALIFY</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solidFill>
                  <a:schemeClr val="bg1">
                    <a:lumMod val="50000"/>
                  </a:schemeClr>
                </a:solidFill>
                <a:latin typeface="Liberation Mono"/>
              </a:rPr>
              <a:t>R1</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a:t>
            </a:r>
            <a:r>
              <a:rPr lang="en-US" dirty="0">
                <a:solidFill>
                  <a:schemeClr val="bg1">
                    <a:lumMod val="50000"/>
                  </a:schemeClr>
                </a:solidFill>
                <a:latin typeface="Liberation Mono"/>
              </a:rPr>
              <a:t>R1</a:t>
            </a:r>
            <a:r>
              <a:rPr lang="en-US" dirty="0">
                <a:latin typeface="Liberation Mono"/>
              </a:rPr>
              <a:t>,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a:t>
            </a:r>
            <a:r>
              <a:rPr lang="en-US" dirty="0">
                <a:solidFill>
                  <a:schemeClr val="bg1">
                    <a:lumMod val="50000"/>
                  </a:schemeClr>
                </a:solidFill>
                <a:latin typeface="Liberation Mono"/>
              </a:rPr>
              <a:t>R1</a:t>
            </a:r>
            <a:r>
              <a:rPr lang="en-US" dirty="0">
                <a:latin typeface="Liberation Mono"/>
              </a:rPr>
              <a:t>,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a:t>
            </a:r>
            <a:r>
              <a:rPr lang="en-US" dirty="0">
                <a:solidFill>
                  <a:schemeClr val="bg1">
                    <a:lumMod val="50000"/>
                  </a:schemeClr>
                </a:solidFill>
                <a:latin typeface="Liberation Mono"/>
              </a:rPr>
              <a:t>R1</a:t>
            </a:r>
            <a:r>
              <a:rPr lang="en-US" dirty="0">
                <a:latin typeface="Liberation Mono"/>
              </a:rPr>
              <a:t>,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a:t>
            </a:r>
            <a:r>
              <a:rPr lang="en-US" dirty="0">
                <a:solidFill>
                  <a:schemeClr val="bg1">
                    <a:lumMod val="50000"/>
                  </a:schemeClr>
                </a:solidFill>
                <a:latin typeface="Liberation Mono"/>
              </a:rPr>
              <a:t>d</a:t>
            </a:r>
            <a:r>
              <a:rPr lang="en-US" dirty="0">
                <a:latin typeface="Liberation Mono"/>
              </a:rPr>
              <a:t> </a:t>
            </a:r>
            <a:r>
              <a:rPr lang="en-US" dirty="0">
                <a:solidFill>
                  <a:srgbClr val="0077AA"/>
                </a:solidFill>
                <a:latin typeface="Liberation Mono"/>
              </a:rPr>
              <a:t>WHERE</a:t>
            </a:r>
            <a:r>
              <a:rPr lang="en-US" dirty="0">
                <a:latin typeface="Liberation Mono"/>
              </a:rPr>
              <a:t> </a:t>
            </a:r>
            <a:r>
              <a:rPr lang="en-US" dirty="0">
                <a:solidFill>
                  <a:schemeClr val="bg1">
                    <a:lumMod val="50000"/>
                  </a:schemeClr>
                </a:solidFill>
                <a:latin typeface="Liberation Mono"/>
              </a:rPr>
              <a:t>R1</a:t>
            </a:r>
            <a:r>
              <a:rPr lang="en-US" dirty="0">
                <a:latin typeface="Liberation Mono"/>
              </a:rPr>
              <a:t>&gt;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t>
            </a:r>
            <a:r>
              <a:rPr lang="en-IN" dirty="0">
                <a:solidFill>
                  <a:schemeClr val="bg1">
                    <a:lumMod val="50000"/>
                  </a:schemeClr>
                </a:solidFill>
                <a:latin typeface="Liberation Mono"/>
              </a:rPr>
              <a:t>amount</a:t>
            </a:r>
            <a:r>
              <a:rPr lang="en-IN" dirty="0">
                <a:latin typeface="Liberation Mono"/>
              </a:rPr>
              <a: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81843201"/>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3351119695"/>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1521885202"/>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564904"/>
            <a:ext cx="11526016" cy="292387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DOMAIN </a:t>
            </a:r>
            <a:r>
              <a:rPr lang="en-US" dirty="0">
                <a:latin typeface="Liberation Mono"/>
              </a:rPr>
              <a:t>city</a:t>
            </a:r>
            <a:r>
              <a:rPr lang="en-US" dirty="0">
                <a:solidFill>
                  <a:srgbClr val="0077AA"/>
                </a:solidFill>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CHARACTER VARYING</a:t>
            </a:r>
            <a:r>
              <a:rPr lang="en-US" dirty="0">
                <a:latin typeface="Liberation Mono"/>
              </a:rPr>
              <a:t>(10) ;</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0077AA"/>
                </a:solidFill>
                <a:latin typeface="Liberation Mono"/>
                <a:cs typeface="Arial" panose="020B0604020202020204" pitchFamily="34" charset="0"/>
              </a:rPr>
              <a:t>CHECK</a:t>
            </a:r>
            <a:r>
              <a:rPr lang="en-US" dirty="0">
                <a:latin typeface="Liberation Mono"/>
              </a:rPr>
              <a:t>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&lt;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0077AA"/>
                </a:solidFill>
                <a:latin typeface="Liberation Mono"/>
                <a:cs typeface="Arial" panose="020B0604020202020204" pitchFamily="34" charset="0"/>
              </a:rPr>
              <a:t>DEFAULT</a:t>
            </a:r>
            <a:r>
              <a:rPr lang="en-US" dirty="0">
                <a:latin typeface="Liberation Mono"/>
              </a:rPr>
              <a: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b="0" i="0" dirty="0">
                <a:solidFill>
                  <a:srgbClr val="000000"/>
                </a:solidFill>
                <a:effectLst/>
                <a:latin typeface="Liberation Mono"/>
              </a:rPr>
              <a:t> </a:t>
            </a:r>
            <a:r>
              <a:rPr lang="en-US" dirty="0">
                <a:solidFill>
                  <a:srgbClr val="0077AA"/>
                </a:solidFill>
                <a:latin typeface="Liberation Mono"/>
                <a:cs typeface="Arial" panose="020B0604020202020204" pitchFamily="34" charset="0"/>
              </a:rPr>
              <a:t>DOMAIN</a:t>
            </a:r>
            <a:r>
              <a:rPr lang="en-US" b="0" i="0" dirty="0">
                <a:solidFill>
                  <a:srgbClr val="000000"/>
                </a:solidFill>
                <a:effectLst/>
                <a:latin typeface="Liberation Mono"/>
              </a:rPr>
              <a:t> email </a:t>
            </a:r>
            <a:r>
              <a:rPr lang="en-US" dirty="0">
                <a:solidFill>
                  <a:srgbClr val="0077AA"/>
                </a:solidFill>
                <a:latin typeface="Liberation Mono"/>
                <a:cs typeface="Arial" panose="020B0604020202020204" pitchFamily="34" charset="0"/>
              </a:rPr>
              <a:t>AS</a:t>
            </a:r>
            <a:r>
              <a:rPr lang="en-US" b="0" i="0" dirty="0">
                <a:solidFill>
                  <a:srgbClr val="000000"/>
                </a:solidFill>
                <a:effectLst/>
                <a:latin typeface="Liberation Mono"/>
              </a:rPr>
              <a:t> </a:t>
            </a:r>
            <a:r>
              <a:rPr lang="en-US" dirty="0">
                <a:solidFill>
                  <a:srgbClr val="834689"/>
                </a:solidFill>
                <a:latin typeface="Liberation Mono"/>
                <a:cs typeface="Arial" panose="020B0604020202020204" pitchFamily="34" charset="0"/>
              </a:rPr>
              <a:t>VARCHAR</a:t>
            </a:r>
            <a:r>
              <a:rPr lang="en-US" b="0" i="0" dirty="0">
                <a:solidFill>
                  <a:srgbClr val="000000"/>
                </a:solidFill>
                <a:effectLst/>
                <a:latin typeface="Liberation Mono"/>
              </a:rPr>
              <a:t>(255</a:t>
            </a:r>
            <a:r>
              <a:rPr lang="en-US" b="0" i="0">
                <a:solidFill>
                  <a:srgbClr val="000000"/>
                </a:solidFill>
                <a:effectLst/>
                <a:latin typeface="Liberation Mono"/>
              </a:rPr>
              <a:t>) </a:t>
            </a:r>
            <a:r>
              <a:rPr lang="en-US" dirty="0">
                <a:solidFill>
                  <a:srgbClr val="0077AA"/>
                </a:solidFill>
                <a:latin typeface="Liberation Mono"/>
                <a:cs typeface="Arial" panose="020B0604020202020204" pitchFamily="34" charset="0"/>
              </a:rPr>
              <a:t>CHECK</a:t>
            </a:r>
            <a:r>
              <a:rPr lang="en-US" b="0" i="0">
                <a:solidFill>
                  <a:srgbClr val="000000"/>
                </a:solidFill>
                <a:effectLst/>
                <a:latin typeface="Liberation Mono"/>
              </a:rPr>
              <a:t> </a:t>
            </a:r>
            <a:r>
              <a:rPr lang="en-US" b="0" i="0" dirty="0">
                <a:solidFill>
                  <a:srgbClr val="000000"/>
                </a:solidFill>
                <a:effectLst/>
                <a:latin typeface="Liberation Mono"/>
              </a:rPr>
              <a:t>(</a:t>
            </a:r>
            <a:r>
              <a:rPr lang="en-US" dirty="0">
                <a:solidFill>
                  <a:srgbClr val="803A69"/>
                </a:solidFill>
                <a:latin typeface="Liberation Mono"/>
              </a:rPr>
              <a:t>POSITION</a:t>
            </a:r>
            <a:r>
              <a:rPr lang="en-US" b="0" i="0" dirty="0">
                <a:solidFill>
                  <a:srgbClr val="000000"/>
                </a:solidFill>
                <a:effectLst/>
                <a:latin typeface="Liberation Mono"/>
              </a:rPr>
              <a:t>(</a:t>
            </a:r>
            <a:r>
              <a:rPr lang="en-US" dirty="0">
                <a:solidFill>
                  <a:srgbClr val="669900"/>
                </a:solidFill>
                <a:latin typeface="Liberation Mono"/>
              </a:rPr>
              <a:t>'@'</a:t>
            </a:r>
            <a:r>
              <a:rPr lang="en-US" b="0" i="0" dirty="0">
                <a:solidFill>
                  <a:srgbClr val="000000"/>
                </a:solidFill>
                <a:effectLst/>
                <a:latin typeface="Liberation Mono"/>
              </a:rPr>
              <a:t>, VALUE) </a:t>
            </a:r>
            <a:r>
              <a:rPr lang="en-US" dirty="0">
                <a:solidFill>
                  <a:srgbClr val="A67F59"/>
                </a:solidFill>
                <a:latin typeface="Liberation Mono"/>
              </a:rPr>
              <a:t>&gt;</a:t>
            </a:r>
            <a:r>
              <a:rPr lang="en-US" b="0" i="0" dirty="0">
                <a:solidFill>
                  <a:srgbClr val="000000"/>
                </a:solidFill>
                <a:effectLst/>
                <a:latin typeface="Liberation Mono"/>
              </a:rPr>
              <a:t> </a:t>
            </a:r>
            <a:r>
              <a:rPr lang="en-US" dirty="0">
                <a:solidFill>
                  <a:srgbClr val="990055"/>
                </a:solidFill>
                <a:latin typeface="Liberation Mono"/>
              </a:rPr>
              <a:t>1</a:t>
            </a:r>
            <a:r>
              <a:rPr lang="en-US" b="0" i="0" dirty="0">
                <a:solidFill>
                  <a:srgbClr val="000000"/>
                </a:solidFill>
                <a:effectLst/>
                <a:latin typeface="Liberation Mono"/>
              </a:rPr>
              <a:t>)</a:t>
            </a:r>
            <a:endParaRPr lang="en-US" dirty="0">
              <a:latin typeface="Liberation Mono"/>
            </a:endParaRP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 email </a:t>
            </a:r>
            <a:r>
              <a:rPr lang="en-US" dirty="0">
                <a:solidFill>
                  <a:srgbClr val="834689"/>
                </a:solidFill>
                <a:latin typeface="Liberation Mono"/>
                <a:cs typeface="Arial" panose="020B0604020202020204" pitchFamily="34" charset="0"/>
              </a:rPr>
              <a:t>EMAIL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a:p>
            <a:pPr marL="285750" indent="-285750">
              <a:buFont typeface="Arial" panose="020B0604020202020204" pitchFamily="34" charset="0"/>
              <a:buChar char="•"/>
            </a:pPr>
            <a:endParaRPr lang="en-US" sz="800" dirty="0">
              <a:solidFill>
                <a:srgbClr val="FF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'ASD'</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p:txBody>
      </p:sp>
    </p:spTree>
    <p:extLst>
      <p:ext uri="{BB962C8B-B14F-4D97-AF65-F5344CB8AC3E}">
        <p14:creationId xmlns:p14="http://schemas.microsoft.com/office/powerpoint/2010/main" val="62088916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Tree>
    <p:extLst>
      <p:ext uri="{BB962C8B-B14F-4D97-AF65-F5344CB8AC3E}">
        <p14:creationId xmlns:p14="http://schemas.microsoft.com/office/powerpoint/2010/main" val="267304618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DROP</a:t>
            </a:r>
            <a:r>
              <a:rPr lang="fr-FR" sz="2000" dirty="0">
                <a:latin typeface="Liberation Mono"/>
              </a:rPr>
              <a:t> </a:t>
            </a:r>
            <a:r>
              <a:rPr lang="fr-FR" sz="2000" dirty="0">
                <a:solidFill>
                  <a:srgbClr val="0077AA"/>
                </a:solidFill>
                <a:latin typeface="Liberation Mono"/>
              </a:rPr>
              <a:t>DOMAIN</a:t>
            </a:r>
            <a:r>
              <a:rPr lang="fr-FR" sz="2000" dirty="0">
                <a:latin typeface="Liberation Mono"/>
              </a:rPr>
              <a:t> </a:t>
            </a:r>
            <a:r>
              <a:rPr lang="en-IN" sz="2000" dirty="0">
                <a:latin typeface="Liberation Mono"/>
              </a:rPr>
              <a:t>domainName</a:t>
            </a:r>
            <a:r>
              <a:rPr lang="fr-FR" sz="2000" dirty="0">
                <a:latin typeface="Liberation Mono"/>
              </a:rPr>
              <a:t> { RESTRICT </a:t>
            </a:r>
            <a:r>
              <a:rPr lang="fr-FR" sz="2000" dirty="0">
                <a:solidFill>
                  <a:schemeClr val="bg1">
                    <a:lumMod val="65000"/>
                  </a:schemeClr>
                </a:solidFill>
                <a:latin typeface="Liberation Mono"/>
                <a:cs typeface="Arial" panose="020B0604020202020204" pitchFamily="34" charset="0"/>
              </a:rPr>
              <a:t>|</a:t>
            </a:r>
            <a:r>
              <a:rPr lang="fr-FR" sz="2000" dirty="0">
                <a:latin typeface="Liberation Mono"/>
              </a:rPr>
              <a:t> CASCADE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DOMAIN cannot be removed if it is referred in any table as a dataType.</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a:t>
            </a:r>
            <a:r>
              <a:rPr lang="en-US" dirty="0">
                <a:latin typeface="Liberation Mono"/>
              </a:rPr>
              <a:t>ename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CASCADE;</a:t>
            </a:r>
            <a:endParaRPr lang="en-IN" dirty="0">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B82DC55F-E526-6C17-4A8B-E9161DB8421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Tree>
    <p:extLst>
      <p:ext uri="{BB962C8B-B14F-4D97-AF65-F5344CB8AC3E}">
        <p14:creationId xmlns:p14="http://schemas.microsoft.com/office/powerpoint/2010/main" val="42846649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add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4" name="Rectangle 3">
            <a:extLst>
              <a:ext uri="{FF2B5EF4-FFF2-40B4-BE49-F238E27FC236}">
                <a16:creationId xmlns:a16="http://schemas.microsoft.com/office/drawing/2014/main" id="{BDB515CC-FEAB-B37F-996F-CED5526CBD18}"/>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Tree>
    <p:extLst>
      <p:ext uri="{BB962C8B-B14F-4D97-AF65-F5344CB8AC3E}">
        <p14:creationId xmlns:p14="http://schemas.microsoft.com/office/powerpoint/2010/main" val="285178508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add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76944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AS</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ADD</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 CHECK (VALUE = </a:t>
            </a:r>
            <a:r>
              <a:rPr lang="en-US" dirty="0">
                <a:solidFill>
                  <a:srgbClr val="669900"/>
                </a:solidFill>
                <a:latin typeface="Liberation Mono"/>
              </a:rPr>
              <a:t>'PUNE'</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52528441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drop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5" name="Rectangle 4">
            <a:extLst>
              <a:ext uri="{FF2B5EF4-FFF2-40B4-BE49-F238E27FC236}">
                <a16:creationId xmlns:a16="http://schemas.microsoft.com/office/drawing/2014/main" id="{76750A1A-7FA9-D1D2-4296-346BCF4AA332}"/>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Tree>
    <p:extLst>
      <p:ext uri="{BB962C8B-B14F-4D97-AF65-F5344CB8AC3E}">
        <p14:creationId xmlns:p14="http://schemas.microsoft.com/office/powerpoint/2010/main" val="321136213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drop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619698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
        <p:nvSpPr>
          <p:cNvPr id="4" name="TextBox 3">
            <a:extLst>
              <a:ext uri="{FF2B5EF4-FFF2-40B4-BE49-F238E27FC236}">
                <a16:creationId xmlns:a16="http://schemas.microsoft.com/office/drawing/2014/main" id="{435B3043-90E2-0C58-E875-D7AE7391AD2E}"/>
              </a:ext>
            </a:extLst>
          </p:cNvPr>
          <p:cNvSpPr txBox="1"/>
          <p:nvPr/>
        </p:nvSpPr>
        <p:spPr>
          <a:xfrm>
            <a:off x="6384032" y="2417254"/>
            <a:ext cx="6094378" cy="464871"/>
          </a:xfrm>
          <a:prstGeom prst="rect">
            <a:avLst/>
          </a:prstGeom>
          <a:noFill/>
        </p:spPr>
        <p:txBody>
          <a:bodyPr wrap="square">
            <a:spAutoFit/>
          </a:bodyPr>
          <a:lstStyle/>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a:t>
            </a:r>
            <a:r>
              <a:rPr lang="en-US" dirty="0">
                <a:latin typeface="Liberation Mono"/>
              </a:rPr>
              <a:t>;</a:t>
            </a:r>
            <a:endParaRPr lang="en-IN"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val="425132061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119336" y="404664"/>
            <a:ext cx="11953328" cy="6506525"/>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TOP</a:t>
            </a:r>
            <a:r>
              <a:rPr lang="en-US" sz="2000" dirty="0">
                <a:solidFill>
                  <a:schemeClr val="tx1">
                    <a:lumMod val="95000"/>
                    <a:lumOff val="5000"/>
                  </a:schemeClr>
                </a:solidFill>
                <a:latin typeface="Liberation Mono"/>
                <a:cs typeface="Arial" panose="020B0604020202020204" pitchFamily="34" charset="0"/>
              </a:rPr>
              <a:t> &lt;n&gt; ]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 ON ( expression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expression1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expression2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6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window function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Liberation Mono"/>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FD8603"/>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FD8603"/>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FD8603"/>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WITH TIES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latin typeface="Liberation Mono"/>
            </a:endParaRPr>
          </a:p>
        </p:txBody>
      </p:sp>
    </p:spTree>
    <p:extLst>
      <p:ext uri="{BB962C8B-B14F-4D97-AF65-F5344CB8AC3E}">
        <p14:creationId xmlns:p14="http://schemas.microsoft.com/office/powerpoint/2010/main" val="366884093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t>
            </a:r>
            <a:r>
              <a:rPr lang="en-US" sz="2000" dirty="0">
                <a:solidFill>
                  <a:schemeClr val="bg1">
                    <a:lumMod val="50000"/>
                  </a:schemeClr>
                </a:solidFill>
                <a:latin typeface="Liberation Mono"/>
              </a:rPr>
              <a:t>alias_name</a:t>
            </a:r>
            <a:r>
              <a:rPr lang="en-US" sz="2000" dirty="0">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t>
            </a:r>
            <a:r>
              <a:rPr lang="en-US" sz="2000" dirty="0" err="1">
                <a:solidFill>
                  <a:schemeClr val="bg1">
                    <a:lumMod val="50000"/>
                  </a:schemeClr>
                </a:solidFill>
                <a:latin typeface="Liberation Mono"/>
              </a:rPr>
              <a:t>alias_name</a:t>
            </a:r>
            <a:r>
              <a:rPr lang="en-US" sz="2000" dirty="0">
                <a:latin typeface="Liberation Mono"/>
              </a:rPr>
              <a:t>]</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t>
            </a:r>
            <a:r>
              <a:rPr lang="en-US" sz="2000" dirty="0">
                <a:solidFill>
                  <a:schemeClr val="bg1">
                    <a:lumMod val="50000"/>
                  </a:schemeClr>
                </a:solidFill>
                <a:latin typeface="Liberation Mono"/>
              </a:rPr>
              <a:t>alias_name</a:t>
            </a:r>
            <a:r>
              <a:rPr lang="en-US" sz="2000" dirty="0">
                <a:latin typeface="Liberation Mono"/>
              </a:rPr>
              <a:t>]</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select elements from array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6" name="TextBox 5">
            <a:extLst>
              <a:ext uri="{FF2B5EF4-FFF2-40B4-BE49-F238E27FC236}">
                <a16:creationId xmlns:a16="http://schemas.microsoft.com/office/drawing/2014/main" id="{90DAB208-9A15-DAB2-AEB0-5E1A5490C860}"/>
              </a:ext>
            </a:extLst>
          </p:cNvPr>
          <p:cNvSpPr txBox="1"/>
          <p:nvPr/>
        </p:nvSpPr>
        <p:spPr>
          <a:xfrm>
            <a:off x="335360" y="153214"/>
            <a:ext cx="11521280"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a:latin typeface="Liberation Mono"/>
              </a:rPr>
              <a:t>,</a:t>
            </a:r>
            <a:r>
              <a:rPr lang="en-IN">
                <a:solidFill>
                  <a:srgbClr val="990055"/>
                </a:solidFill>
                <a:latin typeface="Liberation Mono"/>
              </a:rPr>
              <a:t> 9898989898</a:t>
            </a:r>
            <a:r>
              <a:rPr lang="en-IN">
                <a:latin typeface="Liberation Mono"/>
              </a:rPr>
              <a:t>]);</a:t>
            </a:r>
            <a:endParaRPr lang="en-IN" sz="800" dirty="0">
              <a:latin typeface="Liberation Mono"/>
            </a:endParaRPr>
          </a:p>
        </p:txBody>
      </p:sp>
      <p:sp>
        <p:nvSpPr>
          <p:cNvPr id="3" name="TextBox 2">
            <a:extLst>
              <a:ext uri="{FF2B5EF4-FFF2-40B4-BE49-F238E27FC236}">
                <a16:creationId xmlns:a16="http://schemas.microsoft.com/office/drawing/2014/main" id="{BA703A7E-71C3-3DBE-C162-053B3D15EC5B}"/>
              </a:ext>
            </a:extLst>
          </p:cNvPr>
          <p:cNvSpPr txBox="1"/>
          <p:nvPr/>
        </p:nvSpPr>
        <p:spPr>
          <a:xfrm>
            <a:off x="623392" y="5220930"/>
            <a:ext cx="11305256" cy="830997"/>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latin typeface="Arial" panose="020B0604020202020204" pitchFamily="34" charset="0"/>
                <a:cs typeface="Arial" panose="020B0604020202020204" pitchFamily="34" charset="0"/>
              </a:rPr>
              <a:t>Index number starts with </a:t>
            </a:r>
            <a:r>
              <a:rPr lang="en-US" dirty="0">
                <a:solidFill>
                  <a:srgbClr val="990055"/>
                </a:solidFill>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a:t>
            </a:r>
          </a:p>
        </p:txBody>
      </p:sp>
      <p:sp>
        <p:nvSpPr>
          <p:cNvPr id="8" name="TextBox 7">
            <a:extLst>
              <a:ext uri="{FF2B5EF4-FFF2-40B4-BE49-F238E27FC236}">
                <a16:creationId xmlns:a16="http://schemas.microsoft.com/office/drawing/2014/main" id="{142A4B36-076E-5852-9CAF-5067AEE33084}"/>
              </a:ext>
            </a:extLst>
          </p:cNvPr>
          <p:cNvSpPr txBox="1"/>
          <p:nvPr/>
        </p:nvSpPr>
        <p:spPr>
          <a:xfrm>
            <a:off x="335360" y="3826271"/>
            <a:ext cx="6094378"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phone[</a:t>
            </a:r>
            <a:r>
              <a:rPr lang="en-US" dirty="0">
                <a:solidFill>
                  <a:srgbClr val="990055"/>
                </a:solidFill>
                <a:latin typeface="Arial" panose="020B0604020202020204" pitchFamily="34" charset="0"/>
                <a:cs typeface="Arial" panose="020B0604020202020204" pitchFamily="34" charset="0"/>
              </a:rPr>
              <a:t>Index</a:t>
            </a:r>
            <a:r>
              <a:rPr lang="en-US" dirty="0">
                <a:latin typeface="Arial" panose="020B0604020202020204" pitchFamily="34" charset="0"/>
                <a:cs typeface="Arial" panose="020B0604020202020204" pitchFamily="34" charset="0"/>
              </a:rPr>
              <a:t>] -&gt; </a:t>
            </a:r>
            <a:r>
              <a:rPr lang="en-US" dirty="0">
                <a:solidFill>
                  <a:srgbClr val="990055"/>
                </a:solidFill>
                <a:latin typeface="Arial" panose="020B0604020202020204" pitchFamily="34" charset="0"/>
                <a:cs typeface="Arial" panose="020B0604020202020204" pitchFamily="34" charset="0"/>
              </a:rPr>
              <a:t>1 </a:t>
            </a:r>
            <a:r>
              <a:rPr lang="en-US" dirty="0">
                <a:latin typeface="Arial" panose="020B0604020202020204" pitchFamily="34" charset="0"/>
                <a:cs typeface="Arial" panose="020B0604020202020204" pitchFamily="34" charset="0"/>
              </a:rPr>
              <a:t>. . .</a:t>
            </a:r>
            <a:r>
              <a:rPr lang="en-US" dirty="0">
                <a:solidFill>
                  <a:srgbClr val="990055"/>
                </a:solidFill>
                <a:latin typeface="Arial" panose="020B0604020202020204" pitchFamily="34" charset="0"/>
                <a:cs typeface="Arial" panose="020B0604020202020204" pitchFamily="34" charset="0"/>
              </a:rPr>
              <a:t> n</a:t>
            </a:r>
            <a:endParaRPr lang="en-IN" dirty="0">
              <a:solidFill>
                <a:srgbClr val="990055"/>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3CE73C37-E43E-16B5-34F9-12E800C758E2}"/>
              </a:ext>
            </a:extLst>
          </p:cNvPr>
          <p:cNvSpPr txBox="1"/>
          <p:nvPr/>
        </p:nvSpPr>
        <p:spPr>
          <a:xfrm>
            <a:off x="335360" y="4427820"/>
            <a:ext cx="6094378"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candidate, phone[</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FROM</a:t>
            </a:r>
            <a:r>
              <a:rPr lang="en-US" dirty="0">
                <a:latin typeface="Liberation Mono"/>
              </a:rPr>
              <a:t> temp;</a:t>
            </a:r>
            <a:endParaRPr lang="en-IN" dirty="0">
              <a:latin typeface="Liberation Mono"/>
            </a:endParaRPr>
          </a:p>
        </p:txBody>
      </p:sp>
    </p:spTree>
    <p:extLst>
      <p:ext uri="{BB962C8B-B14F-4D97-AF65-F5344CB8AC3E}">
        <p14:creationId xmlns:p14="http://schemas.microsoft.com/office/powerpoint/2010/main" val="3280460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array, row</a:t>
            </a:r>
          </a:p>
        </p:txBody>
      </p:sp>
      <p:graphicFrame>
        <p:nvGraphicFramePr>
          <p:cNvPr id="2" name="Table 1"/>
          <p:cNvGraphicFramePr>
            <a:graphicFrameLocks noGrp="1"/>
          </p:cNvGraphicFramePr>
          <p:nvPr>
            <p:extLst>
              <p:ext uri="{D42A27DB-BD31-4B8C-83A1-F6EECF244321}">
                <p14:modId xmlns:p14="http://schemas.microsoft.com/office/powerpoint/2010/main" val="879978844"/>
              </p:ext>
            </p:extLst>
          </p:nvPr>
        </p:nvGraphicFramePr>
        <p:xfrm>
          <a:off x="335360" y="764704"/>
          <a:ext cx="11449272" cy="2595880"/>
        </p:xfrm>
        <a:graphic>
          <a:graphicData uri="http://schemas.openxmlformats.org/drawingml/2006/table">
            <a:tbl>
              <a:tblPr firstRow="1" bandRow="1">
                <a:tableStyleId>{7E9639D4-E3E2-4D34-9284-5A2195B3D0D7}</a:tableStyleId>
              </a:tblPr>
              <a:tblGrid>
                <a:gridCol w="5714674">
                  <a:extLst>
                    <a:ext uri="{9D8B030D-6E8A-4147-A177-3AD203B41FA5}">
                      <a16:colId xmlns:a16="http://schemas.microsoft.com/office/drawing/2014/main" val="20000"/>
                    </a:ext>
                  </a:extLst>
                </a:gridCol>
                <a:gridCol w="5734598">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ROW</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value1, value2,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
        <p:nvSpPr>
          <p:cNvPr id="3" name="Rectangle 2">
            <a:extLst>
              <a:ext uri="{FF2B5EF4-FFF2-40B4-BE49-F238E27FC236}">
                <a16:creationId xmlns:a16="http://schemas.microsoft.com/office/drawing/2014/main" id="{D06546C4-4515-0150-9CF1-3D13002529E8}"/>
              </a:ext>
            </a:extLst>
          </p:cNvPr>
          <p:cNvSpPr/>
          <p:nvPr/>
        </p:nvSpPr>
        <p:spPr>
          <a:xfrm>
            <a:off x="335360" y="4131657"/>
            <a:ext cx="11449272"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temp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(city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 state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SHOW</a:t>
            </a:r>
            <a:r>
              <a:rPr lang="en-IN" dirty="0">
                <a:latin typeface="Liberation Mono"/>
                <a:cs typeface="Arial" panose="020B0604020202020204" pitchFamily="34" charset="0"/>
              </a:rPr>
              <a:t> COLUMNS FROM temp;</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 </a:t>
            </a:r>
            <a:r>
              <a:rPr lang="en-IN" dirty="0">
                <a:solidFill>
                  <a:srgbClr val="0077AA"/>
                </a:solidFill>
                <a:latin typeface="Liberation Mono"/>
              </a:rPr>
              <a:t>VALUES</a:t>
            </a:r>
            <a:r>
              <a:rPr lang="en-IN" dirty="0">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'PUNE'</a:t>
            </a:r>
            <a:r>
              <a:rPr lang="en-IN" dirty="0">
                <a:latin typeface="Liberation Mono"/>
                <a:cs typeface="Arial" panose="020B0604020202020204" pitchFamily="34" charset="0"/>
              </a:rPr>
              <a:t>, </a:t>
            </a:r>
            <a:r>
              <a:rPr lang="en-IN" dirty="0">
                <a:solidFill>
                  <a:srgbClr val="669900"/>
                </a:solidFill>
                <a:latin typeface="Liberation Mono"/>
              </a:rPr>
              <a:t>'MH'</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'BARODA'</a:t>
            </a:r>
            <a:r>
              <a:rPr lang="en-IN" dirty="0">
                <a:latin typeface="Liberation Mono"/>
                <a:cs typeface="Arial" panose="020B0604020202020204" pitchFamily="34" charset="0"/>
              </a:rPr>
              <a:t>, </a:t>
            </a:r>
            <a:r>
              <a:rPr lang="en-IN" dirty="0">
                <a:solidFill>
                  <a:srgbClr val="669900"/>
                </a:solidFill>
                <a:latin typeface="Liberation Mono"/>
              </a:rPr>
              <a:t>'GJ'</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51083812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233910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a:p>
            <a:pPr marL="285750" indent="-285750">
              <a:buFont typeface="Arial" panose="020B0604020202020204" pitchFamily="34" charset="0"/>
              <a:buChar char="•"/>
            </a:pPr>
            <a:endParaRPr lang="en-US" sz="1000" dirty="0">
              <a:latin typeface="Liberation Mono"/>
            </a:endParaRPr>
          </a:p>
          <a:p>
            <a:pPr marL="285750" indent="-285750">
              <a:buFont typeface="Arial" panose="020B0604020202020204" pitchFamily="34" charset="0"/>
              <a:buChar char="•"/>
            </a:pPr>
            <a:endParaRPr lang="en-US" sz="10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276998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first </a:t>
            </a:r>
            <a:r>
              <a:rPr lang="en-US" sz="2000" b="1" i="1" dirty="0">
                <a:solidFill>
                  <a:srgbClr val="C00000"/>
                </a:solidFill>
                <a:latin typeface="Liberation Mono"/>
              </a:rPr>
              <a:t>n-1</a:t>
            </a:r>
            <a:r>
              <a:rPr lang="en-US" sz="2000" b="1" i="1" dirty="0">
                <a:latin typeface="Liberation Mono"/>
              </a:rPr>
              <a:t> rows</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first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6816080" y="1661753"/>
            <a:ext cx="3984478"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191345" y="4910097"/>
            <a:ext cx="11809312"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196180"/>
            <a:ext cx="11810106" cy="6617196"/>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p>
          <a:p>
            <a:endParaRPr lang="en-IN" sz="6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				</a:t>
            </a:r>
            <a:r>
              <a:rPr lang="en-IN" sz="2000" i="1" dirty="0">
                <a:solidFill>
                  <a:srgbClr val="000000"/>
                </a:solidFill>
                <a:latin typeface="Liberation Mono"/>
              </a:rPr>
              <a:t> </a:t>
            </a:r>
            <a:r>
              <a:rPr lang="en-IN" sz="2000" i="1" dirty="0">
                <a:solidFill>
                  <a:schemeClr val="accent4">
                    <a:lumMod val="50000"/>
                  </a:schemeClr>
                </a:solidFill>
                <a:latin typeface="Liberation Mono"/>
              </a:rPr>
              <a:t>generatedColumnExpression</a:t>
            </a:r>
            <a:endParaRPr lang="en-US" sz="2000" i="1" dirty="0">
              <a:solidFill>
                <a:schemeClr val="accent4">
                  <a:lumMod val="50000"/>
                </a:schemeClr>
              </a:solidFill>
              <a:latin typeface="Liberation Mono"/>
            </a:endParaRPr>
          </a:p>
          <a:p>
            <a:endParaRPr lang="en-US" sz="600" i="1" dirty="0">
              <a:solidFill>
                <a:schemeClr val="accent4">
                  <a:lumMod val="50000"/>
                </a:schemeClr>
              </a:solidFill>
              <a:latin typeface="Liberation Mono"/>
            </a:endParaRPr>
          </a:p>
          <a:p>
            <a:pPr marL="622300" indent="-457200">
              <a:buAutoNum type="arabicPeriod"/>
            </a:pPr>
            <a:r>
              <a:rPr lang="en-US" sz="2000" dirty="0">
                <a:solidFill>
                  <a:srgbClr val="000000"/>
                </a:solidFill>
                <a:latin typeface="Liberation Mono"/>
              </a:rPr>
              <a:t>START WITH long			 ( expression ) can only involve columns of the current table.</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970318"/>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8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chemeClr val="bg1">
                    <a:lumMod val="50000"/>
                  </a:schemeClr>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"Avg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chemeClr val="bg1">
                    <a:lumMod val="50000"/>
                  </a:schemeClr>
                </a:solidFill>
                <a:latin typeface="Liberation Mono"/>
              </a:rPr>
              <a:t>"Avg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"Total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"Total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chemeClr val="bg1">
                    <a:lumMod val="50000"/>
                  </a:schemeClr>
                </a:solidFill>
                <a:latin typeface="Liberation Mono"/>
              </a:rPr>
              <a:t>"Maximum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"Maximum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"Minimum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"Minimum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solidFill>
                  <a:srgbClr val="A67F59"/>
                </a:solidFill>
                <a:latin typeface="Liberation Mono"/>
              </a:rPr>
              <a:t>*</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chemeClr val="accent5">
                    <a:lumMod val="75000"/>
                  </a:schemeClr>
                </a:solidFill>
                <a:latin typeface="Liberation Mono"/>
                <a:cs typeface="Arial" panose="020B0604020202020204" pitchFamily="34"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chemeClr val="bg1">
                    <a:lumMod val="50000"/>
                  </a:schemeClr>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chemeClr val="bg1">
                    <a:lumMod val="50000"/>
                  </a:schemeClr>
                </a:solidFill>
                <a:latin typeface="Liberation Mono"/>
              </a:rPr>
              <a:t>R1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a:t>
            </a:r>
            <a:r>
              <a:rPr lang="en-IN" dirty="0">
                <a:solidFill>
                  <a:srgbClr val="A67F59"/>
                </a:solidFill>
                <a:latin typeface="Liberation Mono"/>
              </a:rPr>
              <a:t>*</a:t>
            </a:r>
            <a:r>
              <a:rPr lang="en-US" b="0" i="0" dirty="0">
                <a:solidFill>
                  <a:srgbClr val="000000"/>
                </a:solidFill>
                <a:effectLst/>
                <a:latin typeface="Liberation Mono"/>
              </a:rPr>
              <a:t>) </a:t>
            </a:r>
            <a:r>
              <a:rPr lang="en-US" dirty="0">
                <a:solidFill>
                  <a:schemeClr val="bg1">
                    <a:lumMod val="50000"/>
                  </a:schemeClr>
                </a:solidFill>
                <a:latin typeface="Liberation Mono"/>
              </a:rPr>
              <a:t>R1</a:t>
            </a:r>
            <a:r>
              <a:rPr lang="en-US" b="0" i="0" dirty="0">
                <a:solidFill>
                  <a:srgbClr val="000000"/>
                </a:solidFill>
                <a:effectLst/>
                <a:latin typeface="Liberation Mono"/>
              </a:rPr>
              <a:t>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solidFill>
                  <a:srgbClr val="A67F59"/>
                </a:solidFill>
                <a:latin typeface="Liberation Mono"/>
              </a:rPr>
              <a:t>* </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&gt;</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t>
            </a:r>
            <a:r>
              <a:rPr lang="en-US" sz="2000" b="1" i="1" dirty="0">
                <a:latin typeface="Palatino Linotype" panose="02040502050505030304" pitchFamily="18" charset="0"/>
                <a:cs typeface="Arial" panose="020B0604020202020204" pitchFamily="34" charset="0"/>
              </a:rPr>
              <a:t>Alias, aggregate</a:t>
            </a:r>
            <a:r>
              <a:rPr lang="en-US" sz="2000" i="1" dirty="0">
                <a:latin typeface="Palatino Linotype" panose="02040502050505030304" pitchFamily="18" charset="0"/>
                <a:cs typeface="Arial" panose="020B0604020202020204" pitchFamily="34" charset="0"/>
              </a:rPr>
              <a:t> </a:t>
            </a:r>
            <a:r>
              <a:rPr lang="en-US" sz="2000" dirty="0">
                <a:latin typeface="Palatino Linotype" panose="02040502050505030304" pitchFamily="18" charset="0"/>
                <a:cs typeface="Arial" panose="020B0604020202020204" pitchFamily="34" charset="0"/>
              </a:rPr>
              <a:t>and </a:t>
            </a:r>
            <a:r>
              <a:rPr lang="en-US" sz="2000" b="1" i="1" dirty="0">
                <a:latin typeface="Palatino Linotype" panose="02040502050505030304" pitchFamily="18" charset="0"/>
                <a:cs typeface="Arial" panose="020B0604020202020204" pitchFamily="34" charset="0"/>
              </a:rPr>
              <a:t>window</a:t>
            </a:r>
            <a:r>
              <a:rPr lang="en-US" sz="2000" dirty="0">
                <a:latin typeface="Palatino Linotype" panose="02040502050505030304" pitchFamily="18" charset="0"/>
                <a:cs typeface="Arial" panose="020B0604020202020204" pitchFamily="34" charset="0"/>
              </a:rPr>
              <a:t> </a:t>
            </a:r>
            <a:r>
              <a:rPr lang="en-US" sz="2000" b="1" dirty="0">
                <a:latin typeface="Palatino Linotype" panose="02040502050505030304" pitchFamily="18" charset="0"/>
                <a:cs typeface="Arial" panose="020B0604020202020204" pitchFamily="34" charset="0"/>
              </a:rPr>
              <a:t>functions</a:t>
            </a:r>
            <a:r>
              <a:rPr lang="en-US" sz="2000" dirty="0">
                <a:latin typeface="Palatino Linotype" panose="02040502050505030304" pitchFamily="18" charset="0"/>
                <a:cs typeface="Arial" panose="020B0604020202020204" pitchFamily="34" charset="0"/>
              </a:rPr>
              <a:t> are allowed in this clause.</a:t>
            </a:r>
            <a:endParaRPr lang="en-IN" sz="2000" b="1" dirty="0">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2549EC69-9649-D001-A06E-6C87ABB841EC}"/>
              </a:ext>
            </a:extLst>
          </p:cNvPr>
          <p:cNvSpPr/>
          <p:nvPr/>
        </p:nvSpPr>
        <p:spPr>
          <a:xfrm>
            <a:off x="310455" y="5085184"/>
            <a:ext cx="11546185" cy="156966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ALIAS</a:t>
            </a:r>
            <a:r>
              <a:rPr lang="en-US" sz="1800" dirty="0">
                <a:latin typeface="Arial" panose="020B0604020202020204" pitchFamily="34" charset="0"/>
                <a:cs typeface="Arial" panose="020B0604020202020204" pitchFamily="34" charset="0"/>
              </a:rPr>
              <a:t> name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Aggregate</a:t>
            </a:r>
            <a:r>
              <a:rPr lang="en-US" sz="1800" dirty="0">
                <a:latin typeface="Arial" panose="020B0604020202020204" pitchFamily="34" charset="0"/>
                <a:cs typeface="Arial" panose="020B0604020202020204" pitchFamily="34" charset="0"/>
              </a:rPr>
              <a:t> functions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solidFill>
                  <a:srgbClr val="0077AA"/>
                </a:solidFill>
                <a:latin typeface="Arial" panose="020B0604020202020204" pitchFamily="34" charset="0"/>
                <a:cs typeface="Arial" panose="020B0604020202020204" pitchFamily="34" charset="0"/>
              </a:rPr>
              <a:t>W</a:t>
            </a:r>
            <a:r>
              <a:rPr lang="en-US" dirty="0">
                <a:solidFill>
                  <a:srgbClr val="0077AA"/>
                </a:solidFill>
                <a:latin typeface="Arial" panose="020B0604020202020204" pitchFamily="34" charset="0"/>
                <a:cs typeface="Arial" panose="020B0604020202020204" pitchFamily="34" charset="0"/>
              </a:rPr>
              <a:t>indow</a:t>
            </a:r>
            <a:r>
              <a:rPr lang="en-US" sz="180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functions are allowed in this clause.</a:t>
            </a:r>
            <a:endParaRPr lang="en-US" dirty="0">
              <a:solidFill>
                <a:schemeClr val="tx1">
                  <a:lumMod val="85000"/>
                  <a:lumOff val="15000"/>
                </a:schemeClr>
              </a:solidFill>
              <a:latin typeface="Arial" panose="020B0604020202020204" pitchFamily="34" charset="0"/>
              <a:cs typeface="Arial"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2780928"/>
            <a:ext cx="11161240"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501317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
        <p:nvSpPr>
          <p:cNvPr id="7" name="Rectangle 6">
            <a:extLst>
              <a:ext uri="{FF2B5EF4-FFF2-40B4-BE49-F238E27FC236}">
                <a16:creationId xmlns:a16="http://schemas.microsoft.com/office/drawing/2014/main" id="{3C3150C1-3392-A8F9-4904-94E5D914F073}"/>
              </a:ext>
            </a:extLst>
          </p:cNvPr>
          <p:cNvSpPr/>
          <p:nvPr/>
        </p:nvSpPr>
        <p:spPr>
          <a:xfrm>
            <a:off x="551384" y="1844824"/>
            <a:ext cx="11161240"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DENSE_RANK() OVER</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sal </a:t>
            </a:r>
            <a:r>
              <a:rPr lang="en-IN" dirty="0">
                <a:solidFill>
                  <a:srgbClr val="0077AA"/>
                </a:solidFill>
                <a:latin typeface="Liberation Mono"/>
              </a:rPr>
              <a:t>DESC</a:t>
            </a:r>
            <a:r>
              <a:rPr lang="en-IN" dirty="0">
                <a:latin typeface="Liberation Mono"/>
              </a:rPr>
              <a:t>) </a:t>
            </a:r>
            <a:r>
              <a:rPr lang="en-IN" dirty="0">
                <a:solidFill>
                  <a:schemeClr val="bg1">
                    <a:lumMod val="50000"/>
                  </a:schemeClr>
                </a:solidFill>
                <a:latin typeface="Liberation Mono"/>
              </a:rPr>
              <a:t>R1</a:t>
            </a:r>
            <a:r>
              <a:rPr lang="en-IN" dirty="0">
                <a:latin typeface="Liberation Mono"/>
              </a:rPr>
              <a:t>, ename, sal  </a:t>
            </a:r>
            <a:r>
              <a:rPr lang="en-IN" dirty="0">
                <a:solidFill>
                  <a:srgbClr val="0077AA"/>
                </a:solidFill>
                <a:latin typeface="Liberation Mono"/>
              </a:rPr>
              <a:t>AS</a:t>
            </a:r>
            <a:r>
              <a:rPr lang="en-IN" dirty="0">
                <a:latin typeface="Liberation Mono"/>
              </a:rPr>
              <a:t> </a:t>
            </a:r>
            <a:r>
              <a:rPr lang="en-IN" dirty="0">
                <a:solidFill>
                  <a:schemeClr val="bg1">
                    <a:lumMod val="50000"/>
                  </a:schemeClr>
                </a:solidFill>
                <a:latin typeface="Liberation Mono"/>
              </a:rPr>
              <a:t>salary</a:t>
            </a:r>
            <a:r>
              <a:rPr lang="en-IN" dirty="0">
                <a:latin typeface="Liberation Mono"/>
              </a:rPr>
              <a:t>  </a:t>
            </a:r>
            <a:r>
              <a:rPr lang="en-IN" dirty="0">
                <a:solidFill>
                  <a:srgbClr val="0077AA"/>
                </a:solidFill>
                <a:latin typeface="Liberation Mono"/>
              </a:rPr>
              <a:t>FROM</a:t>
            </a:r>
            <a:r>
              <a:rPr lang="en-IN" dirty="0">
                <a:latin typeface="Liberation Mono"/>
              </a:rPr>
              <a:t> emp QUALIFY(salary = 3000);</a:t>
            </a:r>
            <a:endParaRPr lang="en-US" dirty="0">
              <a:solidFill>
                <a:srgbClr val="000000"/>
              </a:solidFill>
              <a:latin typeface="Liberation Mono"/>
            </a:endParaRPr>
          </a:p>
        </p:txBody>
      </p:sp>
    </p:spTree>
    <p:extLst>
      <p:ext uri="{BB962C8B-B14F-4D97-AF65-F5344CB8AC3E}">
        <p14:creationId xmlns:p14="http://schemas.microsoft.com/office/powerpoint/2010/main" val="349203667"/>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selecting data from</a:t>
            </a:r>
          </a:p>
          <a:p>
            <a:pPr algn="ctr">
              <a:spcBef>
                <a:spcPct val="0"/>
              </a:spcBef>
              <a:defRPr/>
            </a:pPr>
            <a:endParaRPr lang="en-US" sz="2000" dirty="0">
              <a:solidFill>
                <a:srgbClr val="DC525C"/>
              </a:solidFill>
              <a:latin typeface="Segoe UI Light" panose="020B0502040204020203" pitchFamily="34" charset="0"/>
              <a:cs typeface="Segoe UI Light" panose="020B0502040204020203" pitchFamily="34" charset="0"/>
            </a:endParaRP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values</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csv file</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83123645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1. values</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138499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number of column values for all the row must be same.</a:t>
            </a:r>
          </a:p>
          <a:p>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e.g.</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SELECT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A67F59"/>
                </a:solidFill>
                <a:latin typeface="Liberation Mono"/>
              </a:rPr>
              <a: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FROM</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VALUES</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1</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2</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3</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4</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5</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6</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7</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//error Column count does not match.</a:t>
            </a: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values</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216828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3284984"/>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2. 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95167456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csvread file with headerline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060848"/>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a:t>
            </a:r>
            <a:r>
              <a:rPr lang="en-US" dirty="0">
                <a:solidFill>
                  <a:srgbClr val="990055"/>
                </a:solidFill>
                <a:latin typeface="Liberation Mono"/>
              </a:rPr>
              <a:t>250</a:t>
            </a:r>
            <a:r>
              <a:rPr lang="en-US" dirty="0">
                <a:latin typeface="Liberation Mono"/>
              </a:rPr>
              <a:t>;</a:t>
            </a:r>
            <a:r>
              <a:rPr lang="en-IN" dirty="0">
                <a:latin typeface="Liberation Mono"/>
              </a:rPr>
              <a:t> </a:t>
            </a:r>
          </a:p>
        </p:txBody>
      </p:sp>
    </p:spTree>
    <p:extLst>
      <p:ext uri="{BB962C8B-B14F-4D97-AF65-F5344CB8AC3E}">
        <p14:creationId xmlns:p14="http://schemas.microsoft.com/office/powerpoint/2010/main" val="77301533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csvwrite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3677349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5738494"/>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a:p>
            <a:endParaRPr lang="en-US" sz="2000" dirty="0">
              <a:solidFill>
                <a:schemeClr val="accent6">
                  <a:lumMod val="50000"/>
                </a:schemeClr>
              </a:solidFill>
              <a:latin typeface="Liberation Mono"/>
              <a:cs typeface="Arial" panose="020B0604020202020204" pitchFamily="34" charset="0"/>
            </a:endParaRPr>
          </a:p>
          <a:p>
            <a:pPr marL="457200" indent="-457200">
              <a:lnSpc>
                <a:spcPct val="150000"/>
              </a:lnSpc>
              <a:buFont typeface="+mj-lt"/>
              <a:buAutoNum type="arabicPeriod"/>
            </a:pPr>
            <a:r>
              <a:rPr lang="en-US" sz="2000" dirty="0">
                <a:solidFill>
                  <a:srgbClr val="803A69"/>
                </a:solidFill>
                <a:latin typeface="Liberation Mono"/>
              </a:rPr>
              <a:t>caseSensitiveColumnNames</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charset</a:t>
            </a:r>
            <a:r>
              <a:rPr lang="en-US" sz="2000" dirty="0">
                <a:solidFill>
                  <a:schemeClr val="accent6">
                    <a:lumMod val="50000"/>
                  </a:schemeClr>
                </a:solidFill>
                <a:latin typeface="Liberation Mono"/>
                <a:cs typeface="Arial" panose="020B0604020202020204" pitchFamily="34" charset="0"/>
              </a:rPr>
              <a:t> 			(for example 'UTF-8'),</a:t>
            </a:r>
          </a:p>
          <a:p>
            <a:pPr marL="457200" indent="-457200">
              <a:lnSpc>
                <a:spcPct val="150000"/>
              </a:lnSpc>
              <a:buFont typeface="+mj-lt"/>
              <a:buAutoNum type="arabicPeriod"/>
            </a:pPr>
            <a:r>
              <a:rPr lang="en-US" sz="2000" dirty="0">
                <a:solidFill>
                  <a:srgbClr val="803A69"/>
                </a:solidFill>
                <a:latin typeface="Liberation Mono"/>
              </a:rPr>
              <a:t>escape</a:t>
            </a:r>
            <a:r>
              <a:rPr lang="en-US" sz="2000" dirty="0">
                <a:solidFill>
                  <a:schemeClr val="accent6">
                    <a:lumMod val="50000"/>
                  </a:schemeClr>
                </a:solidFill>
                <a:latin typeface="Liberation Mono"/>
                <a:cs typeface="Arial" panose="020B0604020202020204" pitchFamily="34" charset="0"/>
              </a:rPr>
              <a:t> 			(the character that escapes the field delimiter),</a:t>
            </a:r>
          </a:p>
          <a:p>
            <a:pPr marL="457200" indent="-457200">
              <a:lnSpc>
                <a:spcPct val="150000"/>
              </a:lnSpc>
              <a:buFont typeface="+mj-lt"/>
              <a:buAutoNum type="arabicPeriod"/>
            </a:pPr>
            <a:r>
              <a:rPr lang="en-US" sz="2000" dirty="0">
                <a:solidFill>
                  <a:srgbClr val="803A69"/>
                </a:solidFill>
                <a:latin typeface="Liberation Mono"/>
              </a:rPr>
              <a:t>fieldDelimiter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double quote by default),</a:t>
            </a:r>
          </a:p>
          <a:p>
            <a:pPr marL="457200" indent="-457200">
              <a:lnSpc>
                <a:spcPct val="150000"/>
              </a:lnSpc>
              <a:buFont typeface="+mj-lt"/>
              <a:buAutoNum type="arabicPeriod"/>
            </a:pPr>
            <a:r>
              <a:rPr lang="en-US" sz="2000" dirty="0">
                <a:solidFill>
                  <a:srgbClr val="803A69"/>
                </a:solidFill>
                <a:latin typeface="Liberation Mono"/>
              </a:rPr>
              <a:t>fieldSeparator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comma by default),</a:t>
            </a:r>
          </a:p>
          <a:p>
            <a:pPr marL="457200" indent="-457200">
              <a:lnSpc>
                <a:spcPct val="150000"/>
              </a:lnSpc>
              <a:buFont typeface="+mj-lt"/>
              <a:buAutoNum type="arabicPeriod"/>
            </a:pPr>
            <a:r>
              <a:rPr lang="en-US" sz="2000" dirty="0" err="1">
                <a:solidFill>
                  <a:srgbClr val="803A69"/>
                </a:solidFill>
                <a:latin typeface="Liberation Mono"/>
              </a:rPr>
              <a:t>lineComment</a:t>
            </a:r>
            <a:r>
              <a:rPr lang="en-US" sz="2000" dirty="0">
                <a:solidFill>
                  <a:schemeClr val="accent6">
                    <a:lumMod val="50000"/>
                  </a:schemeClr>
                </a:solidFill>
                <a:latin typeface="Liberation Mono"/>
                <a:cs typeface="Arial" panose="020B0604020202020204" pitchFamily="34" charset="0"/>
              </a:rPr>
              <a:t> 		(disabled by default),</a:t>
            </a:r>
          </a:p>
          <a:p>
            <a:pPr marL="457200" indent="-457200">
              <a:lnSpc>
                <a:spcPct val="150000"/>
              </a:lnSpc>
              <a:buFont typeface="+mj-lt"/>
              <a:buAutoNum type="arabicPeriod"/>
            </a:pPr>
            <a:r>
              <a:rPr lang="en-US" sz="2000" dirty="0" err="1">
                <a:solidFill>
                  <a:srgbClr val="803A69"/>
                </a:solidFill>
                <a:latin typeface="Liberation Mono"/>
              </a:rPr>
              <a:t>lineSeparator</a:t>
            </a:r>
            <a:r>
              <a:rPr lang="en-US" sz="2000" dirty="0">
                <a:solidFill>
                  <a:schemeClr val="accent6">
                    <a:lumMod val="50000"/>
                  </a:schemeClr>
                </a:solidFill>
                <a:latin typeface="Liberation Mono"/>
                <a:cs typeface="Arial" panose="020B0604020202020204" pitchFamily="34" charset="0"/>
              </a:rPr>
              <a:t> 		(the line separator used for writing; ignored for reading),</a:t>
            </a:r>
          </a:p>
          <a:p>
            <a:pPr marL="457200" indent="-457200">
              <a:lnSpc>
                <a:spcPct val="150000"/>
              </a:lnSpc>
              <a:buFont typeface="+mj-lt"/>
              <a:buAutoNum type="arabicPeriod"/>
            </a:pPr>
            <a:r>
              <a:rPr lang="en-US" sz="2000" dirty="0">
                <a:solidFill>
                  <a:srgbClr val="803A69"/>
                </a:solidFill>
                <a:latin typeface="Liberation Mono"/>
              </a:rPr>
              <a:t>null</a:t>
            </a:r>
            <a:r>
              <a:rPr lang="en-US" sz="2000" dirty="0">
                <a:solidFill>
                  <a:schemeClr val="accent6">
                    <a:lumMod val="50000"/>
                  </a:schemeClr>
                </a:solidFill>
                <a:latin typeface="Liberation Mono"/>
                <a:cs typeface="Arial" panose="020B0604020202020204" pitchFamily="34" charset="0"/>
              </a:rPr>
              <a:t>, 			Support reading existing CSV files that contain explicit null 						delimiters. Note that an empty, unquoted values are also treated as null.</a:t>
            </a:r>
          </a:p>
          <a:p>
            <a:pPr marL="457200" indent="-457200">
              <a:lnSpc>
                <a:spcPct val="150000"/>
              </a:lnSpc>
              <a:buFont typeface="+mj-lt"/>
              <a:buAutoNum type="arabicPeriod"/>
            </a:pPr>
            <a:r>
              <a:rPr lang="en-US" sz="2000" dirty="0" err="1">
                <a:solidFill>
                  <a:srgbClr val="803A69"/>
                </a:solidFill>
                <a:latin typeface="Liberation Mono"/>
              </a:rPr>
              <a:t>preserveWhitespace</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writeColumnHeader</a:t>
            </a:r>
            <a:r>
              <a:rPr lang="en-US" sz="2000" dirty="0">
                <a:solidFill>
                  <a:schemeClr val="accent6">
                    <a:lumMod val="50000"/>
                  </a:schemeClr>
                </a:solidFill>
                <a:latin typeface="Liberation Mono"/>
                <a:cs typeface="Arial" panose="020B0604020202020204" pitchFamily="34" charset="0"/>
              </a:rPr>
              <a:t> 		(true or false; enabled by default).</a:t>
            </a:r>
            <a:endParaRPr lang="en-IN" sz="2000" dirty="0">
              <a:solidFill>
                <a:schemeClr val="accent6">
                  <a:lumMod val="50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29888363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p:txBody>
      </p:sp>
      <p:sp>
        <p:nvSpPr>
          <p:cNvPr id="2" name="TextBox 1">
            <a:extLst>
              <a:ext uri="{FF2B5EF4-FFF2-40B4-BE49-F238E27FC236}">
                <a16:creationId xmlns:a16="http://schemas.microsoft.com/office/drawing/2014/main" id="{FC29B2EB-D7B9-219A-B20E-9DE95946F73A}"/>
              </a:ext>
            </a:extLst>
          </p:cNvPr>
          <p:cNvSpPr txBox="1"/>
          <p:nvPr/>
        </p:nvSpPr>
        <p:spPr>
          <a:xfrm>
            <a:off x="262558" y="1340768"/>
            <a:ext cx="11522074"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CALL</a:t>
            </a:r>
            <a:r>
              <a:rPr lang="en-US" dirty="0">
                <a:latin typeface="Liberation Mono"/>
              </a:rPr>
              <a:t> </a:t>
            </a:r>
            <a:r>
              <a:rPr lang="en-US" dirty="0">
                <a:solidFill>
                  <a:srgbClr val="0077AA"/>
                </a:solidFill>
                <a:latin typeface="Liberation Mono"/>
                <a:cs typeface="Arial" panose="020B0604020202020204" pitchFamily="34" charset="0"/>
              </a:rPr>
              <a:t>CSVWRITE</a:t>
            </a:r>
            <a:r>
              <a:rPr lang="en-US" dirty="0">
                <a:latin typeface="Liberation Mono"/>
              </a:rPr>
              <a:t>('C:/SALEEL/test3.csv',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803A69"/>
                </a:solidFill>
                <a:latin typeface="Liberation Mono"/>
              </a:rPr>
              <a:t>fieldSeparator</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803A69"/>
                </a:solidFill>
                <a:latin typeface="Liberation Mono"/>
              </a:rPr>
              <a:t>fieldDelimiter</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803A69"/>
                </a:solidFill>
                <a:latin typeface="Liberation Mono"/>
              </a:rPr>
              <a:t>writeColumnHeader</a:t>
            </a:r>
            <a:r>
              <a:rPr lang="en-US" dirty="0">
                <a:latin typeface="Liberation Mono"/>
              </a:rPr>
              <a:t>=</a:t>
            </a:r>
            <a:r>
              <a:rPr lang="en-US" dirty="0">
                <a:solidFill>
                  <a:schemeClr val="accent4">
                    <a:lumMod val="50000"/>
                  </a:schemeClr>
                </a:solidFill>
                <a:latin typeface="Liberation Mono"/>
              </a:rPr>
              <a:t>TRUE</a:t>
            </a:r>
            <a:r>
              <a:rPr lang="en-US" dirty="0">
                <a:latin typeface="Liberation Mono"/>
              </a:rPr>
              <a:t> </a:t>
            </a:r>
            <a:r>
              <a:rPr lang="en-US" dirty="0">
                <a:solidFill>
                  <a:srgbClr val="803A69"/>
                </a:solidFill>
                <a:latin typeface="Liberation Mono"/>
              </a:rPr>
              <a:t>caseSensitiveColumnNames</a:t>
            </a:r>
            <a:r>
              <a:rPr lang="en-US" dirty="0">
                <a:latin typeface="Liberation Mono"/>
              </a:rPr>
              <a:t>=</a:t>
            </a:r>
            <a:r>
              <a:rPr lang="en-US" dirty="0">
                <a:solidFill>
                  <a:schemeClr val="accent4">
                    <a:lumMod val="50000"/>
                  </a:schemeClr>
                </a:solidFill>
                <a:latin typeface="Liberation Mono"/>
              </a:rPr>
              <a:t>TRUE</a:t>
            </a:r>
            <a:r>
              <a:rPr lang="en-US" dirty="0">
                <a:latin typeface="Liberation Mono"/>
              </a:rPr>
              <a:t>');</a:t>
            </a:r>
          </a:p>
        </p:txBody>
      </p:sp>
    </p:spTree>
    <p:extLst>
      <p:ext uri="{BB962C8B-B14F-4D97-AF65-F5344CB8AC3E}">
        <p14:creationId xmlns:p14="http://schemas.microsoft.com/office/powerpoint/2010/main" val="1355826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a:solidFill>
                  <a:srgbClr val="DC525C"/>
                </a:solidFill>
                <a:latin typeface="Segoe UI Light" panose="020B0502040204020203" pitchFamily="34" charset="0"/>
                <a:cs typeface="Segoe UI Light" panose="020B0502040204020203" pitchFamily="34" charset="0"/>
              </a:rPr>
              <a:t>3. table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US" dirty="0">
              <a:solidFill>
                <a:srgbClr val="FF0000"/>
              </a:solidFill>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49BE9F04-6ED2-742C-7406-93FB52BDB98C}"/>
              </a:ext>
            </a:extLst>
          </p:cNvPr>
          <p:cNvSpPr/>
          <p:nvPr/>
        </p:nvSpPr>
        <p:spPr>
          <a:xfrm>
            <a:off x="2243572" y="3284730"/>
            <a:ext cx="7704856"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Returns the result set. TABLE_DISTINCT removes duplicate rows.</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3291928945"/>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621FF14-725C-F61C-D03D-DE2BA7E0F95E}"/>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a:t>
            </a:r>
          </a:p>
        </p:txBody>
      </p:sp>
      <p:sp>
        <p:nvSpPr>
          <p:cNvPr id="3" name="TextBox 2">
            <a:extLst>
              <a:ext uri="{FF2B5EF4-FFF2-40B4-BE49-F238E27FC236}">
                <a16:creationId xmlns:a16="http://schemas.microsoft.com/office/drawing/2014/main" id="{8325E73B-C0D8-5E36-46DF-54DE42138D22}"/>
              </a:ext>
            </a:extLst>
          </p:cNvPr>
          <p:cNvSpPr txBox="1"/>
          <p:nvPr/>
        </p:nvSpPr>
        <p:spPr>
          <a:xfrm>
            <a:off x="262558" y="2060848"/>
            <a:ext cx="11522074" cy="227754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TABLE(id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chemeClr val="accent5">
                    <a:lumMod val="50000"/>
                  </a:schemeClr>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 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chemeClr val="accent5">
                    <a:lumMod val="50000"/>
                  </a:schemeClr>
                </a:solidFill>
                <a:latin typeface="Liberation Mono"/>
              </a:rPr>
              <a:t>+</a:t>
            </a:r>
            <a:r>
              <a:rPr lang="en-US" dirty="0">
                <a:latin typeface="Liberation Mono"/>
              </a:rPr>
              <a:t> comm R1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chemeClr val="accent5">
                    <a:lumMod val="50000"/>
                  </a:schemeClr>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chemeClr val="accent5">
                    <a:lumMod val="50000"/>
                  </a:schemeClr>
                </a:solidFill>
                <a:latin typeface="Liberation Mono"/>
              </a:rPr>
              <a:t>+</a:t>
            </a:r>
            <a:r>
              <a:rPr lang="en-US" dirty="0">
                <a:latin typeface="Liberation Mono"/>
              </a:rPr>
              <a:t> comm R1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chemeClr val="accent5">
                    <a:lumMod val="50000"/>
                  </a:schemeClr>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 </a:t>
            </a:r>
            <a:r>
              <a:rPr lang="en-US" dirty="0">
                <a:solidFill>
                  <a:srgbClr val="0077AA"/>
                </a:solidFill>
                <a:latin typeface="Liberation Mono"/>
              </a:rPr>
              <a:t>QUALIFY</a:t>
            </a:r>
            <a:r>
              <a:rPr lang="en-US" dirty="0">
                <a:latin typeface="Liberation Mono"/>
              </a:rPr>
              <a:t>(R1 </a:t>
            </a:r>
            <a:r>
              <a:rPr lang="en-US" dirty="0">
                <a:solidFill>
                  <a:schemeClr val="accent5">
                    <a:lumMod val="50000"/>
                  </a:schemeClr>
                </a:solidFill>
                <a:latin typeface="Liberation Mono"/>
              </a:rPr>
              <a:t>&gt;</a:t>
            </a:r>
            <a:r>
              <a:rPr lang="en-US" dirty="0">
                <a:latin typeface="Liberation Mono"/>
              </a:rPr>
              <a:t> </a:t>
            </a:r>
            <a:r>
              <a:rPr lang="en-US" dirty="0">
                <a:solidFill>
                  <a:srgbClr val="990055"/>
                </a:solidFill>
                <a:latin typeface="Liberation Mono"/>
              </a:rPr>
              <a:t>15000</a:t>
            </a:r>
            <a:r>
              <a:rPr lang="en-US" dirty="0">
                <a:latin typeface="Liberation Mono"/>
              </a:rPr>
              <a:t>);</a:t>
            </a:r>
          </a:p>
        </p:txBody>
      </p:sp>
    </p:spTree>
    <p:extLst>
      <p:ext uri="{BB962C8B-B14F-4D97-AF65-F5344CB8AC3E}">
        <p14:creationId xmlns:p14="http://schemas.microsoft.com/office/powerpoint/2010/main" val="869376266"/>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187266665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08390321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a:t>
            </a:r>
            <a:r>
              <a:rPr lang="en-US" sz="2000" dirty="0">
                <a:solidFill>
                  <a:schemeClr val="tx1">
                    <a:lumMod val="75000"/>
                    <a:lumOff val="25000"/>
                  </a:schemeClr>
                </a:solidFill>
                <a:latin typeface="Liberation Mono"/>
              </a:rPr>
              <a:t>[</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r>
              <a:rPr lang="en-US" sz="2000" dirty="0">
                <a:solidFill>
                  <a:schemeClr val="tx1">
                    <a:lumMod val="75000"/>
                    <a:lumOff val="25000"/>
                  </a:schemeClr>
                </a:solidFill>
                <a:latin typeface="Liberation Mono"/>
              </a:rPr>
              <a:t>]</a:t>
            </a:r>
            <a:endParaRPr lang="en-IN" sz="2000" dirty="0">
              <a:solidFill>
                <a:schemeClr val="tx1">
                  <a:lumMod val="75000"/>
                  <a:lumOff val="25000"/>
                </a:schemeClr>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2215991"/>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	</a:t>
            </a:r>
          </a:p>
          <a:p>
            <a:pPr marL="457200" indent="-457200">
              <a:buFont typeface="+mj-lt"/>
              <a:buAutoNum type="arabicPeriod"/>
            </a:pP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REFERENCES refTableName ( refColumnName ) </a:t>
            </a:r>
          </a:p>
          <a:p>
            <a:r>
              <a:rPr lang="en-IN" sz="2000" dirty="0">
                <a:latin typeface="Liberation Mono"/>
                <a:cs typeface="Arial" panose="020B0604020202020204" pitchFamily="34" charset="0"/>
              </a:rPr>
              <a:t>                                 { ON DELETE { CASCADE  | SET NULL }  | ON UPDATE { CASCADE  | SET NULL } }</a:t>
            </a:r>
          </a:p>
        </p:txBody>
      </p:sp>
    </p:spTree>
    <p:extLst>
      <p:ext uri="{BB962C8B-B14F-4D97-AF65-F5344CB8AC3E}">
        <p14:creationId xmlns:p14="http://schemas.microsoft.com/office/powerpoint/2010/main" val="165091910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4007A6-2D6E-69A8-DB9B-0A583E8F3A33}"/>
              </a:ext>
            </a:extLst>
          </p:cNvPr>
          <p:cNvSpPr txBox="1"/>
          <p:nvPr/>
        </p:nvSpPr>
        <p:spPr>
          <a:xfrm>
            <a:off x="839416" y="2274838"/>
            <a:ext cx="8302151" cy="3139321"/>
          </a:xfrm>
          <a:prstGeom prst="rect">
            <a:avLst/>
          </a:prstGeom>
          <a:noFill/>
        </p:spPr>
        <p:txBody>
          <a:bodyPr wrap="square">
            <a:spAutoFit/>
          </a:bodyPr>
          <a:lstStyle/>
          <a:p>
            <a:r>
              <a:rPr lang="en-IN" dirty="0"/>
              <a:t>SELECT X FROM SYSTEM_RANGE(1, 10);</a:t>
            </a:r>
          </a:p>
          <a:p>
            <a:r>
              <a:rPr lang="en-IN" dirty="0"/>
              <a:t>-- 1, 2, 3, 4, 5, 6, 7, 8, 9, 10</a:t>
            </a:r>
          </a:p>
          <a:p>
            <a:endParaRPr lang="en-IN" dirty="0"/>
          </a:p>
          <a:p>
            <a:r>
              <a:rPr lang="en-IN" dirty="0"/>
              <a:t>SELECT X FROM SYSTEM_RANGE(1, 10, 2);</a:t>
            </a:r>
          </a:p>
          <a:p>
            <a:r>
              <a:rPr lang="en-IN" dirty="0"/>
              <a:t>-- 1, 3, 5, 7, 9</a:t>
            </a:r>
          </a:p>
          <a:p>
            <a:endParaRPr lang="en-IN" dirty="0"/>
          </a:p>
          <a:p>
            <a:r>
              <a:rPr lang="en-IN" dirty="0"/>
              <a:t>SELECT X FROM SYSTEM_RANGE(1, 10, -1);</a:t>
            </a:r>
          </a:p>
          <a:p>
            <a:r>
              <a:rPr lang="en-IN" dirty="0"/>
              <a:t>-- </a:t>
            </a:r>
            <a:r>
              <a:rPr lang="en-IN"/>
              <a:t>No rows</a:t>
            </a:r>
          </a:p>
          <a:p>
            <a:endParaRPr lang="en-IN" dirty="0"/>
          </a:p>
          <a:p>
            <a:r>
              <a:rPr lang="en-IN" dirty="0"/>
              <a:t>SELECT X FROM SYSTEM_RANGE(10, 2, -2);</a:t>
            </a:r>
          </a:p>
          <a:p>
            <a:r>
              <a:rPr lang="en-IN" dirty="0"/>
              <a:t>-- 10, 8, 6, 4, 2</a:t>
            </a:r>
          </a:p>
        </p:txBody>
      </p:sp>
    </p:spTree>
    <p:extLst>
      <p:ext uri="{BB962C8B-B14F-4D97-AF65-F5344CB8AC3E}">
        <p14:creationId xmlns:p14="http://schemas.microsoft.com/office/powerpoint/2010/main" val="3628964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4581128"/>
            <a:ext cx="11665296" cy="200054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t>
            </a:r>
            <a:r>
              <a:rPr lang="en-US" b="0" i="0" dirty="0">
                <a:solidFill>
                  <a:srgbClr val="000000"/>
                </a:solidFill>
                <a:effectLst/>
                <a:latin typeface="Arial" panose="020B0604020202020204" pitchFamily="34" charset="0"/>
              </a:rPr>
              <a:t>set explicitly</a:t>
            </a:r>
            <a:r>
              <a:rPr lang="en-IN"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1" i="1" dirty="0">
                <a:latin typeface="Arial" panose="020B0604020202020204" pitchFamily="34" charset="0"/>
                <a:cs typeface="Arial" panose="020B0604020202020204" pitchFamily="34" charset="0"/>
              </a:rPr>
              <a:t>Identity</a:t>
            </a:r>
            <a:r>
              <a:rPr lang="en-US" dirty="0">
                <a:latin typeface="Arial" panose="020B0604020202020204" pitchFamily="34" charset="0"/>
                <a:cs typeface="Arial" panose="020B0604020202020204" pitchFamily="34" charset="0"/>
              </a:rPr>
              <a:t>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TO-DO </a:t>
            </a: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1" i="1" dirty="0">
                <a:latin typeface="Arial" panose="020B0604020202020204" pitchFamily="34" charset="0"/>
                <a:cs typeface="Arial" panose="020B0604020202020204" pitchFamily="34" charset="0"/>
              </a:rPr>
              <a:t>Identity</a:t>
            </a:r>
            <a:r>
              <a:rPr lang="en-US" dirty="0">
                <a:latin typeface="Arial" panose="020B0604020202020204" pitchFamily="34" charset="0"/>
                <a:cs typeface="Arial" panose="020B0604020202020204" pitchFamily="34" charset="0"/>
              </a:rPr>
              <a:t> column may not have DEFAULT expressions.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0E20371-1CB2-23B8-41CA-DC6861EE5E2D}"/>
              </a:ext>
            </a:extLst>
          </p:cNvPr>
          <p:cNvSpPr txBox="1"/>
          <p:nvPr/>
        </p:nvSpPr>
        <p:spPr>
          <a:xfrm>
            <a:off x="203967" y="3250149"/>
            <a:ext cx="11784066" cy="923330"/>
          </a:xfrm>
          <a:prstGeom prst="rect">
            <a:avLst/>
          </a:prstGeom>
          <a:noFill/>
        </p:spPr>
        <p:txBody>
          <a:bodyPr wrap="square">
            <a:spAutoFit/>
          </a:bodyPr>
          <a:lstStyle/>
          <a:p>
            <a:r>
              <a:rPr lang="en-US" dirty="0">
                <a:solidFill>
                  <a:schemeClr val="bg2">
                    <a:lumMod val="10000"/>
                  </a:schemeClr>
                </a:solidFill>
                <a:latin typeface="Arial" panose="020B0604020202020204" pitchFamily="34" charset="0"/>
                <a:cs typeface="Arial" panose="020B0604020202020204" pitchFamily="34" charset="0"/>
              </a:rPr>
              <a:t>A generated column is a type of column that stores values calculated from an expression applied to data in other columns of the same table. The value of a generated column cannot be altered manually and is automatically updated whenever the data it depends on changes.</a:t>
            </a:r>
          </a:p>
        </p:txBody>
      </p:sp>
    </p:spTree>
    <p:extLst>
      <p:ext uri="{BB962C8B-B14F-4D97-AF65-F5344CB8AC3E}">
        <p14:creationId xmlns:p14="http://schemas.microsoft.com/office/powerpoint/2010/main" val="1126112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407368" y="2996952"/>
            <a:ext cx="11440915"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sal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 + comm));</a:t>
            </a:r>
          </a:p>
        </p:txBody>
      </p:sp>
      <p:sp>
        <p:nvSpPr>
          <p:cNvPr id="11" name="TextBox 10">
            <a:extLst>
              <a:ext uri="{FF2B5EF4-FFF2-40B4-BE49-F238E27FC236}">
                <a16:creationId xmlns:a16="http://schemas.microsoft.com/office/drawing/2014/main" id="{0AE19D8E-F5E0-B6EA-C9EA-204F9A9AD971}"/>
              </a:ext>
            </a:extLst>
          </p:cNvPr>
          <p:cNvSpPr txBox="1"/>
          <p:nvPr/>
        </p:nvSpPr>
        <p:spPr>
          <a:xfrm>
            <a:off x="407368" y="2276872"/>
            <a:ext cx="8423065" cy="430887"/>
          </a:xfrm>
          <a:prstGeom prst="rect">
            <a:avLst/>
          </a:prstGeom>
          <a:noFill/>
        </p:spPr>
        <p:txBody>
          <a:bodyPr wrap="square">
            <a:spAutoFit/>
          </a:bodyPr>
          <a:lstStyle/>
          <a:p>
            <a:pPr marL="457200" indent="-457200">
              <a:buFont typeface="+mj-lt"/>
              <a:buAutoNum type="arabicPeriod"/>
            </a:pPr>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407368" y="5661248"/>
            <a:ext cx="1144091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a:t>
            </a:r>
          </a:p>
        </p:txBody>
      </p:sp>
      <p:grpSp>
        <p:nvGrpSpPr>
          <p:cNvPr id="2" name="Group 1">
            <a:extLst>
              <a:ext uri="{FF2B5EF4-FFF2-40B4-BE49-F238E27FC236}">
                <a16:creationId xmlns:a16="http://schemas.microsoft.com/office/drawing/2014/main" id="{FA93D51E-0F9C-A282-BF18-6FEF3C79A60D}"/>
              </a:ext>
            </a:extLst>
          </p:cNvPr>
          <p:cNvGrpSpPr/>
          <p:nvPr/>
        </p:nvGrpSpPr>
        <p:grpSpPr>
          <a:xfrm>
            <a:off x="407368" y="4383487"/>
            <a:ext cx="11440916" cy="1058402"/>
            <a:chOff x="324728" y="3735415"/>
            <a:chExt cx="8495073" cy="1058402"/>
          </a:xfrm>
        </p:grpSpPr>
        <p:sp>
          <p:nvSpPr>
            <p:cNvPr id="12" name="TextBox 11">
              <a:extLst>
                <a:ext uri="{FF2B5EF4-FFF2-40B4-BE49-F238E27FC236}">
                  <a16:creationId xmlns:a16="http://schemas.microsoft.com/office/drawing/2014/main" id="{F24D08F1-AC92-762D-2DBB-0962AE746230}"/>
                </a:ext>
              </a:extLst>
            </p:cNvPr>
            <p:cNvSpPr txBox="1"/>
            <p:nvPr/>
          </p:nvSpPr>
          <p:spPr>
            <a:xfrm>
              <a:off x="324728" y="4362930"/>
              <a:ext cx="8495073" cy="430887"/>
            </a:xfrm>
            <a:prstGeom prst="rect">
              <a:avLst/>
            </a:prstGeom>
            <a:noFill/>
          </p:spPr>
          <p:txBody>
            <a:bodyPr wrap="square">
              <a:spAutoFit/>
            </a:bodyPr>
            <a:lstStyle/>
            <a:p>
              <a:pPr marL="457200" indent="-457200">
                <a:buFont typeface="+mj-lt"/>
                <a:buAutoNum type="arabicPeriod" startAt="2"/>
              </a:pPr>
              <a:r>
                <a:rPr lang="en-IN" sz="2200" dirty="0">
                  <a:latin typeface="Liberation Mono"/>
                </a:rPr>
                <a:t>GENERATED ALWAYS AS ( { NEXTVAL('S1') } )</a:t>
              </a:r>
              <a:endParaRPr lang="en-IN" sz="2200" dirty="0"/>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3937176" y="3735415"/>
              <a:ext cx="2166180" cy="629974"/>
              <a:chOff x="3518211" y="3956375"/>
              <a:chExt cx="2166180" cy="629974"/>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3518211" y="4110168"/>
                <a:ext cx="454088" cy="476181"/>
                <a:chOff x="3518211" y="4110168"/>
                <a:chExt cx="454088" cy="476181"/>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3525435" y="4110168"/>
                  <a:ext cx="0" cy="47618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a:cxnSpLocks/>
                </p:cNvCxnSpPr>
                <p:nvPr/>
              </p:nvCxnSpPr>
              <p:spPr>
                <a:xfrm>
                  <a:off x="3518211" y="4110168"/>
                  <a:ext cx="454088"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3972299" y="3956375"/>
                <a:ext cx="1712092"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grpSp>
      <p:cxnSp>
        <p:nvCxnSpPr>
          <p:cNvPr id="6" name="Straight Connector 5">
            <a:extLst>
              <a:ext uri="{FF2B5EF4-FFF2-40B4-BE49-F238E27FC236}">
                <a16:creationId xmlns:a16="http://schemas.microsoft.com/office/drawing/2014/main" id="{76BC68CC-3A5C-F536-05C9-6860B8C90CD8}"/>
              </a:ext>
            </a:extLst>
          </p:cNvPr>
          <p:cNvCxnSpPr/>
          <p:nvPr/>
        </p:nvCxnSpPr>
        <p:spPr>
          <a:xfrm>
            <a:off x="407368" y="3933056"/>
            <a:ext cx="11440916"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D12D3955-2705-7766-E98B-268FD0D7A314}"/>
              </a:ext>
            </a:extLst>
          </p:cNvPr>
          <p:cNvGrpSpPr/>
          <p:nvPr/>
        </p:nvGrpSpPr>
        <p:grpSpPr>
          <a:xfrm rot="10800000">
            <a:off x="8616280" y="1292128"/>
            <a:ext cx="2088232" cy="873824"/>
            <a:chOff x="4783757" y="3969201"/>
            <a:chExt cx="2088232" cy="873824"/>
          </a:xfrm>
        </p:grpSpPr>
        <p:grpSp>
          <p:nvGrpSpPr>
            <p:cNvPr id="9" name="Group 8">
              <a:extLst>
                <a:ext uri="{FF2B5EF4-FFF2-40B4-BE49-F238E27FC236}">
                  <a16:creationId xmlns:a16="http://schemas.microsoft.com/office/drawing/2014/main" id="{96ADA8C2-F68A-E9DA-A748-7ABDF55C1574}"/>
                </a:ext>
              </a:extLst>
            </p:cNvPr>
            <p:cNvGrpSpPr/>
            <p:nvPr/>
          </p:nvGrpSpPr>
          <p:grpSpPr>
            <a:xfrm>
              <a:off x="4783757" y="4113769"/>
              <a:ext cx="454086" cy="729256"/>
              <a:chOff x="4783757" y="4113769"/>
              <a:chExt cx="454086" cy="729256"/>
            </a:xfrm>
          </p:grpSpPr>
          <p:cxnSp>
            <p:nvCxnSpPr>
              <p:cNvPr id="14" name="Straight Arrow Connector 13">
                <a:extLst>
                  <a:ext uri="{FF2B5EF4-FFF2-40B4-BE49-F238E27FC236}">
                    <a16:creationId xmlns:a16="http://schemas.microsoft.com/office/drawing/2014/main" id="{1ADB5667-CD3B-2296-FCC6-D629D2AA816C}"/>
                  </a:ext>
                </a:extLst>
              </p:cNvPr>
              <p:cNvCxnSpPr>
                <a:cxnSpLocks/>
              </p:cNvCxnSpPr>
              <p:nvPr/>
            </p:nvCxnSpPr>
            <p:spPr>
              <a:xfrm rot="10800000" flipV="1">
                <a:off x="4799856" y="4113769"/>
                <a:ext cx="0" cy="72925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CD00A23-BB50-C070-A7E3-471BEAC4141A}"/>
                  </a:ext>
                </a:extLst>
              </p:cNvPr>
              <p:cNvCxnSpPr>
                <a:cxnSpLocks/>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30371B37-3EE4-2921-EA9D-E4AACBE2B21D}"/>
                </a:ext>
              </a:extLst>
            </p:cNvPr>
            <p:cNvSpPr txBox="1"/>
            <p:nvPr/>
          </p:nvSpPr>
          <p:spPr>
            <a:xfrm rot="10800000">
              <a:off x="5159896" y="3969201"/>
              <a:ext cx="1712093"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 </a:t>
            </a:r>
            <a:r>
              <a:rPr lang="en-US" sz="2000" dirty="0">
                <a:latin typeface="Liberation Mono"/>
              </a:rPr>
              <a:t>[</a:t>
            </a:r>
            <a:r>
              <a:rPr lang="en-US" sz="2000" i="1" dirty="0">
                <a:solidFill>
                  <a:schemeClr val="accent4">
                    <a:lumMod val="50000"/>
                  </a:schemeClr>
                </a:solidFill>
                <a:latin typeface="Liberation Mono"/>
              </a:rPr>
              <a:t> </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identity</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810106"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solidFill>
                <a:srgbClr val="0077A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by default as identity</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62789"/>
            <a:ext cx="1152128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
        <p:nvSpPr>
          <p:cNvPr id="5" name="TextBox 4">
            <a:extLst>
              <a:ext uri="{FF2B5EF4-FFF2-40B4-BE49-F238E27FC236}">
                <a16:creationId xmlns:a16="http://schemas.microsoft.com/office/drawing/2014/main" id="{7E4F9F51-0A95-EA91-BBE3-3ABA758F321C}"/>
              </a:ext>
            </a:extLst>
          </p:cNvPr>
          <p:cNvSpPr txBox="1"/>
          <p:nvPr/>
        </p:nvSpPr>
        <p:spPr>
          <a:xfrm>
            <a:off x="7847551" y="1844824"/>
            <a:ext cx="2568930" cy="400110"/>
          </a:xfrm>
          <a:prstGeom prst="rect">
            <a:avLst/>
          </a:prstGeom>
          <a:noFill/>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CALL</a:t>
            </a:r>
            <a:r>
              <a:rPr lang="en-IN" dirty="0">
                <a:latin typeface="Liberation Mono"/>
              </a:rPr>
              <a:t> SCHEMA();</a:t>
            </a: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nextval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76918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nextval</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61665"/>
          </a:xfrm>
          <a:prstGeom prst="rect">
            <a:avLst/>
          </a:prstGeom>
          <a:noFill/>
        </p:spPr>
        <p:txBody>
          <a:bodyPr wrap="square">
            <a:spAutoFit/>
          </a:bodyPr>
          <a:lstStyle/>
          <a:p>
            <a:r>
              <a:rPr lang="en-IN" sz="2200" dirty="0">
                <a:solidFill>
                  <a:srgbClr val="000000"/>
                </a:solidFill>
                <a:latin typeface="Liberation Mono"/>
              </a:rPr>
              <a:t>GENERATED ALWAYS AS ( </a:t>
            </a:r>
            <a:r>
              <a:rPr lang="en-IN" sz="2200" i="1" dirty="0">
                <a:solidFill>
                  <a:srgbClr val="000000"/>
                </a:solidFill>
                <a:latin typeface="Liberation Mono"/>
              </a:rPr>
              <a:t>nextval(</a:t>
            </a:r>
            <a:r>
              <a:rPr lang="en-US" sz="2400" dirty="0">
                <a:latin typeface="Liberation Mono"/>
              </a:rPr>
              <a:t>'</a:t>
            </a:r>
            <a:r>
              <a:rPr lang="en-IN" sz="2200" i="1" dirty="0">
                <a:solidFill>
                  <a:srgbClr val="39AE0A"/>
                </a:solidFill>
                <a:latin typeface="Liberation Mono"/>
              </a:rPr>
              <a:t>sequenceName</a:t>
            </a:r>
            <a:r>
              <a:rPr lang="en-US" sz="2400" dirty="0">
                <a:latin typeface="Liberation Mono"/>
              </a:rPr>
              <a:t>'</a:t>
            </a:r>
            <a:r>
              <a:rPr lang="en-IN" sz="2200" i="1" dirty="0">
                <a:solidFill>
                  <a:srgbClr val="000000"/>
                </a:solidFill>
                <a:latin typeface="Liberation Mono"/>
              </a:rPr>
              <a:t>)</a:t>
            </a:r>
            <a:r>
              <a:rPr lang="en-IN" sz="2200" dirty="0">
                <a:solidFill>
                  <a:srgbClr val="000000"/>
                </a:solidFill>
                <a:latin typeface="Liberation Mono"/>
              </a:rPr>
              <a:t> )</a:t>
            </a:r>
            <a:endParaRPr lang="en-IN" sz="2200" dirty="0"/>
          </a:p>
        </p:txBody>
      </p:sp>
      <p:grpSp>
        <p:nvGrpSpPr>
          <p:cNvPr id="2" name="Group 1">
            <a:extLst>
              <a:ext uri="{FF2B5EF4-FFF2-40B4-BE49-F238E27FC236}">
                <a16:creationId xmlns:a16="http://schemas.microsoft.com/office/drawing/2014/main" id="{7FFC916E-84A0-EA9D-CE50-3D3290B3FC0F}"/>
              </a:ext>
            </a:extLst>
          </p:cNvPr>
          <p:cNvGrpSpPr/>
          <p:nvPr/>
        </p:nvGrpSpPr>
        <p:grpSpPr>
          <a:xfrm>
            <a:off x="334963" y="2564904"/>
            <a:ext cx="11521280" cy="1015663"/>
            <a:chOff x="334963" y="3233160"/>
            <a:chExt cx="11521280" cy="1015663"/>
          </a:xfrm>
        </p:grpSpPr>
        <p:sp>
          <p:nvSpPr>
            <p:cNvPr id="13" name="TextBox 12">
              <a:extLst>
                <a:ext uri="{FF2B5EF4-FFF2-40B4-BE49-F238E27FC236}">
                  <a16:creationId xmlns:a16="http://schemas.microsoft.com/office/drawing/2014/main" id="{D55B48BB-61F9-5495-C912-C29BD20331FB}"/>
                </a:ext>
              </a:extLst>
            </p:cNvPr>
            <p:cNvSpPr txBox="1"/>
            <p:nvPr/>
          </p:nvSpPr>
          <p:spPr>
            <a:xfrm>
              <a:off x="334963" y="3879491"/>
              <a:ext cx="1152128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a:t>
              </a: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7104112" y="3233160"/>
              <a:ext cx="2117414" cy="646331"/>
              <a:chOff x="4783757" y="3978930"/>
              <a:chExt cx="2117414"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476181"/>
                <a:chOff x="4783757" y="4149080"/>
                <a:chExt cx="454086" cy="476181"/>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47618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a:cxnSpLocks/>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89079" y="3978930"/>
                <a:ext cx="1712092"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grpSp>
    </p:spTree>
    <p:extLst>
      <p:ext uri="{BB962C8B-B14F-4D97-AF65-F5344CB8AC3E}">
        <p14:creationId xmlns:p14="http://schemas.microsoft.com/office/powerpoint/2010/main" val="2352415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chemeClr val="accent6">
                    <a:lumMod val="60000"/>
                    <a:lumOff val="40000"/>
                  </a:schemeClr>
                </a:solidFill>
                <a:latin typeface="Liberation Mono"/>
              </a:rPr>
              <a:t>TRUE</a:t>
            </a:r>
            <a:r>
              <a:rPr lang="en-US" dirty="0">
                <a:latin typeface="Liberation Mono"/>
              </a:rPr>
              <a:t>, </a:t>
            </a:r>
            <a:r>
              <a:rPr lang="en-US" dirty="0">
                <a:solidFill>
                  <a:schemeClr val="accent6">
                    <a:lumMod val="60000"/>
                    <a:lumOff val="40000"/>
                  </a:schemeClr>
                </a:solidFill>
                <a:latin typeface="Liberation Mono"/>
              </a:rPr>
              <a:t>FALSE</a:t>
            </a:r>
            <a:r>
              <a:rPr lang="en-US" dirty="0">
                <a:latin typeface="Liberation Mono"/>
              </a:rPr>
              <a:t>],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memory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a:t>
            </a:r>
            <a:r>
              <a:rPr lang="en-US" b="1" i="0" dirty="0">
                <a:solidFill>
                  <a:srgbClr val="000000"/>
                </a:solidFill>
                <a:effectLst/>
                <a:latin typeface="Arial" panose="020B0604020202020204" pitchFamily="34" charset="0"/>
              </a:rPr>
              <a:t>will be present but the data will be lost</a:t>
            </a:r>
            <a:r>
              <a:rPr lang="en-US" b="0" i="0" dirty="0">
                <a:solidFill>
                  <a:srgbClr val="000000"/>
                </a:solidFill>
                <a:effectLst/>
                <a:latin typeface="Arial" panose="020B0604020202020204" pitchFamily="34" charset="0"/>
              </a:rPr>
              <a: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temp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a:t>
            </a:r>
            <a:r>
              <a:rPr lang="en-US" b="1" i="0" dirty="0">
                <a:solidFill>
                  <a:srgbClr val="000000"/>
                </a:solidFill>
                <a:effectLst/>
                <a:latin typeface="Arial" panose="020B0604020202020204" pitchFamily="34" charset="0"/>
              </a:rPr>
              <a:t>table will be lost</a:t>
            </a:r>
            <a:r>
              <a:rPr lang="en-US" b="0" i="0" dirty="0">
                <a:solidFill>
                  <a:srgbClr val="000000"/>
                </a:solidFill>
                <a:effectLst/>
                <a:latin typeface="Arial" panose="020B0604020202020204" pitchFamily="34" charset="0"/>
              </a:rPr>
              <a: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console commands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16038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6" name="TextBox 5">
            <a:extLst>
              <a:ext uri="{FF2B5EF4-FFF2-40B4-BE49-F238E27FC236}">
                <a16:creationId xmlns:a16="http://schemas.microsoft.com/office/drawing/2014/main" id="{115D7B0F-9DD9-A9CD-8461-9E0EFC2EF096}"/>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446550"/>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endParaRPr lang="en-IN" sz="800" dirty="0">
              <a:solidFill>
                <a:schemeClr val="tx1">
                  <a:lumMod val="65000"/>
                  <a:lumOff val="35000"/>
                </a:schemeClr>
              </a:solidFill>
              <a:latin typeface="Liberation Mono"/>
            </a:endParaRPr>
          </a:p>
          <a:p>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416220"/>
            <a:ext cx="11526016" cy="289310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a:t>
            </a:r>
            <a:r>
              <a:rPr lang="en-US" dirty="0" err="1">
                <a:latin typeface="Liberation Mono"/>
              </a:rPr>
              <a:t>sal</a:t>
            </a:r>
            <a:r>
              <a:rPr lang="en-US" dirty="0">
                <a:latin typeface="Liberation Mono"/>
              </a:rPr>
              <a:t>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2593992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a:t>
            </a:r>
            <a:r>
              <a:rPr lang="en-IN" sz="2000" dirty="0">
                <a:latin typeface="Liberation Mono"/>
              </a:rPr>
              <a:t>COLUMN</a:t>
            </a:r>
            <a:r>
              <a:rPr lang="en-IN" sz="2000" dirty="0">
                <a:solidFill>
                  <a:srgbClr val="0077AA"/>
                </a:solidFill>
                <a:latin typeface="Liberation Mono"/>
              </a:rPr>
              <a:t>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a:t>
            </a:r>
            <a:r>
              <a:rPr lang="en-US" dirty="0">
                <a:solidFill>
                  <a:srgbClr val="0077AA"/>
                </a:solidFill>
                <a:latin typeface="Liberation Mono"/>
                <a:cs typeface="Arial" panose="020B0604020202020204" pitchFamily="34" charset="0"/>
              </a:rPr>
              <a:t>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 (</a:t>
            </a:r>
            <a:r>
              <a:rPr lang="en-US" dirty="0" err="1">
                <a:latin typeface="Liberation Mono"/>
              </a:rPr>
              <a:t>sal</a:t>
            </a:r>
            <a:r>
              <a:rPr lang="en-US" dirty="0">
                <a:latin typeface="Liberation Mono"/>
              </a:rPr>
              <a:t>,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22947116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alterIdentityColumnOption [...]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alterIdentityColumnOption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NOT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SET NULL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newValueExpression ]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console commands</a:t>
            </a:r>
          </a:p>
        </p:txBody>
      </p:sp>
      <p:graphicFrame>
        <p:nvGraphicFramePr>
          <p:cNvPr id="2" name="Table 1"/>
          <p:cNvGraphicFramePr>
            <a:graphicFrameLocks noGrp="1"/>
          </p:cNvGraphicFramePr>
          <p:nvPr>
            <p:extLst>
              <p:ext uri="{D42A27DB-BD31-4B8C-83A1-F6EECF244321}">
                <p14:modId xmlns:p14="http://schemas.microsoft.com/office/powerpoint/2010/main" val="4104183962"/>
              </p:ext>
            </p:extLst>
          </p:nvPr>
        </p:nvGraphicFramePr>
        <p:xfrm>
          <a:off x="119336" y="723136"/>
          <a:ext cx="11737304" cy="2849880"/>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20002"/>
                    </a:ext>
                  </a:extLst>
                </a:gridCol>
              </a:tblGrid>
              <a:tr h="281384">
                <a:tc>
                  <a:txBody>
                    <a:bodyPr/>
                    <a:lstStyle/>
                    <a:p>
                      <a:pPr algn="l"/>
                      <a:r>
                        <a:rPr kumimoji="0" lang="en-US" sz="1800" b="1" kern="1200" dirty="0">
                          <a:solidFill>
                            <a:schemeClr val="tx1"/>
                          </a:solidFill>
                          <a:latin typeface="Arial" panose="020B0604020202020204" pitchFamily="34" charset="0"/>
                          <a:ea typeface="+mn-ea"/>
                          <a:cs typeface="Arial" panose="020B0604020202020204" pitchFamily="34" charset="0"/>
                        </a:rPr>
                        <a:t>command(s)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r>
                        <a:rPr kumimoji="0" lang="en-IN" sz="1800" b="1" kern="1200" dirty="0">
                          <a:solidFill>
                            <a:schemeClr val="tx1"/>
                          </a:solidFill>
                          <a:latin typeface="Arial" panose="020B0604020202020204" pitchFamily="34" charset="0"/>
                          <a:ea typeface="+mn-ea"/>
                          <a:cs typeface="Arial" panose="020B0604020202020204" pitchFamily="34" charset="0"/>
                        </a:rPr>
                        <a:t>description</a:t>
                      </a:r>
                    </a:p>
                  </a:txBody>
                  <a:tcPr marL="91428" marR="91428"/>
                </a:tc>
                <a:extLst>
                  <a:ext uri="{0D108BD9-81ED-4DB2-BD59-A6C34878D82A}">
                    <a16:rowId xmlns:a16="http://schemas.microsoft.com/office/drawing/2014/main" val="10000"/>
                  </a:ext>
                </a:extLst>
              </a:tr>
              <a:tr h="370840">
                <a:tc>
                  <a:txBody>
                    <a:bodyPr/>
                    <a:lstStyle/>
                    <a:p>
                      <a:r>
                        <a:rPr lang="en-IN" sz="1800" dirty="0">
                          <a:latin typeface="Arial" panose="020B0604020202020204" pitchFamily="34" charset="0"/>
                          <a:cs typeface="Arial" panose="020B0604020202020204" pitchFamily="34" charset="0"/>
                        </a:rPr>
                        <a:t> </a:t>
                      </a:r>
                      <a:r>
                        <a:rPr lang="en-IN" sz="1800" dirty="0">
                          <a:solidFill>
                            <a:schemeClr val="accent5">
                              <a:lumMod val="75000"/>
                            </a:schemeClr>
                          </a:solidFill>
                          <a:latin typeface="Arial" panose="020B0604020202020204" pitchFamily="34" charset="0"/>
                          <a:cs typeface="Arial" panose="020B0604020202020204" pitchFamily="34" charset="0"/>
                        </a:rPr>
                        <a:t>@</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autocommit_true</a:t>
                      </a:r>
                      <a:r>
                        <a:rPr kumimoji="0" lang="en-IN" sz="1800" kern="1200" dirty="0">
                          <a:solidFill>
                            <a:schemeClr val="tx1"/>
                          </a:solidFill>
                          <a:latin typeface="Arial" panose="020B0604020202020204" pitchFamily="34" charset="0"/>
                          <a:ea typeface="+mn-ea"/>
                          <a:cs typeface="Arial" panose="020B0604020202020204" pitchFamily="34" charset="0"/>
                        </a:rPr>
                        <a:t>; /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set autocommit on;</a:t>
                      </a:r>
                    </a:p>
                    <a:p>
                      <a:r>
                        <a:rPr lang="en-IN" sz="600" dirty="0">
                          <a:latin typeface="Arial" panose="020B0604020202020204" pitchFamily="34" charset="0"/>
                          <a:cs typeface="Arial" panose="020B0604020202020204" pitchFamily="34" charset="0"/>
                        </a:rPr>
                        <a:t> </a:t>
                      </a:r>
                    </a:p>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@autocommit_false</a:t>
                      </a:r>
                      <a:r>
                        <a:rPr kumimoji="0" lang="en-IN" sz="1800" kern="1200" dirty="0">
                          <a:solidFill>
                            <a:schemeClr val="tx1"/>
                          </a:solidFill>
                          <a:latin typeface="Arial" panose="020B0604020202020204" pitchFamily="34" charset="0"/>
                          <a:ea typeface="+mn-ea"/>
                          <a:cs typeface="Arial" panose="020B0604020202020204" pitchFamily="34" charset="0"/>
                        </a:rPr>
                        <a:t>;  /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set autocommit off;</a:t>
                      </a:r>
                    </a:p>
                  </a:txBody>
                  <a:tcPr marL="91428" marR="91428" anchor="ctr"/>
                </a:tc>
                <a:tc>
                  <a:txBody>
                    <a:bodyPr/>
                    <a:lstStyle/>
                    <a:p>
                      <a:pPr algn="l"/>
                      <a:r>
                        <a:rPr lang="en-IN" sz="1800" dirty="0">
                          <a:latin typeface="Arial" panose="020B0604020202020204" pitchFamily="34" charset="0"/>
                          <a:cs typeface="Arial" panose="020B0604020202020204" pitchFamily="34" charset="0"/>
                        </a:rPr>
                        <a:t> Enable or disable autocommit.</a:t>
                      </a:r>
                    </a:p>
                  </a:txBody>
                  <a:tcPr marL="91428" marR="91428" anchor="ctr"/>
                </a:tc>
                <a:extLst>
                  <a:ext uri="{0D108BD9-81ED-4DB2-BD59-A6C34878D82A}">
                    <a16:rowId xmlns:a16="http://schemas.microsoft.com/office/drawing/2014/main" val="10001"/>
                  </a:ext>
                </a:extLst>
              </a:tr>
              <a:tr h="370840">
                <a:tc>
                  <a:txBody>
                    <a:bodyPr/>
                    <a:lstStyle/>
                    <a:p>
                      <a:r>
                        <a:rPr kumimoji="0" lang="en-IN" b="0" i="0" kern="1200" dirty="0">
                          <a:solidFill>
                            <a:schemeClr val="tx1"/>
                          </a:solidFill>
                          <a:effectLst/>
                          <a:latin typeface="Arial" panose="020B0604020202020204" pitchFamily="34" charset="0"/>
                          <a:ea typeface="+mn-ea"/>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@tables</a:t>
                      </a:r>
                      <a:r>
                        <a:rPr kumimoji="0" lang="en-IN" sz="1800" kern="1200" dirty="0">
                          <a:solidFill>
                            <a:schemeClr val="tx1"/>
                          </a:solidFill>
                          <a:latin typeface="Arial" panose="020B0604020202020204" pitchFamily="34" charset="0"/>
                          <a:ea typeface="+mn-ea"/>
                          <a:cs typeface="Arial" panose="020B0604020202020204" pitchFamily="34" charset="0"/>
                        </a:rPr>
                        <a:t>;</a:t>
                      </a:r>
                    </a:p>
                  </a:txBody>
                  <a:tcPr marL="91428" marR="91428" anchor="ctr"/>
                </a:tc>
                <a:tc>
                  <a:txBody>
                    <a:bodyPr/>
                    <a:lstStyle/>
                    <a:p>
                      <a:r>
                        <a:rPr lang="en-US" sz="1800" dirty="0">
                          <a:latin typeface="Arial" panose="020B0604020202020204" pitchFamily="34" charset="0"/>
                          <a:cs typeface="Arial" panose="020B0604020202020204" pitchFamily="34" charset="0"/>
                        </a:rPr>
                        <a:t> List all table names from all schema</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@list</a:t>
                      </a:r>
                      <a:r>
                        <a:rPr lang="en-IN" sz="1800" dirty="0">
                          <a:latin typeface="Arial" panose="020B0604020202020204" pitchFamily="34" charset="0"/>
                          <a:cs typeface="Arial" panose="020B0604020202020204" pitchFamily="34" charset="0"/>
                        </a:rPr>
                        <a:t> SELECT * FROM emp;</a:t>
                      </a:r>
                    </a:p>
                  </a:txBody>
                  <a:tcPr marL="91428" marR="91428" anchor="ctr"/>
                </a:tc>
                <a:tc>
                  <a:txBody>
                    <a:bodyPr/>
                    <a:lstStyle/>
                    <a:p>
                      <a:pPr marL="87313" indent="-87313"/>
                      <a:r>
                        <a:rPr kumimoji="0" lang="en-US" b="0" i="0" kern="1200" dirty="0">
                          <a:solidFill>
                            <a:schemeClr val="tx1"/>
                          </a:solidFill>
                          <a:effectLst/>
                          <a:latin typeface="Arial" panose="020B0604020202020204" pitchFamily="34" charset="0"/>
                          <a:ea typeface="+mn-ea"/>
                          <a:cs typeface="Arial" panose="020B0604020202020204" pitchFamily="34" charset="0"/>
                        </a:rPr>
                        <a:t> Show the result set in list format (each column on its own line,    with row numbers).</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@maxrows </a:t>
                      </a:r>
                      <a:r>
                        <a:rPr lang="en-IN" sz="1800" dirty="0">
                          <a:latin typeface="Arial" panose="020B0604020202020204" pitchFamily="34" charset="0"/>
                          <a:cs typeface="Arial" panose="020B0604020202020204" pitchFamily="34" charset="0"/>
                        </a:rPr>
                        <a:t>&lt;</a:t>
                      </a:r>
                      <a:r>
                        <a:rPr lang="en-IN" sz="1800" dirty="0">
                          <a:solidFill>
                            <a:srgbClr val="C00000"/>
                          </a:solidFill>
                          <a:latin typeface="Arial" panose="020B0604020202020204" pitchFamily="34" charset="0"/>
                          <a:cs typeface="Arial" panose="020B0604020202020204" pitchFamily="34" charset="0"/>
                        </a:rPr>
                        <a:t>n</a:t>
                      </a:r>
                      <a:r>
                        <a:rPr lang="en-IN" sz="1800" dirty="0">
                          <a:latin typeface="Arial" panose="020B0604020202020204" pitchFamily="34" charset="0"/>
                          <a:cs typeface="Arial" panose="020B0604020202020204" pitchFamily="34" charset="0"/>
                        </a:rPr>
                        <a:t>&gt;;</a:t>
                      </a:r>
                    </a:p>
                  </a:txBody>
                  <a:tcPr marL="91428" marR="91428" anchor="ctr"/>
                </a:tc>
                <a:tc>
                  <a:txBody>
                    <a:bodyPr/>
                    <a:lstStyle/>
                    <a:p>
                      <a:pPr algn="l"/>
                      <a:r>
                        <a:rPr kumimoji="0" lang="en-US" b="0" i="0" kern="1200" dirty="0">
                          <a:solidFill>
                            <a:schemeClr val="tx1"/>
                          </a:solidFill>
                          <a:effectLst/>
                          <a:latin typeface="+mn-lt"/>
                          <a:ea typeface="+mn-ea"/>
                          <a:cs typeface="+mn-cs"/>
                        </a:rPr>
                        <a:t> Set the maximum number of rows to display.</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pPr algn="l" fontAlgn="t"/>
                      <a:r>
                        <a:rPr lang="en-IN" dirty="0">
                          <a:effectLst/>
                          <a:latin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@history</a:t>
                      </a:r>
                      <a:r>
                        <a:rPr kumimoji="0" lang="en-IN" sz="1800" kern="1200" dirty="0">
                          <a:solidFill>
                            <a:schemeClr val="tx1"/>
                          </a:solidFill>
                          <a:latin typeface="Arial" panose="020B0604020202020204" pitchFamily="34" charset="0"/>
                          <a:ea typeface="+mn-ea"/>
                          <a:cs typeface="Arial" panose="020B0604020202020204" pitchFamily="34" charset="0"/>
                        </a:rPr>
                        <a:t>;</a:t>
                      </a:r>
                    </a:p>
                  </a:txBody>
                  <a:tcPr marL="22860" marR="22860" marT="22860" marB="22860"/>
                </a:tc>
                <a:tc>
                  <a:txBody>
                    <a:bodyPr/>
                    <a:lstStyle/>
                    <a:p>
                      <a:pPr algn="l" fontAlgn="t"/>
                      <a:r>
                        <a:rPr lang="en-IN" dirty="0">
                          <a:effectLst/>
                          <a:latin typeface="Arial" panose="020B0604020202020204" pitchFamily="34" charset="0"/>
                        </a:rPr>
                        <a:t>  List the command history.</a:t>
                      </a:r>
                    </a:p>
                  </a:txBody>
                  <a:tcPr marL="22860" marR="22860" marT="22860" marB="22860"/>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B8F09FB5-FFDF-D423-351B-67232CEF88ED}"/>
              </a:ext>
            </a:extLst>
          </p:cNvPr>
          <p:cNvSpPr txBox="1"/>
          <p:nvPr/>
        </p:nvSpPr>
        <p:spPr>
          <a:xfrm>
            <a:off x="119336" y="5725125"/>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1188460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815882"/>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dirty="0">
                <a:solidFill>
                  <a:schemeClr val="accent4">
                    <a:lumMod val="50000"/>
                  </a:schemeClr>
                </a:solidFill>
                <a:latin typeface="Liberation Mono"/>
              </a:rPr>
              <a:t>(</a:t>
            </a:r>
            <a:r>
              <a:rPr lang="en-IN" sz="2200" i="1" dirty="0">
                <a:solidFill>
                  <a:schemeClr val="accent4">
                    <a:lumMod val="50000"/>
                  </a:schemeClr>
                </a:solidFill>
                <a:latin typeface="Liberation Mono"/>
              </a:rPr>
              <a:t>columnDefination</a:t>
            </a:r>
            <a:r>
              <a:rPr lang="en-IN" sz="2200" dirty="0">
                <a:solidFill>
                  <a:schemeClr val="accent4">
                    <a:lumMod val="50000"/>
                  </a:schemeClr>
                </a:solidFill>
                <a:latin typeface="Liberation Mono"/>
              </a:rPr>
              <a:t>)</a:t>
            </a:r>
            <a:endParaRPr lang="en-IN" sz="22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555593"/>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78904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090892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67671"/>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987641"/>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i="1" dirty="0">
              <a:solidFill>
                <a:schemeClr val="accent4">
                  <a:lumMod val="50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415256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visible / invisible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4080554"/>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816429"/>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200" i="1" dirty="0">
                <a:solidFill>
                  <a:schemeClr val="accent4">
                    <a:lumMod val="50000"/>
                  </a:schemeClr>
                </a:solidFill>
                <a:latin typeface="Liberation Mono"/>
              </a:rPr>
              <a:t>(basicSequenceOption)</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879594"/>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5601533"/>
          </a:xfrm>
          <a:prstGeom prst="rect">
            <a:avLst/>
          </a:prstGeom>
          <a:noFill/>
        </p:spPr>
        <p:txBody>
          <a:bodyPr wrap="square">
            <a:spAutoFit/>
          </a:bodyPr>
          <a:lstStyle/>
          <a:p>
            <a:r>
              <a:rPr lang="en-US" sz="24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RESTART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SET</a:t>
            </a:r>
            <a:r>
              <a:rPr lang="en-US" sz="1800" dirty="0">
                <a:solidFill>
                  <a:schemeClr val="tx1">
                    <a:lumMod val="75000"/>
                    <a:lumOff val="25000"/>
                  </a:schemeClr>
                </a:solidFill>
                <a:latin typeface="Liberation Mono"/>
                <a:cs typeface="Leelawadee UI Semilight" panose="020B0402040204020203" pitchFamily="34" charset="-34"/>
              </a:rPr>
              <a:t> </a:t>
            </a:r>
            <a:r>
              <a:rPr lang="en-US" sz="2400" i="1" dirty="0">
                <a:solidFill>
                  <a:schemeClr val="accent4">
                    <a:lumMod val="50000"/>
                  </a:schemeClr>
                </a:solidFill>
                <a:latin typeface="Liberation Mono"/>
                <a:cs typeface="Leelawadee UI Semilight" panose="020B0402040204020203" pitchFamily="34" charset="-34"/>
              </a:rPr>
              <a:t>basicSequenceOption</a:t>
            </a:r>
            <a:endParaRPr lang="en-US" sz="24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COLUMNS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584993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accent4">
                  <a:lumMod val="50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56662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RENAME </a:t>
            </a:r>
            <a:r>
              <a:rPr lang="en-IN" sz="2000" dirty="0">
                <a:latin typeface="Liberation Mono"/>
              </a:rPr>
              <a:t>TO</a:t>
            </a:r>
            <a:r>
              <a:rPr lang="en-IN" sz="2000" dirty="0">
                <a:solidFill>
                  <a:srgbClr val="0077AA"/>
                </a:solidFill>
                <a:latin typeface="Liberation Mono"/>
              </a:rPr>
              <a:t> </a:t>
            </a:r>
            <a:r>
              <a:rPr lang="en-IN" sz="2000" dirty="0">
                <a:solidFill>
                  <a:schemeClr val="tx1">
                    <a:lumMod val="75000"/>
                    <a:lumOff val="25000"/>
                  </a:schemeClr>
                </a:solidFill>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a:t>
            </a:r>
            <a:r>
              <a:rPr lang="en-US" dirty="0">
                <a:latin typeface="Liberation Mono"/>
                <a:cs typeface="Arial" panose="020B0604020202020204" pitchFamily="34" charset="0"/>
              </a:rPr>
              <a:t>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2460073"/>
            <a:ext cx="9906000" cy="129586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@TABLES;</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 </a:t>
            </a:r>
            <a:r>
              <a:rPr lang="en-IN" sz="2000" dirty="0">
                <a:solidFill>
                  <a:srgbClr val="0077AA"/>
                </a:solidFill>
                <a:latin typeface="Liberation Mono"/>
              </a:rPr>
              <a:t>TABLES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@TABLES </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612201"/>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5268385"/>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760331"/>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71728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5129316"/>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US" sz="1800" dirty="0">
                <a:solidFill>
                  <a:schemeClr val="tx1"/>
                </a:solidFill>
                <a:latin typeface="Arial" panose="020B0604020202020204" pitchFamily="34" charset="0"/>
                <a:cs typeface="Arial" panose="020B0604020202020204" pitchFamily="34" charset="0"/>
              </a:rPr>
              <a:t>The PRIMARY KEY should be given after GENERATED ALWAYS.</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707886"/>
          </a:xfrm>
          <a:prstGeom prst="rect">
            <a:avLst/>
          </a:prstGeom>
        </p:spPr>
        <p:txBody>
          <a:bodyPr wrap="square">
            <a:spAutoFit/>
          </a:bodyPr>
          <a:lstStyle/>
          <a:p>
            <a:r>
              <a:rPr lang="en-US" sz="2000" dirty="0">
                <a:latin typeface="Palatino Linotype" panose="02040502050505030304" pitchFamily="18" charset="0"/>
              </a:rPr>
              <a:t>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primary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477875"/>
          </a:xfrm>
          <a:prstGeom prst="rect">
            <a:avLst/>
          </a:prstGeom>
        </p:spPr>
        <p:txBody>
          <a:bodyPr wrap="square">
            <a:spAutoFit/>
          </a:bodyPr>
          <a:lstStyle/>
          <a:p>
            <a:r>
              <a:rPr lang="en-IN" sz="2400" dirty="0">
                <a:solidFill>
                  <a:schemeClr val="tx1">
                    <a:lumMod val="50000"/>
                    <a:lumOff val="50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r>
              <a:rPr lang="en-IN" sz="2400" dirty="0">
                <a:solidFill>
                  <a:schemeClr val="tx1">
                    <a:lumMod val="50000"/>
                    <a:lumOff val="50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 </a:t>
            </a:r>
            <a:r>
              <a:rPr lang="en-IN" sz="2000" dirty="0">
                <a:latin typeface="Liberation Mono"/>
              </a:rPr>
              <a:t>]</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 </a:t>
            </a:r>
          </a:p>
          <a:p>
            <a:r>
              <a:rPr lang="en-US" sz="2000" dirty="0">
                <a:solidFill>
                  <a:srgbClr val="C00000"/>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201324"/>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INT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247317"/>
          </a:xfrm>
          <a:prstGeom prst="rect">
            <a:avLst/>
          </a:prstGeom>
          <a:noFill/>
        </p:spPr>
        <p:txBody>
          <a:bodyPr wrap="square">
            <a:spAutoFit/>
          </a:bodyPr>
          <a:lstStyle/>
          <a:p>
            <a:r>
              <a:rPr lang="en-US" sz="2400" dirty="0">
                <a:solidFill>
                  <a:schemeClr val="tx1">
                    <a:lumMod val="50000"/>
                    <a:lumOff val="50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dept(id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INTEGER</a:t>
            </a:r>
            <a:r>
              <a:rPr lang="en-US" dirty="0">
                <a:latin typeface="Liberation Mono"/>
              </a:rPr>
              <a:t>, comm </a:t>
            </a:r>
            <a:r>
              <a:rPr lang="en-US" dirty="0">
                <a:solidFill>
                  <a:srgbClr val="834689"/>
                </a:solidFill>
                <a:latin typeface="Liberation Mono"/>
                <a:cs typeface="Arial" panose="020B0604020202020204" pitchFamily="34" charset="0"/>
              </a:rPr>
              <a:t>INTEGER</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50000"/>
                    <a:lumOff val="50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 dname));</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primary key</a:t>
            </a:r>
          </a:p>
        </p:txBody>
      </p:sp>
    </p:spTree>
    <p:extLst>
      <p:ext uri="{BB962C8B-B14F-4D97-AF65-F5344CB8AC3E}">
        <p14:creationId xmlns:p14="http://schemas.microsoft.com/office/powerpoint/2010/main" val="23490912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3829F8C4-2A61-BDEC-5882-FB581CD9A16B}"/>
              </a:ext>
            </a:extLst>
          </p:cNvPr>
          <p:cNvSpPr/>
          <p:nvPr/>
        </p:nvSpPr>
        <p:spPr>
          <a:xfrm>
            <a:off x="191345" y="134715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9676909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primary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082895"/>
            <a:ext cx="1149388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21805890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65ED0E33-F34A-5025-1502-CE641B5EFC6C}"/>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Tree>
    <p:extLst>
      <p:ext uri="{BB962C8B-B14F-4D97-AF65-F5344CB8AC3E}">
        <p14:creationId xmlns:p14="http://schemas.microsoft.com/office/powerpoint/2010/main" val="12414846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primary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11216874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477875"/>
          </a:xfrm>
          <a:prstGeom prst="rect">
            <a:avLst/>
          </a:prstGeom>
        </p:spPr>
        <p:txBody>
          <a:bodyPr wrap="square">
            <a:spAutoFit/>
          </a:bodyPr>
          <a:lstStyle/>
          <a:p>
            <a:r>
              <a:rPr lang="en-IN" sz="2400" dirty="0">
                <a:solidFill>
                  <a:schemeClr val="tx1">
                    <a:lumMod val="50000"/>
                    <a:lumOff val="50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UNIQUE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r>
              <a:rPr lang="en-IN" sz="2400" dirty="0">
                <a:solidFill>
                  <a:schemeClr val="tx1">
                    <a:lumMod val="50000"/>
                    <a:lumOff val="50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UNIQUE</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a:t>
            </a:r>
            <a:r>
              <a:rPr lang="en-US" sz="1800" dirty="0">
                <a:solidFill>
                  <a:srgbClr val="834689"/>
                </a:solidFill>
                <a:latin typeface="Liberation Mono"/>
                <a:cs typeface="Arial" panose="020B0604020202020204" pitchFamily="34" charset="0"/>
              </a:rPr>
              <a:t>INT</a:t>
            </a:r>
            <a:r>
              <a:rPr lang="en-US" sz="1800" dirty="0">
                <a:solidFill>
                  <a:schemeClr val="tx1"/>
                </a:solidFill>
                <a:latin typeface="Arial" panose="020B0604020202020204" pitchFamily="34" charset="0"/>
                <a:cs typeface="Arial" panose="020B0604020202020204" pitchFamily="34" charset="0"/>
              </a:rPr>
              <a: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7136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3970318"/>
          </a:xfrm>
          <a:prstGeom prst="rect">
            <a:avLst/>
          </a:prstGeom>
          <a:noFill/>
        </p:spPr>
        <p:txBody>
          <a:bodyPr wrap="square">
            <a:spAutoFit/>
          </a:bodyPr>
          <a:lstStyle/>
          <a:p>
            <a:r>
              <a:rPr lang="en-US" sz="2400" dirty="0">
                <a:solidFill>
                  <a:schemeClr val="tx1">
                    <a:lumMod val="50000"/>
                    <a:lumOff val="50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50000"/>
                    <a:lumOff val="50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T1(id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 ename));</a:t>
            </a:r>
          </a:p>
        </p:txBody>
      </p:sp>
      <p:sp>
        <p:nvSpPr>
          <p:cNvPr id="3" name="Rectangle 2">
            <a:extLst>
              <a:ext uri="{FF2B5EF4-FFF2-40B4-BE49-F238E27FC236}">
                <a16:creationId xmlns:a16="http://schemas.microsoft.com/office/drawing/2014/main" id="{071B1174-3022-59E5-3A75-5B04BC94F70A}"/>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8257640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Tree>
    <p:extLst>
      <p:ext uri="{BB962C8B-B14F-4D97-AF65-F5344CB8AC3E}">
        <p14:creationId xmlns:p14="http://schemas.microsoft.com/office/powerpoint/2010/main" val="401656479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unique key using alter</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2" name="Rectangle 1">
            <a:extLst>
              <a:ext uri="{FF2B5EF4-FFF2-40B4-BE49-F238E27FC236}">
                <a16:creationId xmlns:a16="http://schemas.microsoft.com/office/drawing/2014/main" id="{09AC0CA9-4BDF-7066-1FDD-C509B7995928}"/>
              </a:ext>
            </a:extLst>
          </p:cNvPr>
          <p:cNvSpPr/>
          <p:nvPr/>
        </p:nvSpPr>
        <p:spPr>
          <a:xfrm>
            <a:off x="191345" y="134715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
        <p:nvSpPr>
          <p:cNvPr id="3" name="TextBox 2">
            <a:extLst>
              <a:ext uri="{FF2B5EF4-FFF2-40B4-BE49-F238E27FC236}">
                <a16:creationId xmlns:a16="http://schemas.microsoft.com/office/drawing/2014/main" id="{0A7F77DC-2069-B8A7-4455-FFECDCA069E5}"/>
              </a:ext>
            </a:extLst>
          </p:cNvPr>
          <p:cNvSpPr txBox="1"/>
          <p:nvPr/>
        </p:nvSpPr>
        <p:spPr>
          <a:xfrm>
            <a:off x="290744" y="3082895"/>
            <a:ext cx="11493887"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fr-FR" dirty="0">
                <a:solidFill>
                  <a:srgbClr val="C00000"/>
                </a:solidFill>
                <a:latin typeface="Liberation Mono"/>
                <a:cs typeface="Arial" panose="020B0604020202020204" pitchFamily="34" charset="0"/>
              </a:rPr>
              <a:t>UNIQUE</a:t>
            </a:r>
            <a:r>
              <a:rPr lang="fr-FR" dirty="0">
                <a:latin typeface="Liberation Mono"/>
              </a:rPr>
              <a:t>(c1)</a:t>
            </a:r>
          </a:p>
          <a:p>
            <a:pPr marL="285750" indent="-285750">
              <a:buFont typeface="Arial" panose="020B0604020202020204" pitchFamily="34" charset="0"/>
              <a:buChar char="•"/>
            </a:pPr>
            <a:endParaRPr lang="fr-FR" sz="800"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uni_c1 </a:t>
            </a:r>
            <a:r>
              <a:rPr lang="fr-FR" dirty="0">
                <a:solidFill>
                  <a:srgbClr val="C00000"/>
                </a:solidFill>
                <a:latin typeface="Liberation Mono"/>
                <a:cs typeface="Arial" panose="020B0604020202020204" pitchFamily="34" charset="0"/>
              </a:rPr>
              <a:t>UNIQUE</a:t>
            </a:r>
            <a:r>
              <a:rPr lang="fr-FR" dirty="0">
                <a:latin typeface="Liberation Mono"/>
              </a:rPr>
              <a:t>(c1);</a:t>
            </a:r>
            <a:endParaRPr lang="en-IN" dirty="0">
              <a:latin typeface="Liberation Mono"/>
            </a:endParaRPr>
          </a:p>
        </p:txBody>
      </p:sp>
    </p:spTree>
    <p:extLst>
      <p:ext uri="{BB962C8B-B14F-4D97-AF65-F5344CB8AC3E}">
        <p14:creationId xmlns:p14="http://schemas.microsoft.com/office/powerpoint/2010/main" val="34520376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26B63AB2-12BA-4056-9937-3BAC16433B84}"/>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39539926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unique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constraint_a</a:t>
            </a:r>
            <a:r>
              <a:rPr lang="fr-FR" dirty="0">
                <a:latin typeface="Liberation Mono"/>
              </a:rPr>
              <a:t>;</a:t>
            </a:r>
          </a:p>
          <a:p>
            <a:pPr marL="285750" indent="-285750">
              <a:buFont typeface="Arial" panose="020B0604020202020204" pitchFamily="34" charset="0"/>
              <a:buChar char="•"/>
            </a:pPr>
            <a:endParaRPr lang="fr-FR" sz="800" dirty="0">
              <a:solidFill>
                <a:srgbClr val="0077AA"/>
              </a:solidFill>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uni_id</a:t>
            </a:r>
            <a:r>
              <a:rPr lang="fr-FR"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BD64A41C-1A0A-F43D-3F0D-AE4E1E126B93}"/>
              </a:ext>
            </a:extLst>
          </p:cNvPr>
          <p:cNvSpPr txBox="1"/>
          <p:nvPr/>
        </p:nvSpPr>
        <p:spPr>
          <a:xfrm>
            <a:off x="290744" y="4001937"/>
            <a:ext cx="11349872" cy="43088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TABLE_CONSTRAINTS</a:t>
            </a:r>
            <a:r>
              <a:rPr lang="en-IN" sz="2200" dirty="0">
                <a:latin typeface="Liberation Mono"/>
              </a:rPr>
              <a:t>;</a:t>
            </a:r>
          </a:p>
        </p:txBody>
      </p:sp>
    </p:spTree>
    <p:extLst>
      <p:ext uri="{BB962C8B-B14F-4D97-AF65-F5344CB8AC3E}">
        <p14:creationId xmlns:p14="http://schemas.microsoft.com/office/powerpoint/2010/main" val="8388146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335360" y="3494618"/>
            <a:ext cx="11521280"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foreign key</a:t>
            </a:r>
          </a:p>
        </p:txBody>
      </p:sp>
    </p:spTree>
    <p:extLst>
      <p:ext uri="{BB962C8B-B14F-4D97-AF65-F5344CB8AC3E}">
        <p14:creationId xmlns:p14="http://schemas.microsoft.com/office/powerpoint/2010/main" val="343476354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4401205"/>
          </a:xfrm>
          <a:prstGeom prst="rect">
            <a:avLst/>
          </a:prstGeom>
        </p:spPr>
        <p:txBody>
          <a:bodyPr wrap="square">
            <a:spAutoFit/>
          </a:bodyPr>
          <a:lstStyle/>
          <a:p>
            <a:r>
              <a:rPr lang="en-IN" sz="2400" dirty="0">
                <a:solidFill>
                  <a:schemeClr val="tx1">
                    <a:lumMod val="50000"/>
                    <a:lumOff val="50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pPr marL="719138" indent="-719138"/>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 </a:t>
            </a:r>
            <a:r>
              <a:rPr lang="en-IN" sz="2000" dirty="0">
                <a:solidFill>
                  <a:schemeClr val="tx1">
                    <a:lumMod val="75000"/>
                    <a:lumOff val="25000"/>
                  </a:schemeClr>
                </a:solidFill>
                <a:latin typeface="Liberation Mono"/>
              </a:rPr>
              <a:t>]</a:t>
            </a:r>
            <a:r>
              <a:rPr lang="en-IN" sz="2000" i="1" dirty="0">
                <a:solidFill>
                  <a:schemeClr val="tx1">
                    <a:lumMod val="50000"/>
                    <a:lumOff val="50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r>
              <a:rPr lang="en-IN" sz="2400" dirty="0">
                <a:solidFill>
                  <a:schemeClr val="tx1">
                    <a:lumMod val="50000"/>
                    <a:lumOff val="50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FOREIGN</a:t>
            </a:r>
            <a:r>
              <a:rPr lang="en-IN" sz="2000" i="1" dirty="0">
                <a:latin typeface="Liberation Mono"/>
              </a:rPr>
              <a:t> </a:t>
            </a:r>
            <a:r>
              <a:rPr lang="en-IN" sz="2000" dirty="0">
                <a:solidFill>
                  <a:srgbClr val="C00000"/>
                </a:solidFill>
                <a:latin typeface="Liberation Mono"/>
                <a:cs typeface="Arial" panose="020B0604020202020204" pitchFamily="34" charset="0"/>
              </a:rPr>
              <a:t>KEY</a:t>
            </a:r>
            <a:r>
              <a:rPr lang="en-IN" sz="2000" i="1" dirty="0">
                <a:latin typeface="Liberation Mono"/>
              </a:rPr>
              <a:t> (</a:t>
            </a:r>
          </a:p>
          <a:p>
            <a:r>
              <a:rPr lang="en-IN" sz="2000" i="1" dirty="0">
                <a:latin typeface="Liberation Mono"/>
              </a:rPr>
              <a:t>               columnName, . . .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24252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955169"/>
            <a:ext cx="11666090" cy="5478423"/>
          </a:xfrm>
          <a:prstGeom prst="rect">
            <a:avLst/>
          </a:prstGeom>
          <a:noFill/>
        </p:spPr>
        <p:txBody>
          <a:bodyPr wrap="square">
            <a:spAutoFit/>
          </a:bodyPr>
          <a:lstStyle/>
          <a:p>
            <a:r>
              <a:rPr lang="en-US" sz="2400" dirty="0">
                <a:solidFill>
                  <a:schemeClr val="tx1">
                    <a:lumMod val="50000"/>
                    <a:lumOff val="50000"/>
                  </a:schemeClr>
                </a:solidFill>
                <a:latin typeface="Liberation Mono"/>
              </a:rPr>
              <a:t>Column level foreign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CASCADE</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SET</a:t>
            </a:r>
            <a:r>
              <a:rPr lang="en-IN" dirty="0">
                <a:latin typeface="Liberation Mono"/>
              </a:rPr>
              <a:t> </a:t>
            </a:r>
            <a:r>
              <a:rPr lang="en-IN" dirty="0">
                <a:solidFill>
                  <a:srgbClr val="C00000"/>
                </a:solidFill>
                <a:latin typeface="Liberation Mono"/>
              </a:rPr>
              <a:t>NULL</a:t>
            </a:r>
            <a:r>
              <a:rPr lang="en-IN"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50000"/>
                    <a:lumOff val="50000"/>
                  </a:schemeClr>
                </a:solidFill>
                <a:latin typeface="Liberation Mono"/>
              </a:rPr>
              <a:t>Table level foreign key</a:t>
            </a:r>
          </a:p>
          <a:p>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CASCADE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SET NULL</a:t>
            </a:r>
            <a:r>
              <a:rPr lang="en-US" dirty="0">
                <a:latin typeface="Liberation Mono"/>
              </a:rPr>
              <a:t>);</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Tree>
    <p:extLst>
      <p:ext uri="{BB962C8B-B14F-4D97-AF65-F5344CB8AC3E}">
        <p14:creationId xmlns:p14="http://schemas.microsoft.com/office/powerpoint/2010/main" val="2933821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DROP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8D377BBB-B662-9782-C1D0-920ADE93AA71}"/>
              </a:ext>
            </a:extLst>
          </p:cNvPr>
          <p:cNvSpPr/>
          <p:nvPr/>
        </p:nvSpPr>
        <p:spPr>
          <a:xfrm>
            <a:off x="191345" y="764704"/>
            <a:ext cx="11737303" cy="193899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7820208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foreign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739679"/>
            <a:ext cx="11493887"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US" i="1" dirty="0">
                <a:latin typeface="Liberation Mono"/>
              </a:rPr>
              <a:t>CONSTRAINT</a:t>
            </a:r>
            <a:r>
              <a:rPr lang="en-IN" dirty="0">
                <a:latin typeface="Liberation Mono"/>
              </a:rPr>
              <a:t> </a:t>
            </a:r>
            <a:r>
              <a:rPr lang="en-IN" dirty="0">
                <a:solidFill>
                  <a:schemeClr val="tx1">
                    <a:lumMod val="50000"/>
                    <a:lumOff val="50000"/>
                  </a:schemeClr>
                </a:solidFill>
                <a:latin typeface="Liberation Mono"/>
              </a:rPr>
              <a:t>fk_deptno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p:txBody>
      </p:sp>
      <p:sp>
        <p:nvSpPr>
          <p:cNvPr id="3" name="Rectangle 2">
            <a:extLst>
              <a:ext uri="{FF2B5EF4-FFF2-40B4-BE49-F238E27FC236}">
                <a16:creationId xmlns:a16="http://schemas.microsoft.com/office/drawing/2014/main" id="{A0AA3E2C-4D55-99E1-D571-9E0933369DD3}"/>
              </a:ext>
            </a:extLst>
          </p:cNvPr>
          <p:cNvSpPr/>
          <p:nvPr/>
        </p:nvSpPr>
        <p:spPr>
          <a:xfrm>
            <a:off x="191345" y="1347152"/>
            <a:ext cx="11737303" cy="193899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60523383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7353918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40"/>
            <a:ext cx="11493887"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8142193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enable/disable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214122433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enable / disable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US" sz="2000" dirty="0">
                <a:solidFill>
                  <a:srgbClr val="0077AA"/>
                </a:solidFill>
                <a:latin typeface="Liberation Mono"/>
              </a:rPr>
              <a:t>ALTER TABLE </a:t>
            </a:r>
            <a:r>
              <a:rPr lang="en-US" sz="2000" dirty="0">
                <a:latin typeface="Liberation Mono"/>
                <a:cs typeface="Arial" panose="020B0604020202020204" pitchFamily="34" charset="0"/>
              </a:rPr>
              <a:t>tableName</a:t>
            </a:r>
            <a:r>
              <a:rPr lang="en-US" sz="2000" dirty="0">
                <a:solidFill>
                  <a:srgbClr val="0077AA"/>
                </a:solidFill>
                <a:latin typeface="Liberation Mono"/>
              </a:rPr>
              <a:t> SET </a:t>
            </a:r>
            <a:r>
              <a:rPr lang="en-US" sz="2000" dirty="0">
                <a:solidFill>
                  <a:srgbClr val="C00000"/>
                </a:solidFill>
                <a:latin typeface="Liberation Mono"/>
                <a:cs typeface="Arial" panose="020B0604020202020204" pitchFamily="34" charset="0"/>
              </a:rPr>
              <a:t>REFERENTIAL_INTEGRITY </a:t>
            </a:r>
            <a:r>
              <a:rPr lang="en-US" sz="2000" dirty="0">
                <a:latin typeface="Liberation Mono"/>
              </a:rPr>
              <a:t>{ FALSE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TRUE }</a:t>
            </a:r>
            <a:endParaRPr lang="en-IN" sz="2000" dirty="0">
              <a:latin typeface="Liberation Mono"/>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After disabling the foreign key constraint, you can add any value of the same </a:t>
            </a:r>
            <a:r>
              <a:rPr lang="en-US" sz="1800">
                <a:solidFill>
                  <a:schemeClr val="tx1"/>
                </a:solidFill>
                <a:latin typeface="Arial" panose="020B0604020202020204" pitchFamily="34" charset="0"/>
                <a:cs typeface="Arial" panose="020B0604020202020204" pitchFamily="34" charset="0"/>
              </a:rPr>
              <a:t>datatype in than column.</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ENABLE/DISABLE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TRUE;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FALSE;</a:t>
            </a:r>
          </a:p>
        </p:txBody>
      </p:sp>
    </p:spTree>
    <p:extLst>
      <p:ext uri="{BB962C8B-B14F-4D97-AF65-F5344CB8AC3E}">
        <p14:creationId xmlns:p14="http://schemas.microsoft.com/office/powerpoint/2010/main" val="144570182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4" name="TextBox 3">
            <a:extLst>
              <a:ext uri="{FF2B5EF4-FFF2-40B4-BE49-F238E27FC236}">
                <a16:creationId xmlns:a16="http://schemas.microsoft.com/office/drawing/2014/main" id="{E79177F6-C165-3A57-F6A3-06AC474FBDC4}"/>
              </a:ext>
            </a:extLst>
          </p:cNvPr>
          <p:cNvSpPr txBox="1"/>
          <p:nvPr/>
        </p:nvSpPr>
        <p:spPr>
          <a:xfrm>
            <a:off x="3827748" y="3244334"/>
            <a:ext cx="453650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Drops an existing table, or a list of tables.</a:t>
            </a:r>
            <a:endParaRPr lang="en-IN" dirty="0"/>
          </a:p>
        </p:txBody>
      </p:sp>
      <p:sp>
        <p:nvSpPr>
          <p:cNvPr id="3" name="TextBox 2">
            <a:extLst>
              <a:ext uri="{FF2B5EF4-FFF2-40B4-BE49-F238E27FC236}">
                <a16:creationId xmlns:a16="http://schemas.microsoft.com/office/drawing/2014/main" id="{07B64BD1-9EE3-9A6F-2527-19C84E3D5C93}"/>
              </a:ext>
            </a:extLst>
          </p:cNvPr>
          <p:cNvSpPr txBox="1"/>
          <p:nvPr/>
        </p:nvSpPr>
        <p:spPr>
          <a:xfrm>
            <a:off x="269468" y="5390345"/>
            <a:ext cx="11305256" cy="138499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Remember:</a:t>
            </a:r>
          </a:p>
          <a:p>
            <a:pPr marL="171450" indent="-171450">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The command will fail if dependent objects exist and the RESTRICT clause is used (the default).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All dependent </a:t>
            </a:r>
            <a:r>
              <a:rPr lang="en-US" b="1" dirty="0">
                <a:solidFill>
                  <a:schemeClr val="bg2">
                    <a:lumMod val="25000"/>
                  </a:schemeClr>
                </a:solidFill>
                <a:latin typeface="Arial" panose="020B0604020202020204" pitchFamily="34" charset="0"/>
                <a:cs typeface="Arial" panose="020B0604020202020204" pitchFamily="34" charset="0"/>
              </a:rPr>
              <a:t>views</a:t>
            </a:r>
            <a:r>
              <a:rPr lang="en-US" dirty="0">
                <a:solidFill>
                  <a:schemeClr val="bg2">
                    <a:lumMod val="25000"/>
                  </a:schemeClr>
                </a:solidFill>
                <a:latin typeface="Arial" panose="020B0604020202020204" pitchFamily="34" charset="0"/>
                <a:cs typeface="Arial" panose="020B0604020202020204" pitchFamily="34" charset="0"/>
              </a:rPr>
              <a:t> and </a:t>
            </a:r>
            <a:r>
              <a:rPr lang="en-US" b="1" dirty="0">
                <a:solidFill>
                  <a:schemeClr val="bg2">
                    <a:lumMod val="25000"/>
                  </a:schemeClr>
                </a:solidFill>
                <a:latin typeface="Arial" panose="020B0604020202020204" pitchFamily="34" charset="0"/>
                <a:cs typeface="Arial" panose="020B0604020202020204" pitchFamily="34" charset="0"/>
              </a:rPr>
              <a:t>constraints</a:t>
            </a:r>
            <a:r>
              <a:rPr lang="en-US" dirty="0">
                <a:solidFill>
                  <a:schemeClr val="bg2">
                    <a:lumMod val="25000"/>
                  </a:schemeClr>
                </a:solidFill>
                <a:latin typeface="Arial" panose="020B0604020202020204" pitchFamily="34" charset="0"/>
                <a:cs typeface="Arial" panose="020B0604020202020204" pitchFamily="34" charset="0"/>
              </a:rPr>
              <a:t> are dropped as well if the CASCADE clause is used.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This command commits an open transaction in this connection.</a:t>
            </a:r>
            <a:endParaRPr lang="en-IN"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43149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solidFill>
                  <a:srgbClr val="000000"/>
                </a:solidFill>
                <a:effectLst/>
                <a:latin typeface="Arial" panose="020B0604020202020204" pitchFamily="34" charset="0"/>
              </a:rPr>
              <a:t>Drops an existing table, or a list of tables.</a:t>
            </a:r>
            <a:endParaRPr lang="en-US" sz="2000" i="1"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DROP the parent/master table user CASCADE option.</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US" sz="2000" dirty="0">
                <a:solidFill>
                  <a:srgbClr val="0077AA"/>
                </a:solidFill>
                <a:latin typeface="Liberation Mono"/>
              </a:rPr>
              <a:t>DROP TABLE </a:t>
            </a:r>
            <a:r>
              <a:rPr lang="en-US" sz="2000" dirty="0">
                <a:solidFill>
                  <a:schemeClr val="tx1">
                    <a:lumMod val="75000"/>
                    <a:lumOff val="25000"/>
                  </a:schemeClr>
                </a:solidFill>
                <a:latin typeface="Liberation Mono"/>
              </a:rPr>
              <a:t>tableName1, tableName2, . . . {</a:t>
            </a:r>
            <a:r>
              <a:rPr lang="en-US" sz="2000" dirty="0">
                <a:solidFill>
                  <a:srgbClr val="0077AA"/>
                </a:solidFill>
                <a:latin typeface="Liberation Mono"/>
              </a:rPr>
              <a:t> </a:t>
            </a:r>
            <a:r>
              <a:rPr lang="en-US" sz="2000" dirty="0">
                <a:latin typeface="Liberation Mono"/>
              </a:rPr>
              <a:t>RESTRICT</a:t>
            </a:r>
            <a:r>
              <a:rPr lang="en-US" sz="2000" dirty="0">
                <a:solidFill>
                  <a:srgbClr val="0077AA"/>
                </a:solidFill>
                <a:latin typeface="Liberation Mono"/>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CASCADE</a:t>
            </a:r>
            <a:r>
              <a:rPr lang="en-US" sz="2000" dirty="0">
                <a:solidFill>
                  <a:srgbClr val="0077AA"/>
                </a:solidFill>
                <a:latin typeface="Liberation Mono"/>
              </a:rPr>
              <a:t> </a:t>
            </a:r>
            <a:r>
              <a:rPr lang="en-US" sz="2000" dirty="0">
                <a:solidFill>
                  <a:schemeClr val="tx1">
                    <a:lumMod val="75000"/>
                    <a:lumOff val="25000"/>
                  </a:schemeClr>
                </a:solidFill>
                <a:latin typeface="Liberation Mono"/>
              </a:rPr>
              <a:t>}</a:t>
            </a:r>
            <a:r>
              <a:rPr lang="en-US" sz="2000" dirty="0">
                <a:solidFill>
                  <a:srgbClr val="0077AA"/>
                </a:solidFill>
                <a:latin typeface="Liberation Mono"/>
              </a:rPr>
              <a:t>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34888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 TABLE </a:t>
            </a:r>
            <a:r>
              <a:rPr lang="en-US" dirty="0">
                <a:latin typeface="Liberation Mono"/>
              </a:rPr>
              <a:t>books,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dept </a:t>
            </a:r>
            <a:r>
              <a:rPr lang="en-IN" dirty="0">
                <a:solidFill>
                  <a:srgbClr val="0077AA"/>
                </a:solidFill>
                <a:latin typeface="Liberation Mono"/>
                <a:cs typeface="Arial" panose="020B0604020202020204" pitchFamily="34" charset="0"/>
              </a:rPr>
              <a:t>CASCADE</a:t>
            </a:r>
            <a:r>
              <a:rPr lang="en-IN" dirty="0">
                <a:latin typeface="Liberation Mono"/>
              </a:rPr>
              <a:t>;</a:t>
            </a:r>
          </a:p>
        </p:txBody>
      </p:sp>
    </p:spTree>
    <p:extLst>
      <p:ext uri="{BB962C8B-B14F-4D97-AF65-F5344CB8AC3E}">
        <p14:creationId xmlns:p14="http://schemas.microsoft.com/office/powerpoint/2010/main" val="23236042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54626</TotalTime>
  <Words>19374</Words>
  <Application>Microsoft Office PowerPoint</Application>
  <PresentationFormat>Widescreen</PresentationFormat>
  <Paragraphs>2572</Paragraphs>
  <Slides>219</Slides>
  <Notes>16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219</vt:i4>
      </vt:variant>
    </vt:vector>
  </HeadingPairs>
  <TitlesOfParts>
    <vt:vector size="236"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12153</cp:revision>
  <dcterms:created xsi:type="dcterms:W3CDTF">2015-10-09T06:09:34Z</dcterms:created>
  <dcterms:modified xsi:type="dcterms:W3CDTF">2023-11-19T05:41:13Z</dcterms:modified>
</cp:coreProperties>
</file>