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1356" r:id="rId69"/>
    <p:sldId id="302" r:id="rId70"/>
    <p:sldId id="1130" r:id="rId71"/>
    <p:sldId id="1263" r:id="rId72"/>
    <p:sldId id="1265" r:id="rId73"/>
    <p:sldId id="305" r:id="rId74"/>
    <p:sldId id="1266" r:id="rId75"/>
    <p:sldId id="306" r:id="rId76"/>
    <p:sldId id="308" r:id="rId77"/>
    <p:sldId id="1131" r:id="rId78"/>
    <p:sldId id="1267" r:id="rId79"/>
    <p:sldId id="1132" r:id="rId80"/>
    <p:sldId id="1268" r:id="rId81"/>
    <p:sldId id="1133" r:id="rId82"/>
    <p:sldId id="313" r:id="rId83"/>
    <p:sldId id="1204" r:id="rId84"/>
    <p:sldId id="1134" r:id="rId85"/>
    <p:sldId id="1242" r:id="rId86"/>
    <p:sldId id="1289" r:id="rId87"/>
    <p:sldId id="1135" r:id="rId88"/>
    <p:sldId id="1136" r:id="rId89"/>
    <p:sldId id="1209" r:id="rId90"/>
    <p:sldId id="1269" r:id="rId91"/>
    <p:sldId id="1137" r:id="rId92"/>
    <p:sldId id="1270" r:id="rId93"/>
    <p:sldId id="1138" r:id="rId94"/>
    <p:sldId id="1139" r:id="rId95"/>
    <p:sldId id="1140" r:id="rId96"/>
    <p:sldId id="1078" r:id="rId97"/>
    <p:sldId id="1141" r:id="rId98"/>
    <p:sldId id="1142" r:id="rId99"/>
    <p:sldId id="1143" r:id="rId100"/>
    <p:sldId id="1388" r:id="rId101"/>
    <p:sldId id="1154" r:id="rId102"/>
    <p:sldId id="1144" r:id="rId103"/>
    <p:sldId id="1155" r:id="rId104"/>
    <p:sldId id="1145" r:id="rId105"/>
    <p:sldId id="1146" r:id="rId106"/>
    <p:sldId id="1147" r:id="rId107"/>
    <p:sldId id="1612" r:id="rId108"/>
    <p:sldId id="1613" r:id="rId109"/>
    <p:sldId id="1527" r:id="rId110"/>
    <p:sldId id="1528" r:id="rId111"/>
    <p:sldId id="551" r:id="rId112"/>
    <p:sldId id="554" r:id="rId113"/>
    <p:sldId id="1525" r:id="rId114"/>
    <p:sldId id="1526" r:id="rId115"/>
    <p:sldId id="562" r:id="rId116"/>
    <p:sldId id="563" r:id="rId117"/>
    <p:sldId id="1296" r:id="rId118"/>
    <p:sldId id="1529" r:id="rId119"/>
    <p:sldId id="1530" r:id="rId120"/>
    <p:sldId id="1540" r:id="rId121"/>
    <p:sldId id="1541" r:id="rId122"/>
    <p:sldId id="1542" r:id="rId123"/>
    <p:sldId id="1543" r:id="rId124"/>
    <p:sldId id="1059" r:id="rId125"/>
    <p:sldId id="1060" r:id="rId126"/>
    <p:sldId id="1418" r:id="rId127"/>
    <p:sldId id="576" r:id="rId128"/>
    <p:sldId id="577" r:id="rId129"/>
    <p:sldId id="1564" r:id="rId130"/>
    <p:sldId id="1566"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820" r:id="rId143"/>
    <p:sldId id="414" r:id="rId144"/>
    <p:sldId id="821" r:id="rId145"/>
    <p:sldId id="1077" r:id="rId146"/>
    <p:sldId id="1177" r:id="rId147"/>
    <p:sldId id="1535" r:id="rId148"/>
    <p:sldId id="1536" r:id="rId149"/>
    <p:sldId id="1532" r:id="rId150"/>
    <p:sldId id="1533" r:id="rId151"/>
    <p:sldId id="1534" r:id="rId152"/>
    <p:sldId id="1538" r:id="rId153"/>
    <p:sldId id="1539" r:id="rId154"/>
    <p:sldId id="1152" r:id="rId155"/>
    <p:sldId id="1153" r:id="rId156"/>
    <p:sldId id="1537" r:id="rId157"/>
    <p:sldId id="1548" r:id="rId158"/>
    <p:sldId id="1549" r:id="rId159"/>
    <p:sldId id="564" r:id="rId160"/>
    <p:sldId id="1364" r:id="rId161"/>
    <p:sldId id="826" r:id="rId162"/>
    <p:sldId id="566" r:id="rId163"/>
    <p:sldId id="1211" r:id="rId164"/>
    <p:sldId id="1430" r:id="rId165"/>
    <p:sldId id="1460" r:id="rId166"/>
    <p:sldId id="798" r:id="rId167"/>
    <p:sldId id="1215" r:id="rId168"/>
    <p:sldId id="1427" r:id="rId169"/>
    <p:sldId id="1225" r:id="rId170"/>
    <p:sldId id="1212" r:id="rId171"/>
    <p:sldId id="1213" r:id="rId172"/>
    <p:sldId id="1216" r:id="rId173"/>
    <p:sldId id="1210" r:id="rId174"/>
    <p:sldId id="1151" r:id="rId175"/>
    <p:sldId id="1226" r:id="rId176"/>
    <p:sldId id="443" r:id="rId177"/>
    <p:sldId id="445" r:id="rId178"/>
    <p:sldId id="446" r:id="rId179"/>
    <p:sldId id="1293" r:id="rId180"/>
    <p:sldId id="1403" r:id="rId181"/>
    <p:sldId id="1290" r:id="rId182"/>
    <p:sldId id="1294" r:id="rId183"/>
    <p:sldId id="1283" r:id="rId184"/>
    <p:sldId id="440" r:id="rId185"/>
    <p:sldId id="570" r:id="rId186"/>
    <p:sldId id="827" r:id="rId187"/>
    <p:sldId id="453" r:id="rId188"/>
    <p:sldId id="574" r:id="rId189"/>
    <p:sldId id="838" r:id="rId190"/>
    <p:sldId id="839" r:id="rId191"/>
    <p:sldId id="1271" r:id="rId192"/>
    <p:sldId id="1550" r:id="rId193"/>
    <p:sldId id="1551" r:id="rId194"/>
    <p:sldId id="1574" r:id="rId195"/>
    <p:sldId id="1575" r:id="rId196"/>
    <p:sldId id="1576" r:id="rId197"/>
    <p:sldId id="1577" r:id="rId198"/>
    <p:sldId id="1569" r:id="rId199"/>
    <p:sldId id="1568" r:id="rId200"/>
    <p:sldId id="1573" r:id="rId201"/>
    <p:sldId id="1572" r:id="rId202"/>
    <p:sldId id="1570" r:id="rId203"/>
    <p:sldId id="1578" r:id="rId204"/>
    <p:sldId id="1579" r:id="rId205"/>
    <p:sldId id="1571" r:id="rId206"/>
    <p:sldId id="1580" r:id="rId207"/>
    <p:sldId id="1581" r:id="rId208"/>
    <p:sldId id="1552" r:id="rId209"/>
    <p:sldId id="1553" r:id="rId210"/>
    <p:sldId id="788" r:id="rId211"/>
    <p:sldId id="1544" r:id="rId212"/>
    <p:sldId id="1545" r:id="rId213"/>
    <p:sldId id="1546" r:id="rId2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103</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88</a:t>
            </a:fld>
            <a:endParaRPr lang="en-US"/>
          </a:p>
        </p:txBody>
      </p:sp>
    </p:spTree>
    <p:extLst>
      <p:ext uri="{BB962C8B-B14F-4D97-AF65-F5344CB8AC3E}">
        <p14:creationId xmlns:p14="http://schemas.microsoft.com/office/powerpoint/2010/main" val="170459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32360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a:t>
            </a:r>
            <a:r>
              <a:rPr lang="en-US">
                <a:latin typeface="Liberation Mono"/>
              </a:rPr>
              <a:t>password </a:t>
            </a:r>
            <a:r>
              <a:rPr lang="en-US">
                <a:solidFill>
                  <a:srgbClr val="0077AA"/>
                </a:solidFill>
                <a:latin typeface="Liberation Mono"/>
                <a:cs typeface="Arial" panose="020B0604020202020204" pitchFamily="34" charset="0"/>
              </a:rPr>
              <a:t>SET</a:t>
            </a:r>
            <a:r>
              <a:rPr lang="en-US">
                <a:latin typeface="Liberation Mono"/>
              </a:rPr>
              <a:t> VISIBLE;</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COLUMNS</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TO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338278413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4797152"/>
            <a:ext cx="11810107" cy="1938992"/>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4" name="Rectangle 3">
            <a:extLst>
              <a:ext uri="{FF2B5EF4-FFF2-40B4-BE49-F238E27FC236}">
                <a16:creationId xmlns:a16="http://schemas.microsoft.com/office/drawing/2014/main" id="{FE3C3D0B-1A6A-3EEB-A703-A58E2FEB5EE6}"/>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7" name="Rectangle 6">
            <a:extLst>
              <a:ext uri="{FF2B5EF4-FFF2-40B4-BE49-F238E27FC236}">
                <a16:creationId xmlns:a16="http://schemas.microsoft.com/office/drawing/2014/main" id="{38A4A097-37A0-6F0E-B9AB-5A968C13F4F3}"/>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8" name="TextBox 7">
            <a:extLst>
              <a:ext uri="{FF2B5EF4-FFF2-40B4-BE49-F238E27FC236}">
                <a16:creationId xmlns:a16="http://schemas.microsoft.com/office/drawing/2014/main" id="{795E6761-66B5-5240-F60D-096DF73A8428}"/>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CONSTRAINT 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CONSTRAINT PK_DEPTNO1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endParaRPr lang="en-IN" dirty="0">
              <a:latin typeface="Liberation Mono"/>
            </a:endParaRPr>
          </a:p>
        </p:txBody>
      </p:sp>
      <p:sp>
        <p:nvSpPr>
          <p:cNvPr id="10" name="Rectangle 9">
            <a:extLst>
              <a:ext uri="{FF2B5EF4-FFF2-40B4-BE49-F238E27FC236}">
                <a16:creationId xmlns:a16="http://schemas.microsoft.com/office/drawing/2014/main" id="{5382FE87-AA6A-1E3E-9217-14DA3FCED130}"/>
              </a:ext>
            </a:extLst>
          </p:cNvPr>
          <p:cNvSpPr/>
          <p:nvPr/>
        </p:nvSpPr>
        <p:spPr>
          <a:xfrm>
            <a:off x="150996" y="876739"/>
            <a:ext cx="4033241"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PRIMARY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6" name="Rectangle 15">
            <a:extLst>
              <a:ext uri="{FF2B5EF4-FFF2-40B4-BE49-F238E27FC236}">
                <a16:creationId xmlns:a16="http://schemas.microsoft.com/office/drawing/2014/main" id="{D9A51BB9-98B8-4A94-A83D-7C4A3BEAF5BF}"/>
              </a:ext>
            </a:extLst>
          </p:cNvPr>
          <p:cNvSpPr/>
          <p:nvPr/>
        </p:nvSpPr>
        <p:spPr>
          <a:xfrm>
            <a:off x="407368" y="4077072"/>
            <a:ext cx="7776864"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order_product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rate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pk_orderID_productID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orderID, productID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69E6E69D-84C6-4555-BD49-4FF624C219F2}"/>
              </a:ext>
            </a:extLst>
          </p:cNvPr>
          <p:cNvSpPr/>
          <p:nvPr/>
        </p:nvSpPr>
        <p:spPr>
          <a:xfrm>
            <a:off x="407368" y="1628800"/>
            <a:ext cx="568863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payments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paymentID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amount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bankDetails </a:t>
            </a:r>
            <a:r>
              <a:rPr lang="en-IN" dirty="0">
                <a:solidFill>
                  <a:srgbClr val="834689"/>
                </a:solidFill>
                <a:latin typeface="Liberation Mono"/>
                <a:cs typeface="Arial" panose="020B0604020202020204" pitchFamily="34" charset="0"/>
              </a:rPr>
              <a:t>VARCHAR(255)</a:t>
            </a:r>
            <a:r>
              <a:rPr lang="en-IN" dirty="0">
                <a:latin typeface="Liberation Mono"/>
                <a:cs typeface="Arial" panose="020B0604020202020204" pitchFamily="34" charset="0"/>
              </a:rPr>
              <a:t>,</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paymentID , orderID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3" name="TextBox 2">
            <a:extLst>
              <a:ext uri="{FF2B5EF4-FFF2-40B4-BE49-F238E27FC236}">
                <a16:creationId xmlns:a16="http://schemas.microsoft.com/office/drawing/2014/main" id="{7E064F4A-8B07-1276-369B-F27A8390D945}"/>
              </a:ext>
            </a:extLst>
          </p:cNvPr>
          <p:cNvSpPr txBox="1"/>
          <p:nvPr/>
        </p:nvSpPr>
        <p:spPr>
          <a:xfrm>
            <a:off x="6096000" y="2644462"/>
            <a:ext cx="6094268" cy="1754326"/>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try</a:t>
            </a:r>
            <a:r>
              <a:rPr lang="en-IN" dirty="0">
                <a:solidFill>
                  <a:schemeClr val="bg1">
                    <a:lumMod val="65000"/>
                  </a:schemeClr>
                </a:solidFill>
                <a:latin typeface="Liberation Mono"/>
                <a:cs typeface="Arial" panose="020B0604020202020204" pitchFamily="34" charset="0"/>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,c2 </a:t>
            </a:r>
            <a:r>
              <a:rPr lang="en-IN" dirty="0">
                <a:solidFill>
                  <a:srgbClr val="834689"/>
                </a:solidFill>
                <a:latin typeface="Liberation Mono"/>
                <a:cs typeface="Arial" panose="020B0604020202020204" pitchFamily="34" charset="0"/>
              </a:rPr>
              <a:t>INT</a:t>
            </a:r>
            <a:r>
              <a:rPr lang="en-IN" dirty="0">
                <a:latin typeface="Liberation Mono"/>
              </a:rPr>
              <a:t>,c3 </a:t>
            </a:r>
            <a:r>
              <a:rPr lang="en-IN" dirty="0">
                <a:solidFill>
                  <a:srgbClr val="834689"/>
                </a:solidFill>
                <a:latin typeface="Liberation Mono"/>
                <a:cs typeface="Arial" panose="020B0604020202020204" pitchFamily="34" charset="0"/>
              </a:rPr>
              <a:t>INT</a:t>
            </a:r>
            <a:r>
              <a:rPr lang="en-IN" dirty="0">
                <a:latin typeface="Liberation Mono"/>
              </a:rPr>
              <a:t>,c4 </a:t>
            </a:r>
            <a:r>
              <a:rPr lang="en-IN" dirty="0">
                <a:solidFill>
                  <a:srgbClr val="834689"/>
                </a:solidFill>
                <a:latin typeface="Liberation Mono"/>
                <a:cs typeface="Arial" panose="020B0604020202020204" pitchFamily="34" charset="0"/>
              </a:rPr>
              <a:t>INT</a:t>
            </a:r>
            <a:r>
              <a:rPr lang="en-IN" dirty="0">
                <a:latin typeface="Liberation Mono"/>
              </a:rPr>
              <a:t>,c5 </a:t>
            </a:r>
            <a:r>
              <a:rPr lang="en-IN" dirty="0">
                <a:solidFill>
                  <a:srgbClr val="834689"/>
                </a:solidFill>
                <a:latin typeface="Liberation Mono"/>
                <a:cs typeface="Arial" panose="020B0604020202020204" pitchFamily="34" charset="0"/>
              </a:rPr>
              <a:t>INT</a:t>
            </a:r>
            <a:r>
              <a:rPr lang="en-IN" dirty="0">
                <a:latin typeface="Liberation Mono"/>
              </a:rPr>
              <a:t>,c6 </a:t>
            </a:r>
            <a:r>
              <a:rPr lang="en-IN" dirty="0">
                <a:solidFill>
                  <a:srgbClr val="834689"/>
                </a:solidFill>
                <a:latin typeface="Liberation Mono"/>
                <a:cs typeface="Arial" panose="020B0604020202020204" pitchFamily="34" charset="0"/>
              </a:rPr>
              <a:t>INT</a:t>
            </a:r>
            <a:r>
              <a:rPr lang="en-IN" dirty="0">
                <a:latin typeface="Liberation Mono"/>
              </a:rPr>
              <a:t>,c7 </a:t>
            </a:r>
            <a:r>
              <a:rPr lang="en-IN" dirty="0">
                <a:solidFill>
                  <a:srgbClr val="834689"/>
                </a:solidFill>
                <a:latin typeface="Liberation Mono"/>
                <a:cs typeface="Arial" panose="020B0604020202020204" pitchFamily="34" charset="0"/>
              </a:rPr>
              <a:t>INT</a:t>
            </a:r>
            <a:r>
              <a:rPr lang="en-IN" dirty="0">
                <a:latin typeface="Liberation Mono"/>
              </a:rPr>
              <a:t>,c8 </a:t>
            </a:r>
            <a:r>
              <a:rPr lang="en-IN" dirty="0">
                <a:solidFill>
                  <a:srgbClr val="834689"/>
                </a:solidFill>
                <a:latin typeface="Liberation Mono"/>
                <a:cs typeface="Arial" panose="020B0604020202020204" pitchFamily="34" charset="0"/>
              </a:rPr>
              <a:t>INT</a:t>
            </a:r>
            <a:r>
              <a:rPr lang="en-IN" dirty="0">
                <a:latin typeface="Liberation Mono"/>
              </a:rPr>
              <a:t>,c9 </a:t>
            </a:r>
            <a:r>
              <a:rPr lang="en-IN" dirty="0">
                <a:solidFill>
                  <a:srgbClr val="834689"/>
                </a:solidFill>
                <a:latin typeface="Liberation Mono"/>
                <a:cs typeface="Arial" panose="020B0604020202020204" pitchFamily="34" charset="0"/>
              </a:rPr>
              <a:t>INT</a:t>
            </a:r>
            <a:r>
              <a:rPr lang="en-IN" dirty="0">
                <a:latin typeface="Liberation Mono"/>
              </a:rPr>
              <a:t>,c10 </a:t>
            </a:r>
            <a:r>
              <a:rPr lang="en-IN" dirty="0">
                <a:solidFill>
                  <a:srgbClr val="834689"/>
                </a:solidFill>
                <a:latin typeface="Liberation Mono"/>
                <a:cs typeface="Arial" panose="020B0604020202020204" pitchFamily="34" charset="0"/>
              </a:rPr>
              <a:t>INT</a:t>
            </a:r>
            <a:r>
              <a:rPr lang="en-IN" dirty="0">
                <a:latin typeface="Liberation Mono"/>
              </a:rPr>
              <a:t>,c11 </a:t>
            </a:r>
            <a:r>
              <a:rPr lang="en-IN" dirty="0">
                <a:solidFill>
                  <a:srgbClr val="834689"/>
                </a:solidFill>
                <a:latin typeface="Liberation Mono"/>
                <a:cs typeface="Arial" panose="020B0604020202020204" pitchFamily="34" charset="0"/>
              </a:rPr>
              <a:t>INT</a:t>
            </a:r>
            <a:r>
              <a:rPr lang="en-IN" dirty="0">
                <a:latin typeface="Liberation Mono"/>
              </a:rPr>
              <a:t>,c12 </a:t>
            </a:r>
            <a:r>
              <a:rPr lang="en-IN" dirty="0">
                <a:solidFill>
                  <a:srgbClr val="834689"/>
                </a:solidFill>
                <a:latin typeface="Liberation Mono"/>
                <a:cs typeface="Arial" panose="020B0604020202020204" pitchFamily="34" charset="0"/>
              </a:rPr>
              <a:t>INT</a:t>
            </a:r>
            <a:r>
              <a:rPr lang="en-IN" dirty="0">
                <a:latin typeface="Liberation Mono"/>
              </a:rPr>
              <a:t>,c13 </a:t>
            </a:r>
            <a:r>
              <a:rPr lang="en-IN" dirty="0">
                <a:solidFill>
                  <a:srgbClr val="834689"/>
                </a:solidFill>
                <a:latin typeface="Liberation Mono"/>
                <a:cs typeface="Arial" panose="020B0604020202020204" pitchFamily="34" charset="0"/>
              </a:rPr>
              <a:t>INT</a:t>
            </a:r>
            <a:r>
              <a:rPr lang="en-IN" dirty="0">
                <a:latin typeface="Liberation Mono"/>
              </a:rPr>
              <a:t>,c14 </a:t>
            </a:r>
            <a:r>
              <a:rPr lang="en-IN" dirty="0">
                <a:solidFill>
                  <a:srgbClr val="834689"/>
                </a:solidFill>
                <a:latin typeface="Liberation Mono"/>
                <a:cs typeface="Arial" panose="020B0604020202020204" pitchFamily="34" charset="0"/>
              </a:rPr>
              <a:t>INT</a:t>
            </a:r>
            <a:r>
              <a:rPr lang="en-IN" dirty="0">
                <a:latin typeface="Liberation Mono"/>
              </a:rPr>
              <a:t>,c15 </a:t>
            </a:r>
            <a:r>
              <a:rPr lang="en-IN" dirty="0">
                <a:solidFill>
                  <a:srgbClr val="834689"/>
                </a:solidFill>
                <a:latin typeface="Liberation Mono"/>
                <a:cs typeface="Arial" panose="020B0604020202020204" pitchFamily="34" charset="0"/>
              </a:rPr>
              <a:t>INT</a:t>
            </a:r>
            <a:r>
              <a:rPr lang="en-IN" dirty="0">
                <a:latin typeface="Liberation Mono"/>
              </a:rPr>
              <a:t>,c16 </a:t>
            </a:r>
            <a:r>
              <a:rPr lang="en-IN" dirty="0">
                <a:solidFill>
                  <a:srgbClr val="834689"/>
                </a:solidFill>
                <a:latin typeface="Liberation Mono"/>
                <a:cs typeface="Arial" panose="020B0604020202020204" pitchFamily="34" charset="0"/>
              </a:rPr>
              <a:t>INT</a:t>
            </a:r>
            <a:r>
              <a:rPr lang="en-IN" dirty="0">
                <a:latin typeface="Liberation Mono"/>
              </a:rPr>
              <a:t>,c17 </a:t>
            </a:r>
            <a:r>
              <a:rPr lang="en-IN" dirty="0">
                <a:solidFill>
                  <a:srgbClr val="834689"/>
                </a:solidFill>
                <a:latin typeface="Liberation Mono"/>
                <a:cs typeface="Arial" panose="020B0604020202020204" pitchFamily="34" charset="0"/>
              </a:rPr>
              <a:t>INT</a:t>
            </a:r>
            <a:r>
              <a:rPr lang="en-IN" dirty="0">
                <a:latin typeface="Liberation Mono"/>
              </a:rPr>
              <a:t>,c18 </a:t>
            </a:r>
            <a:r>
              <a:rPr lang="en-IN" dirty="0">
                <a:solidFill>
                  <a:srgbClr val="834689"/>
                </a:solidFill>
                <a:latin typeface="Liberation Mono"/>
                <a:cs typeface="Arial" panose="020B0604020202020204" pitchFamily="34" charset="0"/>
              </a:rPr>
              <a:t>INT</a:t>
            </a:r>
            <a:r>
              <a:rPr lang="en-IN" dirty="0">
                <a:latin typeface="Liberation Mono"/>
              </a:rPr>
              <a:t>,c19 </a:t>
            </a:r>
            <a:r>
              <a:rPr lang="en-IN" dirty="0">
                <a:solidFill>
                  <a:srgbClr val="834689"/>
                </a:solidFill>
                <a:latin typeface="Liberation Mono"/>
                <a:cs typeface="Arial" panose="020B0604020202020204" pitchFamily="34" charset="0"/>
              </a:rPr>
              <a:t>INT</a:t>
            </a:r>
            <a:r>
              <a:rPr lang="en-IN" dirty="0">
                <a:latin typeface="Liberation Mono"/>
              </a:rPr>
              <a:t>,c20 </a:t>
            </a:r>
            <a:r>
              <a:rPr lang="en-IN" dirty="0">
                <a:solidFill>
                  <a:srgbClr val="834689"/>
                </a:solidFill>
                <a:latin typeface="Liberation Mono"/>
                <a:cs typeface="Arial" panose="020B0604020202020204" pitchFamily="34" charset="0"/>
              </a:rPr>
              <a:t>INT</a:t>
            </a:r>
            <a:r>
              <a:rPr lang="en-IN" dirty="0">
                <a:latin typeface="Liberation Mono"/>
              </a:rPr>
              <a:t>,c21 </a:t>
            </a:r>
            <a:r>
              <a:rPr lang="en-IN" dirty="0">
                <a:solidFill>
                  <a:srgbClr val="834689"/>
                </a:solidFill>
                <a:latin typeface="Liberation Mono"/>
                <a:cs typeface="Arial" panose="020B0604020202020204" pitchFamily="34" charset="0"/>
              </a:rPr>
              <a:t>INT</a:t>
            </a:r>
            <a:r>
              <a:rPr lang="en-IN" dirty="0">
                <a:latin typeface="Liberation Mono"/>
              </a:rPr>
              <a:t>,c22 </a:t>
            </a:r>
            <a:r>
              <a:rPr lang="en-IN" dirty="0">
                <a:solidFill>
                  <a:srgbClr val="834689"/>
                </a:solidFill>
                <a:latin typeface="Liberation Mono"/>
                <a:cs typeface="Arial" panose="020B0604020202020204" pitchFamily="34" charset="0"/>
              </a:rPr>
              <a:t>INT</a:t>
            </a:r>
            <a:r>
              <a:rPr lang="en-IN" dirty="0">
                <a:latin typeface="Liberation Mono"/>
              </a:rPr>
              <a:t>,c23 </a:t>
            </a:r>
            <a:r>
              <a:rPr lang="en-IN" dirty="0">
                <a:solidFill>
                  <a:srgbClr val="834689"/>
                </a:solidFill>
                <a:latin typeface="Liberation Mono"/>
                <a:cs typeface="Arial" panose="020B0604020202020204" pitchFamily="34" charset="0"/>
              </a:rPr>
              <a:t>INT</a:t>
            </a:r>
            <a:r>
              <a:rPr lang="en-IN" dirty="0">
                <a:latin typeface="Liberation Mono"/>
              </a:rPr>
              <a:t>,c24 </a:t>
            </a:r>
            <a:r>
              <a:rPr lang="en-IN" dirty="0">
                <a:solidFill>
                  <a:srgbClr val="834689"/>
                </a:solidFill>
                <a:latin typeface="Liberation Mono"/>
                <a:cs typeface="Arial" panose="020B0604020202020204" pitchFamily="34" charset="0"/>
              </a:rPr>
              <a:t>INT</a:t>
            </a:r>
            <a:r>
              <a:rPr lang="en-IN" dirty="0">
                <a:latin typeface="Liberation Mono"/>
              </a:rPr>
              <a:t>,c25 </a:t>
            </a:r>
            <a:r>
              <a:rPr lang="en-IN" dirty="0">
                <a:solidFill>
                  <a:srgbClr val="834689"/>
                </a:solidFill>
                <a:latin typeface="Liberation Mono"/>
                <a:cs typeface="Arial" panose="020B0604020202020204" pitchFamily="34" charset="0"/>
              </a:rPr>
              <a:t>INT</a:t>
            </a:r>
            <a:r>
              <a:rPr lang="en-IN" dirty="0">
                <a:latin typeface="Liberation Mono"/>
              </a:rPr>
              <a:t>,c26 </a:t>
            </a:r>
            <a:r>
              <a:rPr lang="en-IN" dirty="0">
                <a:solidFill>
                  <a:srgbClr val="834689"/>
                </a:solidFill>
                <a:latin typeface="Liberation Mono"/>
                <a:cs typeface="Arial" panose="020B0604020202020204" pitchFamily="34" charset="0"/>
              </a:rPr>
              <a:t>INT</a:t>
            </a:r>
            <a:r>
              <a:rPr lang="en-IN" dirty="0">
                <a:latin typeface="Liberation Mono"/>
              </a:rPr>
              <a:t>,c27 </a:t>
            </a:r>
            <a:r>
              <a:rPr lang="en-IN" dirty="0">
                <a:solidFill>
                  <a:srgbClr val="834689"/>
                </a:solidFill>
                <a:latin typeface="Liberation Mono"/>
                <a:cs typeface="Arial" panose="020B0604020202020204" pitchFamily="34" charset="0"/>
              </a:rPr>
              <a:t>INT</a:t>
            </a:r>
            <a:r>
              <a:rPr lang="en-IN" dirty="0">
                <a:latin typeface="Liberation Mono"/>
              </a:rPr>
              <a:t>,c28 </a:t>
            </a:r>
            <a:r>
              <a:rPr lang="en-IN" dirty="0">
                <a:solidFill>
                  <a:srgbClr val="834689"/>
                </a:solidFill>
                <a:latin typeface="Liberation Mono"/>
                <a:cs typeface="Arial" panose="020B0604020202020204" pitchFamily="34" charset="0"/>
              </a:rPr>
              <a:t>INT</a:t>
            </a:r>
            <a:r>
              <a:rPr lang="en-IN" dirty="0">
                <a:latin typeface="Liberation Mono"/>
              </a:rPr>
              <a:t>,c29 </a:t>
            </a:r>
            <a:r>
              <a:rPr lang="en-IN" dirty="0">
                <a:solidFill>
                  <a:srgbClr val="834689"/>
                </a:solidFill>
                <a:latin typeface="Liberation Mono"/>
                <a:cs typeface="Arial" panose="020B0604020202020204" pitchFamily="34" charset="0"/>
              </a:rPr>
              <a:t>INT</a:t>
            </a:r>
            <a:r>
              <a:rPr lang="en-IN" dirty="0">
                <a:latin typeface="Liberation Mono"/>
              </a:rPr>
              <a:t>,c30 </a:t>
            </a:r>
            <a:r>
              <a:rPr lang="en-IN" dirty="0">
                <a:solidFill>
                  <a:srgbClr val="834689"/>
                </a:solidFill>
                <a:latin typeface="Liberation Mono"/>
                <a:cs typeface="Arial" panose="020B0604020202020204" pitchFamily="34" charset="0"/>
              </a:rPr>
              <a:t>INT</a:t>
            </a:r>
            <a:r>
              <a:rPr lang="en-IN" dirty="0">
                <a:latin typeface="Liberation Mono"/>
              </a:rPr>
              <a:t>,c31 </a:t>
            </a:r>
            <a:r>
              <a:rPr lang="en-IN" dirty="0">
                <a:solidFill>
                  <a:srgbClr val="834689"/>
                </a:solidFill>
                <a:latin typeface="Liberation Mono"/>
                <a:cs typeface="Arial" panose="020B0604020202020204" pitchFamily="34" charset="0"/>
              </a:rPr>
              <a:t>INT</a:t>
            </a:r>
            <a:r>
              <a:rPr lang="en-IN" dirty="0">
                <a:latin typeface="Liberation Mono"/>
              </a:rPr>
              <a:t>,c32 </a:t>
            </a:r>
            <a:r>
              <a:rPr lang="en-IN" dirty="0">
                <a:solidFill>
                  <a:srgbClr val="834689"/>
                </a:solidFill>
                <a:latin typeface="Liberation Mono"/>
                <a:cs typeface="Arial" panose="020B0604020202020204" pitchFamily="34" charset="0"/>
              </a:rPr>
              <a:t>INT</a:t>
            </a:r>
            <a:r>
              <a:rPr lang="en-IN" dirty="0">
                <a:latin typeface="Liberation Mono"/>
              </a:rPr>
              <a:t>,c33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c1, c2, c3, c4, c5, c6, c7, c8, c9, c10, c11, c12, c13, c14, c15, c16, c17</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6" name="TextBox 5">
            <a:extLst>
              <a:ext uri="{FF2B5EF4-FFF2-40B4-BE49-F238E27FC236}">
                <a16:creationId xmlns:a16="http://schemas.microsoft.com/office/drawing/2014/main" id="{AABEA06F-3E8C-A78E-D03A-FEBB3CFDD208}"/>
              </a:ext>
            </a:extLst>
          </p:cNvPr>
          <p:cNvSpPr txBox="1"/>
          <p:nvPr/>
        </p:nvSpPr>
        <p:spPr>
          <a:xfrm>
            <a:off x="6105306" y="2123913"/>
            <a:ext cx="1085963" cy="369332"/>
          </a:xfrm>
          <a:prstGeom prst="rect">
            <a:avLst/>
          </a:prstGeom>
          <a:noFill/>
        </p:spPr>
        <p:txBody>
          <a:bodyPr wrap="square">
            <a:spAutoFit/>
          </a:bodyPr>
          <a:lstStyle/>
          <a:p>
            <a:r>
              <a:rPr lang="en-IN" dirty="0">
                <a:solidFill>
                  <a:srgbClr val="C00000"/>
                </a:solidFill>
                <a:latin typeface="Liberation Mono"/>
                <a:cs typeface="Arial" panose="020B0604020202020204" pitchFamily="34" charset="0"/>
              </a:rPr>
              <a:t>Try It</a:t>
            </a:r>
            <a:endParaRPr lang="en-IN" dirty="0"/>
          </a:p>
        </p:txBody>
      </p:sp>
    </p:spTree>
    <p:extLst>
      <p:ext uri="{BB962C8B-B14F-4D97-AF65-F5344CB8AC3E}">
        <p14:creationId xmlns:p14="http://schemas.microsoft.com/office/powerpoint/2010/main" val="31328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19676909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21805890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8455713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278319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3" name="Rectangle 2"/>
          <p:cNvSpPr/>
          <p:nvPr/>
        </p:nvSpPr>
        <p:spPr>
          <a:xfrm>
            <a:off x="140939" y="767263"/>
            <a:ext cx="9524369" cy="163121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DELETE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UPDATE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buFont typeface="Arial" panose="020B0604020202020204" pitchFamily="34" charset="0"/>
              <a:buChar char="•"/>
            </a:pPr>
            <a:endParaRPr lang="en-IN" sz="2000" dirty="0">
              <a:solidFill>
                <a:srgbClr val="000000"/>
              </a:solidFill>
              <a:latin typeface="Liberation Mono"/>
              <a:cs typeface="Arial" panose="020B0604020202020204" pitchFamily="34" charset="0"/>
            </a:endParaRPr>
          </a:p>
          <a:p>
            <a:r>
              <a:rPr lang="en-IN" sz="2000" i="1" dirty="0">
                <a:solidFill>
                  <a:srgbClr val="000000"/>
                </a:solidFill>
                <a:latin typeface="Liberation Mono"/>
                <a:cs typeface="Arial" panose="020B0604020202020204" pitchFamily="34" charset="0"/>
              </a:rPr>
              <a:t>reference_option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RESTRICT</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CASCADE</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990055"/>
                </a:solidFill>
                <a:latin typeface="Liberation Mono"/>
                <a:cs typeface="Arial" panose="020B0604020202020204" pitchFamily="34" charset="0"/>
              </a:rPr>
              <a:t>NULL</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NO</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ACTION</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DEFAULT</a:t>
            </a:r>
            <a:endParaRPr lang="en-IN" sz="2000" dirty="0">
              <a:latin typeface="Liberation Mono"/>
              <a:cs typeface="Arial" panose="020B0604020202020204" pitchFamily="34" charset="0"/>
            </a:endParaRPr>
          </a:p>
        </p:txBody>
      </p:sp>
      <p:sp>
        <p:nvSpPr>
          <p:cNvPr id="8" name="Rectangle 7"/>
          <p:cNvSpPr/>
          <p:nvPr/>
        </p:nvSpPr>
        <p:spPr>
          <a:xfrm>
            <a:off x="140939" y="2760144"/>
            <a:ext cx="11910122"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When an UPDATE or DELETE operation affects a key value in the parent table that has matching rows in the child table, the result depends on the referential action specified using ON UPDATE and ON DELETE sub clauses of the FOREIGN KEY clause.</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ON DELETE or ON UPDATE that is not specified, the default action is always RESTRICT.</a:t>
            </a:r>
          </a:p>
        </p:txBody>
      </p:sp>
      <p:sp>
        <p:nvSpPr>
          <p:cNvPr id="2" name="Rectangle 1"/>
          <p:cNvSpPr/>
          <p:nvPr/>
        </p:nvSpPr>
        <p:spPr>
          <a:xfrm>
            <a:off x="7248128" y="794402"/>
            <a:ext cx="4802933" cy="707886"/>
          </a:xfrm>
          <a:prstGeom prst="rect">
            <a:avLst/>
          </a:prstGeom>
          <a:solidFill>
            <a:schemeClr val="accent5">
              <a:lumMod val="50000"/>
            </a:schemeClr>
          </a:solidFill>
        </p:spPr>
        <p:txBody>
          <a:bodyPr wrap="square">
            <a:spAutoFit/>
          </a:bodyPr>
          <a:lstStyle/>
          <a:p>
            <a:r>
              <a:rPr lang="en-IN" sz="2000" dirty="0">
                <a:solidFill>
                  <a:schemeClr val="bg1">
                    <a:lumMod val="95000"/>
                  </a:schemeClr>
                </a:solidFill>
                <a:latin typeface="Arial" panose="020B0604020202020204" pitchFamily="34" charset="0"/>
                <a:cs typeface="Arial" panose="020B0604020202020204" pitchFamily="34" charset="0"/>
              </a:rPr>
              <a:t>Cascaded FOREIGN KEY actions do not activate triggers.</a:t>
            </a:r>
          </a:p>
        </p:txBody>
      </p:sp>
    </p:spTree>
    <p:extLst>
      <p:ext uri="{BB962C8B-B14F-4D97-AF65-F5344CB8AC3E}">
        <p14:creationId xmlns:p14="http://schemas.microsoft.com/office/powerpoint/2010/main" val="1583349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2" name="Rectangle 1"/>
          <p:cNvSpPr/>
          <p:nvPr/>
        </p:nvSpPr>
        <p:spPr>
          <a:xfrm>
            <a:off x="335360" y="404664"/>
            <a:ext cx="11521280" cy="178510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CASCADE: Delete or update the row from the parent table, and automatically delete or update the matching rows in the child table. Both ON DELETE CASCADE and ON UPDATE CASCADE are supported.</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NULL: Delete or update the row from the parent table, and set the foreign key column or columns in the child table to NULL. Both ON DELETE SET NULL and ON UPDATE SET NULL clauses are supported.</a:t>
            </a:r>
          </a:p>
        </p:txBody>
      </p:sp>
      <p:sp>
        <p:nvSpPr>
          <p:cNvPr id="8" name="Rectangle 7">
            <a:extLst>
              <a:ext uri="{FF2B5EF4-FFF2-40B4-BE49-F238E27FC236}">
                <a16:creationId xmlns:a16="http://schemas.microsoft.com/office/drawing/2014/main" id="{A78FEABA-0D7A-4238-A3D4-960FA1F84DF3}"/>
              </a:ext>
            </a:extLst>
          </p:cNvPr>
          <p:cNvSpPr/>
          <p:nvPr/>
        </p:nvSpPr>
        <p:spPr>
          <a:xfrm>
            <a:off x="191344" y="2480248"/>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69A7CC67-8070-4D44-BD42-D83DCB27D62F}"/>
              </a:ext>
            </a:extLst>
          </p:cNvPr>
          <p:cNvSpPr/>
          <p:nvPr/>
        </p:nvSpPr>
        <p:spPr>
          <a:xfrm>
            <a:off x="3585862" y="2420888"/>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DELETE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72E3CCCC-BC68-471E-8C79-B6BD867408B8}"/>
              </a:ext>
            </a:extLst>
          </p:cNvPr>
          <p:cNvSpPr/>
          <p:nvPr/>
        </p:nvSpPr>
        <p:spPr>
          <a:xfrm>
            <a:off x="3585861" y="4697449"/>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UPDATE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6924874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on delete / on update – foreign key</a:t>
            </a:r>
          </a:p>
        </p:txBody>
      </p:sp>
      <p:sp>
        <p:nvSpPr>
          <p:cNvPr id="5" name="Rectangle 4">
            <a:extLst>
              <a:ext uri="{FF2B5EF4-FFF2-40B4-BE49-F238E27FC236}">
                <a16:creationId xmlns:a16="http://schemas.microsoft.com/office/drawing/2014/main" id="{1EC3AF28-8BF6-4AD8-9E4B-250822387F63}"/>
              </a:ext>
            </a:extLst>
          </p:cNvPr>
          <p:cNvSpPr/>
          <p:nvPr/>
        </p:nvSpPr>
        <p:spPr>
          <a:xfrm>
            <a:off x="191344" y="887810"/>
            <a:ext cx="11737304" cy="3416320"/>
          </a:xfrm>
          <a:prstGeom prst="rect">
            <a:avLst/>
          </a:prstGeom>
        </p:spPr>
        <p:txBody>
          <a:bodyPr wrap="square">
            <a:spAutoFit/>
          </a:bodyPr>
          <a:lstStyle/>
          <a:p>
            <a:r>
              <a:rPr lang="en-IN" dirty="0">
                <a:solidFill>
                  <a:srgbClr val="2658E6"/>
                </a:solidFill>
                <a:latin typeface="Arial" panose="020B0604020202020204" pitchFamily="34" charset="0"/>
                <a:cs typeface="Arial" panose="020B0604020202020204" pitchFamily="34" charset="0"/>
              </a:rPr>
              <a:t>SET</a:t>
            </a:r>
            <a:r>
              <a:rPr lang="en-IN" dirty="0">
                <a:solidFill>
                  <a:srgbClr val="006C86"/>
                </a:solidFill>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 Delete or update the row from the parent table and set the foreign key column or columns in the child table to NULL. If you specify a SET NULL action, make sure that you have not declared the columns in the child table as NOT NULL.</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RESTRICT</a:t>
            </a:r>
            <a:r>
              <a:rPr lang="en-IN" dirty="0">
                <a:latin typeface="Arial" panose="020B0604020202020204" pitchFamily="34" charset="0"/>
                <a:cs typeface="Arial" panose="020B0604020202020204" pitchFamily="34" charset="0"/>
              </a:rPr>
              <a:t>: Rejects the delete or update operation for the parent table. Specifying RESTRICT (or NO ACTION) is the same as omitting the ON DELETE or ON UPDATE clause.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NO</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ACTION</a:t>
            </a:r>
            <a:r>
              <a:rPr lang="en-IN" dirty="0">
                <a:latin typeface="Arial" panose="020B0604020202020204" pitchFamily="34" charset="0"/>
                <a:cs typeface="Arial" panose="020B0604020202020204" pitchFamily="34" charset="0"/>
              </a:rPr>
              <a:t>:  Is equivalent to RESTRICT. The MySQL Server rejects the delete or update operation for the parent table if there is a related foreign key value in the referenced table.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This action is recognized by the MySQL parser, but both InnoDB and NDB reject table definitions containing ON DELETE SET DEFAULT or ON UPDATE SET DEFAULT clauses.</a:t>
            </a:r>
          </a:p>
        </p:txBody>
      </p:sp>
    </p:spTree>
    <p:extLst>
      <p:ext uri="{BB962C8B-B14F-4D97-AF65-F5344CB8AC3E}">
        <p14:creationId xmlns:p14="http://schemas.microsoft.com/office/powerpoint/2010/main" val="36207593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52769</TotalTime>
  <Words>20777</Words>
  <Application>Microsoft Office PowerPoint</Application>
  <PresentationFormat>Widescreen</PresentationFormat>
  <Paragraphs>2693</Paragraphs>
  <Slides>213</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213</vt:i4>
      </vt:variant>
    </vt:vector>
  </HeadingPairs>
  <TitlesOfParts>
    <vt:vector size="231"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11814</cp:revision>
  <dcterms:created xsi:type="dcterms:W3CDTF">2015-10-09T06:09:34Z</dcterms:created>
  <dcterms:modified xsi:type="dcterms:W3CDTF">2023-05-24T07:53:08Z</dcterms:modified>
</cp:coreProperties>
</file>