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6"/>
  </p:notesMasterIdLst>
  <p:sldIdLst>
    <p:sldId id="497" r:id="rId2"/>
    <p:sldId id="472" r:id="rId3"/>
    <p:sldId id="1290" r:id="rId4"/>
    <p:sldId id="1291" r:id="rId5"/>
    <p:sldId id="1279" r:id="rId6"/>
    <p:sldId id="1292" r:id="rId7"/>
    <p:sldId id="1286" r:id="rId8"/>
    <p:sldId id="1287" r:id="rId9"/>
    <p:sldId id="1289" r:id="rId10"/>
    <p:sldId id="667" r:id="rId11"/>
    <p:sldId id="532" r:id="rId12"/>
    <p:sldId id="1088" r:id="rId13"/>
    <p:sldId id="1089" r:id="rId14"/>
    <p:sldId id="1177" r:id="rId15"/>
    <p:sldId id="1178" r:id="rId16"/>
    <p:sldId id="1225" r:id="rId17"/>
    <p:sldId id="1100" r:id="rId18"/>
    <p:sldId id="1101" r:id="rId19"/>
    <p:sldId id="1130" r:id="rId20"/>
    <p:sldId id="1131" r:id="rId21"/>
    <p:sldId id="1134" r:id="rId22"/>
    <p:sldId id="1132" r:id="rId23"/>
    <p:sldId id="1133" r:id="rId24"/>
    <p:sldId id="1135" r:id="rId25"/>
    <p:sldId id="1280" r:id="rId26"/>
    <p:sldId id="1281" r:id="rId27"/>
    <p:sldId id="1136" r:id="rId28"/>
    <p:sldId id="1137" r:id="rId29"/>
    <p:sldId id="1138" r:id="rId30"/>
    <p:sldId id="1139" r:id="rId31"/>
    <p:sldId id="1293" r:id="rId32"/>
    <p:sldId id="1294" r:id="rId33"/>
    <p:sldId id="1159" r:id="rId34"/>
    <p:sldId id="1160" r:id="rId35"/>
    <p:sldId id="1288" r:id="rId36"/>
    <p:sldId id="1165" r:id="rId37"/>
    <p:sldId id="1166" r:id="rId38"/>
    <p:sldId id="1198" r:id="rId39"/>
    <p:sldId id="1199" r:id="rId40"/>
    <p:sldId id="1140" r:id="rId41"/>
    <p:sldId id="1141" r:id="rId42"/>
    <p:sldId id="1163" r:id="rId43"/>
    <p:sldId id="1164" r:id="rId44"/>
    <p:sldId id="1284" r:id="rId45"/>
    <p:sldId id="1285" r:id="rId46"/>
    <p:sldId id="1282" r:id="rId47"/>
    <p:sldId id="1283" r:id="rId48"/>
    <p:sldId id="1228" r:id="rId49"/>
    <p:sldId id="1229" r:id="rId50"/>
    <p:sldId id="1171" r:id="rId51"/>
    <p:sldId id="1172" r:id="rId52"/>
    <p:sldId id="1167" r:id="rId53"/>
    <p:sldId id="1168" r:id="rId54"/>
    <p:sldId id="1142" r:id="rId55"/>
    <p:sldId id="1143" r:id="rId56"/>
    <p:sldId id="1144" r:id="rId57"/>
    <p:sldId id="1156" r:id="rId58"/>
    <p:sldId id="1145" r:id="rId59"/>
    <p:sldId id="1146" r:id="rId60"/>
    <p:sldId id="1147" r:id="rId61"/>
    <p:sldId id="1148" r:id="rId62"/>
    <p:sldId id="1149" r:id="rId63"/>
    <p:sldId id="1150" r:id="rId64"/>
    <p:sldId id="1151" r:id="rId65"/>
    <p:sldId id="1152" r:id="rId66"/>
    <p:sldId id="1153" r:id="rId67"/>
    <p:sldId id="1226" r:id="rId68"/>
    <p:sldId id="1227" r:id="rId69"/>
    <p:sldId id="1161" r:id="rId70"/>
    <p:sldId id="1162" r:id="rId71"/>
    <p:sldId id="1154" r:id="rId72"/>
    <p:sldId id="1155" r:id="rId73"/>
    <p:sldId id="1191" r:id="rId74"/>
    <p:sldId id="1192" r:id="rId75"/>
    <p:sldId id="1179" r:id="rId76"/>
    <p:sldId id="1180" r:id="rId77"/>
    <p:sldId id="1183" r:id="rId78"/>
    <p:sldId id="1184" r:id="rId79"/>
    <p:sldId id="1181" r:id="rId80"/>
    <p:sldId id="1182" r:id="rId81"/>
    <p:sldId id="1193" r:id="rId82"/>
    <p:sldId id="1194" r:id="rId83"/>
    <p:sldId id="1223" r:id="rId84"/>
    <p:sldId id="1224" r:id="rId85"/>
    <p:sldId id="1277" r:id="rId86"/>
    <p:sldId id="1185" r:id="rId87"/>
    <p:sldId id="1186" r:id="rId88"/>
    <p:sldId id="1187" r:id="rId89"/>
    <p:sldId id="1188" r:id="rId90"/>
    <p:sldId id="1189" r:id="rId91"/>
    <p:sldId id="1190" r:id="rId92"/>
    <p:sldId id="1234" r:id="rId93"/>
    <p:sldId id="1235" r:id="rId94"/>
    <p:sldId id="1275" r:id="rId95"/>
    <p:sldId id="1276" r:id="rId96"/>
    <p:sldId id="1273" r:id="rId97"/>
    <p:sldId id="1274" r:id="rId98"/>
    <p:sldId id="1173" r:id="rId99"/>
    <p:sldId id="1174" r:id="rId100"/>
    <p:sldId id="1175" r:id="rId101"/>
    <p:sldId id="1176" r:id="rId102"/>
    <p:sldId id="1200" r:id="rId103"/>
    <p:sldId id="1201" r:id="rId104"/>
    <p:sldId id="1099" r:id="rId105"/>
    <p:sldId id="1256" r:id="rId106"/>
    <p:sldId id="1257" r:id="rId107"/>
    <p:sldId id="1258" r:id="rId108"/>
    <p:sldId id="1259" r:id="rId109"/>
    <p:sldId id="1260" r:id="rId110"/>
    <p:sldId id="1261" r:id="rId111"/>
    <p:sldId id="1262" r:id="rId112"/>
    <p:sldId id="1263" r:id="rId113"/>
    <p:sldId id="1264" r:id="rId114"/>
    <p:sldId id="1265" r:id="rId115"/>
    <p:sldId id="1266" r:id="rId116"/>
    <p:sldId id="1267" r:id="rId117"/>
    <p:sldId id="1268" r:id="rId118"/>
    <p:sldId id="1216" r:id="rId119"/>
    <p:sldId id="1092" r:id="rId120"/>
    <p:sldId id="1251" r:id="rId121"/>
    <p:sldId id="1252" r:id="rId122"/>
    <p:sldId id="1269" r:id="rId123"/>
    <p:sldId id="1270" r:id="rId124"/>
    <p:sldId id="1271" r:id="rId125"/>
    <p:sldId id="1272" r:id="rId126"/>
    <p:sldId id="1219" r:id="rId127"/>
    <p:sldId id="1204" r:id="rId128"/>
    <p:sldId id="1222" r:id="rId129"/>
    <p:sldId id="1213" r:id="rId130"/>
    <p:sldId id="1295" r:id="rId131"/>
    <p:sldId id="1296" r:id="rId132"/>
    <p:sldId id="954" r:id="rId133"/>
    <p:sldId id="788" r:id="rId134"/>
    <p:sldId id="1087" r:id="rId1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36883"/>
    <a:srgbClr val="B22251"/>
    <a:srgbClr val="DEB887"/>
    <a:srgbClr val="FF5A36"/>
    <a:srgbClr val="98817B"/>
    <a:srgbClr val="FFEF00"/>
    <a:srgbClr val="FF8C00"/>
    <a:srgbClr val="ECD540"/>
    <a:srgbClr val="FFBF00"/>
    <a:srgbClr val="DFE1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37" autoAdjust="0"/>
  </p:normalViewPr>
  <p:slideViewPr>
    <p:cSldViewPr>
      <p:cViewPr>
        <p:scale>
          <a:sx n="80" d="100"/>
          <a:sy n="80" d="100"/>
        </p:scale>
        <p:origin x="-1596" y="-144"/>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04-04-2019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4/4/2019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4/4/2019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1"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2"/>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4/4/2019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4/4/2019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00" y="152400"/>
            <a:ext cx="2348630" cy="762000"/>
          </a:xfrm>
          <a:prstGeom prst="rect">
            <a:avLst/>
          </a:prstGeom>
        </p:spPr>
      </p:pic>
      <p:sp>
        <p:nvSpPr>
          <p:cNvPr id="5" name="Rectangle 4"/>
          <p:cNvSpPr/>
          <p:nvPr/>
        </p:nvSpPr>
        <p:spPr>
          <a:xfrm>
            <a:off x="2860834" y="2"/>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923330"/>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(A system that is scalable can successfully grow larger using the same methods</a:t>
            </a:r>
            <a:r>
              <a:rPr lang="en-US" dirty="0" smtClean="0"/>
              <a:t>.), </a:t>
            </a:r>
            <a:r>
              <a:rPr lang="en-US" dirty="0"/>
              <a:t>open-source, high-perform, document-oriented database</a:t>
            </a:r>
            <a:r>
              <a:rPr lang="en-US" dirty="0" smtClean="0"/>
              <a:t>.</a:t>
            </a:r>
            <a:endParaRPr lang="en-US" dirty="0"/>
          </a:p>
        </p:txBody>
      </p:sp>
      <p:pic>
        <p:nvPicPr>
          <p:cNvPr id="1026" name="Picture 2" descr="Image result for why nosql"/>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4800" y="3886200"/>
            <a:ext cx="8001000" cy="243063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95768247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 xmlns:p14="http://schemas.microsoft.com/office/powerpoint/2010/main" val="411038976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9"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4137"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77191680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99555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a:t>
            </a:r>
            <a:endParaRPr lang="en-US" dirty="0"/>
          </a:p>
        </p:txBody>
      </p:sp>
      <p:graphicFrame>
        <p:nvGraphicFramePr>
          <p:cNvPr id="9" name="Table 8"/>
          <p:cNvGraphicFramePr>
            <a:graphicFrameLocks noGrp="1"/>
          </p:cNvGraphicFramePr>
          <p:nvPr>
            <p:extLst>
              <p:ext uri="{D42A27DB-BD31-4B8C-83A1-F6EECF244321}">
                <p14:modId xmlns="" xmlns:p14="http://schemas.microsoft.com/office/powerpoint/2010/main" val="4131995080"/>
              </p:ext>
            </p:extLst>
          </p:nvPr>
        </p:nvGraphicFramePr>
        <p:xfrm>
          <a:off x="0" y="7620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6152812" y="76200"/>
            <a:ext cx="2980303" cy="369332"/>
          </a:xfrm>
          <a:prstGeom prst="rect">
            <a:avLst/>
          </a:prstGeom>
        </p:spPr>
        <p:txBody>
          <a:bodyPr wrap="none">
            <a:spAutoFit/>
          </a:bodyPr>
          <a:lstStyle/>
          <a:p>
            <a:r>
              <a:rPr lang="en-US" dirty="0">
                <a:solidFill>
                  <a:srgbClr val="222222"/>
                </a:solidFill>
                <a:latin typeface="arial" panose="020B0604020202020204" pitchFamily="34" charset="0"/>
              </a:rPr>
              <a:t>All stages are independent.</a:t>
            </a:r>
            <a:endParaRPr lang="en-US" dirty="0"/>
          </a:p>
        </p:txBody>
      </p:sp>
      <p:sp>
        <p:nvSpPr>
          <p:cNvPr id="5" name="Rectangle 4"/>
          <p:cNvSpPr/>
          <p:nvPr/>
        </p:nvSpPr>
        <p:spPr>
          <a:xfrm>
            <a:off x="32657" y="260867"/>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 xmlns:p14="http://schemas.microsoft.com/office/powerpoint/2010/main" val="332001028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54137" y="2438401"/>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9" y="3349825"/>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graphicFrame>
        <p:nvGraphicFramePr>
          <p:cNvPr id="9" name="Table 8"/>
          <p:cNvGraphicFramePr>
            <a:graphicFrameLocks noGrp="1"/>
          </p:cNvGraphicFramePr>
          <p:nvPr>
            <p:extLst>
              <p:ext uri="{D42A27DB-BD31-4B8C-83A1-F6EECF244321}">
                <p14:modId xmlns="" xmlns:p14="http://schemas.microsoft.com/office/powerpoint/2010/main" val="3699582826"/>
              </p:ext>
            </p:extLst>
          </p:nvPr>
        </p:nvGraphicFramePr>
        <p:xfrm>
          <a:off x="0" y="12192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Rectangle 9"/>
          <p:cNvSpPr/>
          <p:nvPr/>
        </p:nvSpPr>
        <p:spPr>
          <a:xfrm>
            <a:off x="32657" y="71806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 xmlns:p14="http://schemas.microsoft.com/office/powerpoint/2010/main" val="343010290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9"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9"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91548" y="5486402"/>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4" y="5955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9"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2978679404"/>
              </p:ext>
            </p:extLst>
          </p:nvPr>
        </p:nvGraphicFramePr>
        <p:xfrm>
          <a:off x="166011" y="3286825"/>
          <a:ext cx="8784026" cy="225044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r>
                        <a:rPr kumimoji="0" lang="en-US" kern="1200" dirty="0" smtClean="0">
                          <a:solidFill>
                            <a:srgbClr val="036883"/>
                          </a:solidFill>
                          <a:latin typeface="+mn-lt"/>
                          <a:ea typeface="+mn-ea"/>
                          <a:cs typeface="+mn-cs"/>
                        </a:rPr>
                        <a:t>  $sort  </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$limit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$unwind</a:t>
                      </a:r>
                    </a:p>
                  </a:txBody>
                  <a:tcPr/>
                </a:tc>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$group</a:t>
                      </a: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 xmlns:p14="http://schemas.microsoft.com/office/powerpoint/2010/main" val="358767072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5"/>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 xmlns:p14="http://schemas.microsoft.com/office/powerpoint/2010/main" val="38721386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9" y="762001"/>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9"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9" y="2133602"/>
            <a:ext cx="8761264" cy="295465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{job: 'manager'}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{favouriteFruit</a:t>
            </a:r>
            <a:r>
              <a:rPr lang="en-US" sz="2200" dirty="0">
                <a:solidFill>
                  <a:srgbClr val="FC6F0D"/>
                </a:solidFill>
                <a:latin typeface="Calibri" panose="020F0502020204030204" pitchFamily="34" charset="0"/>
                <a:cs typeface="Calibri" panose="020F0502020204030204" pitchFamily="34" charset="0"/>
              </a:rPr>
              <a:t>: {$size</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'favouriteFruit.0</a:t>
            </a:r>
            <a:r>
              <a:rPr lang="en-US" sz="2200" dirty="0" smtClean="0">
                <a:solidFill>
                  <a:srgbClr val="FC6F0D"/>
                </a:solidFill>
                <a:latin typeface="Calibri" panose="020F0502020204030204" pitchFamily="34" charset="0"/>
                <a:cs typeface="Calibri" panose="020F0502020204030204" pitchFamily="34" charset="0"/>
              </a:rPr>
              <a:t>': 'Orange'} }, </a:t>
            </a:r>
            <a:r>
              <a:rPr lang="en-US" sz="2200" dirty="0">
                <a:solidFill>
                  <a:srgbClr val="FC6F0D"/>
                </a:solidFill>
                <a:latin typeface="Calibri" panose="020F0502020204030204" pitchFamily="34" charset="0"/>
                <a:cs typeface="Calibri" panose="020F0502020204030204" pitchFamily="34" charset="0"/>
              </a:rPr>
              <a:t>{$project: {favouriteFruit</a:t>
            </a:r>
            <a:r>
              <a:rPr lang="en-US" sz="2200" dirty="0" smtClean="0">
                <a:solidFill>
                  <a:srgbClr val="FC6F0D"/>
                </a:solidFill>
                <a:latin typeface="Calibri" panose="020F0502020204030204" pitchFamily="34" charset="0"/>
                <a:cs typeface="Calibri" panose="020F0502020204030204" pitchFamily="34" charset="0"/>
              </a:rPr>
              <a: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41294507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4" name="Rectangle 3"/>
          <p:cNvSpPr/>
          <p:nvPr/>
        </p:nvSpPr>
        <p:spPr>
          <a:xfrm>
            <a:off x="419100" y="3048001"/>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 xmlns:p14="http://schemas.microsoft.com/office/powerpoint/2010/main" val="161136793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9"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9"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9" y="2422030"/>
            <a:ext cx="8761264" cy="2954655"/>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 {$</a:t>
            </a:r>
            <a:r>
              <a:rPr lang="en-US" sz="2200" dirty="0">
                <a:solidFill>
                  <a:srgbClr val="FC6F0D"/>
                </a:solidFill>
                <a:latin typeface="Calibri" panose="020F0502020204030204" pitchFamily="34" charset="0"/>
                <a:cs typeface="Calibri" panose="020F0502020204030204" pitchFamily="34" charset="0"/>
              </a:rPr>
              <a:t>project: {_id</a:t>
            </a:r>
            <a:r>
              <a:rPr lang="en-US" sz="2200" dirty="0" smtClean="0">
                <a:solidFill>
                  <a:srgbClr val="FC6F0D"/>
                </a:solidFill>
                <a:latin typeface="Calibri" panose="020F0502020204030204" pitchFamily="34" charset="0"/>
                <a:cs typeface="Calibri" panose="020F0502020204030204" pitchFamily="34" charset="0"/>
              </a:rPr>
              <a:t>: false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false, sal: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xx: {$max</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{$project :{_</a:t>
            </a:r>
            <a:r>
              <a:rPr lang="en-US" sz="2200" dirty="0">
                <a:solidFill>
                  <a:srgbClr val="FC6F0D"/>
                </a:solidFill>
                <a:latin typeface="Calibri" panose="020F0502020204030204" pitchFamily="34" charset="0"/>
                <a:cs typeface="Calibri" panose="020F0502020204030204" pitchFamily="34" charset="0"/>
              </a:rPr>
              <a:t>id: false, indexID: true, favouriteFruit: {$size: '$favouriteFruit'} } } </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 xmlns:p14="http://schemas.microsoft.com/office/powerpoint/2010/main" val="149451649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Tree>
    <p:extLst>
      <p:ext uri="{BB962C8B-B14F-4D97-AF65-F5344CB8AC3E}">
        <p14:creationId xmlns="" xmlns:p14="http://schemas.microsoft.com/office/powerpoint/2010/main" val="50057549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9" y="1820883"/>
            <a:ext cx="8845624" cy="3677930"/>
          </a:xfrm>
          <a:prstGeom prst="rect">
            <a:avLst/>
          </a:prstGeom>
        </p:spPr>
        <p:txBody>
          <a:bodyPr wrap="square">
            <a:spAutoFit/>
          </a:bodyPr>
          <a:lstStyle/>
          <a:p>
            <a:pPr marL="285750" indent="-285750">
              <a:buFont typeface="Arial" panose="020B0604020202020204" pitchFamily="34" charset="0"/>
              <a:buChar char="•"/>
            </a:pPr>
            <a:r>
              <a:rPr lang="en-US" sz="1900"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sz="1900"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sz="1900" dirty="0">
                <a:solidFill>
                  <a:srgbClr val="036883"/>
                </a:solidFill>
              </a:rPr>
              <a:t>SQL databases have predefined schema whereas NoSQL databases have dynamic schema for unstructured data</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are vertically scalable whereas the NoSQL databases are horizontally scalable</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uses SQL ( structured query language ) for defining and manipulating the data. In NoSQL database, queries are focused on collection of documents</a:t>
            </a:r>
            <a:r>
              <a:rPr lang="en-US" sz="1900" dirty="0" smtClean="0">
                <a:solidFill>
                  <a:srgbClr val="036883"/>
                </a:solidFill>
              </a:rPr>
              <a:t>.</a:t>
            </a:r>
            <a:endParaRPr lang="en-IN" sz="1900" dirty="0">
              <a:solidFill>
                <a:srgbClr val="036883"/>
              </a:solidFill>
            </a:endParaRPr>
          </a:p>
        </p:txBody>
      </p:sp>
      <p:sp>
        <p:nvSpPr>
          <p:cNvPr id="2" name="Rectangle 1"/>
          <p:cNvSpPr/>
          <p:nvPr/>
        </p:nvSpPr>
        <p:spPr>
          <a:xfrm>
            <a:off x="149189" y="771199"/>
            <a:ext cx="8845624" cy="646331"/>
          </a:xfrm>
          <a:prstGeom prst="rect">
            <a:avLst/>
          </a:prstGeom>
        </p:spPr>
        <p:txBody>
          <a:bodyPr wrap="square">
            <a:spAutoFit/>
          </a:bodyPr>
          <a:lstStyle/>
          <a:p>
            <a:r>
              <a:rPr lang="en-US" dirty="0">
                <a:solidFill>
                  <a:srgbClr val="B22251"/>
                </a:solidFill>
              </a:rPr>
              <a:t>Relational databases</a:t>
            </a:r>
            <a:r>
              <a:rPr lang="en-US" dirty="0"/>
              <a:t> are commonly referred to as SQL databases because they use </a:t>
            </a:r>
            <a:r>
              <a:rPr lang="en-US" dirty="0">
                <a:solidFill>
                  <a:srgbClr val="B22251"/>
                </a:solidFill>
              </a:rPr>
              <a:t>SQL</a:t>
            </a:r>
            <a:r>
              <a:rPr lang="en-US" dirty="0"/>
              <a:t> (structured query language) as a way of storing and querying the data.</a:t>
            </a:r>
          </a:p>
        </p:txBody>
      </p:sp>
    </p:spTree>
    <p:extLst>
      <p:ext uri="{BB962C8B-B14F-4D97-AF65-F5344CB8AC3E}">
        <p14:creationId xmlns="" xmlns:p14="http://schemas.microsoft.com/office/powerpoint/2010/main" val="350809653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9" y="762002"/>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 xmlns:p14="http://schemas.microsoft.com/office/powerpoint/2010/main" val="3402629295"/>
              </p:ext>
            </p:extLst>
          </p:nvPr>
        </p:nvGraphicFramePr>
        <p:xfrm>
          <a:off x="66064" y="1524000"/>
          <a:ext cx="8994812" cy="3428998"/>
        </p:xfrm>
        <a:graphic>
          <a:graphicData uri="http://schemas.openxmlformats.org/drawingml/2006/table">
            <a:tbl>
              <a:tblPr firstRow="1" bandRow="1">
                <a:tableStyleId>{5940675A-B579-460E-94D1-54222C63F5DA}</a:tableStyleId>
              </a:tblPr>
              <a:tblGrid>
                <a:gridCol w="1165544"/>
                <a:gridCol w="7829268"/>
              </a:tblGrid>
              <a:tr h="459556">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24206">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$abs: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$add: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$subtract</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$subtract: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$multiply</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$multiply: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$divide</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$divide: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$mod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$trunc</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$trunc: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9" y="51816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op :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 xmlns:p14="http://schemas.microsoft.com/office/powerpoint/2010/main" val="268179471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t>
            </a:r>
            <a:r>
              <a:rPr lang="en-IN" dirty="0" smtClean="0"/>
              <a:t>ifNull(), $toUpper, $toLower, $concat, …</a:t>
            </a:r>
            <a:endParaRPr lang="en-US" dirty="0"/>
          </a:p>
        </p:txBody>
      </p:sp>
    </p:spTree>
    <p:extLst>
      <p:ext uri="{BB962C8B-B14F-4D97-AF65-F5344CB8AC3E}">
        <p14:creationId xmlns="" xmlns:p14="http://schemas.microsoft.com/office/powerpoint/2010/main" val="20198313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4136" y="609601"/>
            <a:ext cx="8840676"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 xmlns:p14="http://schemas.microsoft.com/office/powerpoint/2010/main" val="3218524016"/>
              </p:ext>
            </p:extLst>
          </p:nvPr>
        </p:nvGraphicFramePr>
        <p:xfrm>
          <a:off x="131375" y="1981202"/>
          <a:ext cx="8840676" cy="3581403"/>
        </p:xfrm>
        <a:graphic>
          <a:graphicData uri="http://schemas.openxmlformats.org/drawingml/2006/table">
            <a:tbl>
              <a:tblPr firstRow="1" bandRow="1">
                <a:tableStyleId>{5940675A-B579-460E-94D1-54222C63F5DA}</a:tableStyleId>
              </a:tblPr>
              <a:tblGrid>
                <a:gridCol w="8840676"/>
              </a:tblGrid>
              <a:tr h="511629">
                <a:tc>
                  <a:txBody>
                    <a:bodyPr/>
                    <a:lstStyle/>
                    <a:p>
                      <a:r>
                        <a:rPr lang="en-US" dirty="0" smtClean="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tr>
            </a:tbl>
          </a:graphicData>
        </a:graphic>
      </p:graphicFrame>
    </p:spTree>
    <p:extLst>
      <p:ext uri="{BB962C8B-B14F-4D97-AF65-F5344CB8AC3E}">
        <p14:creationId xmlns="" xmlns:p14="http://schemas.microsoft.com/office/powerpoint/2010/main" val="82846744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0960" y="889099"/>
            <a:ext cx="8823853" cy="3539430"/>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'NA</a:t>
            </a:r>
            <a:r>
              <a:rPr lang="en-US" sz="2200" dirty="0" smtClean="0">
                <a:solidFill>
                  <a:srgbClr val="FC6F0D"/>
                </a:solidFill>
                <a:latin typeface="Calibri" panose="020F0502020204030204" pitchFamily="34" charset="0"/>
                <a:cs typeface="Calibri" panose="020F0502020204030204" pitchFamily="34" charset="0"/>
              </a:rPr>
              <a:t>']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"Gross Salary":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 ['$sal',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0</a:t>
            </a:r>
            <a:r>
              <a:rPr lang="en-US" sz="2200" dirty="0" smtClean="0">
                <a:solidFill>
                  <a:srgbClr val="FC6F0D"/>
                </a:solidFill>
                <a:latin typeface="Calibri" panose="020F0502020204030204" pitchFamily="34" charset="0"/>
                <a:cs typeface="Calibri" panose="020F0502020204030204" pitchFamily="34" charset="0"/>
              </a:rPr>
              <a:t>] } ] }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 : { $toUpper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$toLower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$concat : ['$ename', '$job</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favouriteFruit: { $</a:t>
            </a:r>
            <a:r>
              <a:rPr lang="en-US" sz="2200" dirty="0">
                <a:solidFill>
                  <a:srgbClr val="FC6F0D"/>
                </a:solidFill>
                <a:latin typeface="Calibri" panose="020F0502020204030204" pitchFamily="34" charset="0"/>
                <a:cs typeface="Calibri" panose="020F0502020204030204" pitchFamily="34" charset="0"/>
              </a:rPr>
              <a:t>size: '$favouriteFruit</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 op</a:t>
            </a:r>
            <a:r>
              <a:rPr lang="en-US" sz="2200" dirty="0">
                <a:solidFill>
                  <a:srgbClr val="FC6F0D"/>
                </a:solidFill>
                <a:latin typeface="Calibri" panose="020F0502020204030204" pitchFamily="34" charset="0"/>
                <a:cs typeface="Calibri" panose="020F0502020204030204" pitchFamily="34" charset="0"/>
              </a:rPr>
              <a:t>: { $arrayElemAt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 1]}}}])</a:t>
            </a:r>
          </a:p>
        </p:txBody>
      </p:sp>
      <p:sp>
        <p:nvSpPr>
          <p:cNvPr id="2" name="Rectangle 1"/>
          <p:cNvSpPr/>
          <p:nvPr/>
        </p:nvSpPr>
        <p:spPr>
          <a:xfrm>
            <a:off x="160074" y="5181601"/>
            <a:ext cx="8823853" cy="646331"/>
          </a:xfrm>
          <a:prstGeom prst="rect">
            <a:avLst/>
          </a:prstGeom>
        </p:spPr>
        <p:txBody>
          <a:bodyPr wrap="square">
            <a:spAutoFit/>
          </a:bodyPr>
          <a:lstStyle/>
          <a:p>
            <a:r>
              <a:rPr lang="en-US" dirty="0">
                <a:solidFill>
                  <a:srgbClr val="FFBF00"/>
                </a:solidFill>
              </a:rPr>
              <a:t>db.emp.aggregate</a:t>
            </a:r>
            <a:r>
              <a:rPr lang="en-US" dirty="0" smtClean="0">
                <a:solidFill>
                  <a:srgbClr val="FFBF00"/>
                </a:solidFill>
              </a:rPr>
              <a:t>([ {$</a:t>
            </a:r>
            <a:r>
              <a:rPr lang="en-US" dirty="0">
                <a:solidFill>
                  <a:srgbClr val="FFBF00"/>
                </a:solidFill>
              </a:rPr>
              <a:t>project</a:t>
            </a:r>
            <a:r>
              <a:rPr lang="en-US" dirty="0" smtClean="0">
                <a:solidFill>
                  <a:srgbClr val="FFBF00"/>
                </a:solidFill>
              </a:rPr>
              <a:t>: { x :{ $</a:t>
            </a:r>
            <a:r>
              <a:rPr lang="en-US" dirty="0">
                <a:solidFill>
                  <a:srgbClr val="FFBF00"/>
                </a:solidFill>
              </a:rPr>
              <a:t>arrayElemAt</a:t>
            </a:r>
            <a:r>
              <a:rPr lang="en-US" dirty="0" smtClean="0">
                <a:solidFill>
                  <a:srgbClr val="FFBF00"/>
                </a:solidFill>
              </a:rPr>
              <a:t>: [ '$</a:t>
            </a:r>
            <a:r>
              <a:rPr lang="en-US" dirty="0">
                <a:solidFill>
                  <a:srgbClr val="FFBF00"/>
                </a:solidFill>
              </a:rPr>
              <a:t>favouriteFruit', 1</a:t>
            </a:r>
            <a:r>
              <a:rPr lang="en-US" dirty="0" smtClean="0">
                <a:solidFill>
                  <a:srgbClr val="FFBF00"/>
                </a:solidFill>
              </a:rPr>
              <a:t>] } } }, {$</a:t>
            </a:r>
            <a:r>
              <a:rPr lang="en-US" dirty="0">
                <a:solidFill>
                  <a:srgbClr val="FFBF00"/>
                </a:solidFill>
              </a:rPr>
              <a:t>match: </a:t>
            </a:r>
            <a:r>
              <a:rPr lang="en-US" dirty="0" smtClean="0">
                <a:solidFill>
                  <a:srgbClr val="FFBF00"/>
                </a:solidFill>
              </a:rPr>
              <a:t>{ x: 'Orange</a:t>
            </a:r>
            <a:r>
              <a:rPr lang="en-US" dirty="0">
                <a:solidFill>
                  <a:srgbClr val="FFBF00"/>
                </a:solidFill>
              </a:rPr>
              <a:t>'</a:t>
            </a:r>
            <a:r>
              <a:rPr lang="en-US" dirty="0" smtClean="0">
                <a:solidFill>
                  <a:srgbClr val="FFBF00"/>
                </a:solidFill>
              </a:rPr>
              <a:t> } } ])</a:t>
            </a:r>
            <a:endParaRPr lang="en-US" dirty="0">
              <a:solidFill>
                <a:srgbClr val="FFBF00"/>
              </a:solidFill>
            </a:endParaRPr>
          </a:p>
        </p:txBody>
      </p:sp>
    </p:spTree>
    <p:extLst>
      <p:ext uri="{BB962C8B-B14F-4D97-AF65-F5344CB8AC3E}">
        <p14:creationId xmlns="" xmlns:p14="http://schemas.microsoft.com/office/powerpoint/2010/main" val="361924450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operators</a:t>
            </a:r>
            <a:endParaRPr lang="en-US" dirty="0"/>
          </a:p>
        </p:txBody>
      </p:sp>
    </p:spTree>
    <p:extLst>
      <p:ext uri="{BB962C8B-B14F-4D97-AF65-F5344CB8AC3E}">
        <p14:creationId xmlns="" xmlns:p14="http://schemas.microsoft.com/office/powerpoint/2010/main" val="72079666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operators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9" y="762000"/>
            <a:ext cx="8845624" cy="369332"/>
          </a:xfrm>
          <a:prstGeom prst="rect">
            <a:avLst/>
          </a:prstGeom>
        </p:spPr>
        <p:txBody>
          <a:bodyPr wrap="square">
            <a:spAutoFit/>
          </a:bodyPr>
          <a:lstStyle/>
          <a:p>
            <a:r>
              <a:rPr lang="en-US" dirty="0" smtClean="0"/>
              <a:t>TODO</a:t>
            </a:r>
            <a:endParaRPr lang="en-IN" dirty="0"/>
          </a:p>
        </p:txBody>
      </p:sp>
      <p:graphicFrame>
        <p:nvGraphicFramePr>
          <p:cNvPr id="2" name="Table 1"/>
          <p:cNvGraphicFramePr>
            <a:graphicFrameLocks noGrp="1"/>
          </p:cNvGraphicFramePr>
          <p:nvPr>
            <p:extLst>
              <p:ext uri="{D42A27DB-BD31-4B8C-83A1-F6EECF244321}">
                <p14:modId xmlns="" xmlns:p14="http://schemas.microsoft.com/office/powerpoint/2010/main" val="1111543089"/>
              </p:ext>
            </p:extLst>
          </p:nvPr>
        </p:nvGraphicFramePr>
        <p:xfrm>
          <a:off x="149189" y="1600200"/>
          <a:ext cx="8845624" cy="3048000"/>
        </p:xfrm>
        <a:graphic>
          <a:graphicData uri="http://schemas.openxmlformats.org/drawingml/2006/table">
            <a:tbl>
              <a:tblPr firstRow="1" bandRow="1">
                <a:tableStyleId>{5940675A-B579-460E-94D1-54222C63F5DA}</a:tableStyleId>
              </a:tblPr>
              <a:tblGrid>
                <a:gridCol w="1984412"/>
                <a:gridCol w="6861212"/>
              </a:tblGrid>
              <a:tr h="466164">
                <a:tc gridSpan="2">
                  <a:txBody>
                    <a:bodyPr/>
                    <a:lstStyle/>
                    <a:p>
                      <a:r>
                        <a:rPr kumimoji="0" lang="en-US" sz="2000" b="1" kern="1200" dirty="0" smtClean="0">
                          <a:solidFill>
                            <a:srgbClr val="DFE100"/>
                          </a:solidFill>
                          <a:latin typeface="+mn-lt"/>
                          <a:ea typeface="+mn-ea"/>
                          <a:cs typeface="+mn-cs"/>
                        </a:rPr>
                        <a:t>Date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30306">
                <a:tc>
                  <a:txBody>
                    <a:bodyPr/>
                    <a:lstStyle/>
                    <a:p>
                      <a:r>
                        <a:rPr kumimoji="0" lang="en-US" kern="1200" dirty="0" smtClean="0">
                          <a:solidFill>
                            <a:srgbClr val="036883"/>
                          </a:solidFill>
                          <a:latin typeface="+mn-lt"/>
                          <a:ea typeface="+mn-ea"/>
                          <a:cs typeface="+mn-cs"/>
                        </a:rPr>
                        <a:t> $dayOfMonth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$dayOfMonth: '$&lt;</a:t>
                      </a:r>
                      <a:r>
                        <a:rPr lang="en-US" sz="1800" kern="1200" dirty="0" smtClean="0">
                          <a:solidFill>
                            <a:srgbClr val="049DC8"/>
                          </a:solidFill>
                          <a:latin typeface="Consolas" panose="020B0609020204030204" pitchFamily="49" charset="0"/>
                          <a:ea typeface="+mn-ea"/>
                          <a:cs typeface="Calibri" panose="020F0502020204030204" pitchFamily="34" charset="0"/>
                        </a:rPr>
                        <a:t>dateExpr</a:t>
                      </a:r>
                      <a:r>
                        <a:rPr kumimoji="0" lang="en-US" sz="1800" kern="1200" dirty="0" smtClean="0">
                          <a:solidFill>
                            <a:srgbClr val="049DC8"/>
                          </a:solidFill>
                          <a:latin typeface="Consolas" panose="020B0609020204030204" pitchFamily="49" charset="0"/>
                          <a:ea typeface="+mn-ea"/>
                          <a:cs typeface="Calibri" panose="020F0502020204030204" pitchFamily="34" charset="0"/>
                        </a:rPr>
                        <a:t>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$dayOfWeek</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$dayOfYear</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$week</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$year</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6220" y="4876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Day: </a:t>
            </a:r>
            <a:r>
              <a:rPr lang="en-US" sz="2200" dirty="0">
                <a:solidFill>
                  <a:srgbClr val="FC6F0D"/>
                </a:solidFill>
                <a:latin typeface="Calibri" panose="020F0502020204030204" pitchFamily="34" charset="0"/>
                <a:cs typeface="Calibri" panose="020F0502020204030204" pitchFamily="34" charset="0"/>
              </a:rPr>
              <a:t>{$dayOfMonth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hiredate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a:t>
            </a:r>
            <a:r>
              <a:rPr lang="en-US" sz="2200" dirty="0" smtClean="0">
                <a:solidFill>
                  <a:srgbClr val="FC6F0D"/>
                </a:solidFill>
                <a:latin typeface="Calibri" panose="020F0502020204030204" pitchFamily="34" charset="0"/>
                <a:cs typeface="Calibri" panose="020F0502020204030204" pitchFamily="34" charset="0"/>
              </a:rPr>
              <a:t>{ Month: {$month</a:t>
            </a:r>
            <a:r>
              <a:rPr lang="en-US" sz="2200" dirty="0">
                <a:solidFill>
                  <a:srgbClr val="FC6F0D"/>
                </a:solidFill>
                <a:latin typeface="Calibri" panose="020F0502020204030204" pitchFamily="34" charset="0"/>
                <a:cs typeface="Calibri" panose="020F0502020204030204" pitchFamily="34" charset="0"/>
              </a:rPr>
              <a:t>: '$hiredate'} } } </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 xmlns:p14="http://schemas.microsoft.com/office/powerpoint/2010/main" val="404300748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$unwind</a:t>
            </a:r>
            <a:endParaRPr lang="en-US" dirty="0"/>
          </a:p>
        </p:txBody>
      </p:sp>
      <p:sp>
        <p:nvSpPr>
          <p:cNvPr id="3" name="Rectangle 2"/>
          <p:cNvSpPr/>
          <p:nvPr/>
        </p:nvSpPr>
        <p:spPr>
          <a:xfrm>
            <a:off x="419100" y="2861954"/>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 xmlns:p14="http://schemas.microsoft.com/office/powerpoint/2010/main" val="214488836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$unwind</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9"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49189"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a:t>
            </a:r>
            <a:r>
              <a:rPr lang="en-US" dirty="0" smtClean="0">
                <a:solidFill>
                  <a:srgbClr val="049DC8"/>
                </a:solidFill>
                <a:latin typeface="Consolas" panose="020B0609020204030204" pitchFamily="49" charset="0"/>
                <a:cs typeface="Calibri" panose="020F0502020204030204" pitchFamily="34" charset="0"/>
              </a:rPr>
              <a:t>&gt;</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p>
        </p:txBody>
      </p:sp>
      <p:sp>
        <p:nvSpPr>
          <p:cNvPr id="8" name="Rectangle 7"/>
          <p:cNvSpPr/>
          <p:nvPr/>
        </p:nvSpPr>
        <p:spPr>
          <a:xfrm>
            <a:off x="149189" y="223165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true}}, {$</a:t>
            </a:r>
            <a:r>
              <a:rPr lang="en-US" sz="2200" dirty="0">
                <a:solidFill>
                  <a:srgbClr val="FC6F0D"/>
                </a:solidFill>
                <a:latin typeface="Calibri" panose="020F0502020204030204" pitchFamily="34" charset="0"/>
                <a:cs typeface="Calibri" panose="020F0502020204030204" pitchFamily="34" charset="0"/>
              </a:rPr>
              <a:t>unwind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a:t>
            </a:r>
          </a:p>
        </p:txBody>
      </p:sp>
    </p:spTree>
    <p:extLst>
      <p:ext uri="{BB962C8B-B14F-4D97-AF65-F5344CB8AC3E}">
        <p14:creationId xmlns="" xmlns:p14="http://schemas.microsoft.com/office/powerpoint/2010/main" val="291680180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4"/>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 xmlns:p14="http://schemas.microsoft.com/office/powerpoint/2010/main" val="6311057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9" y="762002"/>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9"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9" y="4343402"/>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1485724896"/>
              </p:ext>
            </p:extLst>
          </p:nvPr>
        </p:nvGraphicFramePr>
        <p:xfrm>
          <a:off x="149189" y="22860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  -</a:t>
                      </a:r>
                      <a:r>
                        <a:rPr lang="en-US" sz="2000" b="1" baseline="0" dirty="0" smtClean="0">
                          <a:solidFill>
                            <a:srgbClr val="DFE100"/>
                          </a:solidFill>
                        </a:rPr>
                        <a:t> </a:t>
                      </a:r>
                      <a:r>
                        <a:rPr kumimoji="0" lang="en-US" sz="2000" kern="1200" dirty="0" smtClean="0">
                          <a:solidFill>
                            <a:schemeClr val="tx1"/>
                          </a:solidFill>
                          <a:latin typeface="+mn-lt"/>
                          <a:ea typeface="+mn-ea"/>
                          <a:cs typeface="+mn-cs"/>
                        </a:rPr>
                        <a:t> [ </a:t>
                      </a:r>
                      <a:r>
                        <a:rPr kumimoji="0" lang="en-US" sz="2000" kern="1200" dirty="0" smtClean="0">
                          <a:solidFill>
                            <a:srgbClr val="C00000"/>
                          </a:solidFill>
                          <a:latin typeface="+mn-lt"/>
                          <a:ea typeface="+mn-ea"/>
                          <a:cs typeface="+mn-cs"/>
                        </a:rPr>
                        <a:t>$group  </a:t>
                      </a:r>
                      <a:r>
                        <a:rPr kumimoji="0" lang="en-US" sz="2000" kern="1200" baseline="0" dirty="0" smtClean="0">
                          <a:solidFill>
                            <a:schemeClr val="tx1"/>
                          </a:solidFill>
                          <a:latin typeface="+mn-lt"/>
                          <a:ea typeface="+mn-ea"/>
                          <a:cs typeface="+mn-cs"/>
                        </a:rPr>
                        <a:t>and </a:t>
                      </a:r>
                      <a:r>
                        <a:rPr lang="en-US" sz="2000" dirty="0" smtClean="0">
                          <a:solidFill>
                            <a:srgbClr val="C00000"/>
                          </a:solidFill>
                        </a:rPr>
                        <a:t>$project </a:t>
                      </a:r>
                      <a:r>
                        <a:rPr lang="en-US" sz="2000" dirty="0" smtClean="0"/>
                        <a:t>stage ]</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$avg: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$sum: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$min: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$max: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 xmlns:p14="http://schemas.microsoft.com/office/powerpoint/2010/main" val="2502529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9" y="762001"/>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9" y="1885890"/>
            <a:ext cx="4043864"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2" y="2430216"/>
            <a:ext cx="8811977" cy="646331"/>
          </a:xfrm>
          <a:prstGeom prst="rect">
            <a:avLst/>
          </a:prstGeom>
        </p:spPr>
        <p:txBody>
          <a:bodyPr wrap="square">
            <a:spAutoFit/>
          </a:bodyPr>
          <a:lstStyle/>
          <a:p>
            <a:r>
              <a:rPr lang="en-US" b="1" i="1" dirty="0">
                <a:solidFill>
                  <a:srgbClr val="036883"/>
                </a:solidFill>
              </a:rPr>
              <a:t>CRUD</a:t>
            </a:r>
            <a:r>
              <a:rPr lang="en-US" dirty="0"/>
              <a:t> stands for </a:t>
            </a:r>
            <a:r>
              <a:rPr lang="en-US" b="1" i="1" dirty="0"/>
              <a:t>create, read, update,</a:t>
            </a:r>
            <a:r>
              <a:rPr lang="en-US" dirty="0"/>
              <a:t> and </a:t>
            </a:r>
            <a:r>
              <a:rPr lang="en-US" b="1" i="1" dirty="0"/>
              <a:t>delete</a:t>
            </a:r>
            <a:r>
              <a:rPr lang="en-US" dirty="0"/>
              <a:t>,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 xmlns:p14="http://schemas.microsoft.com/office/powerpoint/2010/main" val="83418151"/>
              </p:ext>
            </p:extLst>
          </p:nvPr>
        </p:nvGraphicFramePr>
        <p:xfrm>
          <a:off x="381000" y="3381345"/>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 xmlns:p14="http://schemas.microsoft.com/office/powerpoint/2010/main" val="213293676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 on multiple fields</a:t>
            </a:r>
            <a:endParaRPr lang="en-US" dirty="0"/>
          </a:p>
        </p:txBody>
      </p:sp>
    </p:spTree>
    <p:extLst>
      <p:ext uri="{BB962C8B-B14F-4D97-AF65-F5344CB8AC3E}">
        <p14:creationId xmlns="" xmlns:p14="http://schemas.microsoft.com/office/powerpoint/2010/main" val="267203225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49189" y="2312315"/>
            <a:ext cx="876126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group: {_id</a:t>
            </a:r>
            <a:r>
              <a:rPr lang="en-US" sz="2200" dirty="0" smtClean="0">
                <a:solidFill>
                  <a:srgbClr val="FC6F0D"/>
                </a:solidFill>
                <a:latin typeface="Calibri" panose="020F0502020204030204" pitchFamily="34" charset="0"/>
                <a:cs typeface="Calibri" panose="020F0502020204030204" pitchFamily="34" charset="0"/>
              </a:rPr>
              <a:t>: { job: "$</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deptno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$deptno“ }, count : {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1 } } } ])</a:t>
            </a:r>
          </a:p>
        </p:txBody>
      </p:sp>
      <p:sp>
        <p:nvSpPr>
          <p:cNvPr id="8" name="Rectangle 7"/>
          <p:cNvSpPr/>
          <p:nvPr/>
        </p:nvSpPr>
        <p:spPr>
          <a:xfrm>
            <a:off x="149189"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field1&gt;: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&lt;field1&gt;: { &lt;accumulator1&gt; :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expression1'&gt; }, ... } }</a:t>
            </a:r>
          </a:p>
        </p:txBody>
      </p:sp>
      <p:sp>
        <p:nvSpPr>
          <p:cNvPr id="9" name="Rectangle 8"/>
          <p:cNvSpPr/>
          <p:nvPr/>
        </p:nvSpPr>
        <p:spPr>
          <a:xfrm>
            <a:off x="149189" y="762002"/>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 xmlns:p14="http://schemas.microsoft.com/office/powerpoint/2010/main" val="61823465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 xmlns:p14="http://schemas.microsoft.com/office/powerpoint/2010/main" val="418431620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9"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49189" y="2231650"/>
            <a:ext cx="8845624" cy="430887"/>
          </a:xfrm>
          <a:prstGeom prst="rect">
            <a:avLst/>
          </a:prstGeom>
        </p:spPr>
        <p:txBody>
          <a:bodyPr wrap="square">
            <a:spAutoFit/>
          </a:bodyPr>
          <a:lstStyle/>
          <a:p>
            <a:r>
              <a:rPr lang="en-US" sz="2200">
                <a:solidFill>
                  <a:srgbClr val="FC6F0D"/>
                </a:solidFill>
                <a:latin typeface="Calibri" panose="020F0502020204030204" pitchFamily="34" charset="0"/>
                <a:cs typeface="Calibri" panose="020F0502020204030204" pitchFamily="34" charset="0"/>
              </a:rPr>
              <a:t>db.emp.aggregate</a:t>
            </a:r>
            <a:r>
              <a:rPr lang="en-US" sz="2200" smtClean="0">
                <a:solidFill>
                  <a:srgbClr val="FC6F0D"/>
                </a:solidFill>
                <a:latin typeface="Calibri" panose="020F0502020204030204" pitchFamily="34" charset="0"/>
                <a:cs typeface="Calibri" panose="020F0502020204030204" pitchFamily="34" charset="0"/>
              </a:rPr>
              <a:t>([ {$</a:t>
            </a:r>
            <a:r>
              <a:rPr lang="en-US" sz="2200">
                <a:solidFill>
                  <a:srgbClr val="FC6F0D"/>
                </a:solidFill>
                <a:latin typeface="Calibri" panose="020F0502020204030204" pitchFamily="34" charset="0"/>
                <a:cs typeface="Calibri" panose="020F0502020204030204" pitchFamily="34" charset="0"/>
              </a:rPr>
              <a:t>sort: {ename: 1</a:t>
            </a:r>
            <a:r>
              <a:rPr lang="en-US" sz="2200" smtClean="0">
                <a:solidFill>
                  <a:srgbClr val="FC6F0D"/>
                </a:solidFill>
                <a:latin typeface="Calibri" panose="020F0502020204030204" pitchFamily="34" charset="0"/>
                <a:cs typeface="Calibri" panose="020F0502020204030204" pitchFamily="34" charset="0"/>
              </a:rPr>
              <a:t>}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12861657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 xmlns:p14="http://schemas.microsoft.com/office/powerpoint/2010/main" val="138547047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9"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49189" y="2231648"/>
            <a:ext cx="8845624" cy="12311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total: {$add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p:txBody>
      </p:sp>
    </p:spTree>
    <p:extLst>
      <p:ext uri="{BB962C8B-B14F-4D97-AF65-F5344CB8AC3E}">
        <p14:creationId xmlns="" xmlns:p14="http://schemas.microsoft.com/office/powerpoint/2010/main" val="138511307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5"/>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 xmlns:p14="http://schemas.microsoft.com/office/powerpoint/2010/main" val="255753583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9"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49189" y="223165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{$skip:2} ])</a:t>
            </a:r>
          </a:p>
        </p:txBody>
      </p:sp>
    </p:spTree>
    <p:extLst>
      <p:ext uri="{BB962C8B-B14F-4D97-AF65-F5344CB8AC3E}">
        <p14:creationId xmlns="" xmlns:p14="http://schemas.microsoft.com/office/powerpoint/2010/main" val="145931969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9"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9" y="762001"/>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9" y="1639670"/>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49189" y="2514600"/>
            <a:ext cx="6403492" cy="3581400"/>
          </a:xfrm>
          <a:prstGeom prst="rect">
            <a:avLst/>
          </a:prstGeom>
        </p:spPr>
      </p:pic>
    </p:spTree>
    <p:extLst>
      <p:ext uri="{BB962C8B-B14F-4D97-AF65-F5344CB8AC3E}">
        <p14:creationId xmlns="" xmlns:p14="http://schemas.microsoft.com/office/powerpoint/2010/main" val="709581757"/>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Index</a:t>
            </a:r>
            <a:endParaRPr lang="en-US" dirty="0"/>
          </a:p>
        </p:txBody>
      </p:sp>
      <p:sp>
        <p:nvSpPr>
          <p:cNvPr id="3" name="Rectangle 2"/>
          <p:cNvSpPr/>
          <p:nvPr/>
        </p:nvSpPr>
        <p:spPr>
          <a:xfrm>
            <a:off x="419100" y="2861954"/>
            <a:ext cx="8305800" cy="1200329"/>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MongoDB creates a unique index on the _id field during the creation of a collection. The _id index prevents clients from inserting two documents with the same value for the _id field. You cannot drop this index on the _id field. To create index 1 is for ascending order and -1 for descending order.</a:t>
            </a:r>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createIndex and dropIndex</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9" y="152400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db.collection.createIndex(index)</a:t>
            </a:r>
            <a:endParaRPr lang="en-US" dirty="0" smtClean="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214282" y="3214686"/>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db.collection.dropIndex(index</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7"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3"/>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9"/>
            <a:ext cx="4495800" cy="1883657"/>
          </a:xfrm>
          <a:prstGeom prst="rect">
            <a:avLst/>
          </a:prstGeom>
        </p:spPr>
      </p:pic>
    </p:spTree>
    <p:extLst>
      <p:ext uri="{BB962C8B-B14F-4D97-AF65-F5344CB8AC3E}">
        <p14:creationId xmlns="" xmlns:p14="http://schemas.microsoft.com/office/powerpoint/2010/main" val="339132311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994782" y="1981200"/>
            <a:ext cx="2925838" cy="4495800"/>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p:cNvSpPr/>
          <p:nvPr/>
        </p:nvSpPr>
        <p:spPr>
          <a:xfrm>
            <a:off x="152400" y="150675"/>
            <a:ext cx="8839200" cy="1754326"/>
          </a:xfrm>
          <a:prstGeom prst="rect">
            <a:avLst/>
          </a:prstGeom>
        </p:spPr>
        <p:txBody>
          <a:bodyPr wrap="square">
            <a:spAutoFit/>
          </a:bodyPr>
          <a:lstStyle/>
          <a:p>
            <a:pPr algn="ctr"/>
            <a:r>
              <a:rPr lang="en-US" sz="3600" dirty="0">
                <a:solidFill>
                  <a:srgbClr val="DEB887"/>
                </a:solidFill>
                <a:latin typeface="Segoe Print" panose="02000600000000000000" pitchFamily="2" charset="0"/>
              </a:rPr>
              <a:t>"If someone is strong enough to bring you down, show them you are strong enough to get up."</a:t>
            </a:r>
            <a:endParaRPr lang="en-IN" sz="3600" dirty="0">
              <a:solidFill>
                <a:srgbClr val="DEB887"/>
              </a:solidFill>
              <a:latin typeface="Segoe Print" panose="02000600000000000000" pitchFamily="2" charset="0"/>
            </a:endParaRPr>
          </a:p>
        </p:txBody>
      </p:sp>
    </p:spTree>
    <p:extLst>
      <p:ext uri="{BB962C8B-B14F-4D97-AF65-F5344CB8AC3E}">
        <p14:creationId xmlns="" xmlns:p14="http://schemas.microsoft.com/office/powerpoint/2010/main" val="114813032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 xmlns:p14="http://schemas.microsoft.com/office/powerpoint/2010/main" val="1501210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 xmlns:p14="http://schemas.microsoft.com/office/powerpoint/2010/main" val="140759511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9" y="762001"/>
            <a:ext cx="8845624" cy="646331"/>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9" y="1875422"/>
            <a:ext cx="8845624" cy="646331"/>
          </a:xfrm>
          <a:prstGeom prst="rect">
            <a:avLst/>
          </a:prstGeom>
        </p:spPr>
        <p:txBody>
          <a:bodyPr wrap="square">
            <a:spAutoFit/>
          </a:bodyPr>
          <a:lstStyle/>
          <a:p>
            <a:r>
              <a:rPr lang="en-US" dirty="0"/>
              <a:t>The </a:t>
            </a:r>
            <a:r>
              <a:rPr lang="en-US" b="1" i="1" dirty="0">
                <a:solidFill>
                  <a:srgbClr val="036883"/>
                </a:solidFill>
              </a:rPr>
              <a:t>field name</a:t>
            </a:r>
            <a:r>
              <a:rPr lang="en-US" b="1" i="1" dirty="0"/>
              <a:t> </a:t>
            </a:r>
            <a:r>
              <a:rPr lang="en-US" b="1" i="1" dirty="0">
                <a:solidFill>
                  <a:srgbClr val="C00000"/>
                </a:solidFill>
              </a:rPr>
              <a:t>_id</a:t>
            </a:r>
            <a:r>
              <a:rPr lang="en-US"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2"/>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3962401" y="2713820"/>
            <a:ext cx="5032412" cy="707886"/>
          </a:xfrm>
          <a:prstGeom prst="rect">
            <a:avLst/>
          </a:prstGeom>
        </p:spPr>
        <p:txBody>
          <a:bodyPr wrap="square">
            <a:spAutoFit/>
          </a:bodyPr>
          <a:lstStyle/>
          <a:p>
            <a:r>
              <a:rPr lang="en-US" sz="2000" dirty="0">
                <a:solidFill>
                  <a:schemeClr val="accent4">
                    <a:lumMod val="75000"/>
                  </a:schemeClr>
                </a:solidFill>
              </a:rPr>
              <a:t>The primary key _id is automatically added if _id field is not specified.</a:t>
            </a:r>
          </a:p>
        </p:txBody>
      </p:sp>
    </p:spTree>
    <p:extLst>
      <p:ext uri="{BB962C8B-B14F-4D97-AF65-F5344CB8AC3E}">
        <p14:creationId xmlns="" xmlns:p14="http://schemas.microsoft.com/office/powerpoint/2010/main" val="34381167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4"/>
            <a:ext cx="8305800" cy="954107"/>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b="1" dirty="0">
                <a:solidFill>
                  <a:srgbClr val="222222"/>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 xmlns:p14="http://schemas.microsoft.com/office/powerpoint/2010/main" val="100765211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2173117377"/>
              </p:ext>
            </p:extLst>
          </p:nvPr>
        </p:nvGraphicFramePr>
        <p:xfrm>
          <a:off x="228600" y="335280"/>
          <a:ext cx="8763000" cy="1112520"/>
        </p:xfrm>
        <a:graphic>
          <a:graphicData uri="http://schemas.openxmlformats.org/drawingml/2006/table">
            <a:tbl>
              <a:tblPr firstRow="1" bandRow="1">
                <a:tableStyleId>{5940675A-B579-460E-94D1-54222C63F5DA}</a:tableStyleId>
              </a:tblPr>
              <a:tblGrid>
                <a:gridCol w="1981200"/>
                <a:gridCol w="1524000"/>
                <a:gridCol w="1752600"/>
                <a:gridCol w="1752600"/>
                <a:gridCol w="1752600"/>
              </a:tblGrid>
              <a:tr h="370840">
                <a:tc>
                  <a:txBody>
                    <a:bodyPr/>
                    <a:lstStyle/>
                    <a:p>
                      <a:endParaRPr lang="en-US" dirty="0"/>
                    </a:p>
                  </a:txBody>
                  <a:tcPr/>
                </a:tc>
                <a:tc>
                  <a:txBody>
                    <a:bodyPr/>
                    <a:lstStyle/>
                    <a:p>
                      <a:pPr algn="ctr"/>
                      <a:r>
                        <a:rPr lang="en-US" sz="1800" dirty="0" smtClean="0">
                          <a:solidFill>
                            <a:srgbClr val="C00000"/>
                          </a:solidFill>
                        </a:rPr>
                        <a:t>MongoDB</a:t>
                      </a:r>
                      <a:endParaRPr lang="en-US" sz="1800" dirty="0">
                        <a:solidFill>
                          <a:srgbClr val="C00000"/>
                        </a:solidFill>
                      </a:endParaRPr>
                    </a:p>
                  </a:txBody>
                  <a:tcPr anchor="ctr"/>
                </a:tc>
                <a:tc>
                  <a:txBody>
                    <a:bodyPr/>
                    <a:lstStyle/>
                    <a:p>
                      <a:pPr algn="ctr"/>
                      <a:r>
                        <a:rPr lang="en-US" sz="1800" dirty="0" smtClean="0">
                          <a:solidFill>
                            <a:srgbClr val="C00000"/>
                          </a:solidFill>
                        </a:rPr>
                        <a:t>Redis</a:t>
                      </a:r>
                      <a:endParaRPr lang="en-US" sz="1800" dirty="0">
                        <a:solidFill>
                          <a:srgbClr val="C00000"/>
                        </a:solidFill>
                      </a:endParaRPr>
                    </a:p>
                  </a:txBody>
                  <a:tcPr anchor="ctr"/>
                </a:tc>
                <a:tc>
                  <a:txBody>
                    <a:bodyPr/>
                    <a:lstStyle/>
                    <a:p>
                      <a:pPr algn="ctr"/>
                      <a:r>
                        <a:rPr lang="en-US" sz="1800" dirty="0" smtClean="0">
                          <a:solidFill>
                            <a:srgbClr val="C00000"/>
                          </a:solidFill>
                        </a:rPr>
                        <a:t>MySQL</a:t>
                      </a:r>
                      <a:endParaRPr lang="en-US" sz="1800" dirty="0">
                        <a:solidFill>
                          <a:srgbClr val="C00000"/>
                        </a:solidFill>
                      </a:endParaRPr>
                    </a:p>
                  </a:txBody>
                  <a:tcPr anchor="ctr"/>
                </a:tc>
                <a:tc>
                  <a:txBody>
                    <a:bodyPr/>
                    <a:lstStyle/>
                    <a:p>
                      <a:pPr algn="ctr"/>
                      <a:r>
                        <a:rPr lang="en-US" sz="1800" dirty="0" smtClean="0">
                          <a:solidFill>
                            <a:srgbClr val="C00000"/>
                          </a:solidFill>
                        </a:rPr>
                        <a:t>Oracle</a:t>
                      </a:r>
                      <a:endParaRPr lang="en-US" sz="1800" dirty="0">
                        <a:solidFill>
                          <a:srgbClr val="C00000"/>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Server</a:t>
                      </a:r>
                    </a:p>
                  </a:txBody>
                  <a:tcPr/>
                </a:tc>
                <a:tc>
                  <a:txBody>
                    <a:bodyPr/>
                    <a:lstStyle/>
                    <a:p>
                      <a:pPr algn="ctr"/>
                      <a:r>
                        <a:rPr lang="en-US" sz="1800" dirty="0" smtClean="0">
                          <a:solidFill>
                            <a:srgbClr val="FF5A36"/>
                          </a:solidFill>
                        </a:rPr>
                        <a:t>mongod</a:t>
                      </a:r>
                      <a:endParaRPr lang="en-US" sz="1800" dirty="0">
                        <a:solidFill>
                          <a:srgbClr val="FF5A36"/>
                        </a:solidFill>
                      </a:endParaRPr>
                    </a:p>
                  </a:txBody>
                  <a:tcPr anchor="ctr"/>
                </a:tc>
                <a:tc>
                  <a:txBody>
                    <a:bodyPr/>
                    <a:lstStyle/>
                    <a:p>
                      <a:pPr algn="ctr"/>
                      <a:r>
                        <a:rPr lang="en-US" sz="1800" dirty="0" smtClean="0">
                          <a:solidFill>
                            <a:srgbClr val="FF5A36"/>
                          </a:solidFill>
                        </a:rPr>
                        <a:t>redis-server</a:t>
                      </a:r>
                      <a:endParaRPr lang="en-US" sz="1800" dirty="0">
                        <a:solidFill>
                          <a:srgbClr val="FF5A36"/>
                        </a:solidFill>
                      </a:endParaRPr>
                    </a:p>
                  </a:txBody>
                  <a:tcPr anchor="ctr"/>
                </a:tc>
                <a:tc>
                  <a:txBody>
                    <a:bodyPr/>
                    <a:lstStyle/>
                    <a:p>
                      <a:pPr algn="ctr"/>
                      <a:r>
                        <a:rPr lang="en-US" sz="1800" dirty="0" smtClean="0">
                          <a:solidFill>
                            <a:srgbClr val="FF5A36"/>
                          </a:solidFill>
                        </a:rPr>
                        <a:t>mysqld</a:t>
                      </a:r>
                      <a:endParaRPr lang="en-US" sz="1800" dirty="0">
                        <a:solidFill>
                          <a:srgbClr val="FF5A36"/>
                        </a:solidFill>
                      </a:endParaRPr>
                    </a:p>
                  </a:txBody>
                  <a:tcPr anchor="ctr"/>
                </a:tc>
                <a:tc>
                  <a:txBody>
                    <a:bodyPr/>
                    <a:lstStyle/>
                    <a:p>
                      <a:pPr algn="ctr"/>
                      <a:r>
                        <a:rPr lang="en-US" sz="1800" dirty="0" smtClean="0">
                          <a:solidFill>
                            <a:srgbClr val="FF5A36"/>
                          </a:solidFill>
                        </a:rPr>
                        <a:t>oracle</a:t>
                      </a:r>
                      <a:endParaRPr lang="en-US" sz="1800" dirty="0">
                        <a:solidFill>
                          <a:srgbClr val="FF5A36"/>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Client</a:t>
                      </a:r>
                    </a:p>
                  </a:txBody>
                  <a:tcPr/>
                </a:tc>
                <a:tc>
                  <a:txBody>
                    <a:bodyPr/>
                    <a:lstStyle/>
                    <a:p>
                      <a:pPr algn="ctr"/>
                      <a:r>
                        <a:rPr lang="en-US" sz="1800" dirty="0" smtClean="0">
                          <a:solidFill>
                            <a:srgbClr val="FF5A36"/>
                          </a:solidFill>
                        </a:rPr>
                        <a:t>mongo</a:t>
                      </a:r>
                      <a:endParaRPr lang="en-US" sz="1800" dirty="0">
                        <a:solidFill>
                          <a:srgbClr val="FF5A36"/>
                        </a:solidFill>
                      </a:endParaRPr>
                    </a:p>
                  </a:txBody>
                  <a:tcPr anchor="ctr"/>
                </a:tc>
                <a:tc>
                  <a:txBody>
                    <a:bodyPr/>
                    <a:lstStyle/>
                    <a:p>
                      <a:pPr algn="ctr"/>
                      <a:r>
                        <a:rPr lang="en-US" sz="1800" dirty="0" smtClean="0">
                          <a:solidFill>
                            <a:srgbClr val="FF5A36"/>
                          </a:solidFill>
                        </a:rPr>
                        <a:t>redis-cli</a:t>
                      </a:r>
                      <a:endParaRPr lang="en-US" sz="1800" dirty="0">
                        <a:solidFill>
                          <a:srgbClr val="FF5A36"/>
                        </a:solidFill>
                      </a:endParaRPr>
                    </a:p>
                  </a:txBody>
                  <a:tcPr anchor="ctr"/>
                </a:tc>
                <a:tc>
                  <a:txBody>
                    <a:bodyPr/>
                    <a:lstStyle/>
                    <a:p>
                      <a:pPr algn="ctr"/>
                      <a:r>
                        <a:rPr lang="en-US" sz="1800" dirty="0" smtClean="0">
                          <a:solidFill>
                            <a:srgbClr val="FF5A36"/>
                          </a:solidFill>
                        </a:rPr>
                        <a:t>mysql</a:t>
                      </a:r>
                      <a:endParaRPr lang="en-US" sz="1800" dirty="0">
                        <a:solidFill>
                          <a:srgbClr val="FF5A36"/>
                        </a:solidFill>
                      </a:endParaRPr>
                    </a:p>
                  </a:txBody>
                  <a:tcPr anchor="ctr"/>
                </a:tc>
                <a:tc>
                  <a:txBody>
                    <a:bodyPr/>
                    <a:lstStyle/>
                    <a:p>
                      <a:pPr algn="ctr"/>
                      <a:r>
                        <a:rPr lang="en-US" sz="1800" dirty="0" smtClean="0">
                          <a:solidFill>
                            <a:srgbClr val="FF5A36"/>
                          </a:solidFill>
                        </a:rPr>
                        <a:t>sqlplus</a:t>
                      </a:r>
                      <a:endParaRPr lang="en-US" sz="1800" dirty="0">
                        <a:solidFill>
                          <a:srgbClr val="FF5A36"/>
                        </a:solidFill>
                      </a:endParaRPr>
                    </a:p>
                  </a:txBody>
                  <a:tcPr anchor="ctr"/>
                </a:tc>
              </a:tr>
            </a:tbl>
          </a:graphicData>
        </a:graphic>
      </p:graphicFrame>
    </p:spTree>
    <p:extLst>
      <p:ext uri="{BB962C8B-B14F-4D97-AF65-F5344CB8AC3E}">
        <p14:creationId xmlns="" xmlns:p14="http://schemas.microsoft.com/office/powerpoint/2010/main" val="62480901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9" y="762000"/>
            <a:ext cx="8845624" cy="400110"/>
          </a:xfrm>
          <a:prstGeom prst="rect">
            <a:avLst/>
          </a:prstGeom>
        </p:spPr>
        <p:txBody>
          <a:bodyPr wrap="square">
            <a:spAutoFit/>
          </a:bodyPr>
          <a:lstStyle/>
          <a:p>
            <a:r>
              <a:rPr lang="en-US" dirty="0"/>
              <a:t>To </a:t>
            </a:r>
            <a:r>
              <a:rPr lang="en-US" dirty="0" smtClean="0"/>
              <a:t>start </a:t>
            </a:r>
            <a:r>
              <a:rPr lang="en-US" dirty="0" smtClean="0">
                <a:solidFill>
                  <a:srgbClr val="FF5A36"/>
                </a:solidFill>
              </a:rPr>
              <a:t>MongoDB server</a:t>
            </a:r>
            <a:r>
              <a:rPr lang="en-US" dirty="0" smtClean="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5" y="32004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a:t>
            </a:r>
            <a:r>
              <a:rPr lang="en-US" sz="2200" dirty="0" smtClean="0">
                <a:solidFill>
                  <a:srgbClr val="049DC8"/>
                </a:solidFill>
                <a:latin typeface="Calibri" panose="020F0502020204030204" pitchFamily="34" charset="0"/>
                <a:cs typeface="Calibri" panose="020F0502020204030204" pitchFamily="34" charset="0"/>
              </a:rPr>
              <a:t>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a:t>
            </a:r>
            <a:r>
              <a:rPr lang="en-US" sz="2200" dirty="0" smtClean="0">
                <a:solidFill>
                  <a:srgbClr val="049DC8"/>
                </a:solidFill>
                <a:latin typeface="Calibri" panose="020F0502020204030204" pitchFamily="34" charset="0"/>
                <a:cs typeface="Calibri" panose="020F0502020204030204" pitchFamily="34" charset="0"/>
              </a:rPr>
              <a:t>database" --bind_ip </a:t>
            </a:r>
            <a:r>
              <a:rPr lang="en-US" sz="2200" dirty="0">
                <a:solidFill>
                  <a:srgbClr val="049DC8"/>
                </a:solidFill>
                <a:latin typeface="Calibri" panose="020F0502020204030204" pitchFamily="34" charset="0"/>
                <a:cs typeface="Calibri" panose="020F0502020204030204" pitchFamily="34" charset="0"/>
              </a:rPr>
              <a:t>stp10 --journal</a:t>
            </a:r>
            <a:endParaRPr lang="en-US" sz="2200" dirty="0" smtClean="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a:t>
            </a:r>
            <a:r>
              <a:rPr lang="en-US" sz="2200" dirty="0" smtClean="0">
                <a:solidFill>
                  <a:srgbClr val="049DC8"/>
                </a:solidFill>
                <a:latin typeface="Calibri" panose="020F0502020204030204" pitchFamily="34" charset="0"/>
                <a:cs typeface="Calibri" panose="020F0502020204030204" pitchFamily="34" charset="0"/>
              </a:rPr>
              <a:t>--</a:t>
            </a:r>
            <a:r>
              <a:rPr lang="en-US" sz="2200" dirty="0">
                <a:solidFill>
                  <a:srgbClr val="049DC8"/>
                </a:solidFill>
                <a:latin typeface="Calibri" panose="020F0502020204030204" pitchFamily="34" charset="0"/>
                <a:cs typeface="Calibri" panose="020F0502020204030204" pitchFamily="34" charset="0"/>
              </a:rPr>
              <a:t>bind_ip 192.168.100.20 --journal</a:t>
            </a:r>
          </a:p>
        </p:txBody>
      </p:sp>
      <p:sp>
        <p:nvSpPr>
          <p:cNvPr id="5" name="Rectangle 4"/>
          <p:cNvSpPr/>
          <p:nvPr/>
        </p:nvSpPr>
        <p:spPr>
          <a:xfrm>
            <a:off x="146220" y="1219201"/>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a:t>
            </a:r>
            <a:r>
              <a:rPr lang="en-US" dirty="0" smtClean="0">
                <a:solidFill>
                  <a:srgbClr val="036883"/>
                </a:solidFill>
              </a:rPr>
              <a:t>on,  </a:t>
            </a:r>
            <a:r>
              <a:rPr lang="en-US" dirty="0">
                <a:solidFill>
                  <a:srgbClr val="036883"/>
                </a:solidFill>
              </a:rPr>
              <a:t>localhost by default.</a:t>
            </a:r>
          </a:p>
        </p:txBody>
      </p:sp>
      <p:sp>
        <p:nvSpPr>
          <p:cNvPr id="8" name="Rectangle 7"/>
          <p:cNvSpPr/>
          <p:nvPr/>
        </p:nvSpPr>
        <p:spPr>
          <a:xfrm>
            <a:off x="146220" y="4669006"/>
            <a:ext cx="8845624" cy="400110"/>
          </a:xfrm>
          <a:prstGeom prst="rect">
            <a:avLst/>
          </a:prstGeom>
        </p:spPr>
        <p:txBody>
          <a:bodyPr wrap="square">
            <a:spAutoFit/>
          </a:bodyPr>
          <a:lstStyle/>
          <a:p>
            <a:r>
              <a:rPr lang="en-US" dirty="0"/>
              <a:t>To start </a:t>
            </a:r>
            <a:r>
              <a:rPr lang="en-US" dirty="0" smtClean="0">
                <a:solidFill>
                  <a:srgbClr val="FF5A36"/>
                </a:solidFill>
              </a:rPr>
              <a:t>MongoDB client</a:t>
            </a:r>
            <a:r>
              <a:rPr lang="en-US" dirty="0" smtClean="0"/>
              <a: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5029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5" y="5097961"/>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a:t>
            </a:r>
            <a:r>
              <a:rPr lang="en-US" sz="2200" dirty="0" smtClean="0">
                <a:solidFill>
                  <a:srgbClr val="049DC8"/>
                </a:solidFill>
                <a:latin typeface="Calibri" panose="020F0502020204030204" pitchFamily="34" charset="0"/>
                <a:cs typeface="Calibri" panose="020F0502020204030204" pitchFamily="34" charset="0"/>
              </a:rPr>
              <a:t>"192.168.100.20:27017/db1"</a:t>
            </a:r>
            <a:endParaRPr lang="en-US" sz="2200" dirty="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a:t>
            </a:r>
            <a:r>
              <a:rPr lang="en-US" sz="2200" dirty="0" smtClean="0">
                <a:solidFill>
                  <a:srgbClr val="049DC8"/>
                </a:solidFill>
                <a:latin typeface="Calibri" panose="020F0502020204030204" pitchFamily="34" charset="0"/>
                <a:cs typeface="Calibri" panose="020F0502020204030204" pitchFamily="34" charset="0"/>
              </a:rPr>
              <a:t>27017"</a:t>
            </a:r>
          </a:p>
        </p:txBody>
      </p:sp>
      <p:sp>
        <p:nvSpPr>
          <p:cNvPr id="2" name="Rectangle 1"/>
          <p:cNvSpPr/>
          <p:nvPr/>
        </p:nvSpPr>
        <p:spPr>
          <a:xfrm>
            <a:off x="202749" y="2743200"/>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 xmlns:p14="http://schemas.microsoft.com/office/powerpoint/2010/main" val="35616667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4" y="152400"/>
            <a:ext cx="8808887"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stp5</a:t>
            </a:r>
          </a:p>
        </p:txBody>
      </p:sp>
    </p:spTree>
    <p:extLst>
      <p:ext uri="{BB962C8B-B14F-4D97-AF65-F5344CB8AC3E}">
        <p14:creationId xmlns="" xmlns:p14="http://schemas.microsoft.com/office/powerpoint/2010/main" val="25827200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 xmlns:p14="http://schemas.microsoft.com/office/powerpoint/2010/main" val="3789223811"/>
              </p:ext>
            </p:extLst>
          </p:nvPr>
        </p:nvGraphicFramePr>
        <p:xfrm>
          <a:off x="152400"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 xmlns:p14="http://schemas.microsoft.com/office/powerpoint/2010/main" val="20648141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7"/>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4"/>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5"/>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9" y="2039412"/>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3"/>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10"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30"/>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9"/>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 xmlns:p14="http://schemas.microsoft.com/office/powerpoint/2010/main" val="20170264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 xmlns:p14="http://schemas.microsoft.com/office/powerpoint/2010/main" val="3681578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1"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1"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 xmlns:p14="http://schemas.microsoft.com/office/powerpoint/2010/main" val="42048042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7"/>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30"/>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71"/>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70"/>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9"/>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7" y="3607715"/>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 xmlns:p14="http://schemas.microsoft.com/office/powerpoint/2010/main" val="12366513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5"/>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5"/>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 xmlns:p14="http://schemas.microsoft.com/office/powerpoint/2010/main" val="72998123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9" y="762002"/>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5"/>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1919421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show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 xmlns:p14="http://schemas.microsoft.com/office/powerpoint/2010/main" val="1285804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show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9"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9"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9"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9"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9"/>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5952115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&lt;db&gt;. The mongo shell variable db is set to the current database.</a:t>
            </a:r>
            <a:endParaRPr lang="en-US" dirty="0"/>
          </a:p>
        </p:txBody>
      </p:sp>
      <p:sp>
        <p:nvSpPr>
          <p:cNvPr id="4" name="Rectangle 3"/>
          <p:cNvSpPr/>
          <p:nvPr/>
        </p:nvSpPr>
        <p:spPr>
          <a:xfrm>
            <a:off x="228600" y="76202"/>
            <a:ext cx="8686800" cy="646331"/>
          </a:xfrm>
          <a:prstGeom prst="rect">
            <a:avLst/>
          </a:prstGeom>
        </p:spPr>
        <p:txBody>
          <a:bodyPr wrap="square">
            <a:spAutoFit/>
          </a:bodyPr>
          <a:lstStyle/>
          <a:p>
            <a:pPr algn="just"/>
            <a:r>
              <a:rPr lang="en-US" dirty="0">
                <a:solidFill>
                  <a:schemeClr val="accent4">
                    <a:lumMod val="50000"/>
                  </a:schemeClr>
                </a:solidFill>
                <a:latin typeface="Arial" panose="020B0604020202020204" pitchFamily="34" charset="0"/>
              </a:rPr>
              <a:t>To access an element of an array by the zero-based index position, concatenate the array name with the dot (.) and zero-based index position, and enclose in quotes</a:t>
            </a:r>
            <a:endParaRPr lang="en-US" dirty="0">
              <a:solidFill>
                <a:schemeClr val="accent4">
                  <a:lumMod val="50000"/>
                </a:schemeClr>
              </a:solidFill>
            </a:endParaRPr>
          </a:p>
        </p:txBody>
      </p:sp>
    </p:spTree>
    <p:extLst>
      <p:ext uri="{BB962C8B-B14F-4D97-AF65-F5344CB8AC3E}">
        <p14:creationId xmlns="" xmlns:p14="http://schemas.microsoft.com/office/powerpoint/2010/main" val="290733456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90500" y="762002"/>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a:t>
            </a:r>
            <a:r>
              <a:rPr lang="en-IN" sz="2200" dirty="0" smtClean="0">
                <a:solidFill>
                  <a:srgbClr val="006C86"/>
                </a:solidFill>
              </a:rPr>
              <a:t>unstructured. </a:t>
            </a:r>
            <a:endParaRPr lang="en-IN" sz="2200" dirty="0">
              <a:solidFill>
                <a:srgbClr val="006C86"/>
              </a:solidFill>
            </a:endParaRPr>
          </a:p>
        </p:txBody>
      </p:sp>
      <p:sp>
        <p:nvSpPr>
          <p:cNvPr id="3" name="Rectangle 2"/>
          <p:cNvSpPr/>
          <p:nvPr/>
        </p:nvSpPr>
        <p:spPr>
          <a:xfrm>
            <a:off x="223157" y="1981202"/>
            <a:ext cx="8730343" cy="646331"/>
          </a:xfrm>
          <a:prstGeom prst="rect">
            <a:avLst/>
          </a:prstGeom>
        </p:spPr>
        <p:txBody>
          <a:bodyPr wrap="square">
            <a:spAutoFit/>
          </a:bodyPr>
          <a:lstStyle/>
          <a:p>
            <a:r>
              <a:rPr lang="en-US" dirty="0">
                <a:solidFill>
                  <a:schemeClr val="accent4">
                    <a:lumMod val="50000"/>
                  </a:schemeClr>
                </a:solidFill>
              </a:rPr>
              <a:t>Big data is often characterized by the 3Vs: the extreme volume of data, the wide variety of data types and the velocity at which the data must be processed.</a:t>
            </a:r>
          </a:p>
        </p:txBody>
      </p:sp>
      <p:sp>
        <p:nvSpPr>
          <p:cNvPr id="5" name="Rectangle 4"/>
          <p:cNvSpPr/>
          <p:nvPr/>
        </p:nvSpPr>
        <p:spPr>
          <a:xfrm>
            <a:off x="285720" y="3214686"/>
            <a:ext cx="8572560" cy="1107996"/>
          </a:xfrm>
          <a:prstGeom prst="rect">
            <a:avLst/>
          </a:prstGeom>
        </p:spPr>
        <p:txBody>
          <a:bodyPr wrap="square">
            <a:spAutoFit/>
          </a:bodyPr>
          <a:lstStyle/>
          <a:p>
            <a:r>
              <a:rPr lang="en-US" sz="2200" b="1" i="1" dirty="0" smtClean="0">
                <a:solidFill>
                  <a:srgbClr val="006C86"/>
                </a:solidFill>
              </a:rPr>
              <a:t>Big Data</a:t>
            </a:r>
            <a:r>
              <a:rPr lang="en-US" sz="2200" i="1" dirty="0" smtClean="0">
                <a:solidFill>
                  <a:srgbClr val="006C86"/>
                </a:solidFill>
              </a:rPr>
              <a:t> is a phrase used to mean a massive volume of both structured and unstructured data that is so large it is difficult to process using traditional database and software techniques.</a:t>
            </a:r>
            <a:endParaRPr lang="en-US" sz="2200" i="1" dirty="0">
              <a:solidFill>
                <a:srgbClr val="006C86"/>
              </a:solidFill>
            </a:endParaRPr>
          </a:p>
        </p:txBody>
      </p:sp>
    </p:spTree>
    <p:extLst>
      <p:ext uri="{BB962C8B-B14F-4D97-AF65-F5344CB8AC3E}">
        <p14:creationId xmlns="" xmlns:p14="http://schemas.microsoft.com/office/powerpoint/2010/main" val="24383497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9" y="762001"/>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8" y="2560768"/>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 xmlns:p14="http://schemas.microsoft.com/office/powerpoint/2010/main" val="13897597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drop database</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The dropDatabase command drops the current database, deleting the associated data files.</a:t>
            </a:r>
            <a:endParaRPr lang="en-US" dirty="0"/>
          </a:p>
        </p:txBody>
      </p:sp>
    </p:spTree>
    <p:extLst>
      <p:ext uri="{BB962C8B-B14F-4D97-AF65-F5344CB8AC3E}">
        <p14:creationId xmlns="" xmlns:p14="http://schemas.microsoft.com/office/powerpoint/2010/main" val="290733456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9" y="762001"/>
            <a:ext cx="8845624" cy="646331"/>
          </a:xfrm>
          <a:prstGeom prst="rect">
            <a:avLst/>
          </a:prstGeom>
        </p:spPr>
        <p:txBody>
          <a:bodyPr wrap="square">
            <a:spAutoFit/>
          </a:bodyPr>
          <a:lstStyle/>
          <a:p>
            <a:r>
              <a:rPr lang="en-US" dirty="0" smtClean="0"/>
              <a:t>The mongo shell uses the use &lt;database&gt; operation to switch the current database to the temp database and then uses the db.dropDatabase() method to drops the temp database.</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8" name="Rectangle 7"/>
          <p:cNvSpPr/>
          <p:nvPr/>
        </p:nvSpPr>
        <p:spPr>
          <a:xfrm>
            <a:off x="287978" y="1714488"/>
            <a:ext cx="8551223"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db.dropDatabase()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3897597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5"/>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 xmlns:p14="http://schemas.microsoft.com/office/powerpoint/2010/main" val="182987902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9" y="762001"/>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8" y="2560768"/>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6941805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9" y="762001"/>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a:t>
            </a:r>
            <a:r>
              <a:rPr lang="en-US" dirty="0">
                <a:solidFill>
                  <a:srgbClr val="049DC8"/>
                </a:solidFill>
                <a:latin typeface="Consolas" panose="020B0609020204030204" pitchFamily="49" charset="0"/>
                <a:cs typeface="Calibri" panose="020F0502020204030204" pitchFamily="34" charset="0"/>
              </a:rPr>
              <a:t> &lt; --type csv &gt; &lt; </a:t>
            </a:r>
            <a:r>
              <a:rPr lang="en-US" dirty="0" smtClean="0">
                <a:solidFill>
                  <a:srgbClr val="049DC8"/>
                </a:solidFill>
                <a:latin typeface="Consolas" panose="020B0609020204030204" pitchFamily="49" charset="0"/>
                <a:cs typeface="Calibri" panose="020F0502020204030204" pitchFamily="34" charset="0"/>
              </a:rPr>
              <a:t>--collection &gt;  &lt; --file&gt; &lt; --</a:t>
            </a:r>
            <a:r>
              <a:rPr lang="en-US">
                <a:solidFill>
                  <a:srgbClr val="049DC8"/>
                </a:solidFill>
                <a:latin typeface="Consolas" panose="020B0609020204030204" pitchFamily="49" charset="0"/>
                <a:cs typeface="Calibri" panose="020F0502020204030204" pitchFamily="34" charset="0"/>
              </a:rPr>
              <a:t>fields "</a:t>
            </a:r>
            <a:r>
              <a:rPr lang="en-US" smtClean="0">
                <a:solidFill>
                  <a:srgbClr val="049DC8"/>
                </a:solidFill>
                <a:latin typeface="Consolas" panose="020B0609020204030204" pitchFamily="49" charset="0"/>
                <a:cs typeface="Calibri" panose="020F0502020204030204" pitchFamily="34" charset="0"/>
              </a:rPr>
              <a:t>Field-List</a:t>
            </a:r>
            <a:r>
              <a:rPr lang="en-US" dirty="0" smtClean="0">
                <a:solidFill>
                  <a:srgbClr val="049DC8"/>
                </a:solidFill>
                <a:latin typeface="Consolas" panose="020B0609020204030204" pitchFamily="49" charset="0"/>
                <a:cs typeface="Calibri" panose="020F0502020204030204" pitchFamily="34" charset="0"/>
              </a:rPr>
              <a:t>"&gt;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296389" y="4267200"/>
            <a:ext cx="8551223" cy="1446550"/>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--db db1 --collection o --type csv  --file d:\o.csv --fields "EMPNO.int(32), ENAME.string(), JOB.string(), MGR.int32</a:t>
            </a:r>
            <a:r>
              <a:rPr lang="en-US" sz="2200" dirty="0" smtClean="0">
                <a:solidFill>
                  <a:srgbClr val="FC6F0D"/>
                </a:solidFill>
                <a:latin typeface="Calibri" panose="020F0502020204030204" pitchFamily="34" charset="0"/>
                <a:cs typeface="Calibri" panose="020F0502020204030204" pitchFamily="34" charset="0"/>
              </a:rPr>
              <a:t>(), HIREDATE.date(2006-01-02</a:t>
            </a:r>
            <a:r>
              <a:rPr lang="en-US" sz="2200" dirty="0">
                <a:solidFill>
                  <a:srgbClr val="FC6F0D"/>
                </a:solidFill>
                <a:latin typeface="Calibri" panose="020F0502020204030204" pitchFamily="34" charset="0"/>
                <a:cs typeface="Calibri" panose="020F0502020204030204" pitchFamily="34" charset="0"/>
              </a:rPr>
              <a:t>), SAL.int32(), COMM.int32(), DEPTNO.int32</a:t>
            </a:r>
            <a:r>
              <a:rPr lang="en-US" sz="2200" dirty="0" smtClean="0">
                <a:solidFill>
                  <a:srgbClr val="FC6F0D"/>
                </a:solidFill>
                <a:latin typeface="Calibri" panose="020F0502020204030204" pitchFamily="34" charset="0"/>
                <a:cs typeface="Calibri" panose="020F0502020204030204" pitchFamily="34" charset="0"/>
              </a:rPr>
              <a:t>(), BONUSID.int32</a:t>
            </a:r>
            <a:r>
              <a:rPr lang="en-US" sz="2200" dirty="0">
                <a:solidFill>
                  <a:srgbClr val="FC6F0D"/>
                </a:solidFill>
                <a:latin typeface="Calibri" panose="020F0502020204030204" pitchFamily="34" charset="0"/>
                <a:cs typeface="Calibri" panose="020F0502020204030204" pitchFamily="34" charset="0"/>
              </a:rPr>
              <a:t>(), USERNAME.string(), PWD.string()"</a:t>
            </a:r>
          </a:p>
        </p:txBody>
      </p:sp>
      <p:sp>
        <p:nvSpPr>
          <p:cNvPr id="3" name="Rectangle 2"/>
          <p:cNvSpPr/>
          <p:nvPr/>
        </p:nvSpPr>
        <p:spPr>
          <a:xfrm>
            <a:off x="287977" y="2558112"/>
            <a:ext cx="8534399"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--host 192.168.100.20 --port 27017  --db db1 --collection o --type csv  --file d:\o.csv --fields "EMPNO, ENAME, JOB, MGR,HIREDATE, SAL, COMM, DEPTNO,BONUSID, USERNAME, PWD"</a:t>
            </a:r>
          </a:p>
        </p:txBody>
      </p:sp>
    </p:spTree>
    <p:extLst>
      <p:ext uri="{BB962C8B-B14F-4D97-AF65-F5344CB8AC3E}">
        <p14:creationId xmlns="" xmlns:p14="http://schemas.microsoft.com/office/powerpoint/2010/main" val="10221646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 xmlns:p14="http://schemas.microsoft.com/office/powerpoint/2010/main" val="169071542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9" y="762001"/>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8" y="2560768"/>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6057396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 xmlns:p14="http://schemas.microsoft.com/office/powerpoint/2010/main" val="6891180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9" y="762002"/>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5"/>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9091314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9" y="762001"/>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Volume </a:t>
            </a:r>
            <a:r>
              <a:rPr lang="en-US" dirty="0">
                <a:solidFill>
                  <a:srgbClr val="036883"/>
                </a:solidFill>
              </a:rPr>
              <a:t>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 xmlns:p14="http://schemas.microsoft.com/office/powerpoint/2010/main" val="3951713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 xmlns:p14="http://schemas.microsoft.com/office/powerpoint/2010/main" val="33236734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9"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9" y="1383968"/>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9"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 xmlns:p14="http://schemas.microsoft.com/office/powerpoint/2010/main" val="10663557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 xmlns:p14="http://schemas.microsoft.com/office/powerpoint/2010/main" val="228970032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1" y="762001"/>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9"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1" y="4419602"/>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9" y="2943763"/>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 xmlns:p14="http://schemas.microsoft.com/office/powerpoint/2010/main" val="23991515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 xmlns:p14="http://schemas.microsoft.com/office/powerpoint/2010/main" val="61624462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1"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9"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9" y="2099388"/>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6612515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 xmlns:p14="http://schemas.microsoft.com/office/powerpoint/2010/main" val="5018658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49189"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9" y="2438402"/>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 xmlns:p14="http://schemas.microsoft.com/office/powerpoint/2010/main" val="20798364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 xmlns:p14="http://schemas.microsoft.com/office/powerpoint/2010/main" val="279094307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1" y="762001"/>
            <a:ext cx="8994812"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9"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9" y="2099388"/>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7947484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6858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why NoSQL</a:t>
            </a:r>
            <a:endParaRPr lang="en-US" dirty="0"/>
          </a:p>
        </p:txBody>
      </p:sp>
      <p:pic>
        <p:nvPicPr>
          <p:cNvPr id="3" name="Picture 2"/>
          <p:cNvPicPr>
            <a:picLocks noChangeAspect="1"/>
          </p:cNvPicPr>
          <p:nvPr/>
        </p:nvPicPr>
        <p:blipFill>
          <a:blip r:embed="rId2"/>
          <a:stretch>
            <a:fillRect/>
          </a:stretch>
        </p:blipFill>
        <p:spPr>
          <a:xfrm>
            <a:off x="18836" y="1874123"/>
            <a:ext cx="9125165" cy="4145677"/>
          </a:xfrm>
          <a:prstGeom prst="rect">
            <a:avLst/>
          </a:prstGeom>
        </p:spPr>
      </p:pic>
    </p:spTree>
    <p:extLst>
      <p:ext uri="{BB962C8B-B14F-4D97-AF65-F5344CB8AC3E}">
        <p14:creationId xmlns="" xmlns:p14="http://schemas.microsoft.com/office/powerpoint/2010/main" val="139519933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 xmlns:p14="http://schemas.microsoft.com/office/powerpoint/2010/main" val="114202078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9"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9" y="2404188"/>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64033"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 xmlns:p14="http://schemas.microsoft.com/office/powerpoint/2010/main" val="18771330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5"/>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 xmlns:p14="http://schemas.microsoft.com/office/powerpoint/2010/main" val="123540666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9"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9" y="2404188"/>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9" y="762002"/>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 xmlns:p14="http://schemas.microsoft.com/office/powerpoint/2010/main" val="45899717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a:t>
            </a:r>
            <a:r>
              <a:rPr lang="en-US" dirty="0" smtClean="0">
                <a:solidFill>
                  <a:srgbClr val="FF5A36"/>
                </a:solidFill>
              </a:rPr>
              <a:t>20 documents. </a:t>
            </a:r>
            <a:r>
              <a:rPr lang="en-US" dirty="0">
                <a:solidFill>
                  <a:srgbClr val="FF5A36"/>
                </a:solidFill>
              </a:rPr>
              <a:t>The mongo shell will prompt the user to “Type it” to continue iterating the next 20 results.</a:t>
            </a:r>
          </a:p>
        </p:txBody>
      </p:sp>
      <p:sp>
        <p:nvSpPr>
          <p:cNvPr id="6" name="Rectangle 5"/>
          <p:cNvSpPr/>
          <p:nvPr/>
        </p:nvSpPr>
        <p:spPr>
          <a:xfrm>
            <a:off x="397329" y="152402"/>
            <a:ext cx="8305800" cy="830997"/>
          </a:xfrm>
          <a:prstGeom prst="rect">
            <a:avLst/>
          </a:prstGeom>
        </p:spPr>
        <p:txBody>
          <a:bodyPr wrap="square">
            <a:spAutoFit/>
          </a:bodyPr>
          <a:lstStyle/>
          <a:p>
            <a:r>
              <a:rPr lang="en-US" sz="2000" u="sng" dirty="0" smtClean="0">
                <a:solidFill>
                  <a:srgbClr val="0070C0"/>
                </a:solidFill>
              </a:rPr>
              <a:t>Method</a:t>
            </a:r>
          </a:p>
          <a:p>
            <a:endParaRPr lang="en-US" sz="800" dirty="0" smtClean="0">
              <a:solidFill>
                <a:srgbClr val="DEB887"/>
              </a:solidFill>
            </a:endParaRPr>
          </a:p>
          <a:p>
            <a:r>
              <a:rPr lang="en-US" sz="2000" dirty="0" smtClean="0">
                <a:solidFill>
                  <a:srgbClr val="FF5A36"/>
                </a:solidFill>
              </a:rPr>
              <a:t>.</a:t>
            </a:r>
            <a:r>
              <a:rPr lang="en-US" sz="2000" dirty="0">
                <a:solidFill>
                  <a:srgbClr val="FF5A36"/>
                </a:solidFill>
              </a:rPr>
              <a:t>pretty()</a:t>
            </a:r>
          </a:p>
        </p:txBody>
      </p:sp>
    </p:spTree>
    <p:extLst>
      <p:ext uri="{BB962C8B-B14F-4D97-AF65-F5344CB8AC3E}">
        <p14:creationId xmlns="" xmlns:p14="http://schemas.microsoft.com/office/powerpoint/2010/main" val="323746580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7" y="1563469"/>
            <a:ext cx="6389891"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7"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147109"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7"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9"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7" y="619528"/>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 xmlns:p14="http://schemas.microsoft.com/office/powerpoint/2010/main" val="63988722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9"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7" y="1219200"/>
            <a:ext cx="6389891"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 xmlns:p14="http://schemas.microsoft.com/office/powerpoint/2010/main" val="63521726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9"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9"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 xmlns:p14="http://schemas.microsoft.com/office/powerpoint/2010/main" val="276267269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9" y="762001"/>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7"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7" y="2526268"/>
            <a:ext cx="3512052"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3" y="3048002"/>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 xmlns:p14="http://schemas.microsoft.com/office/powerpoint/2010/main" val="15040069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5"/>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127568910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2844" y="1285860"/>
            <a:ext cx="8858312" cy="3714863"/>
          </a:xfrm>
          <a:prstGeom prst="rect">
            <a:avLst/>
          </a:prstGeom>
        </p:spPr>
        <p:txBody>
          <a:bodyPr wrap="square">
            <a:spAutoFit/>
          </a:bodyPr>
          <a:lstStyle/>
          <a:p>
            <a:pPr marL="342900" indent="-342900">
              <a:lnSpc>
                <a:spcPct val="107000"/>
              </a:lnSpc>
              <a:buFont typeface="Symbol" panose="05050102010706020507" pitchFamily="18" charset="2"/>
              <a:buChar char=""/>
            </a:pPr>
            <a:r>
              <a:rPr lang="en-IN"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rPr>
              <a:t>Data Persistence on Server-Side via NoSQL</a:t>
            </a:r>
            <a:endParaRPr lang="en-US"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IN"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rPr>
              <a:t>Does not use SQL-like query language (which supports the idea of "tables")</a:t>
            </a:r>
            <a:endParaRPr lang="en-US"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IN"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rPr>
              <a:t>Longer persistence</a:t>
            </a:r>
            <a:endParaRPr lang="en-US"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IN"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rPr>
              <a:t>Store massive amounts of record</a:t>
            </a:r>
            <a:endParaRPr lang="en-US"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IN"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rPr>
              <a:t>Many systems are optimized for retrieval (query) and appending (write) operations</a:t>
            </a:r>
            <a:endParaRPr lang="en-US"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IN"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rPr>
              <a:t>Systems can be scaled</a:t>
            </a:r>
            <a:endParaRPr lang="en-US"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IN"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rPr>
              <a:t>High availability</a:t>
            </a:r>
            <a:endParaRPr lang="en-US"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IN"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rPr>
              <a:t>Semi-structured data</a:t>
            </a:r>
            <a:endParaRPr lang="en-US"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IN"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rPr>
              <a:t>Support for numerous concurrent connections</a:t>
            </a:r>
            <a:endParaRPr lang="en-US"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IN"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rPr>
              <a:t>Indexing of records for faster retrieval</a:t>
            </a:r>
            <a:endParaRPr lang="en-US" sz="2000" dirty="0">
              <a:solidFill>
                <a:srgbClr val="036883"/>
              </a:solidFill>
            </a:endParaRPr>
          </a:p>
        </p:txBody>
      </p:sp>
    </p:spTree>
    <p:extLst>
      <p:ext uri="{BB962C8B-B14F-4D97-AF65-F5344CB8AC3E}">
        <p14:creationId xmlns:p14="http://schemas.microsoft.com/office/powerpoint/2010/main" xmlns="" val="41767662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9" y="762002"/>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4" y="2782670"/>
            <a:ext cx="8823853"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3"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 xmlns:p14="http://schemas.microsoft.com/office/powerpoint/2010/main" val="355872191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227908390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9" y="762001"/>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9"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7"/>
            <a:ext cx="3778333"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 xmlns:p14="http://schemas.microsoft.com/office/powerpoint/2010/main" val="118099937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371978449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9" y="762001"/>
            <a:ext cx="8845624" cy="369332"/>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5"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a:t>
            </a:r>
            <a:r>
              <a:rPr lang="en-IN" sz="2200" dirty="0" smtClean="0">
                <a:solidFill>
                  <a:srgbClr val="FC6F0D"/>
                </a:solidFill>
                <a:latin typeface="Calibri" panose="020F0502020204030204" pitchFamily="34" charset="0"/>
                <a:cs typeface="Calibri" panose="020F0502020204030204" pitchFamily="34" charset="0"/>
              </a:rPr>
              <a:t>({}) - 1</a:t>
            </a:r>
            <a:r>
              <a:rPr lang="en-IN"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54701281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88771044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9" y="762001"/>
            <a:ext cx="8845624" cy="923330"/>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9"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'}).count();</a:t>
            </a:r>
          </a:p>
        </p:txBody>
      </p:sp>
    </p:spTree>
    <p:extLst>
      <p:ext uri="{BB962C8B-B14F-4D97-AF65-F5344CB8AC3E}">
        <p14:creationId xmlns="" xmlns:p14="http://schemas.microsoft.com/office/powerpoint/2010/main" val="69046665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70"/>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148021308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9" y="762001"/>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5883342"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query, options)</a:t>
            </a:r>
          </a:p>
        </p:txBody>
      </p:sp>
      <p:sp>
        <p:nvSpPr>
          <p:cNvPr id="2" name="Rectangle 1"/>
          <p:cNvSpPr/>
          <p:nvPr/>
        </p:nvSpPr>
        <p:spPr>
          <a:xfrm>
            <a:off x="149189"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149189"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 print(</a:t>
            </a:r>
            <a:r>
              <a:rPr lang="en-US" sz="2200" dirty="0" err="1" smtClean="0">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 xmlns:p14="http://schemas.microsoft.com/office/powerpoint/2010/main" val="345976350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 xmlns:p14="http://schemas.microsoft.com/office/powerpoint/2010/main" val="425476143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 xmlns:p14="http://schemas.microsoft.com/office/powerpoint/2010/main" val="42934245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9" y="4358540"/>
            <a:ext cx="8845624" cy="1785104"/>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r>
              <a:rPr lang="en-US" sz="2200" dirty="0" smtClean="0">
                <a:solidFill>
                  <a:srgbClr val="FC6F0D"/>
                </a:solidFill>
                <a:latin typeface="Calibri" panose="020F0502020204030204" pitchFamily="34" charset="0"/>
                <a:cs typeface="Calibri" panose="020F0502020204030204" pitchFamily="34" charset="0"/>
              </a:rPr>
              <a:t>db.emp.count({job: 'manager'});</a:t>
            </a: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'salesman'}, {</a:t>
            </a:r>
            <a:r>
              <a:rPr lang="en-US" sz="2200" dirty="0">
                <a:solidFill>
                  <a:srgbClr val="FC6F0D"/>
                </a:solidFill>
                <a:latin typeface="Calibri" panose="020F0502020204030204" pitchFamily="34" charset="0"/>
                <a:cs typeface="Calibri" panose="020F0502020204030204" pitchFamily="34" charset="0"/>
              </a:rPr>
              <a:t>skip</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 limit</a:t>
            </a:r>
            <a:r>
              <a:rPr lang="en-US" sz="2200" dirty="0" smtClean="0">
                <a:solidFill>
                  <a:srgbClr val="FC6F0D"/>
                </a:solidFill>
                <a:latin typeface="Calibri" panose="020F0502020204030204" pitchFamily="34" charset="0"/>
                <a:cs typeface="Calibri" panose="020F0502020204030204" pitchFamily="34" charset="0"/>
              </a:rPr>
              <a:t>: 3</a:t>
            </a:r>
            <a:r>
              <a:rPr lang="en-US" sz="2200" dirty="0">
                <a:solidFill>
                  <a:srgbClr val="FC6F0D"/>
                </a:solidFill>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 xmlns:p14="http://schemas.microsoft.com/office/powerpoint/2010/main" val="3177525448"/>
              </p:ext>
            </p:extLst>
          </p:nvPr>
        </p:nvGraphicFramePr>
        <p:xfrm>
          <a:off x="149189"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 xmlns:p14="http://schemas.microsoft.com/office/powerpoint/2010/main" val="100135769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 xmlns:p14="http://schemas.microsoft.com/office/powerpoint/2010/main" val="24769363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9" y="762001"/>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7" y="2173071"/>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9"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61175513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endParaRPr lang="en-US" dirty="0" smtClean="0">
              <a:solidFill>
                <a:srgbClr val="222222"/>
              </a:solidFill>
              <a:latin typeface="arial" panose="020B0604020202020204" pitchFamily="34" charset="0"/>
            </a:endParaRPr>
          </a:p>
        </p:txBody>
      </p:sp>
      <p:sp>
        <p:nvSpPr>
          <p:cNvPr id="4" name="Rectangle 3"/>
          <p:cNvSpPr/>
          <p:nvPr/>
        </p:nvSpPr>
        <p:spPr>
          <a:xfrm>
            <a:off x="266700" y="304801"/>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r>
              <a:rPr lang="en-US" dirty="0" smtClean="0">
                <a:solidFill>
                  <a:srgbClr val="FFBF00"/>
                </a:solidFill>
              </a:rPr>
              <a:t>.</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 xmlns:p14="http://schemas.microsoft.com/office/powerpoint/2010/main" val="424855119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5"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9" y="762001"/>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5"/>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 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85854597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53202247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70"/>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9"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5"/>
            <a:ext cx="8841666" cy="138499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ename: 'y' } ])      </a:t>
            </a:r>
            <a:r>
              <a:rPr lang="en-US" sz="2400" dirty="0" smtClean="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98654139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25007283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9"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8"/>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db.emp.insertOne({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68484086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286749736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a:t>
            </a:r>
            <a:r>
              <a:rPr lang="en-IN" sz="3200" b="1" i="1" dirty="0" smtClean="0">
                <a:solidFill>
                  <a:srgbClr val="FFFF00"/>
                </a:solidFill>
                <a:latin typeface="Arial" pitchFamily="34" charset="0"/>
                <a:cs typeface="Arial" pitchFamily="34" charset="0"/>
              </a:rPr>
              <a:t>Categories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9" y="762000"/>
            <a:ext cx="8845624" cy="369332"/>
          </a:xfrm>
          <a:prstGeom prst="rect">
            <a:avLst/>
          </a:prstGeom>
        </p:spPr>
        <p:txBody>
          <a:bodyPr wrap="square">
            <a:spAutoFit/>
          </a:bodyPr>
          <a:lstStyle/>
          <a:p>
            <a:r>
              <a:rPr lang="en-US" dirty="0"/>
              <a:t>There are 4 basic types of NoSQL </a:t>
            </a:r>
            <a:r>
              <a:rPr lang="en-US" dirty="0" smtClean="0"/>
              <a:t>databases.</a:t>
            </a:r>
            <a:endParaRPr lang="en-IN" dirty="0"/>
          </a:p>
        </p:txBody>
      </p:sp>
      <p:graphicFrame>
        <p:nvGraphicFramePr>
          <p:cNvPr id="4" name="Table 3"/>
          <p:cNvGraphicFramePr>
            <a:graphicFrameLocks noGrp="1"/>
          </p:cNvGraphicFramePr>
          <p:nvPr>
            <p:extLst>
              <p:ext uri="{D42A27DB-BD31-4B8C-83A1-F6EECF244321}">
                <p14:modId xmlns="" xmlns:p14="http://schemas.microsoft.com/office/powerpoint/2010/main" val="1502857779"/>
              </p:ext>
            </p:extLst>
          </p:nvPr>
        </p:nvGraphicFramePr>
        <p:xfrm>
          <a:off x="228601" y="1752600"/>
          <a:ext cx="8661818" cy="1928616"/>
        </p:xfrm>
        <a:graphic>
          <a:graphicData uri="http://schemas.openxmlformats.org/drawingml/2006/table">
            <a:tbl>
              <a:tblPr firstRow="1" bandRow="1">
                <a:tableStyleId>{5940675A-B579-460E-94D1-54222C63F5DA}</a:tableStyleId>
              </a:tblPr>
              <a:tblGrid>
                <a:gridCol w="2794419"/>
                <a:gridCol w="5867399"/>
              </a:tblGrid>
              <a:tr h="482154">
                <a:tc>
                  <a:txBody>
                    <a:bodyPr/>
                    <a:lstStyle/>
                    <a:p>
                      <a:r>
                        <a:rPr lang="en-US" b="1" i="1" dirty="0" smtClean="0">
                          <a:solidFill>
                            <a:srgbClr val="036883"/>
                          </a:solidFill>
                        </a:rPr>
                        <a:t> Key-value</a:t>
                      </a:r>
                      <a:r>
                        <a:rPr lang="en-US" dirty="0" smtClean="0"/>
                        <a:t> </a:t>
                      </a:r>
                      <a:r>
                        <a:rPr lang="en-US" b="1" i="1" dirty="0" smtClean="0">
                          <a:solidFill>
                            <a:srgbClr val="036883"/>
                          </a:solidFill>
                        </a:rPr>
                        <a:t>stores</a:t>
                      </a:r>
                      <a:r>
                        <a:rPr lang="en-US" dirty="0" smtClean="0"/>
                        <a:t> </a:t>
                      </a:r>
                      <a:endParaRPr lang="en-US" dirty="0"/>
                    </a:p>
                  </a:txBody>
                  <a:tcPr/>
                </a:tc>
                <a:tc>
                  <a:txBody>
                    <a:bodyPr/>
                    <a:lstStyle/>
                    <a:p>
                      <a:r>
                        <a:rPr lang="en-US" dirty="0" smtClean="0"/>
                        <a:t> Redis, </a:t>
                      </a:r>
                      <a:r>
                        <a:rPr kumimoji="0" lang="en-US" b="0" i="0" kern="1200" dirty="0" smtClean="0">
                          <a:solidFill>
                            <a:schemeClr val="tx1"/>
                          </a:solidFill>
                          <a:effectLst/>
                          <a:latin typeface="+mn-lt"/>
                          <a:ea typeface="+mn-ea"/>
                          <a:cs typeface="+mn-cs"/>
                        </a:rPr>
                        <a:t>Cassandra</a:t>
                      </a:r>
                      <a:endParaRPr lang="en-US" dirty="0"/>
                    </a:p>
                  </a:txBody>
                  <a:tcPr/>
                </a:tc>
              </a:tr>
              <a:tr h="482154">
                <a:tc>
                  <a:txBody>
                    <a:bodyPr/>
                    <a:lstStyle/>
                    <a:p>
                      <a:r>
                        <a:rPr lang="en-US" b="1" i="1" dirty="0" smtClean="0">
                          <a:solidFill>
                            <a:srgbClr val="036883"/>
                          </a:solidFill>
                        </a:rPr>
                        <a:t> Column-oriented</a:t>
                      </a:r>
                      <a:endParaRPr lang="en-US" dirty="0"/>
                    </a:p>
                  </a:txBody>
                  <a:tcPr/>
                </a:tc>
                <a:tc>
                  <a:txBody>
                    <a:bodyPr/>
                    <a:lstStyle/>
                    <a:p>
                      <a:r>
                        <a:rPr lang="en-US" dirty="0" smtClean="0"/>
                        <a:t> HBase</a:t>
                      </a:r>
                      <a:endParaRPr lang="en-US" dirty="0"/>
                    </a:p>
                  </a:txBody>
                  <a:tcPr/>
                </a:tc>
              </a:tr>
              <a:tr h="482154">
                <a:tc>
                  <a:txBody>
                    <a:bodyPr/>
                    <a:lstStyle/>
                    <a:p>
                      <a:r>
                        <a:rPr lang="en-US" b="1" i="1" dirty="0" smtClean="0">
                          <a:solidFill>
                            <a:srgbClr val="036883"/>
                          </a:solidFill>
                        </a:rPr>
                        <a:t> Document</a:t>
                      </a:r>
                      <a:r>
                        <a:rPr lang="en-US" dirty="0" smtClean="0"/>
                        <a:t> </a:t>
                      </a:r>
                      <a:r>
                        <a:rPr lang="en-US" b="1" i="1" dirty="0" smtClean="0">
                          <a:solidFill>
                            <a:srgbClr val="036883"/>
                          </a:solidFill>
                        </a:rPr>
                        <a:t>oriented</a:t>
                      </a:r>
                      <a:r>
                        <a:rPr lang="en-US" dirty="0" smtClean="0"/>
                        <a:t> </a:t>
                      </a:r>
                      <a:endParaRPr lang="en-US" dirty="0"/>
                    </a:p>
                  </a:txBody>
                  <a:tcPr/>
                </a:tc>
                <a:tc>
                  <a:txBody>
                    <a:bodyPr/>
                    <a:lstStyle/>
                    <a:p>
                      <a:r>
                        <a:rPr lang="en-US" dirty="0" smtClean="0"/>
                        <a:t> MongoDB, CouchDB</a:t>
                      </a:r>
                      <a:endParaRPr lang="en-US" dirty="0"/>
                    </a:p>
                  </a:txBody>
                  <a:tcPr/>
                </a:tc>
              </a:tr>
              <a:tr h="482154">
                <a:tc>
                  <a:txBody>
                    <a:bodyPr/>
                    <a:lstStyle/>
                    <a:p>
                      <a:r>
                        <a:rPr lang="en-US" b="1" i="1" dirty="0" smtClean="0">
                          <a:solidFill>
                            <a:srgbClr val="036883"/>
                          </a:solidFill>
                        </a:rPr>
                        <a:t> Graph</a:t>
                      </a:r>
                      <a:endParaRPr lang="en-US" dirty="0"/>
                    </a:p>
                  </a:txBody>
                  <a:tcPr/>
                </a:tc>
                <a:tc>
                  <a:txBody>
                    <a:bodyPr/>
                    <a:lstStyle/>
                    <a:p>
                      <a:endParaRPr lang="en-US" dirty="0"/>
                    </a:p>
                  </a:txBody>
                  <a:tcPr/>
                </a:tc>
              </a:tr>
            </a:tbl>
          </a:graphicData>
        </a:graphic>
      </p:graphicFrame>
    </p:spTree>
    <p:extLst>
      <p:ext uri="{BB962C8B-B14F-4D97-AF65-F5344CB8AC3E}">
        <p14:creationId xmlns="" xmlns:p14="http://schemas.microsoft.com/office/powerpoint/2010/main" val="21867748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416086"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9"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8"/>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 { ename: 'x</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84581872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 xmlns:p14="http://schemas.microsoft.com/office/powerpoint/2010/main" val="79994976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5"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9"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5"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 xmlns:p14="http://schemas.microsoft.com/office/powerpoint/2010/main" val="124596000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 xmlns:p14="http://schemas.microsoft.com/office/powerpoint/2010/main" val="327054629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5" y="1219202"/>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9"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9"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9" y="2209802"/>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p:txBody>
      </p:sp>
    </p:spTree>
    <p:extLst>
      <p:ext uri="{BB962C8B-B14F-4D97-AF65-F5344CB8AC3E}">
        <p14:creationId xmlns="" xmlns:p14="http://schemas.microsoft.com/office/powerpoint/2010/main" val="401788665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function</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3" name="Rectangle 2"/>
          <p:cNvSpPr/>
          <p:nvPr/>
        </p:nvSpPr>
        <p:spPr>
          <a:xfrm>
            <a:off x="149189" y="1447802"/>
            <a:ext cx="8845624" cy="3816429"/>
          </a:xfrm>
          <a:prstGeom prst="rect">
            <a:avLst/>
          </a:prstGeom>
        </p:spPr>
        <p:txBody>
          <a:bodyPr wrap="square">
            <a:spAutoFit/>
          </a:bodyPr>
          <a:lstStyle/>
          <a:p>
            <a:r>
              <a:rPr lang="en-US" sz="2200" dirty="0">
                <a:solidFill>
                  <a:srgbClr val="FC6F0D"/>
                </a:solidFill>
                <a:latin typeface="Consolas" panose="020B0609020204030204" pitchFamily="49" charset="0"/>
                <a:cs typeface="Calibri" panose="020F0502020204030204" pitchFamily="34" charset="0"/>
              </a:rPr>
              <a:t>db.emp.find().</a:t>
            </a:r>
            <a:r>
              <a:rPr lang="en-US" sz="2200" dirty="0">
                <a:latin typeface="Consolas" panose="020B0609020204030204" pitchFamily="49" charset="0"/>
              </a:rPr>
              <a:t>forEach</a:t>
            </a:r>
            <a:r>
              <a:rPr lang="en-US" sz="2200" dirty="0">
                <a:solidFill>
                  <a:schemeClr val="bg1">
                    <a:lumMod val="50000"/>
                  </a:schemeClr>
                </a:solidFill>
                <a:latin typeface="Consolas" panose="020B0609020204030204" pitchFamily="49" charset="0"/>
              </a:rPr>
              <a:t>(</a:t>
            </a:r>
            <a:r>
              <a:rPr lang="en-US" sz="2200" dirty="0">
                <a:solidFill>
                  <a:schemeClr val="bg2">
                    <a:lumMod val="75000"/>
                  </a:schemeClr>
                </a:solidFill>
                <a:latin typeface="Consolas" panose="020B0609020204030204" pitchFamily="49" charset="0"/>
              </a:rPr>
              <a:t>function</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smtClean="0">
                <a:solidFill>
                  <a:schemeClr val="bg1">
                    <a:lumMod val="50000"/>
                  </a:schemeClr>
                </a:solidFill>
                <a:latin typeface="Consolas" panose="020B0609020204030204" pitchFamily="49" charset="0"/>
              </a:rPr>
              <a:t>) {</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if</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 </a:t>
            </a:r>
            <a:r>
              <a:rPr lang="en-US" sz="2200" dirty="0" smtClean="0">
                <a:solidFill>
                  <a:schemeClr val="accent5"/>
                </a:solidFill>
                <a:latin typeface="Consolas" panose="020B0609020204030204" pitchFamily="49" charset="0"/>
              </a:rPr>
              <a:t>==</a:t>
            </a:r>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r>
              <a:rPr lang="en-US" sz="2200" dirty="0" smtClean="0">
                <a:solidFill>
                  <a:srgbClr val="00B050"/>
                </a:solidFill>
                <a:latin typeface="Consolas" panose="020B0609020204030204" pitchFamily="49" charset="0"/>
              </a:rPr>
              <a:t>saleel</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print</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a:t>
            </a:r>
            <a:r>
              <a:rPr lang="en-US" sz="2200" dirty="0">
                <a:solidFill>
                  <a:schemeClr val="bg1">
                    <a:lumMod val="50000"/>
                  </a:schemeClr>
                </a:solidFill>
                <a:latin typeface="Consolas" panose="020B0609020204030204" pitchFamily="49" charset="0"/>
              </a:rPr>
              <a:t>,</a:t>
            </a:r>
            <a:r>
              <a:rPr lang="en-US" sz="2200" dirty="0">
                <a:latin typeface="Consolas" panose="020B0609020204030204" pitchFamily="49" charset="0"/>
              </a:rPr>
              <a:t> </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.job</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else</a:t>
            </a:r>
            <a:r>
              <a:rPr lang="en-US" sz="2200" dirty="0" smtClean="0">
                <a:latin typeface="Consolas" panose="020B0609020204030204" pitchFamily="49" charset="0"/>
              </a:rPr>
              <a:t> </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smtClean="0">
                <a:solidFill>
                  <a:srgbClr val="00B0F0"/>
                </a:solidFill>
                <a:latin typeface="Consolas" panose="020B0609020204030204" pitchFamily="49" charset="0"/>
              </a:rPr>
              <a:t>quit</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solidFill>
                  <a:schemeClr val="bg1">
                    <a:lumMod val="50000"/>
                  </a:schemeClr>
                </a:solidFill>
                <a:latin typeface="Consolas" panose="020B0609020204030204" pitchFamily="49" charset="0"/>
              </a:rPr>
              <a:t>   }</a:t>
            </a:r>
          </a:p>
          <a:p>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p:txBody>
      </p:sp>
    </p:spTree>
    <p:extLst>
      <p:ext uri="{BB962C8B-B14F-4D97-AF65-F5344CB8AC3E}">
        <p14:creationId xmlns="" xmlns:p14="http://schemas.microsoft.com/office/powerpoint/2010/main" val="149072044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4"/>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284434841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5" y="1611870"/>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9" y="762002"/>
            <a:ext cx="8845624" cy="646331"/>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Multi Parameter to update all documents that match the query criteria.</a:t>
            </a:r>
            <a:endParaRPr lang="en-IN" dirty="0"/>
          </a:p>
        </p:txBody>
      </p:sp>
      <p:sp>
        <p:nvSpPr>
          <p:cNvPr id="3" name="Rectangle 2"/>
          <p:cNvSpPr/>
          <p:nvPr/>
        </p:nvSpPr>
        <p:spPr>
          <a:xfrm>
            <a:off x="0" y="4357694"/>
            <a:ext cx="9144000" cy="2154436"/>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 }, { job: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true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'abc1‘ }, { job: 'sales' },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 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 true }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438400"/>
            <a:ext cx="8962155" cy="707886"/>
          </a:xfrm>
          <a:prstGeom prst="rect">
            <a:avLst/>
          </a:prstGeom>
        </p:spPr>
        <p:txBody>
          <a:bodyPr wrap="square">
            <a:spAutoFit/>
          </a:bodyPr>
          <a:lstStyle/>
          <a:p>
            <a:r>
              <a:rPr lang="en-US" sz="2000" dirty="0" smtClean="0">
                <a:solidFill>
                  <a:srgbClr val="B22251"/>
                </a:solidFill>
                <a:latin typeface="Consolas" panose="020B0609020204030204" pitchFamily="49" charset="0"/>
              </a:rPr>
              <a:t>Update : { </a:t>
            </a:r>
            <a:r>
              <a:rPr lang="en-US" sz="2000" dirty="0">
                <a:solidFill>
                  <a:srgbClr val="B22251"/>
                </a:solidFill>
                <a:latin typeface="Consolas" panose="020B0609020204030204" pitchFamily="49" charset="0"/>
              </a:rPr>
              <a:t>$set: { </a:t>
            </a:r>
            <a:r>
              <a:rPr lang="en-US" sz="2000" dirty="0" smtClean="0">
                <a:solidFill>
                  <a:srgbClr val="B22251"/>
                </a:solidFill>
                <a:latin typeface="Consolas" panose="020B0609020204030204" pitchFamily="49" charset="0"/>
              </a:rPr>
              <a:t>field: value </a:t>
            </a:r>
            <a:r>
              <a:rPr lang="en-US" sz="2000" dirty="0">
                <a:solidFill>
                  <a:srgbClr val="B22251"/>
                </a:solidFill>
                <a:latin typeface="Consolas" panose="020B0609020204030204" pitchFamily="49" charset="0"/>
              </a:rPr>
              <a:t>} </a:t>
            </a:r>
            <a:r>
              <a:rPr lang="en-US" sz="2000" dirty="0" smtClean="0">
                <a:solidFill>
                  <a:srgbClr val="B22251"/>
                </a:solidFill>
                <a:latin typeface="Consolas" panose="020B0609020204030204" pitchFamily="49" charset="0"/>
              </a:rPr>
              <a:t>}, Options : </a:t>
            </a:r>
            <a:r>
              <a:rPr lang="en-US" sz="2000" dirty="0">
                <a:solidFill>
                  <a:srgbClr val="B22251"/>
                </a:solidFill>
                <a:latin typeface="Consolas" panose="020B0609020204030204" pitchFamily="49" charset="0"/>
              </a:rPr>
              <a:t>{ multi: true, upsert: true }</a:t>
            </a:r>
          </a:p>
        </p:txBody>
      </p:sp>
      <p:sp>
        <p:nvSpPr>
          <p:cNvPr id="7" name="Rectangle 6"/>
          <p:cNvSpPr/>
          <p:nvPr/>
        </p:nvSpPr>
        <p:spPr>
          <a:xfrm>
            <a:off x="142844" y="3214686"/>
            <a:ext cx="8858312" cy="1077218"/>
          </a:xfrm>
          <a:prstGeom prst="rect">
            <a:avLst/>
          </a:prstGeom>
        </p:spPr>
        <p:txBody>
          <a:bodyPr wrap="square">
            <a:spAutoFit/>
          </a:bodyPr>
          <a:lstStyle/>
          <a:p>
            <a:r>
              <a:rPr lang="en-US" sz="2000" dirty="0" smtClean="0">
                <a:solidFill>
                  <a:srgbClr val="036883"/>
                </a:solidFill>
              </a:rPr>
              <a:t>If </a:t>
            </a:r>
            <a:r>
              <a:rPr lang="en-US" sz="2400" b="1" dirty="0" smtClean="0">
                <a:solidFill>
                  <a:srgbClr val="036883"/>
                </a:solidFill>
              </a:rPr>
              <a:t>upsert</a:t>
            </a:r>
            <a:r>
              <a:rPr lang="en-US" sz="2400" dirty="0" smtClean="0">
                <a:solidFill>
                  <a:srgbClr val="036883"/>
                </a:solidFill>
              </a:rPr>
              <a:t> </a:t>
            </a:r>
            <a:r>
              <a:rPr lang="en-US" sz="2000" dirty="0" smtClean="0">
                <a:solidFill>
                  <a:srgbClr val="036883"/>
                </a:solidFill>
              </a:rPr>
              <a:t>is </a:t>
            </a:r>
            <a:r>
              <a:rPr lang="en-US" sz="2000" b="1" dirty="0" smtClean="0">
                <a:solidFill>
                  <a:srgbClr val="036883"/>
                </a:solidFill>
              </a:rPr>
              <a:t>true</a:t>
            </a:r>
            <a:r>
              <a:rPr lang="en-US" sz="2000" dirty="0" smtClean="0">
                <a:solidFill>
                  <a:srgbClr val="036883"/>
                </a:solidFill>
              </a:rPr>
              <a:t> and no document matches the query criteria, update() inserts a single document. The default value is </a:t>
            </a:r>
            <a:r>
              <a:rPr lang="en-US" sz="2000" b="1" dirty="0" smtClean="0">
                <a:solidFill>
                  <a:srgbClr val="036883"/>
                </a:solidFill>
              </a:rPr>
              <a:t>false</a:t>
            </a:r>
            <a:r>
              <a:rPr lang="en-US" sz="2000" dirty="0" smtClean="0">
                <a:solidFill>
                  <a:srgbClr val="036883"/>
                </a:solidFill>
              </a:rPr>
              <a:t>, which does not insert a new document when no match is found.</a:t>
            </a:r>
            <a:endParaRPr lang="en-US" sz="2000" dirty="0">
              <a:solidFill>
                <a:srgbClr val="036883"/>
              </a:solidFill>
            </a:endParaRPr>
          </a:p>
        </p:txBody>
      </p:sp>
    </p:spTree>
    <p:extLst>
      <p:ext uri="{BB962C8B-B14F-4D97-AF65-F5344CB8AC3E}">
        <p14:creationId xmlns="" xmlns:p14="http://schemas.microsoft.com/office/powerpoint/2010/main" val="247369102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smtClean="0">
                <a:solidFill>
                  <a:srgbClr val="C00000"/>
                </a:solidFill>
                <a:latin typeface="arial" panose="020B0604020202020204" pitchFamily="34" charset="0"/>
              </a:rPr>
              <a:t>updateOne()</a:t>
            </a:r>
            <a:r>
              <a:rPr lang="en-US"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 xmlns:p14="http://schemas.microsoft.com/office/powerpoint/2010/main" val="219194197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9" y="762000"/>
            <a:ext cx="8845624" cy="369332"/>
          </a:xfrm>
          <a:prstGeom prst="rect">
            <a:avLst/>
          </a:prstGeom>
        </p:spPr>
        <p:txBody>
          <a:bodyPr wrap="square">
            <a:spAutoFit/>
          </a:bodyPr>
          <a:lstStyle/>
          <a:p>
            <a:r>
              <a:rPr lang="en-US" dirty="0"/>
              <a:t>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4137"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9" y="1981200"/>
            <a:ext cx="8845624"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9" y="5021761"/>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p>
          <a:p>
            <a:r>
              <a:rPr lang="en-US" sz="2200" dirty="0" smtClean="0">
                <a:solidFill>
                  <a:srgbClr val="FC6F0D"/>
                </a:solidFill>
                <a:latin typeface="Calibri" panose="020F0502020204030204" pitchFamily="34" charset="0"/>
                <a:cs typeface="Calibri" panose="020F0502020204030204" pitchFamily="34" charset="0"/>
              </a:rPr>
              <a:t>db.emp.updateOne({ename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 xmlns:p14="http://schemas.microsoft.com/office/powerpoint/2010/main" val="39165223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 y="638435"/>
            <a:ext cx="4143704" cy="3247767"/>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p:cNvSpPr/>
          <p:nvPr/>
        </p:nvSpPr>
        <p:spPr>
          <a:xfrm>
            <a:off x="3657600" y="838201"/>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1"/>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 xmlns:p14="http://schemas.microsoft.com/office/powerpoint/2010/main" val="282866011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 xmlns:p14="http://schemas.microsoft.com/office/powerpoint/2010/main" val="22370588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9" y="762000"/>
            <a:ext cx="8845624" cy="369332"/>
          </a:xfrm>
          <a:prstGeom prst="rect">
            <a:avLst/>
          </a:prstGeom>
        </p:spPr>
        <p:txBody>
          <a:bodyPr wrap="square">
            <a:spAutoFit/>
          </a:bodyPr>
          <a:lstStyle/>
          <a:p>
            <a:r>
              <a:rPr lang="en-US" dirty="0"/>
              <a:t>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4137"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9" y="5105402"/>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78765106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 xmlns:p14="http://schemas.microsoft.com/office/powerpoint/2010/main" val="175958017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49189"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54137"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49189" y="2354761"/>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smtClean="0">
                <a:solidFill>
                  <a:srgbClr val="FC6F0D"/>
                </a:solidFill>
                <a:latin typeface="Calibri" panose="020F0502020204030204" pitchFamily="34" charset="0"/>
                <a:cs typeface="Calibri" panose="020F0502020204030204" pitchFamily="34" charset="0"/>
              </a:rPr>
              <a:t>: 300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$inc</a:t>
            </a:r>
            <a:r>
              <a:rPr lang="en-US" sz="2200" dirty="0" smtClean="0">
                <a:solidFill>
                  <a:srgbClr val="FC6F0D"/>
                </a:solidFill>
                <a:latin typeface="Calibri" panose="020F0502020204030204" pitchFamily="34" charset="0"/>
                <a:cs typeface="Calibri" panose="020F0502020204030204" pitchFamily="34" charset="0"/>
              </a:rPr>
              <a:t>: {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1 } </a:t>
            </a:r>
            <a:r>
              <a:rPr lang="en-US" sz="220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18024606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$unset</a:t>
            </a:r>
            <a:endParaRPr lang="en-US" dirty="0"/>
          </a:p>
        </p:txBody>
      </p:sp>
    </p:spTree>
    <p:extLst>
      <p:ext uri="{BB962C8B-B14F-4D97-AF65-F5344CB8AC3E}">
        <p14:creationId xmlns="" xmlns:p14="http://schemas.microsoft.com/office/powerpoint/2010/main" val="307069622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$unset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9"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54137"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49189" y="2354761"/>
            <a:ext cx="884562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a:t>
            </a:r>
            <a:r>
              <a:rPr lang="en-US" sz="2200" dirty="0" smtClean="0">
                <a:solidFill>
                  <a:srgbClr val="FC6F0D"/>
                </a:solidFill>
                <a:latin typeface="Calibri" panose="020F0502020204030204" pitchFamily="34" charset="0"/>
                <a:cs typeface="Calibri" panose="020F0502020204030204" pitchFamily="34" charset="0"/>
              </a:rPr>
              <a:t>({ename: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saleel'}, </a:t>
            </a:r>
            <a:r>
              <a:rPr lang="en-US" sz="2200" dirty="0">
                <a:solidFill>
                  <a:srgbClr val="FC6F0D"/>
                </a:solidFill>
                <a:latin typeface="Calibri" panose="020F0502020204030204" pitchFamily="34" charset="0"/>
                <a:cs typeface="Calibri" panose="020F0502020204030204" pitchFamily="34" charset="0"/>
              </a:rPr>
              <a:t>{$unset: {comm: 0, ename: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0}})</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db.emp.updateOne({</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a:t>
            </a:r>
            <a:r>
              <a:rPr lang="en-US" sz="2200" dirty="0" smtClean="0">
                <a:solidFill>
                  <a:srgbClr val="FC6F0D"/>
                </a:solidFill>
                <a:latin typeface="Calibri" panose="020F0502020204030204" pitchFamily="34" charset="0"/>
                <a:cs typeface="Calibri" panose="020F0502020204030204" pitchFamily="34" charset="0"/>
              </a:rPr>
              <a:t>: 0</a:t>
            </a:r>
            <a:r>
              <a:rPr lang="en-US" sz="2200" dirty="0">
                <a:solidFill>
                  <a:srgbClr val="FC6F0D"/>
                </a:solidFill>
                <a:latin typeface="Calibri" panose="020F0502020204030204" pitchFamily="34" charset="0"/>
                <a:cs typeface="Calibri" panose="020F0502020204030204" pitchFamily="34" charset="0"/>
              </a:rPr>
              <a:t>, ename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db.emp.updateMany({</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 0, ename: '', sal: 0}})</a:t>
            </a:r>
          </a:p>
        </p:txBody>
      </p:sp>
    </p:spTree>
    <p:extLst>
      <p:ext uri="{BB962C8B-B14F-4D97-AF65-F5344CB8AC3E}">
        <p14:creationId xmlns="" xmlns:p14="http://schemas.microsoft.com/office/powerpoint/2010/main" val="361365847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 xmlns:p14="http://schemas.microsoft.com/office/powerpoint/2010/main" val="426282101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49189" y="762000"/>
            <a:ext cx="8845624" cy="369332"/>
          </a:xfrm>
          <a:prstGeom prst="rect">
            <a:avLst/>
          </a:prstGeom>
        </p:spPr>
        <p:txBody>
          <a:bodyPr wrap="square">
            <a:spAutoFit/>
          </a:bodyPr>
          <a:lstStyle/>
          <a:p>
            <a:r>
              <a:rPr lang="en-US" dirty="0"/>
              <a:t>Replaces a single document within the collection based on the filter.</a:t>
            </a:r>
            <a:endParaRPr lang="en-IN" dirty="0"/>
          </a:p>
        </p:txBody>
      </p:sp>
      <p:sp>
        <p:nvSpPr>
          <p:cNvPr id="8" name="Rectangle 7"/>
          <p:cNvSpPr/>
          <p:nvPr/>
        </p:nvSpPr>
        <p:spPr>
          <a:xfrm>
            <a:off x="154137"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49189" y="2354761"/>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db.emp.replaceOne</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'saleel</a:t>
            </a:r>
            <a:r>
              <a:rPr lang="en-US" sz="2200" dirty="0">
                <a:solidFill>
                  <a:srgbClr val="FC6F0D"/>
                </a:solidFill>
                <a:latin typeface="Calibri" panose="020F0502020204030204" pitchFamily="34" charset="0"/>
                <a:cs typeface="Calibri" panose="020F0502020204030204" pitchFamily="34" charset="0"/>
              </a:rPr>
              <a:t>'}, {x</a:t>
            </a:r>
            <a:r>
              <a:rPr lang="en-US" sz="2200" dirty="0" smtClean="0">
                <a:solidFill>
                  <a:srgbClr val="FC6F0D"/>
                </a:solidFill>
                <a:latin typeface="Calibri" panose="020F0502020204030204" pitchFamily="34" charset="0"/>
                <a:cs typeface="Calibri" panose="020F0502020204030204" pitchFamily="34" charset="0"/>
              </a:rPr>
              <a:t>: 500</a:t>
            </a:r>
            <a:r>
              <a:rPr lang="en-US" sz="2200" dirty="0">
                <a:solidFill>
                  <a:srgbClr val="FC6F0D"/>
                </a:solidFill>
                <a:latin typeface="Calibri" panose="020F0502020204030204" pitchFamily="34" charset="0"/>
                <a:cs typeface="Calibri" panose="020F0502020204030204" pitchFamily="34" charset="0"/>
              </a:rPr>
              <a:t>, y</a:t>
            </a:r>
            <a:r>
              <a:rPr lang="en-US" sz="2200" dirty="0" smtClean="0">
                <a:solidFill>
                  <a:srgbClr val="FC6F0D"/>
                </a:solidFill>
                <a:latin typeface="Calibri" panose="020F0502020204030204" pitchFamily="34" charset="0"/>
                <a:cs typeface="Calibri" panose="020F0502020204030204" pitchFamily="34" charset="0"/>
              </a:rPr>
              <a:t>: 500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13754961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 xmlns:p14="http://schemas.microsoft.com/office/powerpoint/2010/main" val="371989654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9" y="762002"/>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4137"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6965928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27916</TotalTime>
  <Words>6713</Words>
  <Application>Microsoft Office PowerPoint</Application>
  <PresentationFormat>On-screen Show (4:3)</PresentationFormat>
  <Paragraphs>805</Paragraphs>
  <Slides>134</Slides>
  <Notes>0</Notes>
  <HiddenSlides>0</HiddenSlides>
  <MMClips>0</MMClips>
  <ScaleCrop>false</ScaleCrop>
  <HeadingPairs>
    <vt:vector size="4" baseType="variant">
      <vt:variant>
        <vt:lpstr>Theme</vt:lpstr>
      </vt:variant>
      <vt:variant>
        <vt:i4>1</vt:i4>
      </vt:variant>
      <vt:variant>
        <vt:lpstr>Slide Titles</vt:lpstr>
      </vt:variant>
      <vt:variant>
        <vt:i4>134</vt:i4>
      </vt:variant>
    </vt:vector>
  </HeadingPairs>
  <TitlesOfParts>
    <vt:vector size="135" baseType="lpstr">
      <vt:lpstr>Origin</vt:lpstr>
      <vt:lpstr>Database Technologies - MongoDB</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5339</cp:revision>
  <dcterms:created xsi:type="dcterms:W3CDTF">2015-10-09T06:09:34Z</dcterms:created>
  <dcterms:modified xsi:type="dcterms:W3CDTF">2019-04-04T09:29:48Z</dcterms:modified>
</cp:coreProperties>
</file>