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notesMasterIdLst>
    <p:notesMasterId r:id="rId254"/>
  </p:notesMasterIdLst>
  <p:sldIdLst>
    <p:sldId id="414" r:id="rId2"/>
    <p:sldId id="545" r:id="rId3"/>
    <p:sldId id="615" r:id="rId4"/>
    <p:sldId id="715" r:id="rId5"/>
    <p:sldId id="716" r:id="rId6"/>
    <p:sldId id="616" r:id="rId7"/>
    <p:sldId id="571" r:id="rId8"/>
    <p:sldId id="572" r:id="rId9"/>
    <p:sldId id="803" r:id="rId10"/>
    <p:sldId id="573" r:id="rId11"/>
    <p:sldId id="851" r:id="rId12"/>
    <p:sldId id="583" r:id="rId13"/>
    <p:sldId id="830" r:id="rId14"/>
    <p:sldId id="875" r:id="rId15"/>
    <p:sldId id="876" r:id="rId16"/>
    <p:sldId id="925" r:id="rId17"/>
    <p:sldId id="852" r:id="rId18"/>
    <p:sldId id="853" r:id="rId19"/>
    <p:sldId id="717" r:id="rId20"/>
    <p:sldId id="718" r:id="rId21"/>
    <p:sldId id="719" r:id="rId22"/>
    <p:sldId id="720" r:id="rId23"/>
    <p:sldId id="613" r:id="rId24"/>
    <p:sldId id="873" r:id="rId25"/>
    <p:sldId id="874" r:id="rId26"/>
    <p:sldId id="614" r:id="rId27"/>
    <p:sldId id="872" r:id="rId28"/>
    <p:sldId id="623" r:id="rId29"/>
    <p:sldId id="576" r:id="rId30"/>
    <p:sldId id="641" r:id="rId31"/>
    <p:sldId id="931" r:id="rId32"/>
    <p:sldId id="630" r:id="rId33"/>
    <p:sldId id="608" r:id="rId34"/>
    <p:sldId id="612" r:id="rId35"/>
    <p:sldId id="611" r:id="rId36"/>
    <p:sldId id="707" r:id="rId37"/>
    <p:sldId id="932" r:id="rId38"/>
    <p:sldId id="933" r:id="rId39"/>
    <p:sldId id="934" r:id="rId40"/>
    <p:sldId id="805" r:id="rId41"/>
    <p:sldId id="708" r:id="rId42"/>
    <p:sldId id="709" r:id="rId43"/>
    <p:sldId id="818" r:id="rId44"/>
    <p:sldId id="819" r:id="rId45"/>
    <p:sldId id="734" r:id="rId46"/>
    <p:sldId id="820" r:id="rId47"/>
    <p:sldId id="735" r:id="rId48"/>
    <p:sldId id="821" r:id="rId49"/>
    <p:sldId id="617" r:id="rId50"/>
    <p:sldId id="841" r:id="rId51"/>
    <p:sldId id="878" r:id="rId52"/>
    <p:sldId id="879" r:id="rId53"/>
    <p:sldId id="880" r:id="rId54"/>
    <p:sldId id="822" r:id="rId55"/>
    <p:sldId id="800" r:id="rId56"/>
    <p:sldId id="823" r:id="rId57"/>
    <p:sldId id="609" r:id="rId58"/>
    <p:sldId id="610" r:id="rId59"/>
    <p:sldId id="824" r:id="rId60"/>
    <p:sldId id="588" r:id="rId61"/>
    <p:sldId id="633" r:id="rId62"/>
    <p:sldId id="635" r:id="rId63"/>
    <p:sldId id="637" r:id="rId64"/>
    <p:sldId id="634" r:id="rId65"/>
    <p:sldId id="795" r:id="rId66"/>
    <p:sldId id="772" r:id="rId67"/>
    <p:sldId id="773" r:id="rId68"/>
    <p:sldId id="769" r:id="rId69"/>
    <p:sldId id="847" r:id="rId70"/>
    <p:sldId id="765" r:id="rId71"/>
    <p:sldId id="766" r:id="rId72"/>
    <p:sldId id="767" r:id="rId73"/>
    <p:sldId id="768" r:id="rId74"/>
    <p:sldId id="840" r:id="rId75"/>
    <p:sldId id="750" r:id="rId76"/>
    <p:sldId id="629" r:id="rId77"/>
    <p:sldId id="837" r:id="rId78"/>
    <p:sldId id="838" r:id="rId79"/>
    <p:sldId id="839" r:id="rId80"/>
    <p:sldId id="826" r:id="rId81"/>
    <p:sldId id="673" r:id="rId82"/>
    <p:sldId id="674" r:id="rId83"/>
    <p:sldId id="845" r:id="rId84"/>
    <p:sldId id="881" r:id="rId85"/>
    <p:sldId id="807" r:id="rId86"/>
    <p:sldId id="702" r:id="rId87"/>
    <p:sldId id="701" r:id="rId88"/>
    <p:sldId id="703" r:id="rId89"/>
    <p:sldId id="704" r:id="rId90"/>
    <p:sldId id="705" r:id="rId91"/>
    <p:sldId id="706" r:id="rId92"/>
    <p:sldId id="848" r:id="rId93"/>
    <p:sldId id="849" r:id="rId94"/>
    <p:sldId id="850" r:id="rId95"/>
    <p:sldId id="827" r:id="rId96"/>
    <p:sldId id="737" r:id="rId97"/>
    <p:sldId id="861" r:id="rId98"/>
    <p:sldId id="842" r:id="rId99"/>
    <p:sldId id="843" r:id="rId100"/>
    <p:sldId id="844" r:id="rId101"/>
    <p:sldId id="740" r:id="rId102"/>
    <p:sldId id="741" r:id="rId103"/>
    <p:sldId id="742" r:id="rId104"/>
    <p:sldId id="832" r:id="rId105"/>
    <p:sldId id="739" r:id="rId106"/>
    <p:sldId id="828" r:id="rId107"/>
    <p:sldId id="743" r:id="rId108"/>
    <p:sldId id="744" r:id="rId109"/>
    <p:sldId id="808" r:id="rId110"/>
    <p:sldId id="714" r:id="rId111"/>
    <p:sldId id="724" r:id="rId112"/>
    <p:sldId id="725" r:id="rId113"/>
    <p:sldId id="726" r:id="rId114"/>
    <p:sldId id="727" r:id="rId115"/>
    <p:sldId id="728" r:id="rId116"/>
    <p:sldId id="809" r:id="rId117"/>
    <p:sldId id="751" r:id="rId118"/>
    <p:sldId id="752" r:id="rId119"/>
    <p:sldId id="753" r:id="rId120"/>
    <p:sldId id="755" r:id="rId121"/>
    <p:sldId id="756" r:id="rId122"/>
    <p:sldId id="757" r:id="rId123"/>
    <p:sldId id="758" r:id="rId124"/>
    <p:sldId id="759" r:id="rId125"/>
    <p:sldId id="812" r:id="rId126"/>
    <p:sldId id="749" r:id="rId127"/>
    <p:sldId id="811" r:id="rId128"/>
    <p:sldId id="746" r:id="rId129"/>
    <p:sldId id="774" r:id="rId130"/>
    <p:sldId id="775" r:id="rId131"/>
    <p:sldId id="747" r:id="rId132"/>
    <p:sldId id="829" r:id="rId133"/>
    <p:sldId id="776" r:id="rId134"/>
    <p:sldId id="810" r:id="rId135"/>
    <p:sldId id="710" r:id="rId136"/>
    <p:sldId id="712" r:id="rId137"/>
    <p:sldId id="711" r:id="rId138"/>
    <p:sldId id="713" r:id="rId139"/>
    <p:sldId id="729" r:id="rId140"/>
    <p:sldId id="730" r:id="rId141"/>
    <p:sldId id="731" r:id="rId142"/>
    <p:sldId id="732" r:id="rId143"/>
    <p:sldId id="733" r:id="rId144"/>
    <p:sldId id="813" r:id="rId145"/>
    <p:sldId id="721" r:id="rId146"/>
    <p:sldId id="722" r:id="rId147"/>
    <p:sldId id="794" r:id="rId148"/>
    <p:sldId id="854" r:id="rId149"/>
    <p:sldId id="856" r:id="rId150"/>
    <p:sldId id="857" r:id="rId151"/>
    <p:sldId id="858" r:id="rId152"/>
    <p:sldId id="814" r:id="rId153"/>
    <p:sldId id="639" r:id="rId154"/>
    <p:sldId id="645" r:id="rId155"/>
    <p:sldId id="640" r:id="rId156"/>
    <p:sldId id="644" r:id="rId157"/>
    <p:sldId id="653" r:id="rId158"/>
    <p:sldId id="646" r:id="rId159"/>
    <p:sldId id="647" r:id="rId160"/>
    <p:sldId id="648" r:id="rId161"/>
    <p:sldId id="649" r:id="rId162"/>
    <p:sldId id="650" r:id="rId163"/>
    <p:sldId id="651" r:id="rId164"/>
    <p:sldId id="652" r:id="rId165"/>
    <p:sldId id="656" r:id="rId166"/>
    <p:sldId id="658" r:id="rId167"/>
    <p:sldId id="870" r:id="rId168"/>
    <p:sldId id="671" r:id="rId169"/>
    <p:sldId id="660" r:id="rId170"/>
    <p:sldId id="698" r:id="rId171"/>
    <p:sldId id="699" r:id="rId172"/>
    <p:sldId id="661" r:id="rId173"/>
    <p:sldId id="700" r:id="rId174"/>
    <p:sldId id="662" r:id="rId175"/>
    <p:sldId id="663" r:id="rId176"/>
    <p:sldId id="859" r:id="rId177"/>
    <p:sldId id="642" r:id="rId178"/>
    <p:sldId id="643" r:id="rId179"/>
    <p:sldId id="777" r:id="rId180"/>
    <p:sldId id="607" r:id="rId181"/>
    <p:sldId id="834" r:id="rId182"/>
    <p:sldId id="585" r:id="rId183"/>
    <p:sldId id="605" r:id="rId184"/>
    <p:sldId id="860" r:id="rId185"/>
    <p:sldId id="606" r:id="rId186"/>
    <p:sldId id="764" r:id="rId187"/>
    <p:sldId id="833" r:id="rId188"/>
    <p:sldId id="862" r:id="rId189"/>
    <p:sldId id="762" r:id="rId190"/>
    <p:sldId id="863" r:id="rId191"/>
    <p:sldId id="763" r:id="rId192"/>
    <p:sldId id="871" r:id="rId193"/>
    <p:sldId id="804" r:id="rId194"/>
    <p:sldId id="893" r:id="rId195"/>
    <p:sldId id="587" r:id="rId196"/>
    <p:sldId id="760" r:id="rId197"/>
    <p:sldId id="761" r:id="rId198"/>
    <p:sldId id="882" r:id="rId199"/>
    <p:sldId id="877" r:id="rId200"/>
    <p:sldId id="888" r:id="rId201"/>
    <p:sldId id="883" r:id="rId202"/>
    <p:sldId id="892" r:id="rId203"/>
    <p:sldId id="884" r:id="rId204"/>
    <p:sldId id="891" r:id="rId205"/>
    <p:sldId id="885" r:id="rId206"/>
    <p:sldId id="889" r:id="rId207"/>
    <p:sldId id="886" r:id="rId208"/>
    <p:sldId id="890" r:id="rId209"/>
    <p:sldId id="815" r:id="rId210"/>
    <p:sldId id="790" r:id="rId211"/>
    <p:sldId id="791" r:id="rId212"/>
    <p:sldId id="792" r:id="rId213"/>
    <p:sldId id="816" r:id="rId214"/>
    <p:sldId id="675" r:id="rId215"/>
    <p:sldId id="676" r:id="rId216"/>
    <p:sldId id="801" r:id="rId217"/>
    <p:sldId id="802" r:id="rId218"/>
    <p:sldId id="689" r:id="rId219"/>
    <p:sldId id="770" r:id="rId220"/>
    <p:sldId id="771" r:id="rId221"/>
    <p:sldId id="867" r:id="rId222"/>
    <p:sldId id="868" r:id="rId223"/>
    <p:sldId id="869" r:id="rId224"/>
    <p:sldId id="864" r:id="rId225"/>
    <p:sldId id="793" r:id="rId226"/>
    <p:sldId id="778" r:id="rId227"/>
    <p:sldId id="780" r:id="rId228"/>
    <p:sldId id="781" r:id="rId229"/>
    <p:sldId id="783" r:id="rId230"/>
    <p:sldId id="785" r:id="rId231"/>
    <p:sldId id="786" r:id="rId232"/>
    <p:sldId id="831" r:id="rId233"/>
    <p:sldId id="788" r:id="rId234"/>
    <p:sldId id="787" r:id="rId235"/>
    <p:sldId id="789" r:id="rId236"/>
    <p:sldId id="797" r:id="rId237"/>
    <p:sldId id="796" r:id="rId238"/>
    <p:sldId id="836" r:id="rId239"/>
    <p:sldId id="866" r:id="rId240"/>
    <p:sldId id="909" r:id="rId241"/>
    <p:sldId id="908" r:id="rId242"/>
    <p:sldId id="910" r:id="rId243"/>
    <p:sldId id="911" r:id="rId244"/>
    <p:sldId id="912" r:id="rId245"/>
    <p:sldId id="913" r:id="rId246"/>
    <p:sldId id="914" r:id="rId247"/>
    <p:sldId id="926" r:id="rId248"/>
    <p:sldId id="927" r:id="rId249"/>
    <p:sldId id="928" r:id="rId250"/>
    <p:sldId id="929" r:id="rId251"/>
    <p:sldId id="930" r:id="rId252"/>
    <p:sldId id="865" r:id="rId25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1212"/>
    <a:srgbClr val="3BBE8C"/>
    <a:srgbClr val="F3EF53"/>
    <a:srgbClr val="E90919"/>
    <a:srgbClr val="FFC90E"/>
    <a:srgbClr val="EE2227"/>
    <a:srgbClr val="17A889"/>
    <a:srgbClr val="FF7F27"/>
    <a:srgbClr val="00FF87"/>
    <a:srgbClr val="445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5501" autoAdjust="0"/>
  </p:normalViewPr>
  <p:slideViewPr>
    <p:cSldViewPr>
      <p:cViewPr varScale="1">
        <p:scale>
          <a:sx n="88" d="100"/>
          <a:sy n="88" d="100"/>
        </p:scale>
        <p:origin x="146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notesMaster" Target="notesMasters/notes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presProps" Target="presProps.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viewProps" Target="viewProp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B1724D-A50F-4C38-8BDE-920DAD4008EA}" type="datetimeFigureOut">
              <a:rPr lang="en-US" smtClean="0"/>
              <a:pPr/>
              <a:t>1/30/2019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29AF6-364C-461B-98DA-A9EC8F81C124}" type="slidenum">
              <a:rPr lang="en-US" smtClean="0"/>
              <a:pPr/>
              <a:t>‹#›</a:t>
            </a:fld>
            <a:endParaRPr lang="en-US"/>
          </a:p>
        </p:txBody>
      </p:sp>
    </p:spTree>
    <p:extLst>
      <p:ext uri="{BB962C8B-B14F-4D97-AF65-F5344CB8AC3E}">
        <p14:creationId xmlns:p14="http://schemas.microsoft.com/office/powerpoint/2010/main" val="155299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13</a:t>
            </a:fld>
            <a:endParaRPr lang="en-US"/>
          </a:p>
        </p:txBody>
      </p:sp>
    </p:spTree>
    <p:extLst>
      <p:ext uri="{BB962C8B-B14F-4D97-AF65-F5344CB8AC3E}">
        <p14:creationId xmlns:p14="http://schemas.microsoft.com/office/powerpoint/2010/main" val="3476103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154</a:t>
            </a:fld>
            <a:endParaRPr lang="en-US"/>
          </a:p>
        </p:txBody>
      </p:sp>
    </p:spTree>
    <p:extLst>
      <p:ext uri="{BB962C8B-B14F-4D97-AF65-F5344CB8AC3E}">
        <p14:creationId xmlns:p14="http://schemas.microsoft.com/office/powerpoint/2010/main" val="10887402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159</a:t>
            </a:fld>
            <a:endParaRPr lang="en-US"/>
          </a:p>
        </p:txBody>
      </p:sp>
    </p:spTree>
    <p:extLst>
      <p:ext uri="{BB962C8B-B14F-4D97-AF65-F5344CB8AC3E}">
        <p14:creationId xmlns:p14="http://schemas.microsoft.com/office/powerpoint/2010/main" val="2073794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172</a:t>
            </a:fld>
            <a:endParaRPr lang="en-US"/>
          </a:p>
        </p:txBody>
      </p:sp>
    </p:spTree>
    <p:extLst>
      <p:ext uri="{BB962C8B-B14F-4D97-AF65-F5344CB8AC3E}">
        <p14:creationId xmlns:p14="http://schemas.microsoft.com/office/powerpoint/2010/main" val="3374867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198</a:t>
            </a:fld>
            <a:endParaRPr lang="en-US"/>
          </a:p>
        </p:txBody>
      </p:sp>
    </p:spTree>
    <p:extLst>
      <p:ext uri="{BB962C8B-B14F-4D97-AF65-F5344CB8AC3E}">
        <p14:creationId xmlns:p14="http://schemas.microsoft.com/office/powerpoint/2010/main" val="2592008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199</a:t>
            </a:fld>
            <a:endParaRPr lang="en-US"/>
          </a:p>
        </p:txBody>
      </p:sp>
    </p:spTree>
    <p:extLst>
      <p:ext uri="{BB962C8B-B14F-4D97-AF65-F5344CB8AC3E}">
        <p14:creationId xmlns:p14="http://schemas.microsoft.com/office/powerpoint/2010/main" val="255899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200</a:t>
            </a:fld>
            <a:endParaRPr lang="en-US"/>
          </a:p>
        </p:txBody>
      </p:sp>
    </p:spTree>
    <p:extLst>
      <p:ext uri="{BB962C8B-B14F-4D97-AF65-F5344CB8AC3E}">
        <p14:creationId xmlns:p14="http://schemas.microsoft.com/office/powerpoint/2010/main" val="1604766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201</a:t>
            </a:fld>
            <a:endParaRPr lang="en-US"/>
          </a:p>
        </p:txBody>
      </p:sp>
    </p:spTree>
    <p:extLst>
      <p:ext uri="{BB962C8B-B14F-4D97-AF65-F5344CB8AC3E}">
        <p14:creationId xmlns:p14="http://schemas.microsoft.com/office/powerpoint/2010/main" val="2027789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202</a:t>
            </a:fld>
            <a:endParaRPr lang="en-US"/>
          </a:p>
        </p:txBody>
      </p:sp>
    </p:spTree>
    <p:extLst>
      <p:ext uri="{BB962C8B-B14F-4D97-AF65-F5344CB8AC3E}">
        <p14:creationId xmlns:p14="http://schemas.microsoft.com/office/powerpoint/2010/main" val="5499984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209</a:t>
            </a:fld>
            <a:endParaRPr lang="en-US"/>
          </a:p>
        </p:txBody>
      </p:sp>
    </p:spTree>
    <p:extLst>
      <p:ext uri="{BB962C8B-B14F-4D97-AF65-F5344CB8AC3E}">
        <p14:creationId xmlns:p14="http://schemas.microsoft.com/office/powerpoint/2010/main" val="28997203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238</a:t>
            </a:fld>
            <a:endParaRPr lang="en-US"/>
          </a:p>
        </p:txBody>
      </p:sp>
    </p:spTree>
    <p:extLst>
      <p:ext uri="{BB962C8B-B14F-4D97-AF65-F5344CB8AC3E}">
        <p14:creationId xmlns:p14="http://schemas.microsoft.com/office/powerpoint/2010/main" val="1412558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a:t>
            </a:fld>
            <a:endParaRPr lang="en-US"/>
          </a:p>
        </p:txBody>
      </p:sp>
    </p:spTree>
    <p:extLst>
      <p:ext uri="{BB962C8B-B14F-4D97-AF65-F5344CB8AC3E}">
        <p14:creationId xmlns:p14="http://schemas.microsoft.com/office/powerpoint/2010/main" val="4245604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241</a:t>
            </a:fld>
            <a:endParaRPr lang="en-US"/>
          </a:p>
        </p:txBody>
      </p:sp>
    </p:spTree>
    <p:extLst>
      <p:ext uri="{BB962C8B-B14F-4D97-AF65-F5344CB8AC3E}">
        <p14:creationId xmlns:p14="http://schemas.microsoft.com/office/powerpoint/2010/main" val="29220324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242</a:t>
            </a:fld>
            <a:endParaRPr lang="en-US"/>
          </a:p>
        </p:txBody>
      </p:sp>
    </p:spTree>
    <p:extLst>
      <p:ext uri="{BB962C8B-B14F-4D97-AF65-F5344CB8AC3E}">
        <p14:creationId xmlns:p14="http://schemas.microsoft.com/office/powerpoint/2010/main" val="2628724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243</a:t>
            </a:fld>
            <a:endParaRPr lang="en-US"/>
          </a:p>
        </p:txBody>
      </p:sp>
    </p:spTree>
    <p:extLst>
      <p:ext uri="{BB962C8B-B14F-4D97-AF65-F5344CB8AC3E}">
        <p14:creationId xmlns:p14="http://schemas.microsoft.com/office/powerpoint/2010/main" val="24311625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244</a:t>
            </a:fld>
            <a:endParaRPr lang="en-US"/>
          </a:p>
        </p:txBody>
      </p:sp>
    </p:spTree>
    <p:extLst>
      <p:ext uri="{BB962C8B-B14F-4D97-AF65-F5344CB8AC3E}">
        <p14:creationId xmlns:p14="http://schemas.microsoft.com/office/powerpoint/2010/main" val="22948745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245</a:t>
            </a:fld>
            <a:endParaRPr lang="en-US"/>
          </a:p>
        </p:txBody>
      </p:sp>
    </p:spTree>
    <p:extLst>
      <p:ext uri="{BB962C8B-B14F-4D97-AF65-F5344CB8AC3E}">
        <p14:creationId xmlns:p14="http://schemas.microsoft.com/office/powerpoint/2010/main" val="22251624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246</a:t>
            </a:fld>
            <a:endParaRPr lang="en-US"/>
          </a:p>
        </p:txBody>
      </p:sp>
    </p:spTree>
    <p:extLst>
      <p:ext uri="{BB962C8B-B14F-4D97-AF65-F5344CB8AC3E}">
        <p14:creationId xmlns:p14="http://schemas.microsoft.com/office/powerpoint/2010/main" val="16427494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247</a:t>
            </a:fld>
            <a:endParaRPr lang="en-US"/>
          </a:p>
        </p:txBody>
      </p:sp>
    </p:spTree>
    <p:extLst>
      <p:ext uri="{BB962C8B-B14F-4D97-AF65-F5344CB8AC3E}">
        <p14:creationId xmlns:p14="http://schemas.microsoft.com/office/powerpoint/2010/main" val="33928495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248</a:t>
            </a:fld>
            <a:endParaRPr lang="en-US"/>
          </a:p>
        </p:txBody>
      </p:sp>
    </p:spTree>
    <p:extLst>
      <p:ext uri="{BB962C8B-B14F-4D97-AF65-F5344CB8AC3E}">
        <p14:creationId xmlns:p14="http://schemas.microsoft.com/office/powerpoint/2010/main" val="16549226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249</a:t>
            </a:fld>
            <a:endParaRPr lang="en-US"/>
          </a:p>
        </p:txBody>
      </p:sp>
    </p:spTree>
    <p:extLst>
      <p:ext uri="{BB962C8B-B14F-4D97-AF65-F5344CB8AC3E}">
        <p14:creationId xmlns:p14="http://schemas.microsoft.com/office/powerpoint/2010/main" val="32991998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250</a:t>
            </a:fld>
            <a:endParaRPr lang="en-US"/>
          </a:p>
        </p:txBody>
      </p:sp>
    </p:spTree>
    <p:extLst>
      <p:ext uri="{BB962C8B-B14F-4D97-AF65-F5344CB8AC3E}">
        <p14:creationId xmlns:p14="http://schemas.microsoft.com/office/powerpoint/2010/main" val="57947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a:t>
            </a:fld>
            <a:endParaRPr lang="en-US"/>
          </a:p>
        </p:txBody>
      </p:sp>
    </p:spTree>
    <p:extLst>
      <p:ext uri="{BB962C8B-B14F-4D97-AF65-F5344CB8AC3E}">
        <p14:creationId xmlns:p14="http://schemas.microsoft.com/office/powerpoint/2010/main" val="299366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251</a:t>
            </a:fld>
            <a:endParaRPr lang="en-US"/>
          </a:p>
        </p:txBody>
      </p:sp>
    </p:spTree>
    <p:extLst>
      <p:ext uri="{BB962C8B-B14F-4D97-AF65-F5344CB8AC3E}">
        <p14:creationId xmlns:p14="http://schemas.microsoft.com/office/powerpoint/2010/main" val="3421006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16</a:t>
            </a:fld>
            <a:endParaRPr lang="en-US"/>
          </a:p>
        </p:txBody>
      </p:sp>
    </p:spTree>
    <p:extLst>
      <p:ext uri="{BB962C8B-B14F-4D97-AF65-F5344CB8AC3E}">
        <p14:creationId xmlns:p14="http://schemas.microsoft.com/office/powerpoint/2010/main" val="791948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23</a:t>
            </a:fld>
            <a:endParaRPr lang="en-US"/>
          </a:p>
        </p:txBody>
      </p:sp>
    </p:spTree>
    <p:extLst>
      <p:ext uri="{BB962C8B-B14F-4D97-AF65-F5344CB8AC3E}">
        <p14:creationId xmlns:p14="http://schemas.microsoft.com/office/powerpoint/2010/main" val="889108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mtClean="0"/>
              <a:t>'object'</a:t>
            </a:r>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28</a:t>
            </a:fld>
            <a:endParaRPr lang="en-US"/>
          </a:p>
        </p:txBody>
      </p:sp>
    </p:spTree>
    <p:extLst>
      <p:ext uri="{BB962C8B-B14F-4D97-AF65-F5344CB8AC3E}">
        <p14:creationId xmlns:p14="http://schemas.microsoft.com/office/powerpoint/2010/main" val="2166278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75</a:t>
            </a:fld>
            <a:endParaRPr lang="en-US"/>
          </a:p>
        </p:txBody>
      </p:sp>
    </p:spTree>
    <p:extLst>
      <p:ext uri="{BB962C8B-B14F-4D97-AF65-F5344CB8AC3E}">
        <p14:creationId xmlns:p14="http://schemas.microsoft.com/office/powerpoint/2010/main" val="3472105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144</a:t>
            </a:fld>
            <a:endParaRPr lang="en-US"/>
          </a:p>
        </p:txBody>
      </p:sp>
    </p:spTree>
    <p:extLst>
      <p:ext uri="{BB962C8B-B14F-4D97-AF65-F5344CB8AC3E}">
        <p14:creationId xmlns:p14="http://schemas.microsoft.com/office/powerpoint/2010/main" val="44441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&lt;/script&gt;</a:t>
            </a:r>
          </a:p>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150</a:t>
            </a:fld>
            <a:endParaRPr lang="en-US"/>
          </a:p>
        </p:txBody>
      </p:sp>
    </p:spTree>
    <p:extLst>
      <p:ext uri="{BB962C8B-B14F-4D97-AF65-F5344CB8AC3E}">
        <p14:creationId xmlns:p14="http://schemas.microsoft.com/office/powerpoint/2010/main" val="1023770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ED8FC80-2249-485B-8CBF-027693C1EED4}" type="slidenum">
              <a:rPr lang="en-US" smtClean="0"/>
              <a:pPr>
                <a:defRPr/>
              </a:pPr>
              <a:t>‹#›</a:t>
            </a:fld>
            <a:endParaRPr lang="en-US"/>
          </a:p>
        </p:txBody>
      </p:sp>
    </p:spTree>
    <p:extLst>
      <p:ext uri="{BB962C8B-B14F-4D97-AF65-F5344CB8AC3E}">
        <p14:creationId xmlns:p14="http://schemas.microsoft.com/office/powerpoint/2010/main" val="2624341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9D89107-E4FA-4AD9-A3BC-B101BEEC9B13}" type="slidenum">
              <a:rPr lang="en-US" smtClean="0"/>
              <a:pPr>
                <a:defRPr/>
              </a:pPr>
              <a:t>‹#›</a:t>
            </a:fld>
            <a:endParaRPr lang="en-US"/>
          </a:p>
        </p:txBody>
      </p:sp>
    </p:spTree>
    <p:extLst>
      <p:ext uri="{BB962C8B-B14F-4D97-AF65-F5344CB8AC3E}">
        <p14:creationId xmlns:p14="http://schemas.microsoft.com/office/powerpoint/2010/main" val="355104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DE2A77-F69F-4930-830D-C8BF31C23501}" type="slidenum">
              <a:rPr lang="en-US" smtClean="0"/>
              <a:pPr>
                <a:defRPr/>
              </a:pPr>
              <a:t>‹#›</a:t>
            </a:fld>
            <a:endParaRPr lang="en-US"/>
          </a:p>
        </p:txBody>
      </p:sp>
    </p:spTree>
    <p:extLst>
      <p:ext uri="{BB962C8B-B14F-4D97-AF65-F5344CB8AC3E}">
        <p14:creationId xmlns:p14="http://schemas.microsoft.com/office/powerpoint/2010/main" val="707578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91440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3"/>
          <p:cNvSpPr>
            <a:spLocks noGrp="1" noChangeArrowheads="1"/>
          </p:cNvSpPr>
          <p:nvPr userDrawn="1">
            <p:ph sz="quarter" idx="1"/>
          </p:nvPr>
        </p:nvSpPr>
        <p:spPr>
          <a:xfrm>
            <a:off x="457200" y="2133600"/>
            <a:ext cx="8229600" cy="1752600"/>
          </a:xfrm>
          <a:solidFill>
            <a:schemeClr val="bg1">
              <a:lumMod val="95000"/>
            </a:schemeClr>
          </a:solidFill>
        </p:spPr>
        <p:txBody>
          <a:bodyPr vert="horz">
            <a:normAutofit/>
          </a:bodyPr>
          <a:lstStyle>
            <a:lvl1pPr>
              <a:defRPr>
                <a:latin typeface="Century" pitchFamily="18" charset="0"/>
              </a:defRPr>
            </a:lvl1pPr>
          </a:lstStyle>
          <a:p>
            <a:pPr>
              <a:buNone/>
            </a:pPr>
            <a:endParaRPr lang="en-US" sz="36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A6CD98-2516-41CF-9DD2-48B6E014A3ED}" type="slidenum">
              <a:rPr lang="en-US" smtClean="0"/>
              <a:pPr>
                <a:defRPr/>
              </a:pPr>
              <a:t>‹#›</a:t>
            </a:fld>
            <a:endParaRPr lang="en-US"/>
          </a:p>
        </p:txBody>
      </p:sp>
    </p:spTree>
    <p:extLst>
      <p:ext uri="{BB962C8B-B14F-4D97-AF65-F5344CB8AC3E}">
        <p14:creationId xmlns:p14="http://schemas.microsoft.com/office/powerpoint/2010/main" val="565685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42C60D1-FEFA-4F22-8F39-2A0E8DDF753F}" type="slidenum">
              <a:rPr lang="en-US" smtClean="0"/>
              <a:pPr>
                <a:defRPr/>
              </a:pPr>
              <a:t>‹#›</a:t>
            </a:fld>
            <a:endParaRPr lang="en-US"/>
          </a:p>
        </p:txBody>
      </p:sp>
    </p:spTree>
    <p:extLst>
      <p:ext uri="{BB962C8B-B14F-4D97-AF65-F5344CB8AC3E}">
        <p14:creationId xmlns:p14="http://schemas.microsoft.com/office/powerpoint/2010/main" val="957303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FA2A64-DD04-43BC-B5E5-F20F2A848B7B}" type="slidenum">
              <a:rPr lang="en-US" smtClean="0"/>
              <a:pPr>
                <a:defRPr/>
              </a:pPr>
              <a:t>‹#›</a:t>
            </a:fld>
            <a:endParaRPr lang="en-US"/>
          </a:p>
        </p:txBody>
      </p:sp>
    </p:spTree>
    <p:extLst>
      <p:ext uri="{BB962C8B-B14F-4D97-AF65-F5344CB8AC3E}">
        <p14:creationId xmlns:p14="http://schemas.microsoft.com/office/powerpoint/2010/main" val="1908470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6F87C46-6AE3-4CB2-B4FC-41885593702A}" type="slidenum">
              <a:rPr lang="en-US" smtClean="0"/>
              <a:pPr>
                <a:defRPr/>
              </a:pPr>
              <a:t>‹#›</a:t>
            </a:fld>
            <a:endParaRPr lang="en-US"/>
          </a:p>
        </p:txBody>
      </p:sp>
    </p:spTree>
    <p:extLst>
      <p:ext uri="{BB962C8B-B14F-4D97-AF65-F5344CB8AC3E}">
        <p14:creationId xmlns:p14="http://schemas.microsoft.com/office/powerpoint/2010/main" val="931003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F0C557B-BBCC-477C-9242-D2E99609F522}" type="slidenum">
              <a:rPr lang="en-US" smtClean="0"/>
              <a:pPr>
                <a:defRPr/>
              </a:pPr>
              <a:t>‹#›</a:t>
            </a:fld>
            <a:endParaRPr lang="en-US"/>
          </a:p>
        </p:txBody>
      </p:sp>
    </p:spTree>
    <p:extLst>
      <p:ext uri="{BB962C8B-B14F-4D97-AF65-F5344CB8AC3E}">
        <p14:creationId xmlns:p14="http://schemas.microsoft.com/office/powerpoint/2010/main" val="225390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79104D9-4ED9-42B0-84FC-BBB0093BB23F}" type="slidenum">
              <a:rPr lang="en-US" smtClean="0"/>
              <a:pPr>
                <a:defRPr/>
              </a:pPr>
              <a:t>‹#›</a:t>
            </a:fld>
            <a:endParaRPr lang="en-US"/>
          </a:p>
        </p:txBody>
      </p:sp>
    </p:spTree>
    <p:extLst>
      <p:ext uri="{BB962C8B-B14F-4D97-AF65-F5344CB8AC3E}">
        <p14:creationId xmlns:p14="http://schemas.microsoft.com/office/powerpoint/2010/main" val="1869077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353E0E-F48C-4CD9-B9DA-59D427CD2DD5}" type="slidenum">
              <a:rPr lang="en-US" smtClean="0"/>
              <a:pPr>
                <a:defRPr/>
              </a:pPr>
              <a:t>‹#›</a:t>
            </a:fld>
            <a:endParaRPr lang="en-US"/>
          </a:p>
        </p:txBody>
      </p:sp>
    </p:spTree>
    <p:extLst>
      <p:ext uri="{BB962C8B-B14F-4D97-AF65-F5344CB8AC3E}">
        <p14:creationId xmlns:p14="http://schemas.microsoft.com/office/powerpoint/2010/main" val="708279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CC6DA3-38F2-4BFA-B927-3283B989DDF4}" type="slidenum">
              <a:rPr lang="en-US" smtClean="0"/>
              <a:pPr>
                <a:defRPr/>
              </a:pPr>
              <a:t>‹#›</a:t>
            </a:fld>
            <a:endParaRPr lang="en-US"/>
          </a:p>
        </p:txBody>
      </p:sp>
    </p:spTree>
    <p:extLst>
      <p:ext uri="{BB962C8B-B14F-4D97-AF65-F5344CB8AC3E}">
        <p14:creationId xmlns:p14="http://schemas.microsoft.com/office/powerpoint/2010/main" val="2940461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AE7FE9DD-B79F-4911-9D24-DCA81CA2BB1B}" type="slidenum">
              <a:rPr lang="en-US" smtClean="0"/>
              <a:pPr>
                <a:defRPr/>
              </a:pPr>
              <a:t>‹#›</a:t>
            </a:fld>
            <a:endParaRPr lang="en-US"/>
          </a:p>
        </p:txBody>
      </p:sp>
    </p:spTree>
    <p:extLst>
      <p:ext uri="{BB962C8B-B14F-4D97-AF65-F5344CB8AC3E}">
        <p14:creationId xmlns:p14="http://schemas.microsoft.com/office/powerpoint/2010/main" val="3907298291"/>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41" r:id="rId12"/>
    <p:sldLayoutId id="2147483843" r:id="rId13"/>
    <p:sldLayoutId id="2147483842" r:id="rId14"/>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jpg"/></Relationships>
</file>

<file path=ppt/slides/_rels/slide84.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47.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0" y="3886200"/>
            <a:ext cx="9144000" cy="990600"/>
          </a:xfrm>
        </p:spPr>
        <p:txBody>
          <a:bodyPr vert="horz" anchor="t" anchorCtr="0">
            <a:noAutofit/>
          </a:bodyPr>
          <a:lstStyle/>
          <a:p>
            <a:pPr algn="r"/>
            <a:r>
              <a:rPr lang="en-US" sz="4200" b="1" i="1" smtClean="0">
                <a:solidFill>
                  <a:srgbClr val="00FF87"/>
                </a:solidFill>
                <a:latin typeface="SimSun" panose="02010600030101010101" pitchFamily="2" charset="-122"/>
                <a:ea typeface="SimSun" panose="02010600030101010101" pitchFamily="2" charset="-122"/>
                <a:cs typeface="Arial" pitchFamily="34" charset="0"/>
              </a:rPr>
              <a:t>JavaScript</a:t>
            </a:r>
            <a:endParaRPr lang="en-US" sz="4200" b="1" i="1" dirty="0">
              <a:solidFill>
                <a:srgbClr val="00FF87"/>
              </a:solidFill>
              <a:latin typeface="SimSun" panose="02010600030101010101" pitchFamily="2" charset="-122"/>
              <a:ea typeface="SimSun" panose="02010600030101010101" pitchFamily="2" charset="-122"/>
              <a:cs typeface="Arial" pitchFamily="34" charset="0"/>
            </a:endParaRPr>
          </a:p>
        </p:txBody>
      </p:sp>
      <p:sp>
        <p:nvSpPr>
          <p:cNvPr id="4" name="Subtitle 3"/>
          <p:cNvSpPr>
            <a:spLocks noGrp="1"/>
          </p:cNvSpPr>
          <p:nvPr>
            <p:ph type="subTitle" idx="1"/>
          </p:nvPr>
        </p:nvSpPr>
        <p:spPr>
          <a:xfrm>
            <a:off x="1219200" y="5562600"/>
            <a:ext cx="6858000" cy="533400"/>
          </a:xfrm>
        </p:spPr>
        <p:txBody>
          <a:bodyPr>
            <a:noAutofit/>
          </a:bodyPr>
          <a:lstStyle/>
          <a:p>
            <a:pPr algn="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52400"/>
            <a:ext cx="1905000" cy="618067"/>
          </a:xfrm>
          <a:prstGeom prst="rect">
            <a:avLst/>
          </a:prstGeom>
        </p:spPr>
      </p:pic>
      <p:sp>
        <p:nvSpPr>
          <p:cNvPr id="5" name="Rectangle 4"/>
          <p:cNvSpPr/>
          <p:nvPr/>
        </p:nvSpPr>
        <p:spPr>
          <a:xfrm>
            <a:off x="6096000" y="163286"/>
            <a:ext cx="2888932" cy="461665"/>
          </a:xfrm>
          <a:prstGeom prst="rect">
            <a:avLst/>
          </a:prstGeom>
        </p:spPr>
        <p:txBody>
          <a:bodyPr wrap="none">
            <a:spAutoFit/>
          </a:bodyPr>
          <a:lstStyle/>
          <a:p>
            <a:r>
              <a:rPr lang="en-IN" dirty="0">
                <a:solidFill>
                  <a:schemeClr val="bg1"/>
                </a:solidFill>
              </a:rPr>
              <a:t>https://javascript.info/</a:t>
            </a:r>
          </a:p>
        </p:txBody>
      </p:sp>
      <p:sp>
        <p:nvSpPr>
          <p:cNvPr id="6" name="Rectangle 5"/>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cxnSp>
        <p:nvCxnSpPr>
          <p:cNvPr id="7" name="Straight Connector 6"/>
          <p:cNvCxnSpPr/>
          <p:nvPr/>
        </p:nvCxnSpPr>
        <p:spPr>
          <a:xfrm>
            <a:off x="0" y="1310751"/>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onmousedown - Fires </a:t>
            </a:r>
            <a:r>
              <a:rPr lang="en-US" sz="1800" dirty="0">
                <a:solidFill>
                  <a:srgbClr val="FF6000"/>
                </a:solidFill>
                <a:latin typeface="Arial" panose="020B0604020202020204" pitchFamily="34" charset="0"/>
                <a:cs typeface="Arial" panose="020B0604020202020204" pitchFamily="34" charset="0"/>
              </a:rPr>
              <a:t>when a mouse button is pressed down on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onmousemove - Fires </a:t>
            </a:r>
            <a:r>
              <a:rPr lang="en-US" sz="1800" dirty="0">
                <a:solidFill>
                  <a:srgbClr val="FF6000"/>
                </a:solidFill>
                <a:latin typeface="Arial" panose="020B0604020202020204" pitchFamily="34" charset="0"/>
                <a:cs typeface="Arial" panose="020B0604020202020204" pitchFamily="34" charset="0"/>
              </a:rPr>
              <a:t>when </a:t>
            </a:r>
            <a:r>
              <a:rPr lang="en-US" sz="1800" dirty="0" smtClean="0">
                <a:solidFill>
                  <a:srgbClr val="FF6000"/>
                </a:solidFill>
                <a:latin typeface="Arial" panose="020B0604020202020204" pitchFamily="34" charset="0"/>
                <a:cs typeface="Arial" panose="020B0604020202020204" pitchFamily="34" charset="0"/>
              </a:rPr>
              <a:t>a mouse </a:t>
            </a:r>
            <a:r>
              <a:rPr lang="en-US" sz="1800" dirty="0">
                <a:solidFill>
                  <a:srgbClr val="FF6000"/>
                </a:solidFill>
                <a:latin typeface="Arial" panose="020B0604020202020204" pitchFamily="34" charset="0"/>
                <a:cs typeface="Arial" panose="020B0604020202020204" pitchFamily="34" charset="0"/>
              </a:rPr>
              <a:t>pointer is moving while it is </a:t>
            </a:r>
            <a:r>
              <a:rPr lang="en-US" sz="1800" dirty="0" smtClean="0">
                <a:solidFill>
                  <a:srgbClr val="FF6000"/>
                </a:solidFill>
                <a:latin typeface="Arial" panose="020B0604020202020204" pitchFamily="34" charset="0"/>
                <a:cs typeface="Arial" panose="020B0604020202020204" pitchFamily="34" charset="0"/>
              </a:rPr>
              <a:t>over 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onmouseout - Fires </a:t>
            </a:r>
            <a:r>
              <a:rPr lang="en-US" sz="1800" dirty="0">
                <a:solidFill>
                  <a:srgbClr val="FF6000"/>
                </a:solidFill>
                <a:latin typeface="Arial" panose="020B0604020202020204" pitchFamily="34" charset="0"/>
                <a:cs typeface="Arial" panose="020B0604020202020204" pitchFamily="34" charset="0"/>
              </a:rPr>
              <a:t>when the mouse pointer moves out of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onmouseover - Fires </a:t>
            </a:r>
            <a:r>
              <a:rPr lang="en-US" sz="1800" dirty="0">
                <a:solidFill>
                  <a:srgbClr val="FF6000"/>
                </a:solidFill>
                <a:latin typeface="Arial" panose="020B0604020202020204" pitchFamily="34" charset="0"/>
                <a:cs typeface="Arial" panose="020B0604020202020204" pitchFamily="34" charset="0"/>
              </a:rPr>
              <a:t>when the mouse pointer moves over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onmouseup - Fires </a:t>
            </a:r>
            <a:r>
              <a:rPr lang="en-US" sz="1800" dirty="0">
                <a:solidFill>
                  <a:srgbClr val="FF6000"/>
                </a:solidFill>
                <a:latin typeface="Arial" panose="020B0604020202020204" pitchFamily="34" charset="0"/>
                <a:cs typeface="Arial" panose="020B0604020202020204" pitchFamily="34" charset="0"/>
              </a:rPr>
              <a:t>when a mouse button is released over an element</a:t>
            </a:r>
          </a:p>
        </p:txBody>
      </p:sp>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027624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incomparable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74009" y="2880617"/>
            <a:ext cx="8839200" cy="2123658"/>
          </a:xfrm>
          <a:prstGeom prst="rect">
            <a:avLst/>
          </a:prstGeom>
        </p:spPr>
        <p:txBody>
          <a:bodyPr wrap="square">
            <a:spAutoFit/>
          </a:bodyPr>
          <a:lstStyle/>
          <a:p>
            <a:r>
              <a:rPr lang="en-IN" sz="2200" dirty="0"/>
              <a:t>Comparisons (1) and (2) return false because undefined gets converted to NaN. And NaN is a special numeric value which returns false for all comparisons</a:t>
            </a:r>
            <a:r>
              <a:rPr lang="en-IN" sz="2200" dirty="0" smtClean="0"/>
              <a:t>.</a:t>
            </a:r>
          </a:p>
          <a:p>
            <a:endParaRPr lang="en-IN" sz="2200" dirty="0"/>
          </a:p>
          <a:p>
            <a:r>
              <a:rPr lang="en-IN" sz="2200" dirty="0"/>
              <a:t>The equality check (3) returns false, because undefined only equals null and no other value.</a:t>
            </a:r>
          </a:p>
        </p:txBody>
      </p:sp>
      <p:sp>
        <p:nvSpPr>
          <p:cNvPr id="5" name="Rectangle 4"/>
          <p:cNvSpPr/>
          <p:nvPr/>
        </p:nvSpPr>
        <p:spPr>
          <a:xfrm>
            <a:off x="201304" y="1066800"/>
            <a:ext cx="8784609"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&lt;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9551808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Equality </a:t>
            </a:r>
            <a:r>
              <a:rPr lang="en-IN" sz="3600" i="1" dirty="0" smtClean="0">
                <a:solidFill>
                  <a:srgbClr val="13D9E3"/>
                </a:solidFill>
                <a:latin typeface="Arial" panose="020B0604020202020204" pitchFamily="34" charset="0"/>
                <a:cs typeface="Arial" panose="020B0604020202020204" pitchFamily="34" charset="0"/>
              </a:rPr>
              <a:t>(==) 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6200" y="1219200"/>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equality (==)</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converts the operands if they are not of the same type, then applies strict comparison.</a:t>
            </a:r>
          </a:p>
        </p:txBody>
      </p:sp>
      <p:sp>
        <p:nvSpPr>
          <p:cNvPr id="11" name="Rectangle 10"/>
          <p:cNvSpPr/>
          <p:nvPr/>
        </p:nvSpPr>
        <p:spPr>
          <a:xfrm>
            <a:off x="228600" y="2038290"/>
            <a:ext cx="8686800" cy="400110"/>
          </a:xfrm>
          <a:prstGeom prst="rect">
            <a:avLst/>
          </a:prstGeom>
          <a:solidFill>
            <a:schemeClr val="bg2">
              <a:lumMod val="10000"/>
            </a:schemeClr>
          </a:solidFill>
        </p:spPr>
        <p:txBody>
          <a:bodyPr wrap="square">
            <a:spAutoFit/>
          </a:bodyPr>
          <a:lstStyle/>
          <a:p>
            <a:r>
              <a:rPr lang="en-IN" sz="2000" dirty="0">
                <a:solidFill>
                  <a:srgbClr val="F3EF53"/>
                </a:solidFill>
                <a:latin typeface="Arial" panose="020B0604020202020204" pitchFamily="34" charset="0"/>
                <a:cs typeface="Arial" panose="020B0604020202020204" pitchFamily="34" charset="0"/>
              </a:rPr>
              <a:t>x == y</a:t>
            </a:r>
          </a:p>
        </p:txBody>
      </p:sp>
      <p:sp>
        <p:nvSpPr>
          <p:cNvPr id="3" name="Rectangle 1"/>
          <p:cNvSpPr>
            <a:spLocks noChangeArrowheads="1"/>
          </p:cNvSpPr>
          <p:nvPr/>
        </p:nvSpPr>
        <p:spPr bwMode="auto">
          <a:xfrm>
            <a:off x="152400" y="2695813"/>
            <a:ext cx="8839200" cy="332398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669900"/>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false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smtClean="0">
                <a:solidFill>
                  <a:srgbClr val="708090"/>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true</a:t>
            </a:r>
          </a:p>
          <a:p>
            <a:pPr lvl="0"/>
            <a:r>
              <a:rPr lang="en-US" sz="1800" dirty="0" smtClean="0">
                <a:solidFill>
                  <a:srgbClr val="708090"/>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lang="en-US" sz="1800" dirty="0" smtClean="0">
                <a:solidFill>
                  <a:srgbClr val="669900"/>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A67F5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990055"/>
                </a:solidFill>
                <a:latin typeface="Consolas" panose="020B0609020204030204" pitchFamily="49" charset="0"/>
              </a:rPr>
              <a:t>false </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708090"/>
                </a:solidFill>
                <a:latin typeface="Consolas" panose="020B0609020204030204" pitchFamily="49" charset="0"/>
              </a:rPr>
              <a:t>// true</a:t>
            </a:r>
            <a:r>
              <a:rPr lang="en-US" sz="800" dirty="0" smtClean="0"/>
              <a:t> </a:t>
            </a: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8266833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Identity / strict equality (===) </a:t>
            </a:r>
            <a:r>
              <a:rPr lang="en-IN" sz="3600" i="1" dirty="0" smtClean="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6200" y="1219200"/>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identity (===) </a:t>
            </a:r>
            <a:r>
              <a:rPr lang="en-IN" sz="1800" dirty="0">
                <a:latin typeface="Arial" panose="020B0604020202020204" pitchFamily="34" charset="0"/>
                <a:cs typeface="Arial" panose="020B0604020202020204" pitchFamily="34" charset="0"/>
              </a:rPr>
              <a:t>operator returns true if the operands are strictly equal with no type conversion.</a:t>
            </a:r>
          </a:p>
        </p:txBody>
      </p:sp>
      <p:sp>
        <p:nvSpPr>
          <p:cNvPr id="11" name="Rectangle 10"/>
          <p:cNvSpPr/>
          <p:nvPr/>
        </p:nvSpPr>
        <p:spPr>
          <a:xfrm>
            <a:off x="228600" y="2102316"/>
            <a:ext cx="8686800" cy="400110"/>
          </a:xfrm>
          <a:prstGeom prst="rect">
            <a:avLst/>
          </a:prstGeom>
          <a:solidFill>
            <a:schemeClr val="bg2">
              <a:lumMod val="10000"/>
            </a:schemeClr>
          </a:solidFill>
        </p:spPr>
        <p:txBody>
          <a:bodyPr wrap="square">
            <a:spAutoFit/>
          </a:bodyPr>
          <a:lstStyle/>
          <a:p>
            <a:r>
              <a:rPr lang="en-IN" sz="2000" dirty="0">
                <a:solidFill>
                  <a:srgbClr val="F3EF53"/>
                </a:solidFill>
                <a:latin typeface="Arial" panose="020B0604020202020204" pitchFamily="34" charset="0"/>
                <a:cs typeface="Arial" panose="020B0604020202020204" pitchFamily="34" charset="0"/>
              </a:rPr>
              <a:t>x === y</a:t>
            </a:r>
          </a:p>
        </p:txBody>
      </p:sp>
      <p:sp>
        <p:nvSpPr>
          <p:cNvPr id="4" name="Rectangle 1"/>
          <p:cNvSpPr>
            <a:spLocks noChangeArrowheads="1"/>
          </p:cNvSpPr>
          <p:nvPr/>
        </p:nvSpPr>
        <p:spPr bwMode="auto">
          <a:xfrm>
            <a:off x="152400" y="2967336"/>
            <a:ext cx="8839200" cy="249299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708090"/>
              </a:solidFill>
              <a:effectLst/>
              <a:latin typeface="Consolas" panose="020B0609020204030204" pitchFamily="49" charset="0"/>
            </a:endParaRPr>
          </a:p>
          <a:p>
            <a:r>
              <a:rPr lang="en-US" sz="1800" dirty="0" smtClean="0">
                <a:solidFill>
                  <a:srgbClr val="999999"/>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a:solidFill>
                  <a:srgbClr val="0077AA"/>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A67F59"/>
                </a:solidFill>
                <a:latin typeface="Consolas" panose="020B0609020204030204" pitchFamily="49" charset="0"/>
              </a:rPr>
              <a:t>===</a:t>
            </a:r>
            <a:r>
              <a:rPr lang="en-US" sz="1800" dirty="0">
                <a:solidFill>
                  <a:srgbClr val="000000"/>
                </a:solidFill>
                <a:latin typeface="Consolas" panose="020B0609020204030204" pitchFamily="49" charset="0"/>
              </a:rPr>
              <a:t> undefined </a:t>
            </a:r>
            <a:r>
              <a:rPr lang="en-US" sz="1800" dirty="0">
                <a:solidFill>
                  <a:srgbClr val="999999"/>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708090"/>
                </a:solidFill>
                <a:latin typeface="Consolas" panose="020B0609020204030204" pitchFamily="49" charset="0"/>
              </a:rPr>
              <a:t>// false</a:t>
            </a:r>
            <a:r>
              <a:rPr lang="en-US" sz="800" dirty="0"/>
              <a:t> </a:t>
            </a:r>
            <a:endParaRPr lang="en-US" sz="4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a:t>
            </a:r>
            <a:endParaRPr lang="en-US" sz="1800" dirty="0" smtClean="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smtClean="0">
              <a:solidFill>
                <a:srgbClr val="333333"/>
              </a:solidFill>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14138430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1" name="Rectangle 10"/>
          <p:cNvSpPr/>
          <p:nvPr/>
        </p:nvSpPr>
        <p:spPr>
          <a:xfrm>
            <a:off x="228600" y="2667000"/>
            <a:ext cx="86868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
        <p:nvSpPr>
          <p:cNvPr id="3" name="Rectangle 2"/>
          <p:cNvSpPr/>
          <p:nvPr/>
        </p:nvSpPr>
        <p:spPr>
          <a:xfrm>
            <a:off x="228600" y="3429000"/>
            <a:ext cx="8686800" cy="1631216"/>
          </a:xfrm>
          <a:prstGeom prst="rect">
            <a:avLst/>
          </a:prstGeom>
        </p:spPr>
        <p:txBody>
          <a:bodyPr wrap="square">
            <a:spAutoFit/>
          </a:bodyPr>
          <a:lstStyle/>
          <a:p>
            <a:r>
              <a:rPr lang="en-US" sz="2000" dirty="0">
                <a:solidFill>
                  <a:srgbClr val="D3AF86"/>
                </a:solidFill>
                <a:latin typeface="Consolas" panose="020B0609020204030204" pitchFamily="49" charset="0"/>
              </a:rPr>
              <a:t>&lt;</a:t>
            </a:r>
            <a:r>
              <a:rPr lang="en-US" sz="2000" dirty="0">
                <a:solidFill>
                  <a:srgbClr val="DC3958"/>
                </a:solidFill>
                <a:latin typeface="Consolas" panose="020B0609020204030204" pitchFamily="49" charset="0"/>
              </a:rPr>
              <a:t>script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type</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text/javascript</a:t>
            </a:r>
            <a:r>
              <a:rPr lang="en-US" sz="2000" dirty="0">
                <a:solidFill>
                  <a:srgbClr val="D3AF86"/>
                </a:solidFill>
                <a:latin typeface="Consolas" panose="020B0609020204030204" pitchFamily="49" charset="0"/>
              </a:rPr>
              <a:t>"&gt;</a:t>
            </a:r>
          </a:p>
          <a:p>
            <a:r>
              <a:rPr lang="en-US" sz="2000" dirty="0" smtClean="0">
                <a:solidFill>
                  <a:srgbClr val="98676A"/>
                </a:solidFill>
                <a:latin typeface="Consolas" panose="020B0609020204030204" pitchFamily="49" charset="0"/>
              </a:rPr>
              <a:t>   var</a:t>
            </a:r>
            <a:r>
              <a:rPr lang="en-US" sz="2000" dirty="0" smtClean="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isStudent</a:t>
            </a:r>
            <a:r>
              <a:rPr lang="en-US" sz="2000" dirty="0">
                <a:solidFill>
                  <a:srgbClr val="D3AF86"/>
                </a:solidFill>
                <a:latin typeface="Consolas" panose="020B0609020204030204" pitchFamily="49" charset="0"/>
              </a:rPr>
              <a:t> = </a:t>
            </a:r>
            <a:r>
              <a:rPr lang="en-US" sz="2000" dirty="0">
                <a:solidFill>
                  <a:srgbClr val="F79A32"/>
                </a:solidFill>
                <a:latin typeface="Consolas" panose="020B0609020204030204" pitchFamily="49" charset="0"/>
              </a:rPr>
              <a:t>true</a:t>
            </a:r>
            <a:r>
              <a:rPr lang="en-US" sz="2000" dirty="0">
                <a:solidFill>
                  <a:srgbClr val="D3AF86"/>
                </a:solidFill>
                <a:latin typeface="Consolas" panose="020B0609020204030204" pitchFamily="49" charset="0"/>
              </a:rPr>
              <a:t>;</a:t>
            </a:r>
          </a:p>
          <a:p>
            <a:r>
              <a:rPr lang="en-US" sz="2000" dirty="0" smtClean="0">
                <a:solidFill>
                  <a:srgbClr val="98676A"/>
                </a:solidFill>
                <a:latin typeface="Consolas" panose="020B0609020204030204" pitchFamily="49" charset="0"/>
              </a:rPr>
              <a:t>   var</a:t>
            </a:r>
            <a:r>
              <a:rPr lang="en-US" sz="2000" dirty="0" smtClean="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z</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isStudent</a:t>
            </a:r>
            <a:r>
              <a:rPr lang="en-US" sz="2000" dirty="0">
                <a:solidFill>
                  <a:srgbClr val="D3AF86"/>
                </a:solidFill>
                <a:latin typeface="Consolas" panose="020B0609020204030204" pitchFamily="49" charset="0"/>
              </a:rPr>
              <a:t> ? </a:t>
            </a:r>
            <a:r>
              <a:rPr lang="en-US" sz="2000" dirty="0" smtClean="0">
                <a:solidFill>
                  <a:srgbClr val="D3AF86"/>
                </a:solidFill>
                <a:latin typeface="Consolas" panose="020B0609020204030204" pitchFamily="49" charset="0"/>
              </a:rPr>
              <a:t>“S</a:t>
            </a:r>
            <a:r>
              <a:rPr lang="en-US" sz="2000" dirty="0" smtClean="0">
                <a:solidFill>
                  <a:srgbClr val="889B4A"/>
                </a:solidFill>
                <a:latin typeface="Consolas" panose="020B0609020204030204" pitchFamily="49" charset="0"/>
              </a:rPr>
              <a:t>tudent</a:t>
            </a:r>
            <a:r>
              <a:rPr lang="en-US" sz="2000" dirty="0">
                <a:solidFill>
                  <a:srgbClr val="D3AF86"/>
                </a:solidFill>
                <a:latin typeface="Consolas" panose="020B0609020204030204" pitchFamily="49" charset="0"/>
              </a:rPr>
              <a:t>" : </a:t>
            </a:r>
            <a:r>
              <a:rPr lang="en-US" sz="2000" dirty="0" smtClean="0">
                <a:solidFill>
                  <a:srgbClr val="D3AF86"/>
                </a:solidFill>
                <a:latin typeface="Consolas" panose="020B0609020204030204" pitchFamily="49" charset="0"/>
              </a:rPr>
              <a:t>“N</a:t>
            </a:r>
            <a:r>
              <a:rPr lang="en-US" sz="2000" dirty="0" smtClean="0">
                <a:solidFill>
                  <a:srgbClr val="889B4A"/>
                </a:solidFill>
                <a:latin typeface="Consolas" panose="020B0609020204030204" pitchFamily="49" charset="0"/>
              </a:rPr>
              <a:t>ot Student</a:t>
            </a:r>
            <a:r>
              <a:rPr lang="en-US" sz="2000" dirty="0">
                <a:solidFill>
                  <a:srgbClr val="D3AF86"/>
                </a:solidFill>
                <a:latin typeface="Consolas" panose="020B0609020204030204" pitchFamily="49" charset="0"/>
              </a:rPr>
              <a:t>";</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z</a:t>
            </a:r>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&lt;/</a:t>
            </a:r>
            <a:r>
              <a:rPr lang="en-US" sz="2000" dirty="0">
                <a:solidFill>
                  <a:srgbClr val="DC3958"/>
                </a:solidFill>
                <a:latin typeface="Consolas" panose="020B0609020204030204" pitchFamily="49" charset="0"/>
              </a:rPr>
              <a:t>script</a:t>
            </a:r>
            <a:r>
              <a:rPr lang="en-US" sz="2000" dirty="0">
                <a:solidFill>
                  <a:srgbClr val="D3AF86"/>
                </a:solidFill>
                <a:latin typeface="Consolas" panose="020B0609020204030204" pitchFamily="49" charset="0"/>
              </a:rPr>
              <a:t>&gt;</a:t>
            </a:r>
            <a:endParaRPr lang="en-U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40396496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pPr algn="just"/>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1" name="Rectangle 10"/>
          <p:cNvSpPr/>
          <p:nvPr/>
        </p:nvSpPr>
        <p:spPr>
          <a:xfrm>
            <a:off x="228600" y="2667000"/>
            <a:ext cx="86868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
        <p:nvSpPr>
          <p:cNvPr id="3" name="Rectangle 2"/>
          <p:cNvSpPr/>
          <p:nvPr/>
        </p:nvSpPr>
        <p:spPr>
          <a:xfrm>
            <a:off x="232558" y="3248323"/>
            <a:ext cx="8686800" cy="2923877"/>
          </a:xfrm>
          <a:prstGeom prst="rect">
            <a:avLst/>
          </a:prstGeom>
        </p:spPr>
        <p:txBody>
          <a:bodyPr wrap="square">
            <a:spAutoFit/>
          </a:bodyPr>
          <a:lstStyle/>
          <a:p>
            <a:r>
              <a:rPr lang="en-US" sz="2000" dirty="0">
                <a:solidFill>
                  <a:srgbClr val="D3AF86"/>
                </a:solidFill>
                <a:latin typeface="Consolas" panose="020B0609020204030204" pitchFamily="49" charset="0"/>
              </a:rPr>
              <a:t>&lt;</a:t>
            </a:r>
            <a:r>
              <a:rPr lang="en-US" sz="2000" dirty="0">
                <a:solidFill>
                  <a:srgbClr val="DC3958"/>
                </a:solidFill>
                <a:latin typeface="Consolas" panose="020B0609020204030204" pitchFamily="49" charset="0"/>
              </a:rPr>
              <a:t>script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type</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text/javascript</a:t>
            </a:r>
            <a:r>
              <a:rPr lang="en-US" sz="2000" dirty="0">
                <a:solidFill>
                  <a:srgbClr val="D3AF86"/>
                </a:solidFill>
                <a:latin typeface="Consolas" panose="020B0609020204030204" pitchFamily="49" charset="0"/>
              </a:rPr>
              <a:t>"&gt;</a:t>
            </a:r>
          </a:p>
          <a:p>
            <a:r>
              <a:rPr lang="en-US" sz="2000" dirty="0" smtClean="0">
                <a:solidFill>
                  <a:srgbClr val="98676A"/>
                </a:solidFill>
                <a:latin typeface="Consolas" panose="020B0609020204030204" pitchFamily="49" charset="0"/>
              </a:rPr>
              <a:t>  function</a:t>
            </a:r>
            <a:r>
              <a:rPr lang="en-US" sz="2000" dirty="0" smtClean="0">
                <a:solidFill>
                  <a:srgbClr val="D3AF86"/>
                </a:solidFill>
                <a:latin typeface="Consolas" panose="020B0609020204030204" pitchFamily="49" charset="0"/>
              </a:rPr>
              <a:t> </a:t>
            </a:r>
            <a:r>
              <a:rPr lang="en-US" sz="2000" dirty="0">
                <a:solidFill>
                  <a:srgbClr val="8AB1B0"/>
                </a:solidFill>
                <a:latin typeface="Consolas" panose="020B0609020204030204" pitchFamily="49" charset="0"/>
              </a:rPr>
              <a:t>f1</a:t>
            </a:r>
            <a:r>
              <a:rPr lang="en-US" sz="2000" dirty="0">
                <a:solidFill>
                  <a:srgbClr val="D3AF86"/>
                </a:solidFill>
                <a:latin typeface="Consolas" panose="020B0609020204030204" pitchFamily="49" charset="0"/>
              </a:rPr>
              <a:t>() {</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First function</a:t>
            </a:r>
            <a:r>
              <a:rPr lang="en-US" sz="2000" dirty="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  };</a:t>
            </a:r>
            <a:endParaRPr lang="en-US" sz="2000" dirty="0">
              <a:solidFill>
                <a:srgbClr val="D3AF86"/>
              </a:solidFill>
              <a:latin typeface="Consolas" panose="020B0609020204030204" pitchFamily="49" charset="0"/>
            </a:endParaRPr>
          </a:p>
          <a:p>
            <a:r>
              <a:rPr lang="en-US" sz="2000" dirty="0" smtClean="0">
                <a:solidFill>
                  <a:srgbClr val="98676A"/>
                </a:solidFill>
                <a:latin typeface="Consolas" panose="020B0609020204030204" pitchFamily="49" charset="0"/>
              </a:rPr>
              <a:t>  function</a:t>
            </a:r>
            <a:r>
              <a:rPr lang="en-US" sz="2000" dirty="0" smtClean="0">
                <a:solidFill>
                  <a:srgbClr val="D3AF86"/>
                </a:solidFill>
                <a:latin typeface="Consolas" panose="020B0609020204030204" pitchFamily="49" charset="0"/>
              </a:rPr>
              <a:t> </a:t>
            </a:r>
            <a:r>
              <a:rPr lang="en-US" sz="2000" dirty="0">
                <a:solidFill>
                  <a:srgbClr val="8AB1B0"/>
                </a:solidFill>
                <a:latin typeface="Consolas" panose="020B0609020204030204" pitchFamily="49" charset="0"/>
              </a:rPr>
              <a:t>f2</a:t>
            </a:r>
            <a:r>
              <a:rPr lang="en-US" sz="2000" dirty="0">
                <a:solidFill>
                  <a:srgbClr val="D3AF86"/>
                </a:solidFill>
                <a:latin typeface="Consolas" panose="020B0609020204030204" pitchFamily="49" charset="0"/>
              </a:rPr>
              <a:t>() {</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Second function</a:t>
            </a:r>
            <a:r>
              <a:rPr lang="en-US" sz="2000" dirty="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  };</a:t>
            </a:r>
            <a:endParaRPr lang="en-US" sz="2000" dirty="0">
              <a:solidFill>
                <a:srgbClr val="D3AF86"/>
              </a:solidFill>
              <a:latin typeface="Consolas" panose="020B0609020204030204" pitchFamily="49" charset="0"/>
            </a:endParaRPr>
          </a:p>
          <a:p>
            <a:r>
              <a:rPr lang="en-US" sz="2000" dirty="0" smtClean="0">
                <a:solidFill>
                  <a:srgbClr val="DC3958"/>
                </a:solidFill>
                <a:latin typeface="Consolas" panose="020B0609020204030204" pitchFamily="49" charset="0"/>
              </a:rPr>
              <a:t>  x</a:t>
            </a:r>
            <a:r>
              <a:rPr lang="en-US" sz="2000" dirty="0" smtClean="0">
                <a:solidFill>
                  <a:srgbClr val="D3AF86"/>
                </a:solidFill>
                <a:latin typeface="Consolas" panose="020B0609020204030204" pitchFamily="49" charset="0"/>
              </a:rPr>
              <a:t> </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 == </a:t>
            </a:r>
            <a:r>
              <a:rPr lang="en-US" sz="2000" dirty="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 ? </a:t>
            </a:r>
            <a:r>
              <a:rPr lang="en-US" sz="2000" dirty="0">
                <a:solidFill>
                  <a:srgbClr val="8AB1B0"/>
                </a:solidFill>
                <a:latin typeface="Consolas" panose="020B0609020204030204" pitchFamily="49" charset="0"/>
              </a:rPr>
              <a:t>f1</a:t>
            </a:r>
            <a:r>
              <a:rPr lang="en-US" sz="2000" dirty="0">
                <a:solidFill>
                  <a:srgbClr val="D3AF86"/>
                </a:solidFill>
                <a:latin typeface="Consolas" panose="020B0609020204030204" pitchFamily="49" charset="0"/>
              </a:rPr>
              <a:t>() : </a:t>
            </a:r>
            <a:r>
              <a:rPr lang="en-US" sz="2000" dirty="0">
                <a:solidFill>
                  <a:srgbClr val="8AB1B0"/>
                </a:solidFill>
                <a:latin typeface="Consolas" panose="020B0609020204030204" pitchFamily="49" charset="0"/>
              </a:rPr>
              <a:t>f2</a:t>
            </a:r>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&lt;/</a:t>
            </a:r>
            <a:r>
              <a:rPr lang="en-US" sz="2000" dirty="0">
                <a:solidFill>
                  <a:srgbClr val="DC3958"/>
                </a:solidFill>
                <a:latin typeface="Consolas" panose="020B0609020204030204" pitchFamily="49" charset="0"/>
              </a:rPr>
              <a:t>script</a:t>
            </a:r>
            <a:r>
              <a:rPr lang="en-US" sz="2000" dirty="0">
                <a:solidFill>
                  <a:srgbClr val="D3AF86"/>
                </a:solidFill>
                <a:latin typeface="Consolas" panose="020B0609020204030204" pitchFamily="49" charset="0"/>
              </a:rPr>
              <a:t>&gt;</a:t>
            </a:r>
            <a:endParaRPr lang="en-U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423102741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143000"/>
            <a:ext cx="2667718" cy="461665"/>
          </a:xfrm>
          <a:prstGeom prst="rect">
            <a:avLst/>
          </a:prstGeom>
        </p:spPr>
        <p:txBody>
          <a:bodyPr wrap="none">
            <a:spAutoFit/>
          </a:bodyPr>
          <a:lstStyle/>
          <a:p>
            <a:r>
              <a:rPr lang="en-IN" dirty="0">
                <a:solidFill>
                  <a:srgbClr val="9E77BB"/>
                </a:solidFill>
                <a:latin typeface="inherit"/>
                <a:cs typeface="Arial" panose="020B0604020202020204" pitchFamily="34" charset="0"/>
              </a:rPr>
              <a:t>String comparison</a:t>
            </a:r>
          </a:p>
        </p:txBody>
      </p:sp>
      <p:sp>
        <p:nvSpPr>
          <p:cNvPr id="9" name="Rectangle 8"/>
          <p:cNvSpPr/>
          <p:nvPr/>
        </p:nvSpPr>
        <p:spPr>
          <a:xfrm>
            <a:off x="152400" y="1676400"/>
            <a:ext cx="8839200" cy="4401205"/>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algorithm to compare two strings is simple:</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Compare first characters of both strings</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the first one is greater(or less), then the first string is greater(or less) than the second. We’re done</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Otherwise if first characters are equal, compare the second characters the same way</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Repeat until the end of any string</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both strings ended simultaneously, then they are equal. Otherwise the longer string is greater.</a:t>
            </a:r>
          </a:p>
        </p:txBody>
      </p:sp>
    </p:spTree>
    <p:extLst>
      <p:ext uri="{BB962C8B-B14F-4D97-AF65-F5344CB8AC3E}">
        <p14:creationId xmlns:p14="http://schemas.microsoft.com/office/powerpoint/2010/main" val="43743019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date object</a:t>
            </a:r>
            <a:endParaRPr lang="en-US" sz="6000" dirty="0"/>
          </a:p>
        </p:txBody>
      </p:sp>
    </p:spTree>
    <p:extLst>
      <p:ext uri="{BB962C8B-B14F-4D97-AF65-F5344CB8AC3E}">
        <p14:creationId xmlns:p14="http://schemas.microsoft.com/office/powerpoint/2010/main" val="167992940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6200" y="119581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Date objects are created with the new Date() constructor. Using new Date(), creates a new date object with the current date and time.</a:t>
            </a:r>
          </a:p>
        </p:txBody>
      </p:sp>
      <p:sp>
        <p:nvSpPr>
          <p:cNvPr id="11" name="Rectangle 10"/>
          <p:cNvSpPr/>
          <p:nvPr/>
        </p:nvSpPr>
        <p:spPr>
          <a:xfrm>
            <a:off x="228600" y="2002730"/>
            <a:ext cx="8686800" cy="400110"/>
          </a:xfrm>
          <a:prstGeom prst="rect">
            <a:avLst/>
          </a:prstGeom>
          <a:solidFill>
            <a:schemeClr val="bg2">
              <a:lumMod val="10000"/>
            </a:schemeClr>
          </a:solidFill>
        </p:spPr>
        <p:txBody>
          <a:bodyPr wrap="square">
            <a:spAutoFit/>
          </a:bodyPr>
          <a:lstStyle/>
          <a:p>
            <a:r>
              <a:rPr lang="en-IN" sz="2000" dirty="0">
                <a:solidFill>
                  <a:srgbClr val="F3EF53"/>
                </a:solidFill>
                <a:latin typeface="Arial" panose="020B0604020202020204" pitchFamily="34" charset="0"/>
                <a:cs typeface="Arial" panose="020B0604020202020204" pitchFamily="34" charset="0"/>
              </a:rPr>
              <a:t>new Date()</a:t>
            </a:r>
          </a:p>
        </p:txBody>
      </p:sp>
      <p:sp>
        <p:nvSpPr>
          <p:cNvPr id="3" name="Rectangle 2"/>
          <p:cNvSpPr/>
          <p:nvPr/>
        </p:nvSpPr>
        <p:spPr>
          <a:xfrm>
            <a:off x="95002" y="258601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2296852513"/>
              </p:ext>
            </p:extLst>
          </p:nvPr>
        </p:nvGraphicFramePr>
        <p:xfrm>
          <a:off x="152400" y="301244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getDate()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day as a number (1-31)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weekday as a number (0-6)</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getFullYear()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four digit year (</a:t>
                      </a:r>
                      <a:r>
                        <a:rPr lang="en-IN" sz="1800" dirty="0" err="1" smtClean="0">
                          <a:effectLst/>
                          <a:latin typeface="Calibri" panose="020F0502020204030204" pitchFamily="34" charset="0"/>
                          <a:cs typeface="Calibri" panose="020F0502020204030204" pitchFamily="34" charset="0"/>
                        </a:rPr>
                        <a:t>yyyy</a:t>
                      </a:r>
                      <a:r>
                        <a:rPr lang="en-IN" sz="1800" dirty="0" smtClean="0">
                          <a:effectLst/>
                          <a:latin typeface="Calibri" panose="020F0502020204030204" pitchFamily="34" charset="0"/>
                          <a:cs typeface="Calibri" panose="020F0502020204030204" pitchFamily="34" charset="0"/>
                        </a:rPr>
                        <a: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getMonth()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month (0-11)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getHours()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effectLst/>
                          <a:latin typeface="Calibri" panose="020F0502020204030204" pitchFamily="34" charset="0"/>
                          <a:cs typeface="Calibri" panose="020F0502020204030204" pitchFamily="34" charset="0"/>
                        </a:rPr>
                        <a:t>Get the hour (0-23)</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getMilliseconds()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milliseconds (0-999)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3522654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219200"/>
            <a:ext cx="8686800" cy="400110"/>
          </a:xfrm>
          <a:prstGeom prst="rect">
            <a:avLst/>
          </a:prstGeom>
          <a:solidFill>
            <a:schemeClr val="bg2">
              <a:lumMod val="10000"/>
            </a:schemeClr>
          </a:solidFill>
        </p:spPr>
        <p:txBody>
          <a:bodyPr wrap="square">
            <a:spAutoFit/>
          </a:bodyPr>
          <a:lstStyle/>
          <a:p>
            <a:r>
              <a:rPr lang="en-IN" sz="2000" dirty="0">
                <a:solidFill>
                  <a:srgbClr val="F3EF53"/>
                </a:solidFill>
                <a:latin typeface="Arial" panose="020B0604020202020204" pitchFamily="34" charset="0"/>
                <a:cs typeface="Arial" panose="020B0604020202020204" pitchFamily="34" charset="0"/>
              </a:rPr>
              <a:t>new Date()</a:t>
            </a:r>
          </a:p>
        </p:txBody>
      </p:sp>
      <p:sp>
        <p:nvSpPr>
          <p:cNvPr id="3" name="Rectangle 2"/>
          <p:cNvSpPr/>
          <p:nvPr/>
        </p:nvSpPr>
        <p:spPr>
          <a:xfrm>
            <a:off x="95002" y="1905000"/>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4106242586"/>
              </p:ext>
            </p:extLst>
          </p:nvPr>
        </p:nvGraphicFramePr>
        <p:xfrm>
          <a:off x="152400" y="2331422"/>
          <a:ext cx="8821882" cy="15367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getMinutes()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minutes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seconds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getTime()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time (milliseconds since January 1, 1970)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399" y="4082296"/>
            <a:ext cx="8839199"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"Sunday"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"Tuesday"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"Wednesday"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"Thursday"</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Friday"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"Saturday"</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getDay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7177346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window object</a:t>
            </a:r>
            <a:endParaRPr lang="en-US" sz="6000" dirty="0"/>
          </a:p>
        </p:txBody>
      </p:sp>
    </p:spTree>
    <p:extLst>
      <p:ext uri="{BB962C8B-B14F-4D97-AF65-F5344CB8AC3E}">
        <p14:creationId xmlns:p14="http://schemas.microsoft.com/office/powerpoint/2010/main" val="32757261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script tag</a:t>
            </a:r>
            <a:endParaRPr lang="en-US" sz="6000" dirty="0"/>
          </a:p>
        </p:txBody>
      </p:sp>
      <p:sp>
        <p:nvSpPr>
          <p:cNvPr id="3" name="Rectangle 2"/>
          <p:cNvSpPr/>
          <p:nvPr/>
        </p:nvSpPr>
        <p:spPr>
          <a:xfrm>
            <a:off x="304800" y="3099137"/>
            <a:ext cx="8534400" cy="1200329"/>
          </a:xfrm>
          <a:prstGeom prst="rect">
            <a:avLst/>
          </a:prstGeom>
        </p:spPr>
        <p:txBody>
          <a:bodyPr wrap="square">
            <a:spAutoFit/>
          </a:bodyPr>
          <a:lstStyle/>
          <a:p>
            <a:r>
              <a:rPr lang="en-IN" dirty="0">
                <a:latin typeface="Segoe UI Light" panose="020B0502040204020203" pitchFamily="34" charset="0"/>
                <a:cs typeface="Segoe UI Light" panose="020B0502040204020203" pitchFamily="34" charset="0"/>
              </a:rPr>
              <a:t>The &lt;script&gt; tag is used to define a client-side script (JavaScript). The &lt;script&gt; element either contains scripting statements, or it points to an external script file through the src attribute.</a:t>
            </a:r>
          </a:p>
        </p:txBody>
      </p:sp>
    </p:spTree>
    <p:extLst>
      <p:ext uri="{BB962C8B-B14F-4D97-AF65-F5344CB8AC3E}">
        <p14:creationId xmlns:p14="http://schemas.microsoft.com/office/powerpoint/2010/main" val="412016771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 object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343400" y="98048"/>
            <a:ext cx="4724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Window is the object of browser, it is not the object of javascript.</a:t>
            </a:r>
          </a:p>
        </p:txBody>
      </p:sp>
      <p:sp>
        <p:nvSpPr>
          <p:cNvPr id="6" name="Rectangle 5"/>
          <p:cNvSpPr/>
          <p:nvPr/>
        </p:nvSpPr>
        <p:spPr>
          <a:xfrm>
            <a:off x="152400" y="2438400"/>
            <a:ext cx="8839200" cy="954107"/>
          </a:xfrm>
          <a:prstGeom prst="rect">
            <a:avLst/>
          </a:prstGeom>
        </p:spPr>
        <p:txBody>
          <a:bodyPr wrap="square">
            <a:spAutoFit/>
          </a:bodyPr>
          <a:lstStyle/>
          <a:p>
            <a:r>
              <a:rPr lang="en-IN" sz="2800" dirty="0">
                <a:latin typeface="Calibri" panose="020F0502020204030204" pitchFamily="34" charset="0"/>
                <a:cs typeface="Calibri" panose="020F0502020204030204" pitchFamily="34" charset="0"/>
              </a:rPr>
              <a:t>The window object represents a window in browser. An object of window is created automatically by the browser.</a:t>
            </a:r>
          </a:p>
        </p:txBody>
      </p:sp>
    </p:spTree>
    <p:extLst>
      <p:ext uri="{BB962C8B-B14F-4D97-AF65-F5344CB8AC3E}">
        <p14:creationId xmlns:p14="http://schemas.microsoft.com/office/powerpoint/2010/main" val="130664968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window.alert()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window.alert</a:t>
            </a:r>
            <a:r>
              <a:rPr lang="en-IN" sz="1800" dirty="0">
                <a:latin typeface="Arial" panose="020B0604020202020204" pitchFamily="34" charset="0"/>
                <a:cs typeface="Arial" panose="020B0604020202020204" pitchFamily="34" charset="0"/>
              </a:rPr>
              <a:t>() method displays an alert dialog with the optional specified content and an OK button.</a:t>
            </a:r>
            <a:endParaRPr lang="en-IN" sz="1800" dirty="0">
              <a:solidFill>
                <a:srgbClr val="C00000"/>
              </a:solidFill>
              <a:latin typeface="Arial" panose="020B0604020202020204" pitchFamily="34" charset="0"/>
              <a:cs typeface="Arial" panose="020B0604020202020204" pitchFamily="34" charset="0"/>
            </a:endParaRPr>
          </a:p>
        </p:txBody>
      </p:sp>
      <p:sp>
        <p:nvSpPr>
          <p:cNvPr id="9" name="Rectangle 8"/>
          <p:cNvSpPr/>
          <p:nvPr/>
        </p:nvSpPr>
        <p:spPr>
          <a:xfrm>
            <a:off x="152400" y="1905000"/>
            <a:ext cx="88392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alert</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message</a:t>
            </a:r>
            <a:r>
              <a:rPr lang="en-IN" sz="2000" dirty="0">
                <a:solidFill>
                  <a:schemeClr val="bg1">
                    <a:lumMod val="85000"/>
                  </a:schemeClr>
                </a:solidFill>
                <a:latin typeface="Consolas" panose="020B0609020204030204" pitchFamily="49" charset="0"/>
              </a:rPr>
              <a:t>);</a:t>
            </a:r>
          </a:p>
        </p:txBody>
      </p:sp>
      <p:sp>
        <p:nvSpPr>
          <p:cNvPr id="5" name="Rectangle 4"/>
          <p:cNvSpPr/>
          <p:nvPr/>
        </p:nvSpPr>
        <p:spPr>
          <a:xfrm>
            <a:off x="228600" y="2667000"/>
            <a:ext cx="8610600" cy="646331"/>
          </a:xfrm>
          <a:prstGeom prst="rect">
            <a:avLst/>
          </a:prstGeom>
        </p:spPr>
        <p:txBody>
          <a:bodyPr wrap="square">
            <a:spAutoFit/>
          </a:bodyPr>
          <a:lstStyle/>
          <a:p>
            <a:pPr marL="285750" indent="-285750">
              <a:buFont typeface="Arial" panose="020B0604020202020204" pitchFamily="34" charset="0"/>
              <a:buChar char="•"/>
            </a:pPr>
            <a:r>
              <a:rPr lang="en-IN" sz="1800" dirty="0" smtClean="0">
                <a:latin typeface="Arial" panose="020B0604020202020204" pitchFamily="34" charset="0"/>
                <a:cs typeface="Arial" panose="020B0604020202020204" pitchFamily="34" charset="0"/>
              </a:rPr>
              <a:t>Message </a:t>
            </a:r>
            <a:r>
              <a:rPr lang="en-IN" sz="1800" dirty="0">
                <a:latin typeface="Arial" panose="020B0604020202020204" pitchFamily="34" charset="0"/>
                <a:cs typeface="Arial" panose="020B0604020202020204" pitchFamily="34" charset="0"/>
              </a:rPr>
              <a:t>is an optional string of text you want to display in the alert dialog, or, alternatively, an object that is converted into a string and displayed.</a:t>
            </a:r>
          </a:p>
        </p:txBody>
      </p:sp>
      <p:sp>
        <p:nvSpPr>
          <p:cNvPr id="4" name="Rectangle 3"/>
          <p:cNvSpPr/>
          <p:nvPr/>
        </p:nvSpPr>
        <p:spPr>
          <a:xfrm>
            <a:off x="185057" y="3497298"/>
            <a:ext cx="8806542"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alert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World!"</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5549393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window.confirm()</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a:t>
            </a:r>
            <a:r>
              <a:rPr lang="en-IN" sz="1800" dirty="0" smtClean="0">
                <a:solidFill>
                  <a:srgbClr val="0000FF"/>
                </a:solidFill>
                <a:latin typeface="Consolas" panose="020B0609020204030204" pitchFamily="49" charset="0"/>
              </a:rPr>
              <a:t>indow.confirm</a:t>
            </a:r>
            <a:r>
              <a:rPr lang="en-IN" sz="1800" dirty="0">
                <a:solidFill>
                  <a:srgbClr val="0000FF"/>
                </a:solidFill>
                <a:latin typeface="Consolas" panose="020B0609020204030204" pitchFamily="49" charset="0"/>
              </a:rPr>
              <a:t>()</a:t>
            </a:r>
            <a:r>
              <a:rPr lang="en-IN" sz="1800" dirty="0">
                <a:latin typeface="Arial" panose="020B0604020202020204" pitchFamily="34" charset="0"/>
                <a:cs typeface="Arial" panose="020B0604020202020204" pitchFamily="34" charset="0"/>
              </a:rPr>
              <a:t> method displays a modal dialog with an optional message and two buttons, OK and Cancel.</a:t>
            </a:r>
            <a:endParaRPr lang="en-IN" sz="1800" dirty="0">
              <a:solidFill>
                <a:srgbClr val="C00000"/>
              </a:solidFill>
              <a:latin typeface="Arial" panose="020B0604020202020204" pitchFamily="34" charset="0"/>
              <a:cs typeface="Arial" panose="020B0604020202020204" pitchFamily="34" charset="0"/>
            </a:endParaRPr>
          </a:p>
        </p:txBody>
      </p:sp>
      <p:sp>
        <p:nvSpPr>
          <p:cNvPr id="5" name="Rectangle 4"/>
          <p:cNvSpPr/>
          <p:nvPr/>
        </p:nvSpPr>
        <p:spPr>
          <a:xfrm>
            <a:off x="228600" y="2623765"/>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the optional string to be displayed in the dialog</a:t>
            </a:r>
            <a:r>
              <a:rPr lang="en-IN" sz="1800" dirty="0" smtClean="0">
                <a:latin typeface="Arial" panose="020B0604020202020204" pitchFamily="34" charset="0"/>
                <a:cs typeface="Arial" panose="020B0604020202020204" pitchFamily="34" charset="0"/>
              </a:rPr>
              <a:t>.</a:t>
            </a:r>
          </a:p>
          <a:p>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boolean value indicating whether OK or Cancel was selected (true means OK).</a:t>
            </a:r>
          </a:p>
        </p:txBody>
      </p:sp>
      <p:sp>
        <p:nvSpPr>
          <p:cNvPr id="12" name="Rectangle 11"/>
          <p:cNvSpPr/>
          <p:nvPr/>
        </p:nvSpPr>
        <p:spPr>
          <a:xfrm>
            <a:off x="152400" y="1828800"/>
            <a:ext cx="88392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confirm</a:t>
            </a:r>
            <a:r>
              <a:rPr lang="en-IN" sz="2000" dirty="0" smtClean="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4" name="Rectangle 3"/>
          <p:cNvSpPr/>
          <p:nvPr/>
        </p:nvSpPr>
        <p:spPr>
          <a:xfrm>
            <a:off x="381000" y="3813208"/>
            <a:ext cx="84582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if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confirm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"Do you really want to leave?"</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Do something…</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2361339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window.prompt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window.prompt</a:t>
            </a:r>
            <a:r>
              <a:rPr lang="en-IN" sz="1800" dirty="0">
                <a:latin typeface="Arial" panose="020B0604020202020204" pitchFamily="34" charset="0"/>
                <a:cs typeface="Arial" panose="020B0604020202020204" pitchFamily="34" charset="0"/>
              </a:rPr>
              <a:t>() displays a dialog with an optional message prompting the user to input some text.</a:t>
            </a:r>
            <a:endParaRPr lang="en-IN" sz="1800" dirty="0">
              <a:solidFill>
                <a:srgbClr val="C00000"/>
              </a:solidFill>
              <a:latin typeface="Arial" panose="020B0604020202020204" pitchFamily="34" charset="0"/>
              <a:cs typeface="Arial" panose="020B0604020202020204" pitchFamily="34" charset="0"/>
            </a:endParaRPr>
          </a:p>
        </p:txBody>
      </p:sp>
      <p:sp>
        <p:nvSpPr>
          <p:cNvPr id="5" name="Rectangle 4"/>
          <p:cNvSpPr/>
          <p:nvPr/>
        </p:nvSpPr>
        <p:spPr>
          <a:xfrm>
            <a:off x="228600" y="2514600"/>
            <a:ext cx="8610600" cy="2031325"/>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string containing the text entered by the user, or null</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a string of text to display to the user. This parameter is optional and can be omitted if there is nothing to show in the prompt window</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Default is a string containing the default value displayed in the text input field. It is an optional parameter.</a:t>
            </a:r>
          </a:p>
        </p:txBody>
      </p:sp>
      <p:sp>
        <p:nvSpPr>
          <p:cNvPr id="10" name="Rectangle 9"/>
          <p:cNvSpPr/>
          <p:nvPr/>
        </p:nvSpPr>
        <p:spPr>
          <a:xfrm>
            <a:off x="152400" y="1885890"/>
            <a:ext cx="88392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prompt</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default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7" name="Rectangle 6"/>
          <p:cNvSpPr/>
          <p:nvPr/>
        </p:nvSpPr>
        <p:spPr>
          <a:xfrm>
            <a:off x="304800" y="4679522"/>
            <a:ext cx="8458200" cy="923330"/>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prompt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"Enter Value!"</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9551037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window.open</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window.open</a:t>
            </a:r>
            <a:r>
              <a:rPr lang="en-IN" sz="1800" dirty="0">
                <a:solidFill>
                  <a:srgbClr val="0000FF"/>
                </a:solidFill>
                <a:latin typeface="Consolas" panose="020B0609020204030204" pitchFamily="49"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method loads the specified resource into the browsing context (window or tab) with the specified name. If the name doesn't exist, then a new window is opened and the specified resource is loaded into its browsing context.</a:t>
            </a:r>
            <a:endParaRPr lang="en-IN" sz="1800" dirty="0">
              <a:solidFill>
                <a:srgbClr val="C00000"/>
              </a:solidFill>
              <a:latin typeface="Arial" panose="020B0604020202020204" pitchFamily="34" charset="0"/>
              <a:cs typeface="Arial" panose="020B0604020202020204" pitchFamily="34" charset="0"/>
            </a:endParaRPr>
          </a:p>
        </p:txBody>
      </p:sp>
      <p:sp>
        <p:nvSpPr>
          <p:cNvPr id="13" name="Rectangle 12"/>
          <p:cNvSpPr/>
          <p:nvPr/>
        </p:nvSpPr>
        <p:spPr>
          <a:xfrm>
            <a:off x="228600" y="3048000"/>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A </a:t>
            </a:r>
            <a:r>
              <a:rPr lang="en-IN" sz="1800" dirty="0" smtClean="0">
                <a:latin typeface="Arial" panose="020B0604020202020204" pitchFamily="34" charset="0"/>
                <a:cs typeface="Arial" panose="020B0604020202020204" pitchFamily="34" charset="0"/>
              </a:rPr>
              <a:t>DOM String </a:t>
            </a:r>
            <a:r>
              <a:rPr lang="en-IN" sz="1800" dirty="0">
                <a:latin typeface="Arial" panose="020B0604020202020204" pitchFamily="34" charset="0"/>
                <a:cs typeface="Arial" panose="020B0604020202020204" pitchFamily="34" charset="0"/>
              </a:rPr>
              <a:t>indicating the URL of the resource to be loaded. This can be a path or URL to an HTML page, image file, or any other resource which is supported by the browser. If the empty string ("") is specified as url, a blank page is opened into the targeted browsing context.</a:t>
            </a:r>
          </a:p>
        </p:txBody>
      </p:sp>
      <p:sp>
        <p:nvSpPr>
          <p:cNvPr id="10" name="Rectangle 9"/>
          <p:cNvSpPr/>
          <p:nvPr/>
        </p:nvSpPr>
        <p:spPr>
          <a:xfrm>
            <a:off x="152400" y="2209800"/>
            <a:ext cx="8839200" cy="400110"/>
          </a:xfrm>
          <a:prstGeom prst="rect">
            <a:avLst/>
          </a:prstGeom>
          <a:solidFill>
            <a:schemeClr val="bg2">
              <a:lumMod val="10000"/>
            </a:schemeClr>
          </a:solidFill>
        </p:spPr>
        <p:txBody>
          <a:bodyPr wrap="square">
            <a:spAutoFit/>
          </a:bodyPr>
          <a:lstStyle/>
          <a:p>
            <a:r>
              <a:rPr lang="en-IN" sz="2000" dirty="0" smtClean="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window</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open</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url</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windowName</a:t>
            </a:r>
            <a:r>
              <a:rPr lang="en-IN" sz="2000" dirty="0" smtClean="0">
                <a:solidFill>
                  <a:srgbClr val="333333"/>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windowFeatures</a:t>
            </a:r>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381000" y="4544199"/>
            <a:ext cx="6400800" cy="1015663"/>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9CDCFE"/>
                </a:solidFill>
                <a:latin typeface="Consolas" panose="020B0609020204030204" pitchFamily="49" charset="0"/>
              </a:rPr>
              <a:t>  window</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open</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"Page1.html"</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1370689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window.close</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window.close()</a:t>
            </a:r>
            <a:r>
              <a:rPr lang="en-IN" sz="1800" dirty="0">
                <a:latin typeface="Arial" panose="020B0604020202020204" pitchFamily="34" charset="0"/>
                <a:cs typeface="Arial" panose="020B0604020202020204" pitchFamily="34" charset="0"/>
              </a:rPr>
              <a:t> method closes the current window, or the window on which it was called.</a:t>
            </a:r>
            <a:endParaRPr lang="en-IN" sz="1800" dirty="0">
              <a:solidFill>
                <a:srgbClr val="C00000"/>
              </a:solidFill>
              <a:latin typeface="Arial" panose="020B0604020202020204" pitchFamily="34" charset="0"/>
              <a:cs typeface="Arial" panose="020B0604020202020204" pitchFamily="34" charset="0"/>
            </a:endParaRPr>
          </a:p>
        </p:txBody>
      </p:sp>
      <p:sp>
        <p:nvSpPr>
          <p:cNvPr id="9" name="Rectangle 8"/>
          <p:cNvSpPr/>
          <p:nvPr/>
        </p:nvSpPr>
        <p:spPr>
          <a:xfrm>
            <a:off x="152400" y="1905000"/>
            <a:ext cx="88392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close</a:t>
            </a:r>
            <a:r>
              <a:rPr lang="en-IN" sz="2000" dirty="0">
                <a:solidFill>
                  <a:schemeClr val="bg1">
                    <a:lumMod val="85000"/>
                  </a:schemeClr>
                </a:solidFill>
                <a:latin typeface="Consolas" panose="020B0609020204030204" pitchFamily="49" charset="0"/>
              </a:rPr>
              <a:t>();</a:t>
            </a:r>
          </a:p>
        </p:txBody>
      </p:sp>
      <p:sp>
        <p:nvSpPr>
          <p:cNvPr id="4" name="Rectangle 3"/>
          <p:cNvSpPr/>
          <p:nvPr/>
        </p:nvSpPr>
        <p:spPr>
          <a:xfrm>
            <a:off x="304800" y="2971800"/>
            <a:ext cx="85344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window</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close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734592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string object</a:t>
            </a:r>
            <a:endParaRPr lang="en-US" sz="6000" dirty="0"/>
          </a:p>
        </p:txBody>
      </p:sp>
    </p:spTree>
    <p:extLst>
      <p:ext uri="{BB962C8B-B14F-4D97-AF65-F5344CB8AC3E}">
        <p14:creationId xmlns:p14="http://schemas.microsoft.com/office/powerpoint/2010/main" val="362791057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String</a:t>
            </a:r>
            <a:r>
              <a:rPr lang="en-IN" sz="1800" dirty="0">
                <a:latin typeface="Arial" panose="020B0604020202020204" pitchFamily="34" charset="0"/>
                <a:cs typeface="Arial" panose="020B0604020202020204" pitchFamily="34" charset="0"/>
              </a:rPr>
              <a:t> global object is a constructor for strings, or a sequence of characters.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524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190500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String</a:t>
            </a:r>
            <a:r>
              <a:rPr lang="en-IN" sz="2000" dirty="0">
                <a:solidFill>
                  <a:schemeClr val="bg1">
                    <a:lumMod val="85000"/>
                  </a:schemeClr>
                </a:solidFill>
                <a:latin typeface="Arial" panose="020B0604020202020204" pitchFamily="34" charset="0"/>
                <a:cs typeface="Arial" panose="020B0604020202020204" pitchFamily="34" charset="0"/>
              </a:rPr>
              <a:t>(</a:t>
            </a:r>
            <a:r>
              <a:rPr lang="en-IN" sz="2000" dirty="0">
                <a:solidFill>
                  <a:schemeClr val="bg2">
                    <a:lumMod val="75000"/>
                  </a:schemeClr>
                </a:solidFill>
                <a:latin typeface="Arial" panose="020B0604020202020204" pitchFamily="34" charset="0"/>
                <a:cs typeface="Arial" panose="020B0604020202020204" pitchFamily="34" charset="0"/>
              </a:rPr>
              <a:t>thing</a:t>
            </a:r>
            <a:r>
              <a:rPr lang="en-IN" sz="2000" dirty="0">
                <a:solidFill>
                  <a:schemeClr val="bg1">
                    <a:lumMod val="85000"/>
                  </a:schemeClr>
                </a:solidFill>
                <a:latin typeface="Arial" panose="020B0604020202020204" pitchFamily="34" charset="0"/>
                <a:cs typeface="Arial" panose="020B0604020202020204" pitchFamily="34" charset="0"/>
              </a:rPr>
              <a:t>)</a:t>
            </a:r>
            <a:endParaRPr lang="en-IN" sz="2000" dirty="0" smtClean="0">
              <a:solidFill>
                <a:schemeClr val="bg1">
                  <a:lumMod val="85000"/>
                </a:schemeClr>
              </a:solidFill>
              <a:latin typeface="Arial" panose="020B0604020202020204" pitchFamily="34" charset="0"/>
              <a:cs typeface="Arial" panose="020B0604020202020204" pitchFamily="34" charset="0"/>
            </a:endParaRPr>
          </a:p>
        </p:txBody>
      </p:sp>
      <p:sp>
        <p:nvSpPr>
          <p:cNvPr id="10" name="Rectangle 9"/>
          <p:cNvSpPr/>
          <p:nvPr/>
        </p:nvSpPr>
        <p:spPr>
          <a:xfrm>
            <a:off x="152400" y="2353270"/>
            <a:ext cx="8801100" cy="400110"/>
          </a:xfrm>
          <a:prstGeom prst="rect">
            <a:avLst/>
          </a:prstGeom>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thing</a:t>
            </a:r>
            <a:r>
              <a:rPr lang="en-IN" sz="1800" dirty="0" smtClean="0">
                <a:latin typeface="Arial" panose="020B0604020202020204" pitchFamily="34" charset="0"/>
                <a:cs typeface="Arial" panose="020B0604020202020204" pitchFamily="34" charset="0"/>
              </a:rPr>
              <a:t>: Anything </a:t>
            </a:r>
            <a:r>
              <a:rPr lang="en-IN" sz="1800" dirty="0">
                <a:latin typeface="Arial" panose="020B0604020202020204" pitchFamily="34" charset="0"/>
                <a:cs typeface="Arial" panose="020B0604020202020204" pitchFamily="34" charset="0"/>
              </a:rPr>
              <a:t>to be converted to a string.</a:t>
            </a:r>
          </a:p>
        </p:txBody>
      </p:sp>
      <p:graphicFrame>
        <p:nvGraphicFramePr>
          <p:cNvPr id="12" name="Table 11"/>
          <p:cNvGraphicFramePr>
            <a:graphicFrameLocks noGrp="1"/>
          </p:cNvGraphicFramePr>
          <p:nvPr>
            <p:extLst>
              <p:ext uri="{D42A27DB-BD31-4B8C-83A1-F6EECF244321}">
                <p14:modId xmlns:p14="http://schemas.microsoft.com/office/powerpoint/2010/main" val="1607435082"/>
              </p:ext>
            </p:extLst>
          </p:nvPr>
        </p:nvGraphicFramePr>
        <p:xfrm>
          <a:off x="152400" y="2860040"/>
          <a:ext cx="8821882" cy="23368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kumimoji="0" lang="en-IN" b="1" kern="1200" dirty="0">
                        <a:solidFill>
                          <a:schemeClr val="bg1"/>
                        </a:solidFill>
                        <a:latin typeface="Calibri" panose="020F0502020204030204" pitchFamily="34" charset="0"/>
                        <a:ea typeface="+mn-ea"/>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b="1" i="0" kern="1200" dirty="0" smtClean="0">
                          <a:solidFill>
                            <a:schemeClr val="tx1"/>
                          </a:solidFill>
                          <a:effectLst/>
                          <a:latin typeface="+mn-lt"/>
                          <a:ea typeface="+mn-ea"/>
                          <a:cs typeface="+mn-cs"/>
                        </a:rPr>
                        <a:t>Parameters</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index: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An integer between 0 and 1-less-than the length of the string. If no index is provided, charAt() will use 0.</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string representing the character at the specified index; empty string if index is out of range.</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charAt</a:t>
                      </a:r>
                      <a:r>
                        <a:rPr lang="en-IN" sz="1800" dirty="0" smtClean="0">
                          <a:solidFill>
                            <a:srgbClr val="D4D4D4"/>
                          </a:solidFill>
                          <a:latin typeface="Consolas" panose="020B0609020204030204" pitchFamily="49" charset="0"/>
                        </a:rPr>
                        <a:t>(2));</a:t>
                      </a:r>
                      <a:endParaRPr lang="en-IN" dirty="0" smtClean="0"/>
                    </a:p>
                  </a:txBody>
                  <a:tcPr marL="76200" marR="76200" marT="57150" marB="57150" anchor="ctr"/>
                </a:tc>
              </a:tr>
            </a:tbl>
          </a:graphicData>
        </a:graphic>
      </p:graphicFrame>
      <p:sp>
        <p:nvSpPr>
          <p:cNvPr id="13" name="Rectangle 12"/>
          <p:cNvSpPr/>
          <p:nvPr/>
        </p:nvSpPr>
        <p:spPr>
          <a:xfrm>
            <a:off x="2247900" y="1379447"/>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58571784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4275278302"/>
              </p:ext>
            </p:extLst>
          </p:nvPr>
        </p:nvGraphicFramePr>
        <p:xfrm>
          <a:off x="152400" y="1031240"/>
          <a:ext cx="8821882" cy="52628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charCodeAt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index</a:t>
                      </a:r>
                      <a:r>
                        <a:rPr lang="en-IN" sz="1800" dirty="0" smtClean="0">
                          <a:latin typeface="Cambria" panose="02040503050406030204" pitchFamily="18" charset="0"/>
                        </a:rPr>
                        <a:t>: An integer greater than or equal to 0 and less than the length of the string; if it is not a number, it defaults to 0.</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a:t>
                      </a:r>
                      <a:r>
                        <a:rPr kumimoji="0" lang="en-IN" sz="1800" b="1" i="0" kern="1200" dirty="0" smtClean="0">
                          <a:solidFill>
                            <a:schemeClr val="tx1"/>
                          </a:solidFill>
                          <a:effectLst/>
                          <a:latin typeface="Cambria" panose="02040503050406030204" pitchFamily="18" charset="0"/>
                          <a:ea typeface="+mn-ea"/>
                          <a:cs typeface="+mn-cs"/>
                        </a:rPr>
                        <a:t> </a:t>
                      </a:r>
                      <a:r>
                        <a:rPr kumimoji="0" lang="en-IN" sz="1800" kern="1200" dirty="0" smtClean="0">
                          <a:solidFill>
                            <a:srgbClr val="0070C0"/>
                          </a:solidFill>
                          <a:latin typeface="Cambria" panose="02040503050406030204" pitchFamily="18" charset="0"/>
                          <a:ea typeface="+mn-ea"/>
                          <a:cs typeface="Calibri" panose="020F0502020204030204" pitchFamily="34" charset="0"/>
                        </a:rPr>
                        <a:t>value:</a:t>
                      </a:r>
                      <a:r>
                        <a:rPr kumimoji="0" lang="en-IN" sz="1800" kern="1200" baseline="0" dirty="0" smtClean="0">
                          <a:solidFill>
                            <a:srgbClr val="0070C0"/>
                          </a:solidFill>
                          <a:latin typeface="Cambria" panose="02040503050406030204" pitchFamily="18" charset="0"/>
                          <a:ea typeface="+mn-ea"/>
                          <a:cs typeface="Calibri" panose="020F0502020204030204" pitchFamily="34" charset="0"/>
                        </a:rPr>
                        <a:t> </a:t>
                      </a:r>
                      <a:r>
                        <a:rPr kumimoji="0" lang="en-IN" sz="1800" b="0" i="0" kern="1200" dirty="0" smtClean="0">
                          <a:solidFill>
                            <a:schemeClr val="tx1"/>
                          </a:solidFill>
                          <a:effectLst/>
                          <a:latin typeface="Cambria" panose="02040503050406030204" pitchFamily="18" charset="0"/>
                          <a:ea typeface="+mn-ea"/>
                          <a:cs typeface="+mn-cs"/>
                        </a:rPr>
                        <a:t>A number representing the UTF-16 code unit value of the character at the given index; </a:t>
                      </a:r>
                      <a:r>
                        <a:rPr kumimoji="0" lang="en-IN" sz="1800" b="0" i="0" u="none" strike="noStrike" kern="1200" dirty="0" smtClean="0">
                          <a:solidFill>
                            <a:srgbClr val="7030A0"/>
                          </a:solidFill>
                          <a:effectLst/>
                          <a:latin typeface="Cambria" panose="02040503050406030204" pitchFamily="18" charset="0"/>
                          <a:ea typeface="+mn-ea"/>
                          <a:cs typeface="+mn-cs"/>
                        </a:rPr>
                        <a:t>NaN</a:t>
                      </a:r>
                      <a:r>
                        <a:rPr kumimoji="0" lang="en-IN" sz="1800" b="0" i="0" kern="1200" dirty="0" smtClean="0">
                          <a:solidFill>
                            <a:schemeClr val="tx1"/>
                          </a:solidFill>
                          <a:effectLst/>
                          <a:latin typeface="Cambria" panose="02040503050406030204" pitchFamily="18" charset="0"/>
                          <a:ea typeface="+mn-ea"/>
                          <a:cs typeface="+mn-cs"/>
                        </a:rPr>
                        <a:t> if index is out of range.</a:t>
                      </a:r>
                    </a:p>
                    <a:p>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charCodeAt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indexOf</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searchValue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fromIndex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b="1" i="0" kern="1200" dirty="0" smtClean="0">
                          <a:solidFill>
                            <a:schemeClr val="tx1"/>
                          </a:solidFill>
                          <a:effectLst/>
                          <a:latin typeface="Cambria" panose="02040503050406030204" pitchFamily="18" charset="0"/>
                          <a:ea typeface="+mn-ea"/>
                          <a:cs typeface="+mn-cs"/>
                        </a:rPr>
                        <a:t>Parameters</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searchValue</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 A string representing the value to search for.</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fromIndex</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Optional: An integer representing the index at which to start the search; the default value is 0.</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p>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index of the first occurrence of the specified value; -1 if not found.</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indexOf</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"W"</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bl>
          </a:graphicData>
        </a:graphic>
      </p:graphicFrame>
      <p:sp>
        <p:nvSpPr>
          <p:cNvPr id="5" name="Rectangle 4"/>
          <p:cNvSpPr/>
          <p:nvPr/>
        </p:nvSpPr>
        <p:spPr>
          <a:xfrm>
            <a:off x="2286000" y="5562600"/>
            <a:ext cx="4572000" cy="461665"/>
          </a:xfrm>
          <a:prstGeom prst="rect">
            <a:avLst/>
          </a:prstGeom>
        </p:spPr>
        <p:txBody>
          <a:bodyPr>
            <a:spAutoFit/>
          </a:bodyPr>
          <a:lstStyle/>
          <a:p>
            <a:endParaRPr lang="en-IN" dirty="0"/>
          </a:p>
        </p:txBody>
      </p:sp>
      <p:sp>
        <p:nvSpPr>
          <p:cNvPr id="7" name="Rectangle 6"/>
          <p:cNvSpPr/>
          <p:nvPr/>
        </p:nvSpPr>
        <p:spPr>
          <a:xfrm>
            <a:off x="2819400" y="5782546"/>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46119879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85664522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padStart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mbria" panose="02040503050406030204" pitchFamily="18" charset="0"/>
                        <a:ea typeface="+mn-ea"/>
                        <a:cs typeface="+mn-cs"/>
                      </a:endParaRP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 </a:t>
                      </a:r>
                      <a:r>
                        <a:rPr kumimoji="0" lang="en-IN" sz="1800" kern="1200" dirty="0" smtClean="0">
                          <a:solidFill>
                            <a:schemeClr val="tx1"/>
                          </a:solidFill>
                          <a:latin typeface="Cambria" panose="02040503050406030204" pitchFamily="18" charset="0"/>
                          <a:ea typeface="+mn-ea"/>
                          <a:cs typeface="+mn-cs"/>
                        </a:rPr>
                        <a:t>A String of the specified length with the pad string applied from the start.</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padStart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1083254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latin typeface="Arial" pitchFamily="34" charset="0"/>
                <a:cs typeface="Arial" pitchFamily="34" charset="0"/>
              </a:rPr>
              <a:t>Places to put JavaScript code</a:t>
            </a:r>
          </a:p>
        </p:txBody>
      </p:sp>
      <p:sp>
        <p:nvSpPr>
          <p:cNvPr id="7" name="Rectangle 6"/>
          <p:cNvSpPr/>
          <p:nvPr/>
        </p:nvSpPr>
        <p:spPr>
          <a:xfrm>
            <a:off x="152400" y="1066800"/>
            <a:ext cx="8839200" cy="2031325"/>
          </a:xfrm>
          <a:prstGeom prst="rect">
            <a:avLst/>
          </a:prstGeom>
          <a:solidFill>
            <a:schemeClr val="bg1"/>
          </a:solidFill>
        </p:spPr>
        <p:txBody>
          <a:bodyPr wrap="square">
            <a:spAutoFit/>
          </a:bodyPr>
          <a:lstStyle/>
          <a:p>
            <a:pPr marL="457200" indent="-457200">
              <a:lnSpc>
                <a:spcPct val="150000"/>
              </a:lnSpc>
              <a:buFont typeface="Arial" panose="020B0604020202020204" pitchFamily="34" charset="0"/>
              <a:buChar char="•"/>
            </a:pPr>
            <a:r>
              <a:rPr lang="en-US" sz="2000" dirty="0">
                <a:solidFill>
                  <a:srgbClr val="FF7F27"/>
                </a:solidFill>
                <a:latin typeface="Arial" panose="020B0604020202020204" pitchFamily="34" charset="0"/>
                <a:cs typeface="Arial" panose="020B0604020202020204" pitchFamily="34" charset="0"/>
              </a:rPr>
              <a:t>Between the </a:t>
            </a:r>
            <a:r>
              <a:rPr lang="en-US" sz="2800" b="1" dirty="0">
                <a:solidFill>
                  <a:srgbClr val="FF7F27"/>
                </a:solidFill>
                <a:latin typeface="Arial" panose="020B0604020202020204" pitchFamily="34" charset="0"/>
                <a:cs typeface="Arial" panose="020B0604020202020204" pitchFamily="34" charset="0"/>
              </a:rPr>
              <a:t>head</a:t>
            </a:r>
            <a:r>
              <a:rPr lang="en-US" sz="2000" b="1" dirty="0">
                <a:solidFill>
                  <a:srgbClr val="FF7F27"/>
                </a:solidFill>
                <a:latin typeface="Arial" panose="020B0604020202020204" pitchFamily="34" charset="0"/>
                <a:cs typeface="Arial" panose="020B0604020202020204" pitchFamily="34" charset="0"/>
              </a:rPr>
              <a:t> </a:t>
            </a:r>
            <a:r>
              <a:rPr lang="en-US" sz="2800" b="1" dirty="0">
                <a:solidFill>
                  <a:srgbClr val="FF7F27"/>
                </a:solidFill>
                <a:latin typeface="Arial" panose="020B0604020202020204" pitchFamily="34" charset="0"/>
                <a:cs typeface="Arial" panose="020B0604020202020204" pitchFamily="34" charset="0"/>
              </a:rPr>
              <a:t>tag</a:t>
            </a:r>
            <a:r>
              <a:rPr lang="en-US" sz="2000" b="1" dirty="0">
                <a:solidFill>
                  <a:srgbClr val="FF7F27"/>
                </a:solidFill>
                <a:latin typeface="Arial" panose="020B0604020202020204" pitchFamily="34" charset="0"/>
                <a:cs typeface="Arial" panose="020B0604020202020204" pitchFamily="34" charset="0"/>
              </a:rPr>
              <a:t> </a:t>
            </a:r>
            <a:r>
              <a:rPr lang="en-US" sz="2000" dirty="0">
                <a:solidFill>
                  <a:srgbClr val="FF7F27"/>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FF7F27"/>
                </a:solidFill>
                <a:latin typeface="Arial" panose="020B0604020202020204" pitchFamily="34" charset="0"/>
                <a:cs typeface="Arial" panose="020B0604020202020204" pitchFamily="34" charset="0"/>
              </a:rPr>
              <a:t>Between </a:t>
            </a:r>
            <a:r>
              <a:rPr lang="en-US" sz="2000" dirty="0">
                <a:solidFill>
                  <a:srgbClr val="FF7F27"/>
                </a:solidFill>
                <a:latin typeface="Arial" panose="020B0604020202020204" pitchFamily="34" charset="0"/>
                <a:cs typeface="Arial" panose="020B0604020202020204" pitchFamily="34" charset="0"/>
              </a:rPr>
              <a:t>the </a:t>
            </a:r>
            <a:r>
              <a:rPr lang="en-US" sz="2800" b="1" dirty="0">
                <a:solidFill>
                  <a:srgbClr val="FF7F27"/>
                </a:solidFill>
                <a:latin typeface="Arial" panose="020B0604020202020204" pitchFamily="34" charset="0"/>
                <a:cs typeface="Arial" panose="020B0604020202020204" pitchFamily="34" charset="0"/>
              </a:rPr>
              <a:t>body tag </a:t>
            </a:r>
            <a:r>
              <a:rPr lang="en-US" sz="2000" dirty="0">
                <a:solidFill>
                  <a:srgbClr val="FF7F27"/>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FF7F27"/>
                </a:solidFill>
                <a:latin typeface="Arial" panose="020B0604020202020204" pitchFamily="34" charset="0"/>
                <a:cs typeface="Arial" panose="020B0604020202020204" pitchFamily="34" charset="0"/>
              </a:rPr>
              <a:t>In </a:t>
            </a:r>
            <a:r>
              <a:rPr lang="en-US" sz="2800" b="1" dirty="0">
                <a:solidFill>
                  <a:srgbClr val="FF7F27"/>
                </a:solidFill>
                <a:latin typeface="Arial" panose="020B0604020202020204" pitchFamily="34" charset="0"/>
                <a:cs typeface="Arial" panose="020B0604020202020204" pitchFamily="34" charset="0"/>
              </a:rPr>
              <a:t>.js file </a:t>
            </a:r>
            <a:r>
              <a:rPr lang="en-US" sz="2000" dirty="0">
                <a:solidFill>
                  <a:srgbClr val="FF7F27"/>
                </a:solidFill>
                <a:latin typeface="Arial" panose="020B0604020202020204" pitchFamily="34" charset="0"/>
                <a:cs typeface="Arial" panose="020B0604020202020204" pitchFamily="34" charset="0"/>
              </a:rPr>
              <a:t>(external </a:t>
            </a:r>
            <a:r>
              <a:rPr lang="en-US" sz="2000" dirty="0" smtClean="0">
                <a:solidFill>
                  <a:srgbClr val="FF7F27"/>
                </a:solidFill>
                <a:latin typeface="Arial" panose="020B0604020202020204" pitchFamily="34" charset="0"/>
                <a:cs typeface="Arial" panose="020B0604020202020204" pitchFamily="34" charset="0"/>
              </a:rPr>
              <a:t>JavaScript)</a:t>
            </a:r>
          </a:p>
        </p:txBody>
      </p:sp>
      <p:cxnSp>
        <p:nvCxnSpPr>
          <p:cNvPr id="6" name="Straight Connector 5"/>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909457" y="1072565"/>
            <a:ext cx="3962400" cy="707886"/>
          </a:xfrm>
          <a:prstGeom prst="rect">
            <a:avLst/>
          </a:prstGeom>
        </p:spPr>
        <p:txBody>
          <a:bodyPr wrap="square">
            <a:spAutoFit/>
          </a:bodyPr>
          <a:lstStyle/>
          <a:p>
            <a:r>
              <a:rPr lang="en-IN" sz="2000" b="1" dirty="0">
                <a:solidFill>
                  <a:schemeClr val="accent4">
                    <a:lumMod val="50000"/>
                  </a:schemeClr>
                </a:solidFill>
                <a:latin typeface="Segoe UI Light" panose="020B0502040204020203" pitchFamily="34" charset="0"/>
                <a:cs typeface="Segoe UI Light" panose="020B0502040204020203" pitchFamily="34" charset="0"/>
              </a:rPr>
              <a:t>Note: The external script file cannot contain the &lt;script&gt; tag.</a:t>
            </a:r>
          </a:p>
        </p:txBody>
      </p:sp>
      <p:sp>
        <p:nvSpPr>
          <p:cNvPr id="5" name="Rectangle 4"/>
          <p:cNvSpPr/>
          <p:nvPr/>
        </p:nvSpPr>
        <p:spPr>
          <a:xfrm>
            <a:off x="152400" y="3352800"/>
            <a:ext cx="8839200" cy="1477328"/>
          </a:xfrm>
          <a:prstGeom prst="rect">
            <a:avLst/>
          </a:prstGeom>
          <a:solidFill>
            <a:schemeClr val="bg2">
              <a:lumMod val="10000"/>
            </a:schemeClr>
          </a:solidFill>
        </p:spPr>
        <p:txBody>
          <a:bodyPr wrap="square">
            <a:spAutoFit/>
          </a:bodyPr>
          <a:lstStyle/>
          <a:p>
            <a:pPr>
              <a:lnSpc>
                <a:spcPct val="150000"/>
              </a:lnSpc>
            </a:pPr>
            <a:r>
              <a:rPr lang="fr-FR" sz="2000" dirty="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808080"/>
                </a:solidFill>
                <a:latin typeface="Consolas" panose="020B0609020204030204" pitchFamily="49" charset="0"/>
              </a:rPr>
              <a:t>&gt;</a:t>
            </a:r>
            <a:r>
              <a:rPr lang="fr-FR" sz="2000" dirty="0">
                <a:solidFill>
                  <a:srgbClr val="D4D4D4"/>
                </a:solidFill>
                <a:latin typeface="Consolas" panose="020B0609020204030204" pitchFamily="49" charset="0"/>
              </a:rPr>
              <a:t> </a:t>
            </a:r>
            <a:r>
              <a:rPr lang="fr-FR" sz="2000" dirty="0">
                <a:solidFill>
                  <a:srgbClr val="9CDCFE"/>
                </a:solidFill>
                <a:latin typeface="Consolas" panose="020B0609020204030204" pitchFamily="49" charset="0"/>
              </a:rPr>
              <a:t>Code</a:t>
            </a:r>
            <a:r>
              <a:rPr lang="fr-FR" sz="2000" dirty="0">
                <a:solidFill>
                  <a:srgbClr val="D4D4D4"/>
                </a:solidFill>
                <a:latin typeface="Consolas" panose="020B0609020204030204" pitchFamily="49" charset="0"/>
              </a:rPr>
              <a:t> </a:t>
            </a:r>
            <a:r>
              <a:rPr lang="fr-FR" sz="2000" dirty="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808080"/>
                </a:solidFill>
                <a:latin typeface="Consolas" panose="020B0609020204030204" pitchFamily="49" charset="0"/>
              </a:rPr>
              <a:t>&gt;</a:t>
            </a:r>
            <a:endParaRPr lang="fr-FR" sz="2000" dirty="0">
              <a:solidFill>
                <a:srgbClr val="D4D4D4"/>
              </a:solidFill>
              <a:latin typeface="Consolas" panose="020B0609020204030204" pitchFamily="49" charset="0"/>
            </a:endParaRPr>
          </a:p>
          <a:p>
            <a:pPr>
              <a:lnSpc>
                <a:spcPct val="150000"/>
              </a:lnSpc>
            </a:pPr>
            <a:r>
              <a:rPr lang="fr-FR" sz="2000" dirty="0" smtClean="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D4D4D4"/>
                </a:solidFill>
                <a:latin typeface="Consolas" panose="020B0609020204030204" pitchFamily="49" charset="0"/>
              </a:rPr>
              <a:t> </a:t>
            </a:r>
            <a:r>
              <a:rPr lang="fr-FR" sz="2000" dirty="0">
                <a:solidFill>
                  <a:srgbClr val="9CDCFE"/>
                </a:solidFill>
                <a:latin typeface="Consolas" panose="020B0609020204030204" pitchFamily="49" charset="0"/>
              </a:rPr>
              <a:t>type</a:t>
            </a:r>
            <a:r>
              <a:rPr lang="fr-FR" sz="2000" dirty="0">
                <a:solidFill>
                  <a:srgbClr val="D4D4D4"/>
                </a:solidFill>
                <a:latin typeface="Consolas" panose="020B0609020204030204" pitchFamily="49" charset="0"/>
              </a:rPr>
              <a:t>=</a:t>
            </a:r>
            <a:r>
              <a:rPr lang="fr-FR" sz="2000" dirty="0">
                <a:solidFill>
                  <a:srgbClr val="CE9178"/>
                </a:solidFill>
                <a:latin typeface="Consolas" panose="020B0609020204030204" pitchFamily="49" charset="0"/>
              </a:rPr>
              <a:t>"text/javascript"</a:t>
            </a:r>
            <a:r>
              <a:rPr lang="fr-FR" sz="2000" dirty="0">
                <a:solidFill>
                  <a:srgbClr val="808080"/>
                </a:solidFill>
                <a:latin typeface="Consolas" panose="020B0609020204030204" pitchFamily="49" charset="0"/>
              </a:rPr>
              <a:t>&gt;</a:t>
            </a:r>
            <a:r>
              <a:rPr lang="fr-FR" sz="2000" dirty="0">
                <a:solidFill>
                  <a:srgbClr val="D4D4D4"/>
                </a:solidFill>
                <a:latin typeface="Consolas" panose="020B0609020204030204" pitchFamily="49" charset="0"/>
              </a:rPr>
              <a:t> </a:t>
            </a:r>
            <a:r>
              <a:rPr lang="fr-FR" sz="2000" dirty="0">
                <a:solidFill>
                  <a:srgbClr val="9CDCFE"/>
                </a:solidFill>
                <a:latin typeface="Consolas" panose="020B0609020204030204" pitchFamily="49" charset="0"/>
              </a:rPr>
              <a:t>Code</a:t>
            </a:r>
            <a:r>
              <a:rPr lang="fr-FR" sz="2000" dirty="0">
                <a:solidFill>
                  <a:srgbClr val="D4D4D4"/>
                </a:solidFill>
                <a:latin typeface="Consolas" panose="020B0609020204030204" pitchFamily="49" charset="0"/>
              </a:rPr>
              <a:t> </a:t>
            </a:r>
            <a:r>
              <a:rPr lang="fr-FR" sz="2000" dirty="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808080"/>
                </a:solidFill>
                <a:latin typeface="Consolas" panose="020B0609020204030204" pitchFamily="49" charset="0"/>
              </a:rPr>
              <a:t>&gt;</a:t>
            </a:r>
            <a:endParaRPr lang="fr-FR" sz="2000" dirty="0">
              <a:solidFill>
                <a:srgbClr val="D4D4D4"/>
              </a:solidFill>
              <a:latin typeface="Consolas" panose="020B0609020204030204" pitchFamily="49" charset="0"/>
            </a:endParaRPr>
          </a:p>
          <a:p>
            <a:pPr>
              <a:lnSpc>
                <a:spcPct val="150000"/>
              </a:lnSpc>
            </a:pPr>
            <a:r>
              <a:rPr lang="fr-FR" sz="2000" dirty="0" smtClean="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D4D4D4"/>
                </a:solidFill>
                <a:latin typeface="Consolas" panose="020B0609020204030204" pitchFamily="49" charset="0"/>
              </a:rPr>
              <a:t> </a:t>
            </a:r>
            <a:r>
              <a:rPr lang="fr-FR" sz="2000" dirty="0">
                <a:solidFill>
                  <a:srgbClr val="9CDCFE"/>
                </a:solidFill>
                <a:latin typeface="Consolas" panose="020B0609020204030204" pitchFamily="49" charset="0"/>
              </a:rPr>
              <a:t>type</a:t>
            </a:r>
            <a:r>
              <a:rPr lang="fr-FR" sz="2000" dirty="0">
                <a:solidFill>
                  <a:srgbClr val="D4D4D4"/>
                </a:solidFill>
                <a:latin typeface="Consolas" panose="020B0609020204030204" pitchFamily="49" charset="0"/>
              </a:rPr>
              <a:t>=</a:t>
            </a:r>
            <a:r>
              <a:rPr lang="fr-FR" sz="2000" dirty="0">
                <a:solidFill>
                  <a:srgbClr val="CE9178"/>
                </a:solidFill>
                <a:latin typeface="Consolas" panose="020B0609020204030204" pitchFamily="49" charset="0"/>
              </a:rPr>
              <a:t>'application/javascript'</a:t>
            </a:r>
            <a:r>
              <a:rPr lang="fr-FR" sz="2000" dirty="0">
                <a:solidFill>
                  <a:srgbClr val="808080"/>
                </a:solidFill>
                <a:latin typeface="Consolas" panose="020B0609020204030204" pitchFamily="49" charset="0"/>
              </a:rPr>
              <a:t>&gt;</a:t>
            </a:r>
            <a:r>
              <a:rPr lang="fr-FR" sz="2000" dirty="0">
                <a:solidFill>
                  <a:srgbClr val="D4D4D4"/>
                </a:solidFill>
                <a:latin typeface="Consolas" panose="020B0609020204030204" pitchFamily="49" charset="0"/>
              </a:rPr>
              <a:t> </a:t>
            </a:r>
            <a:r>
              <a:rPr lang="fr-FR" sz="2000" dirty="0">
                <a:solidFill>
                  <a:srgbClr val="9CDCFE"/>
                </a:solidFill>
                <a:latin typeface="Consolas" panose="020B0609020204030204" pitchFamily="49" charset="0"/>
              </a:rPr>
              <a:t>Code</a:t>
            </a:r>
            <a:r>
              <a:rPr lang="fr-FR" sz="2000" dirty="0">
                <a:solidFill>
                  <a:srgbClr val="D4D4D4"/>
                </a:solidFill>
                <a:latin typeface="Consolas" panose="020B0609020204030204" pitchFamily="49" charset="0"/>
              </a:rPr>
              <a:t> </a:t>
            </a:r>
            <a:r>
              <a:rPr lang="fr-FR" sz="2000" dirty="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808080"/>
                </a:solidFill>
                <a:latin typeface="Consolas" panose="020B0609020204030204" pitchFamily="49" charset="0"/>
              </a:rPr>
              <a:t>&gt;</a:t>
            </a:r>
            <a:endParaRPr lang="fr-FR"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469537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87246770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padEnd</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r>
                        <a:rPr kumimoji="0" lang="en-IN" sz="1800" kern="1200" dirty="0" smtClean="0">
                          <a:solidFill>
                            <a:schemeClr val="tx1"/>
                          </a:solidFill>
                          <a:latin typeface="Cambria" panose="02040503050406030204" pitchFamily="18" charset="0"/>
                          <a:ea typeface="+mn-ea"/>
                          <a:cs typeface="+mn-cs"/>
                        </a:rPr>
                        <a:t>: A String of the specified length with the pad string applied at the end of the current string.</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padEnd</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68232739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199187618"/>
              </p:ext>
            </p:extLst>
          </p:nvPr>
        </p:nvGraphicFramePr>
        <p:xfrm>
          <a:off x="152400" y="1031240"/>
          <a:ext cx="8821882" cy="50800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split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separator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limit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rgbClr val="0070C0"/>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separator</a:t>
                      </a:r>
                      <a:r>
                        <a:rPr lang="en-IN" sz="1800" dirty="0" smtClean="0">
                          <a:latin typeface="Calibri" panose="020F0502020204030204" pitchFamily="34" charset="0"/>
                          <a:cs typeface="Calibri" panose="020F0502020204030204" pitchFamily="34" charset="0"/>
                        </a:rPr>
                        <a:t> Optional: Specifies the string which denotes the points at which each split should occur. If separator is omitted or does not occur in str, the array returned contains one element consisting of the entire string. If separator is an empty string, str is converted to an array of characters.</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limit</a:t>
                      </a:r>
                      <a:r>
                        <a:rPr lang="en-IN" sz="1800" dirty="0" smtClean="0">
                          <a:latin typeface="Calibri" panose="020F0502020204030204" pitchFamily="34" charset="0"/>
                          <a:cs typeface="Calibri" panose="020F0502020204030204" pitchFamily="34" charset="0"/>
                        </a:rPr>
                        <a:t> Optional: Integer specifying a limit on the number of splits to be found. When this parameter is provided, the split() method splits the string at each occurrence of the specified separator but stops when limit entries have been placed into the array.</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lang="en-IN" sz="1800" dirty="0" smtClean="0">
                          <a:latin typeface="Calibri" panose="020F0502020204030204" pitchFamily="34" charset="0"/>
                          <a:cs typeface="Calibri" panose="020F0502020204030204" pitchFamily="34" charset="0"/>
                        </a:rPr>
                        <a:t>An array of strings split at each point where the separator occurs in the given string.</a:t>
                      </a:r>
                    </a:p>
                    <a:p>
                      <a:endParaRPr lang="en-IN" dirty="0" smtClean="0"/>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53050258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35125510"/>
              </p:ext>
            </p:extLst>
          </p:nvPr>
        </p:nvGraphicFramePr>
        <p:xfrm>
          <a:off x="152400" y="1031240"/>
          <a:ext cx="8821882" cy="377698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slice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endIndex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tx1"/>
                          </a:solidFill>
                          <a:latin typeface="Calibri" panose="020F0502020204030204" pitchFamily="34" charset="0"/>
                          <a:ea typeface="+mn-ea"/>
                          <a:cs typeface="Calibri" panose="020F0502020204030204" pitchFamily="34" charset="0"/>
                        </a:rPr>
                        <a:t>: The zero-based index at which to begin extraction. If negative,(for example, if beginIndex is -3 it is treated as strLength - 3). If beginIndex is greater than or equal to the length of the string, slice() returns an empty string.</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endIndex</a:t>
                      </a:r>
                      <a:r>
                        <a:rPr kumimoji="0" lang="en-IN" sz="1800" kern="1200" dirty="0" smtClean="0">
                          <a:solidFill>
                            <a:schemeClr val="tx1"/>
                          </a:solidFill>
                          <a:latin typeface="Calibri" panose="020F0502020204030204" pitchFamily="34" charset="0"/>
                          <a:ea typeface="+mn-ea"/>
                          <a:cs typeface="Calibri" panose="020F0502020204030204" pitchFamily="34" charset="0"/>
                        </a:rPr>
                        <a:t>: Optional. The zero-based index before which to end extraction. The character at this index will not be included. If endIndex is omitted, slice() extracts to the end of the string. If negative, (for example, if endIndex is -3 it is treated as strLength - 3).</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containing the extracted section of the string.</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
        <p:nvSpPr>
          <p:cNvPr id="7" name="Rectangle 6"/>
          <p:cNvSpPr/>
          <p:nvPr/>
        </p:nvSpPr>
        <p:spPr>
          <a:xfrm>
            <a:off x="4572000" y="98048"/>
            <a:ext cx="44958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slice() extracts up to but not including endIndex</a:t>
            </a:r>
            <a:r>
              <a:rPr lang="en-IN" sz="2000" i="1" dirty="0" smtClean="0">
                <a:solidFill>
                  <a:srgbClr val="FFFF00"/>
                </a:solidFill>
                <a:latin typeface="Arial" panose="020B0604020202020204" pitchFamily="34" charset="0"/>
                <a:cs typeface="Arial" panose="020B0604020202020204" pitchFamily="34" charset="0"/>
              </a:rPr>
              <a:t>.</a:t>
            </a:r>
            <a:endParaRPr lang="en-IN" sz="20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754132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75959699"/>
              </p:ext>
            </p:extLst>
          </p:nvPr>
        </p:nvGraphicFramePr>
        <p:xfrm>
          <a:off x="152400" y="1031240"/>
          <a:ext cx="8821882" cy="329692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tx1"/>
                          </a:solidFill>
                          <a:latin typeface="Calibri" panose="020F0502020204030204" pitchFamily="34" charset="0"/>
                          <a:ea typeface="+mn-ea"/>
                          <a:cs typeface="Calibri" panose="020F0502020204030204" pitchFamily="34" charset="0"/>
                        </a:rPr>
                        <a:t> method returns the calling string value converted to upper case.</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toLowerCase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toLowerCase()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calling string value converted to lower case.</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substr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start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length</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substr()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characters in a string beginning at the specified location through the specified number of characters.</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toString()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a string representing the specified object.</a:t>
                      </a: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79903807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522142033"/>
              </p:ext>
            </p:extLst>
          </p:nvPr>
        </p:nvGraphicFramePr>
        <p:xfrm>
          <a:off x="152400" y="1031240"/>
          <a:ext cx="8821882" cy="1993900"/>
        </p:xfrm>
        <a:graphic>
          <a:graphicData uri="http://schemas.openxmlformats.org/drawingml/2006/table">
            <a:tbl>
              <a:tblPr firstRow="1" bandRow="1">
                <a:tableStyleId>{7E9639D4-E3E2-4D34-9284-5A2195B3D0D7}</a:tableStyleId>
              </a:tblPr>
              <a:tblGrid>
                <a:gridCol w="2590800"/>
                <a:gridCol w="6231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replace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regexp|substr</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 </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newSubstr|function</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with some or all matches of a pattern replaced by a replacement.</a:t>
                      </a:r>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800000"/>
                          </a:solidFill>
                          <a:latin typeface="Consolas" panose="020B0609020204030204" pitchFamily="49" charset="0"/>
                        </a:rPr>
                        <a:t>/o/g</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endParaRPr lang="en-IN" dirty="0" smtClean="0"/>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3352800"/>
            <a:ext cx="8839200" cy="800219"/>
          </a:xfrm>
          <a:prstGeom prst="rect">
            <a:avLst/>
          </a:prstGeom>
          <a:solidFill>
            <a:srgbClr val="5E5544"/>
          </a:solidFill>
        </p:spPr>
        <p:txBody>
          <a:bodyPr wrap="square">
            <a:spAutoFit/>
          </a:bodyPr>
          <a:lstStyle/>
          <a:p>
            <a:r>
              <a:rPr lang="en-IN" sz="2300" i="1" dirty="0">
                <a:solidFill>
                  <a:schemeClr val="accent4">
                    <a:lumMod val="60000"/>
                    <a:lumOff val="40000"/>
                  </a:schemeClr>
                </a:solidFill>
                <a:latin typeface="Arial" panose="020B0604020202020204" pitchFamily="34" charset="0"/>
                <a:cs typeface="Arial" panose="020B0604020202020204" pitchFamily="34" charset="0"/>
              </a:rPr>
              <a:t>Note: Only the first occurrence will be replaced. To perform a global search and replace, include the g switch in the expression.</a:t>
            </a:r>
          </a:p>
        </p:txBody>
      </p:sp>
      <p:sp>
        <p:nvSpPr>
          <p:cNvPr id="4" name="Rectangle 3"/>
          <p:cNvSpPr/>
          <p:nvPr/>
        </p:nvSpPr>
        <p:spPr>
          <a:xfrm>
            <a:off x="152400" y="4343400"/>
            <a:ext cx="88392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75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26</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set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1243821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if condition</a:t>
            </a:r>
            <a:endParaRPr lang="en-US" sz="6000" dirty="0"/>
          </a:p>
        </p:txBody>
      </p:sp>
    </p:spTree>
    <p:extLst>
      <p:ext uri="{BB962C8B-B14F-4D97-AF65-F5344CB8AC3E}">
        <p14:creationId xmlns:p14="http://schemas.microsoft.com/office/powerpoint/2010/main" val="30213626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if...</a:t>
            </a:r>
            <a:r>
              <a:rPr lang="en-IN" sz="3600" i="1" dirty="0" smtClean="0">
                <a:solidFill>
                  <a:srgbClr val="13D9E3"/>
                </a:solidFill>
                <a:latin typeface="Arial" panose="020B0604020202020204" pitchFamily="34" charset="0"/>
                <a:cs typeface="Arial" panose="020B0604020202020204" pitchFamily="34" charset="0"/>
              </a:rPr>
              <a:t>else</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if</a:t>
            </a:r>
            <a:r>
              <a:rPr lang="en-IN" sz="1800" dirty="0">
                <a:latin typeface="Arial" panose="020B0604020202020204" pitchFamily="34" charset="0"/>
                <a:cs typeface="Arial" panose="020B0604020202020204" pitchFamily="34" charset="0"/>
              </a:rPr>
              <a:t> statement executes a statement if a specified condition is truthy. If the condition is falsy, another statement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4300" y="2209800"/>
            <a:ext cx="8839200" cy="1692771"/>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if</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statement1</a:t>
            </a:r>
          </a:p>
          <a:p>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C90E"/>
                </a:solidFill>
                <a:latin typeface="Consolas" panose="020B0609020204030204" pitchFamily="49" charset="0"/>
                <a:cs typeface="Arial" panose="020B0604020202020204" pitchFamily="34" charset="0"/>
              </a:rPr>
              <a:t>else</a:t>
            </a:r>
            <a:endParaRPr lang="en-IN" sz="2000" dirty="0">
              <a:solidFill>
                <a:srgbClr val="FFC90E"/>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statement2</a:t>
            </a:r>
          </a:p>
          <a:p>
            <a:r>
              <a:rPr lang="en-IN" sz="2000" dirty="0" smtClean="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3200400" y="1984732"/>
            <a:ext cx="5715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that there is no elseif (in one word) keyword in JavaScript.</a:t>
            </a:r>
          </a:p>
        </p:txBody>
      </p:sp>
      <p:sp>
        <p:nvSpPr>
          <p:cNvPr id="3" name="Rectangle 2"/>
          <p:cNvSpPr/>
          <p:nvPr/>
        </p:nvSpPr>
        <p:spPr>
          <a:xfrm>
            <a:off x="3505200" y="110580"/>
            <a:ext cx="54483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Multiple </a:t>
            </a:r>
            <a:r>
              <a:rPr lang="en-IN" sz="2000" b="1" i="1" dirty="0">
                <a:solidFill>
                  <a:srgbClr val="BBF74F"/>
                </a:solidFill>
                <a:latin typeface="Arial" panose="020B0604020202020204" pitchFamily="34" charset="0"/>
                <a:cs typeface="Arial" panose="020B0604020202020204" pitchFamily="34" charset="0"/>
              </a:rPr>
              <a:t>if...else </a:t>
            </a:r>
            <a:r>
              <a:rPr lang="en-IN" sz="2000" i="1" dirty="0">
                <a:solidFill>
                  <a:srgbClr val="FFFF00"/>
                </a:solidFill>
                <a:latin typeface="Arial" panose="020B0604020202020204" pitchFamily="34" charset="0"/>
                <a:cs typeface="Arial" panose="020B0604020202020204" pitchFamily="34" charset="0"/>
              </a:rPr>
              <a:t>statements can be nested to create an else if clause. </a:t>
            </a:r>
          </a:p>
        </p:txBody>
      </p:sp>
      <p:sp>
        <p:nvSpPr>
          <p:cNvPr id="7" name="Rectangle 6"/>
          <p:cNvSpPr/>
          <p:nvPr/>
        </p:nvSpPr>
        <p:spPr>
          <a:xfrm>
            <a:off x="228600" y="4042221"/>
            <a:ext cx="6781800" cy="2308324"/>
          </a:xfrm>
          <a:prstGeom prst="rect">
            <a:avLst/>
          </a:prstGeom>
        </p:spPr>
        <p:txBody>
          <a:bodyPr wrap="square">
            <a:spAutoFit/>
          </a:bodyPr>
          <a:lstStyle/>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50</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4907541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loops</a:t>
            </a:r>
            <a:endParaRPr lang="en-US" sz="6000" dirty="0"/>
          </a:p>
        </p:txBody>
      </p:sp>
    </p:spTree>
    <p:extLst>
      <p:ext uri="{BB962C8B-B14F-4D97-AF65-F5344CB8AC3E}">
        <p14:creationId xmlns:p14="http://schemas.microsoft.com/office/powerpoint/2010/main" val="4197980681"/>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for statement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a:t>
            </a:r>
            <a:r>
              <a:rPr lang="en-IN" sz="1800" dirty="0">
                <a:latin typeface="Arial" panose="020B0604020202020204" pitchFamily="34" charset="0"/>
                <a:cs typeface="Arial" panose="020B0604020202020204" pitchFamily="34" charset="0"/>
              </a:rPr>
              <a:t> statement creates a loop that consists of three optional expressions, enclosed in parentheses and separated by semicolons, followed by a statement (usually a block statement) to be executed in the loop.</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4300" y="2209800"/>
            <a:ext cx="8839200" cy="707886"/>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initialization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final-expression</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152400" y="5221069"/>
            <a:ext cx="8839200" cy="646331"/>
          </a:xfrm>
          <a:prstGeom prst="rect">
            <a:avLst/>
          </a:prstGeom>
          <a:solidFill>
            <a:srgbClr val="FFE633"/>
          </a:solidFill>
        </p:spPr>
        <p:txBody>
          <a:bodyPr wrap="square">
            <a:spAutoFit/>
          </a:bodyPr>
          <a:lstStyle/>
          <a:p>
            <a:r>
              <a:rPr lang="en-IN" sz="1800" dirty="0">
                <a:latin typeface="Arial" panose="020B0604020202020204" pitchFamily="34" charset="0"/>
                <a:cs typeface="Arial" panose="020B0604020202020204" pitchFamily="34" charset="0"/>
              </a:rPr>
              <a:t>The </a:t>
            </a:r>
            <a:r>
              <a:rPr lang="en-IN" sz="1800" b="1" i="1" dirty="0">
                <a:latin typeface="Arial" panose="020B0604020202020204" pitchFamily="34" charset="0"/>
                <a:cs typeface="Arial" panose="020B0604020202020204" pitchFamily="34" charset="0"/>
              </a:rPr>
              <a:t>break</a:t>
            </a:r>
            <a:r>
              <a:rPr lang="en-IN" sz="1800" dirty="0">
                <a:latin typeface="Arial" panose="020B0604020202020204" pitchFamily="34" charset="0"/>
                <a:cs typeface="Arial" panose="020B0604020202020204" pitchFamily="34" charset="0"/>
              </a:rPr>
              <a:t> statement terminates the current loop, switch, or label statement and transfers program control to the statement following the terminated statement.</a:t>
            </a:r>
          </a:p>
        </p:txBody>
      </p:sp>
      <p:sp>
        <p:nvSpPr>
          <p:cNvPr id="3" name="Rectangle 2"/>
          <p:cNvSpPr/>
          <p:nvPr/>
        </p:nvSpPr>
        <p:spPr>
          <a:xfrm>
            <a:off x="228600" y="3200400"/>
            <a:ext cx="8610600" cy="1754326"/>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smtClean="0">
                <a:solidFill>
                  <a:srgbClr val="569CD6"/>
                </a:solidFill>
                <a:latin typeface="Consolas" panose="020B0609020204030204" pitchFamily="49" charset="0"/>
              </a:rPr>
              <a:t>script</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type</a:t>
            </a:r>
            <a:r>
              <a:rPr lang="en-IN" sz="1800" dirty="0" smtClean="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smtClean="0">
                <a:solidFill>
                  <a:srgbClr val="CE9178"/>
                </a:solidFill>
                <a:latin typeface="Consolas" panose="020B0609020204030204" pitchFamily="49" charset="0"/>
              </a:rPr>
              <a:t>text/javascript</a:t>
            </a:r>
            <a:r>
              <a:rPr lang="en-IN" sz="1800" dirty="0">
                <a:solidFill>
                  <a:srgbClr val="CE9178"/>
                </a:solidFill>
                <a:latin typeface="Consolas" panose="020B0609020204030204" pitchFamily="49" charset="0"/>
              </a:rPr>
              <a:t>"</a:t>
            </a:r>
            <a:r>
              <a:rPr lang="en-IN" sz="1800" dirty="0" smtClean="0">
                <a:solidFill>
                  <a:srgbClr val="808080"/>
                </a:solidFill>
                <a:latin typeface="Consolas" panose="020B0609020204030204" pitchFamily="49" charset="0"/>
              </a:rPr>
              <a:t>&gt;</a:t>
            </a:r>
            <a:endParaRPr lang="en-IN" sz="1800" dirty="0" smtClean="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B5CEA8"/>
                </a:solidFill>
                <a:latin typeface="Consolas" panose="020B0609020204030204" pitchFamily="49" charset="0"/>
              </a:rPr>
              <a:t>9</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More statements…</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5768750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while</a:t>
            </a:r>
            <a:r>
              <a:rPr lang="en-IN" sz="1800" dirty="0">
                <a:latin typeface="Arial" panose="020B0604020202020204" pitchFamily="34" charset="0"/>
                <a:cs typeface="Arial" panose="020B0604020202020204" pitchFamily="34" charset="0"/>
              </a:rPr>
              <a:t> statement creates a loop that executes a specified statement as long as the test condition evaluates to true. The condition is evaluated before executing the statement.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4300" y="2514600"/>
            <a:ext cx="8839200" cy="707886"/>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3200400" y="1887795"/>
            <a:ext cx="577215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3" name="Rectangle 1"/>
          <p:cNvSpPr>
            <a:spLocks noChangeArrowheads="1"/>
          </p:cNvSpPr>
          <p:nvPr/>
        </p:nvSpPr>
        <p:spPr bwMode="auto">
          <a:xfrm>
            <a:off x="228600" y="3429000"/>
            <a:ext cx="8724900" cy="20774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a:t>
            </a:r>
            <a:r>
              <a:rPr kumimoji="0" lang="en-US" sz="1800" b="0" i="0" u="none" strike="noStrike" cap="none" normalizeH="0" dirty="0" smtClean="0">
                <a:ln>
                  <a:noFill/>
                </a:ln>
                <a:solidFill>
                  <a:srgbClr val="0077AA"/>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n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n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999999"/>
                </a:solidFill>
                <a:effectLst/>
                <a:latin typeface="Consolas" panose="020B0609020204030204" pitchFamily="49" charset="0"/>
              </a:rPr>
              <a:t>  }</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2762881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comments</a:t>
            </a:r>
            <a:endParaRPr lang="en-US" sz="6000" dirty="0"/>
          </a:p>
        </p:txBody>
      </p:sp>
      <p:sp>
        <p:nvSpPr>
          <p:cNvPr id="3" name="Rectangle 2"/>
          <p:cNvSpPr/>
          <p:nvPr/>
        </p:nvSpPr>
        <p:spPr>
          <a:xfrm>
            <a:off x="2095500" y="2952537"/>
            <a:ext cx="4953000" cy="1200329"/>
          </a:xfrm>
          <a:prstGeom prst="rect">
            <a:avLst/>
          </a:prstGeom>
        </p:spPr>
        <p:txBody>
          <a:bodyPr wrap="square">
            <a:spAutoFit/>
          </a:bodyPr>
          <a:lstStyle/>
          <a:p>
            <a:pPr>
              <a:lnSpc>
                <a:spcPct val="150000"/>
              </a:lnSpc>
            </a:pPr>
            <a:r>
              <a:rPr lang="en-IN" dirty="0" smtClean="0">
                <a:solidFill>
                  <a:schemeClr val="bg2">
                    <a:lumMod val="50000"/>
                  </a:schemeClr>
                </a:solidFill>
                <a:latin typeface="Consolas" panose="020B0609020204030204" pitchFamily="49" charset="0"/>
                <a:cs typeface="Segoe UI Light" panose="020B0502040204020203" pitchFamily="34" charset="0"/>
              </a:rPr>
              <a:t>// - Single </a:t>
            </a:r>
            <a:r>
              <a:rPr lang="en-IN" dirty="0">
                <a:solidFill>
                  <a:schemeClr val="bg2">
                    <a:lumMod val="50000"/>
                  </a:schemeClr>
                </a:solidFill>
                <a:latin typeface="Consolas" panose="020B0609020204030204" pitchFamily="49" charset="0"/>
                <a:cs typeface="Segoe UI Light" panose="020B0502040204020203" pitchFamily="34" charset="0"/>
              </a:rPr>
              <a:t>line </a:t>
            </a:r>
            <a:r>
              <a:rPr lang="en-IN" dirty="0" smtClean="0">
                <a:solidFill>
                  <a:schemeClr val="bg2">
                    <a:lumMod val="50000"/>
                  </a:schemeClr>
                </a:solidFill>
                <a:latin typeface="Consolas" panose="020B0609020204030204" pitchFamily="49" charset="0"/>
                <a:cs typeface="Segoe UI Light" panose="020B0502040204020203" pitchFamily="34" charset="0"/>
              </a:rPr>
              <a:t>comments.</a:t>
            </a:r>
            <a:endParaRPr lang="en-IN" dirty="0">
              <a:solidFill>
                <a:schemeClr val="bg2">
                  <a:lumMod val="50000"/>
                </a:schemeClr>
              </a:solidFill>
              <a:latin typeface="Consolas" panose="020B0609020204030204" pitchFamily="49" charset="0"/>
              <a:cs typeface="Segoe UI Light" panose="020B0502040204020203" pitchFamily="34" charset="0"/>
            </a:endParaRPr>
          </a:p>
          <a:p>
            <a:pPr>
              <a:lnSpc>
                <a:spcPct val="150000"/>
              </a:lnSpc>
            </a:pPr>
            <a:r>
              <a:rPr lang="en-IN" dirty="0">
                <a:solidFill>
                  <a:schemeClr val="bg2">
                    <a:lumMod val="50000"/>
                  </a:schemeClr>
                </a:solidFill>
                <a:latin typeface="Consolas" panose="020B0609020204030204" pitchFamily="49" charset="0"/>
                <a:cs typeface="Segoe UI Light" panose="020B0502040204020203" pitchFamily="34" charset="0"/>
              </a:rPr>
              <a:t>/* </a:t>
            </a:r>
            <a:r>
              <a:rPr lang="en-IN" dirty="0" smtClean="0">
                <a:solidFill>
                  <a:schemeClr val="bg2">
                    <a:lumMod val="50000"/>
                  </a:schemeClr>
                </a:solidFill>
                <a:latin typeface="Consolas" panose="020B0609020204030204" pitchFamily="49" charset="0"/>
                <a:cs typeface="Segoe UI Light" panose="020B0502040204020203" pitchFamily="34" charset="0"/>
              </a:rPr>
              <a:t>*/ - Multi-line comments.</a:t>
            </a:r>
            <a:endParaRPr lang="en-IN" dirty="0">
              <a:solidFill>
                <a:schemeClr val="bg2">
                  <a:lumMod val="50000"/>
                </a:schemeClr>
              </a:solidFill>
              <a:latin typeface="Consolas" panose="020B0609020204030204" pitchFamily="49" charset="0"/>
              <a:cs typeface="Segoe UI Light" panose="020B0502040204020203" pitchFamily="34" charset="0"/>
            </a:endParaRPr>
          </a:p>
        </p:txBody>
      </p:sp>
      <p:sp>
        <p:nvSpPr>
          <p:cNvPr id="4" name="Rectangle 3"/>
          <p:cNvSpPr/>
          <p:nvPr/>
        </p:nvSpPr>
        <p:spPr>
          <a:xfrm>
            <a:off x="247650" y="4648200"/>
            <a:ext cx="8648700" cy="1138773"/>
          </a:xfrm>
          <a:prstGeom prst="rect">
            <a:avLst/>
          </a:prstGeom>
        </p:spPr>
        <p:txBody>
          <a:bodyPr wrap="square">
            <a:spAutoFit/>
          </a:bodyPr>
          <a:lstStyle/>
          <a:p>
            <a:r>
              <a:rPr lang="en-IN" sz="2000" dirty="0">
                <a:latin typeface="Segoe UI Light" panose="020B0502040204020203" pitchFamily="34" charset="0"/>
                <a:cs typeface="Segoe UI Light" panose="020B0502040204020203" pitchFamily="34" charset="0"/>
              </a:rPr>
              <a:t>In most editors a line of code can be commented out </a:t>
            </a:r>
            <a:r>
              <a:rPr lang="en-IN" sz="2000" dirty="0" smtClean="0">
                <a:latin typeface="Segoe UI Light" panose="020B0502040204020203" pitchFamily="34" charset="0"/>
                <a:cs typeface="Segoe UI Light" panose="020B0502040204020203" pitchFamily="34" charset="0"/>
              </a:rPr>
              <a:t>by </a:t>
            </a:r>
            <a:r>
              <a:rPr lang="en-IN" b="1" i="1" dirty="0" smtClean="0">
                <a:solidFill>
                  <a:srgbClr val="FFC90E"/>
                </a:solidFill>
                <a:latin typeface="Segoe UI Light" panose="020B0502040204020203" pitchFamily="34" charset="0"/>
                <a:cs typeface="Segoe UI Light" panose="020B0502040204020203" pitchFamily="34" charset="0"/>
              </a:rPr>
              <a:t>Ctrl + / </a:t>
            </a:r>
            <a:r>
              <a:rPr lang="en-IN" b="1" i="1" dirty="0">
                <a:latin typeface="Segoe UI Light" panose="020B0502040204020203" pitchFamily="34" charset="0"/>
                <a:cs typeface="Segoe UI Light" panose="020B0502040204020203" pitchFamily="34" charset="0"/>
              </a:rPr>
              <a:t>–</a:t>
            </a:r>
            <a:r>
              <a:rPr lang="en-IN" dirty="0">
                <a:latin typeface="Segoe UI Light" panose="020B0502040204020203" pitchFamily="34" charset="0"/>
                <a:cs typeface="Segoe UI Light" panose="020B0502040204020203" pitchFamily="34" charset="0"/>
              </a:rPr>
              <a:t> </a:t>
            </a:r>
            <a:r>
              <a:rPr lang="en-IN" sz="2000" dirty="0" smtClean="0">
                <a:latin typeface="Segoe UI Light" panose="020B0502040204020203" pitchFamily="34" charset="0"/>
                <a:cs typeface="Segoe UI Light" panose="020B0502040204020203" pitchFamily="34" charset="0"/>
              </a:rPr>
              <a:t>for </a:t>
            </a:r>
            <a:r>
              <a:rPr lang="en-IN" sz="2000" dirty="0">
                <a:latin typeface="Segoe UI Light" panose="020B0502040204020203" pitchFamily="34" charset="0"/>
                <a:cs typeface="Segoe UI Light" panose="020B0502040204020203" pitchFamily="34" charset="0"/>
              </a:rPr>
              <a:t>a </a:t>
            </a:r>
            <a:r>
              <a:rPr lang="en-IN" sz="2000" dirty="0" smtClean="0">
                <a:latin typeface="Segoe UI Light" panose="020B0502040204020203" pitchFamily="34" charset="0"/>
                <a:cs typeface="Segoe UI Light" panose="020B0502040204020203" pitchFamily="34" charset="0"/>
              </a:rPr>
              <a:t>single-line  </a:t>
            </a:r>
            <a:r>
              <a:rPr lang="en-IN" sz="2000" b="1" dirty="0" smtClean="0">
                <a:solidFill>
                  <a:srgbClr val="E90919"/>
                </a:solidFill>
                <a:latin typeface="Segoe UI Light" panose="020B0502040204020203" pitchFamily="34" charset="0"/>
                <a:cs typeface="Segoe UI Light" panose="020B0502040204020203" pitchFamily="34" charset="0"/>
              </a:rPr>
              <a:t>//</a:t>
            </a:r>
            <a:r>
              <a:rPr lang="en-IN" sz="2000" dirty="0" smtClean="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comment and something like </a:t>
            </a:r>
            <a:r>
              <a:rPr lang="en-IN" b="1" i="1" dirty="0" smtClean="0">
                <a:solidFill>
                  <a:srgbClr val="FFC90E"/>
                </a:solidFill>
                <a:latin typeface="Segoe UI Light" panose="020B0502040204020203" pitchFamily="34" charset="0"/>
                <a:cs typeface="Segoe UI Light" panose="020B0502040204020203" pitchFamily="34" charset="0"/>
              </a:rPr>
              <a:t>Shift + Alt + A </a:t>
            </a:r>
            <a:r>
              <a:rPr lang="en-IN" sz="2000" b="1" i="1" dirty="0">
                <a:latin typeface="Segoe UI Light" panose="020B0502040204020203" pitchFamily="34" charset="0"/>
                <a:cs typeface="Segoe UI Light" panose="020B0502040204020203" pitchFamily="34" charset="0"/>
              </a:rPr>
              <a:t>–</a:t>
            </a:r>
            <a:r>
              <a:rPr lang="en-IN" sz="2000" dirty="0">
                <a:latin typeface="Segoe UI Light" panose="020B0502040204020203" pitchFamily="34" charset="0"/>
                <a:cs typeface="Segoe UI Light" panose="020B0502040204020203" pitchFamily="34" charset="0"/>
              </a:rPr>
              <a:t> for multiline </a:t>
            </a:r>
            <a:r>
              <a:rPr lang="en-IN" sz="2000" b="1" dirty="0" smtClean="0">
                <a:solidFill>
                  <a:srgbClr val="E90919"/>
                </a:solidFill>
                <a:latin typeface="Segoe UI Light" panose="020B0502040204020203" pitchFamily="34" charset="0"/>
                <a:cs typeface="Segoe UI Light" panose="020B0502040204020203" pitchFamily="34" charset="0"/>
              </a:rPr>
              <a:t>/*  */ </a:t>
            </a:r>
            <a:r>
              <a:rPr lang="en-IN" sz="2000" dirty="0" smtClean="0">
                <a:latin typeface="Segoe UI Light" panose="020B0502040204020203" pitchFamily="34" charset="0"/>
                <a:cs typeface="Segoe UI Light" panose="020B0502040204020203" pitchFamily="34" charset="0"/>
              </a:rPr>
              <a:t>comments</a:t>
            </a:r>
            <a:r>
              <a:rPr lang="en-IN" sz="2000" dirty="0">
                <a:latin typeface="Segoe UI Light" panose="020B0502040204020203" pitchFamily="34" charset="0"/>
                <a:cs typeface="Segoe UI Light" panose="020B0502040204020203" pitchFamily="34" charset="0"/>
              </a:rPr>
              <a:t>.</a:t>
            </a:r>
          </a:p>
        </p:txBody>
      </p:sp>
      <p:sp>
        <p:nvSpPr>
          <p:cNvPr id="5" name="Rectangle 4"/>
          <p:cNvSpPr/>
          <p:nvPr/>
        </p:nvSpPr>
        <p:spPr>
          <a:xfrm>
            <a:off x="152400" y="184687"/>
            <a:ext cx="872217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Nested comments are not supported! </a:t>
            </a:r>
            <a:r>
              <a:rPr lang="en-IN" sz="2000" b="1" i="1" dirty="0">
                <a:latin typeface="Arial" panose="020B0604020202020204" pitchFamily="34" charset="0"/>
                <a:cs typeface="Arial" panose="020B0604020202020204" pitchFamily="34" charset="0"/>
              </a:rPr>
              <a:t>There may not be /*...*/ inside another /*...*/.</a:t>
            </a:r>
            <a:r>
              <a:rPr lang="en-IN" sz="2000" dirty="0">
                <a:latin typeface="Arial" panose="020B0604020202020204" pitchFamily="34" charset="0"/>
                <a:cs typeface="Arial" panose="020B0604020202020204" pitchFamily="34" charset="0"/>
              </a:rPr>
              <a:t> Such code will die with an error:</a:t>
            </a:r>
          </a:p>
        </p:txBody>
      </p:sp>
      <p:sp>
        <p:nvSpPr>
          <p:cNvPr id="7" name="Rectangle 6"/>
          <p:cNvSpPr/>
          <p:nvPr/>
        </p:nvSpPr>
        <p:spPr>
          <a:xfrm>
            <a:off x="152400" y="944940"/>
            <a:ext cx="8839200" cy="1569660"/>
          </a:xfrm>
          <a:prstGeom prst="rect">
            <a:avLst/>
          </a:prstGeom>
        </p:spPr>
        <p:txBody>
          <a:bodyPr wrap="square">
            <a:spAutoFit/>
          </a:bodyPr>
          <a:lstStyle/>
          <a:p>
            <a:r>
              <a:rPr lang="en-IN" dirty="0">
                <a:solidFill>
                  <a:srgbClr val="92D050"/>
                </a:solidFill>
                <a:latin typeface="Consolas" panose="020B0609020204030204" pitchFamily="49" charset="0"/>
              </a:rPr>
              <a:t>/* </a:t>
            </a:r>
          </a:p>
          <a:p>
            <a:r>
              <a:rPr lang="en-IN" dirty="0" smtClean="0">
                <a:solidFill>
                  <a:srgbClr val="92D050"/>
                </a:solidFill>
                <a:latin typeface="Consolas" panose="020B0609020204030204" pitchFamily="49" charset="0"/>
              </a:rPr>
              <a:t>    /* </a:t>
            </a:r>
            <a:r>
              <a:rPr lang="en-IN" dirty="0">
                <a:solidFill>
                  <a:srgbClr val="92D050"/>
                </a:solidFill>
                <a:latin typeface="Consolas" panose="020B0609020204030204" pitchFamily="49" charset="0"/>
              </a:rPr>
              <a:t>nested comment ?!? */</a:t>
            </a:r>
            <a:r>
              <a:rPr lang="en-IN" dirty="0">
                <a:solidFill>
                  <a:srgbClr val="D4D4D4"/>
                </a:solidFill>
                <a:latin typeface="Consolas" panose="020B0609020204030204" pitchFamily="49" charset="0"/>
              </a:rPr>
              <a:t> </a:t>
            </a:r>
          </a:p>
          <a:p>
            <a:r>
              <a:rPr lang="en-IN" dirty="0">
                <a:solidFill>
                  <a:srgbClr val="D4D4D4"/>
                </a:solidFill>
                <a:latin typeface="Consolas" panose="020B0609020204030204" pitchFamily="49" charset="0"/>
              </a:rPr>
              <a:t>*/ </a:t>
            </a:r>
          </a:p>
          <a:p>
            <a:r>
              <a:rPr lang="en-IN" dirty="0">
                <a:solidFill>
                  <a:srgbClr val="DCDCAA"/>
                </a:solidFill>
                <a:latin typeface="Consolas" panose="020B0609020204030204" pitchFamily="49" charset="0"/>
              </a:rPr>
              <a:t>alert</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'World'</a:t>
            </a:r>
            <a:r>
              <a:rPr lang="en-IN" dirty="0">
                <a:solidFill>
                  <a:srgbClr val="D4D4D4"/>
                </a:solidFill>
                <a:latin typeface="Consolas" panose="020B0609020204030204" pitchFamily="49" charset="0"/>
              </a:rPr>
              <a:t> );</a:t>
            </a:r>
            <a:endParaRPr lang="en-IN" b="0" dirty="0">
              <a:solidFill>
                <a:srgbClr val="D4D4D4"/>
              </a:solidFill>
              <a:effectLst/>
              <a:latin typeface="Consolas" panose="020B0609020204030204" pitchFamily="49"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33223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do 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do...while </a:t>
            </a:r>
            <a:r>
              <a:rPr lang="en-IN" sz="1800" dirty="0">
                <a:latin typeface="Arial" panose="020B0604020202020204" pitchFamily="34" charset="0"/>
                <a:cs typeface="Arial" panose="020B0604020202020204" pitchFamily="34" charset="0"/>
              </a:rPr>
              <a:t>statement creates a loop that executes a specified statement until the test condition evaluates to false. The condition is evaluated after executing the statement, resulting in the specified statement executing at least once.</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4300" y="2514600"/>
            <a:ext cx="8839200" cy="1015663"/>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do</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dirty="0">
              <a:solidFill>
                <a:schemeClr val="tx1">
                  <a:lumMod val="50000"/>
                  <a:lumOff val="50000"/>
                </a:schemeClr>
              </a:solidFill>
              <a:latin typeface="Consolas" panose="020B0609020204030204" pitchFamily="49" charset="0"/>
              <a:cs typeface="Arial" panose="020B0604020202020204" pitchFamily="34" charset="0"/>
            </a:endParaRPr>
          </a:p>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11" name="Rectangle 10"/>
          <p:cNvSpPr/>
          <p:nvPr/>
        </p:nvSpPr>
        <p:spPr>
          <a:xfrm>
            <a:off x="2743200" y="2191079"/>
            <a:ext cx="6096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5" name="Rectangle 1"/>
          <p:cNvSpPr>
            <a:spLocks noChangeArrowheads="1"/>
          </p:cNvSpPr>
          <p:nvPr/>
        </p:nvSpPr>
        <p:spPr bwMode="auto">
          <a:xfrm>
            <a:off x="228600" y="3928408"/>
            <a:ext cx="8724900" cy="19389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do</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5</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document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DD4A68"/>
                </a:solidFill>
                <a:effectLst/>
                <a:latin typeface="Consolas" panose="020B0609020204030204" pitchFamily="49" charset="0"/>
              </a:rPr>
              <a:t>getElementById</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'example'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innerHTML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result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320442871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in</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for...in </a:t>
            </a:r>
            <a:r>
              <a:rPr lang="en-IN" sz="1800" dirty="0">
                <a:latin typeface="Arial" panose="020B0604020202020204" pitchFamily="34" charset="0"/>
                <a:cs typeface="Arial" panose="020B0604020202020204" pitchFamily="34" charset="0"/>
              </a:rPr>
              <a:t>statement iterates over the enumerable properties of an object, in original insertion order. For each distinct property, statements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828800"/>
            <a:ext cx="8763000" cy="1015663"/>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i="1" dirty="0">
                <a:solidFill>
                  <a:srgbClr val="FFC90E"/>
                </a:solidFill>
                <a:latin typeface="Consolas" panose="020B0609020204030204" pitchFamily="49" charset="0"/>
                <a:cs typeface="Arial" panose="020B0604020202020204" pitchFamily="34" charset="0"/>
              </a:rPr>
              <a:t>variable in </a:t>
            </a:r>
            <a:r>
              <a:rPr lang="en-IN" sz="2000" dirty="0">
                <a:solidFill>
                  <a:schemeClr val="bg2">
                    <a:lumMod val="75000"/>
                  </a:schemeClr>
                </a:solidFill>
                <a:latin typeface="Consolas" panose="020B0609020204030204" pitchFamily="49" charset="0"/>
                <a:cs typeface="Arial" panose="020B0604020202020204" pitchFamily="34" charset="0"/>
              </a:rPr>
              <a:t>object</a:t>
            </a:r>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3" name="Rectangle 2"/>
          <p:cNvSpPr/>
          <p:nvPr/>
        </p:nvSpPr>
        <p:spPr>
          <a:xfrm>
            <a:off x="304800" y="3048000"/>
            <a:ext cx="8534400" cy="2862322"/>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Apple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Orange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Banana</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for</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obj</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obj</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a:t>
            </a:r>
            <a:r>
              <a:rPr lang="en-US" sz="1800" dirty="0">
                <a:solidFill>
                  <a:srgbClr val="D3AF86"/>
                </a:solidFill>
                <a:latin typeface="Consolas" panose="020B0609020204030204" pitchFamily="49" charset="0"/>
              </a:rPr>
              <a:t> = </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Key1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Value1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Key2</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Value2</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Key3</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Value3</a:t>
            </a:r>
            <a:r>
              <a:rPr lang="en-US" sz="1800" dirty="0" smtClean="0">
                <a:solidFill>
                  <a:srgbClr val="D3AF86"/>
                </a:solidFill>
                <a:latin typeface="Consolas" panose="020B0609020204030204" pitchFamily="49" charset="0"/>
              </a:rPr>
              <a:t>"};</a:t>
            </a:r>
            <a:endParaRPr lang="en-US" sz="1800" dirty="0">
              <a:solidFill>
                <a:srgbClr val="D3AF86"/>
              </a:solidFill>
              <a:latin typeface="Consolas" panose="020B0609020204030204" pitchFamily="49" charset="0"/>
            </a:endParaRPr>
          </a:p>
          <a:p>
            <a:r>
              <a:rPr lang="en-US" sz="1800" dirty="0">
                <a:solidFill>
                  <a:srgbClr val="98676A"/>
                </a:solidFill>
                <a:latin typeface="Consolas" panose="020B0609020204030204" pitchFamily="49" charset="0"/>
              </a:rPr>
              <a:t>for</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obj</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Key = ${</a:t>
            </a:r>
            <a:r>
              <a:rPr lang="en-US" sz="1800" dirty="0">
                <a:solidFill>
                  <a:srgbClr val="DC3958"/>
                </a:solidFill>
                <a:latin typeface="Consolas" panose="020B0609020204030204" pitchFamily="49" charset="0"/>
              </a:rPr>
              <a:t>i</a:t>
            </a:r>
            <a:r>
              <a:rPr lang="en-US" sz="1800" dirty="0">
                <a:solidFill>
                  <a:srgbClr val="889B4A"/>
                </a:solidFill>
                <a:latin typeface="Consolas" panose="020B0609020204030204" pitchFamily="49" charset="0"/>
              </a:rPr>
              <a:t>} and Value = ${</a:t>
            </a:r>
            <a:r>
              <a:rPr lang="en-US" sz="1800" dirty="0">
                <a:solidFill>
                  <a:srgbClr val="DC3958"/>
                </a:solidFill>
                <a:latin typeface="Consolas" panose="020B0609020204030204" pitchFamily="49" charset="0"/>
              </a:rPr>
              <a:t>obj</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i</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44504847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forEach</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forEach()</a:t>
            </a:r>
            <a:r>
              <a:rPr lang="en-IN" sz="1800" dirty="0">
                <a:latin typeface="Arial" panose="020B0604020202020204" pitchFamily="34" charset="0"/>
                <a:cs typeface="Arial" panose="020B0604020202020204" pitchFamily="34" charset="0"/>
              </a:rPr>
              <a:t> method executes a provided function once for each array element.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4300" y="1676400"/>
            <a:ext cx="8839200" cy="1015663"/>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forEach</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function </a:t>
            </a:r>
            <a:r>
              <a:rPr lang="en-IN" sz="2000" dirty="0" smtClean="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index</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5" name="Rectangle 4"/>
          <p:cNvSpPr/>
          <p:nvPr/>
        </p:nvSpPr>
        <p:spPr>
          <a:xfrm>
            <a:off x="266700" y="3048000"/>
            <a:ext cx="85344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508417022"/>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...of </a:t>
            </a:r>
            <a:r>
              <a:rPr lang="en-US" sz="3600" i="1" dirty="0">
                <a:solidFill>
                  <a:srgbClr val="13D9E3"/>
                </a:solidFill>
                <a:latin typeface="Arial" panose="020B0604020202020204" pitchFamily="34" charset="0"/>
                <a:cs typeface="Arial" panose="020B0604020202020204" pitchFamily="34" charset="0"/>
              </a:rPr>
              <a:t>statement</a:t>
            </a: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for...of </a:t>
            </a:r>
            <a:r>
              <a:rPr lang="en-IN" sz="1800" dirty="0">
                <a:latin typeface="Arial" panose="020B0604020202020204" pitchFamily="34" charset="0"/>
                <a:cs typeface="Arial" panose="020B0604020202020204" pitchFamily="34" charset="0"/>
              </a:rPr>
              <a:t>statement creates a loop iterating over iterable objects.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4300" y="1676400"/>
            <a:ext cx="8839200" cy="1015663"/>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for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variable of </a:t>
            </a:r>
            <a:r>
              <a:rPr lang="en-IN" sz="2000" dirty="0">
                <a:solidFill>
                  <a:schemeClr val="bg2">
                    <a:lumMod val="75000"/>
                  </a:schemeClr>
                </a:solidFill>
                <a:latin typeface="Consolas" panose="020B0609020204030204" pitchFamily="49" charset="0"/>
                <a:cs typeface="Arial" panose="020B0604020202020204" pitchFamily="34" charset="0"/>
              </a:rPr>
              <a:t>iterable</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3" name="Rectangle 2"/>
          <p:cNvSpPr/>
          <p:nvPr/>
        </p:nvSpPr>
        <p:spPr>
          <a:xfrm>
            <a:off x="266700" y="2971800"/>
            <a:ext cx="8648701"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let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of</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1357725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storage</a:t>
            </a:r>
            <a:endParaRPr lang="en-US" sz="6000" dirty="0"/>
          </a:p>
        </p:txBody>
      </p:sp>
    </p:spTree>
    <p:extLst>
      <p:ext uri="{BB962C8B-B14F-4D97-AF65-F5344CB8AC3E}">
        <p14:creationId xmlns:p14="http://schemas.microsoft.com/office/powerpoint/2010/main" val="2458073094"/>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property allows you to access a Storage object for the Document's origin; the stored data is saved across browser sessions.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is similar to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except that while data stored in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has no expiration time, data stored 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gets cleared when the page session ends — that is, when the page is closed.</a:t>
            </a:r>
          </a:p>
        </p:txBody>
      </p:sp>
      <p:sp>
        <p:nvSpPr>
          <p:cNvPr id="6" name="Rectangle 5"/>
          <p:cNvSpPr/>
          <p:nvPr/>
        </p:nvSpPr>
        <p:spPr>
          <a:xfrm>
            <a:off x="228600" y="3516868"/>
            <a:ext cx="86868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Tree>
    <p:extLst>
      <p:ext uri="{BB962C8B-B14F-4D97-AF65-F5344CB8AC3E}">
        <p14:creationId xmlns:p14="http://schemas.microsoft.com/office/powerpoint/2010/main" val="244490210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3424263080"/>
              </p:ext>
            </p:extLst>
          </p:nvPr>
        </p:nvGraphicFramePr>
        <p:xfrm>
          <a:off x="152400" y="1564640"/>
          <a:ext cx="8821882" cy="27025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localStorage.length()</a:t>
                      </a:r>
                    </a:p>
                  </a:txBody>
                  <a:tcPr marL="76200" marR="76200" marT="57150" marB="57150" anchor="ctr"/>
                </a:tc>
              </a:tr>
            </a:tbl>
          </a:graphicData>
        </a:graphic>
      </p:graphicFrame>
      <p:sp>
        <p:nvSpPr>
          <p:cNvPr id="4" name="Rectangle 3"/>
          <p:cNvSpPr/>
          <p:nvPr/>
        </p:nvSpPr>
        <p:spPr>
          <a:xfrm>
            <a:off x="152400" y="43694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localStorage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getItem</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key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2" name="Rectangle 11"/>
          <p:cNvSpPr/>
          <p:nvPr/>
        </p:nvSpPr>
        <p:spPr>
          <a:xfrm>
            <a:off x="152400" y="990600"/>
            <a:ext cx="86868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Tree>
    <p:extLst>
      <p:ext uri="{BB962C8B-B14F-4D97-AF65-F5344CB8AC3E}">
        <p14:creationId xmlns:p14="http://schemas.microsoft.com/office/powerpoint/2010/main" val="194316029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2031325"/>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property allows you to access a session Storage object for the current origin.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is similar to Window.localStorage, </a:t>
            </a:r>
            <a:r>
              <a:rPr lang="en-IN" sz="1800" i="1" dirty="0">
                <a:solidFill>
                  <a:srgbClr val="FF0000"/>
                </a:solidFill>
                <a:latin typeface="Arial" panose="020B0604020202020204" pitchFamily="34" charset="0"/>
                <a:cs typeface="Arial" panose="020B0604020202020204" pitchFamily="34" charset="0"/>
              </a:rPr>
              <a:t>the only difference is while data stored in localStorage has no expiration set, data stored in sessionStorage gets cleared when the page session ends.</a:t>
            </a:r>
            <a:r>
              <a:rPr lang="en-IN" sz="1800" dirty="0">
                <a:latin typeface="Arial" panose="020B0604020202020204" pitchFamily="34" charset="0"/>
                <a:cs typeface="Arial" panose="020B0604020202020204" pitchFamily="34" charset="0"/>
              </a:rPr>
              <a:t> A page session lasts for as long as the browser is open and survives over page reloads and restores. Opening a page in a new tab or window will cause a new session to be initiated, which differs from how session cookies work.</a:t>
            </a:r>
          </a:p>
        </p:txBody>
      </p:sp>
      <p:sp>
        <p:nvSpPr>
          <p:cNvPr id="12" name="Rectangle 11"/>
          <p:cNvSpPr/>
          <p:nvPr/>
        </p:nvSpPr>
        <p:spPr>
          <a:xfrm>
            <a:off x="228600" y="4095690"/>
            <a:ext cx="86868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636763"/>
            <a:ext cx="3276600" cy="2490262"/>
          </a:xfrm>
          <a:prstGeom prst="rect">
            <a:avLst/>
          </a:prstGeom>
        </p:spPr>
      </p:pic>
    </p:spTree>
    <p:extLst>
      <p:ext uri="{BB962C8B-B14F-4D97-AF65-F5344CB8AC3E}">
        <p14:creationId xmlns:p14="http://schemas.microsoft.com/office/powerpoint/2010/main" val="417996864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658928476"/>
              </p:ext>
            </p:extLst>
          </p:nvPr>
        </p:nvGraphicFramePr>
        <p:xfrm>
          <a:off x="152400" y="2204720"/>
          <a:ext cx="8821882" cy="2702560"/>
        </p:xfrm>
        <a:graphic>
          <a:graphicData uri="http://schemas.openxmlformats.org/drawingml/2006/table">
            <a:tbl>
              <a:tblPr firstRow="1" bandRow="1">
                <a:tableStyleId>{7E9639D4-E3E2-4D34-9284-5A2195B3D0D7}</a:tableStyleId>
              </a:tblPr>
              <a:tblGrid>
                <a:gridCol w="4876800"/>
                <a:gridCol w="3945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8492" y="128771"/>
            <a:ext cx="2674773" cy="1942514"/>
          </a:xfrm>
          <a:prstGeom prst="rect">
            <a:avLst/>
          </a:prstGeom>
        </p:spPr>
      </p:pic>
      <p:sp>
        <p:nvSpPr>
          <p:cNvPr id="10" name="Rectangle 9"/>
          <p:cNvSpPr/>
          <p:nvPr/>
        </p:nvSpPr>
        <p:spPr>
          <a:xfrm>
            <a:off x="228600" y="1524000"/>
            <a:ext cx="86868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2399426632"/>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217714"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location</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a Location object with information about the current location of the document.</a:t>
            </a:r>
          </a:p>
        </p:txBody>
      </p:sp>
      <p:sp>
        <p:nvSpPr>
          <p:cNvPr id="3" name="Rectangle 2"/>
          <p:cNvSpPr/>
          <p:nvPr/>
        </p:nvSpPr>
        <p:spPr>
          <a:xfrm>
            <a:off x="228600" y="3531275"/>
            <a:ext cx="8686800" cy="2169825"/>
          </a:xfrm>
          <a:prstGeom prst="rect">
            <a:avLst/>
          </a:prstGeom>
          <a:solidFill>
            <a:schemeClr val="bg1"/>
          </a:solidFill>
        </p:spPr>
        <p:txBody>
          <a:bodyPr wrap="square">
            <a:spAutoFit/>
          </a:bodyPr>
          <a:lstStyle/>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location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href</a:t>
            </a:r>
            <a:r>
              <a:rPr lang="en-IN" sz="1800" dirty="0" smtClean="0">
                <a:latin typeface="Arial" panose="020B0604020202020204" pitchFamily="34" charset="0"/>
                <a:cs typeface="Arial" panose="020B0604020202020204" pitchFamily="34" charset="0"/>
              </a:rPr>
              <a:t>          </a:t>
            </a:r>
            <a:r>
              <a:rPr lang="en-IN" sz="1800" dirty="0" smtClean="0">
                <a:solidFill>
                  <a:srgbClr val="92D050"/>
                </a:solidFill>
                <a:latin typeface="Arial" panose="020B0604020202020204" pitchFamily="34" charset="0"/>
                <a:cs typeface="Arial" panose="020B0604020202020204" pitchFamily="34" charset="0"/>
              </a:rPr>
              <a:t>returns </a:t>
            </a:r>
            <a:r>
              <a:rPr lang="en-IN" sz="1800" dirty="0">
                <a:solidFill>
                  <a:srgbClr val="92D050"/>
                </a:solidFill>
                <a:latin typeface="Arial" panose="020B0604020202020204" pitchFamily="34" charset="0"/>
                <a:cs typeface="Arial" panose="020B0604020202020204" pitchFamily="34" charset="0"/>
              </a:rPr>
              <a:t>the href (URL)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window.location.hostname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domain name of the web host</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window.location.pathname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path and filename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window.location.protocol</a:t>
            </a:r>
            <a:r>
              <a:rPr lang="en-IN" sz="1800" dirty="0">
                <a:solidFill>
                  <a:srgbClr val="0000FF"/>
                </a:solidFill>
                <a:latin typeface="Consolas" panose="020B0609020204030204" pitchFamily="49" charset="0"/>
              </a:rPr>
              <a:t> </a:t>
            </a:r>
            <a:r>
              <a:rPr lang="en-IN" sz="1800" dirty="0">
                <a:solidFill>
                  <a:srgbClr val="92D050"/>
                </a:solidFill>
                <a:latin typeface="Arial" panose="020B0604020202020204" pitchFamily="34" charset="0"/>
                <a:cs typeface="Arial" panose="020B0604020202020204" pitchFamily="34" charset="0"/>
              </a:rPr>
              <a:t>returns the web protocol used (http: or https:)</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window.location.assign</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loads a new document</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7892872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folding </a:t>
            </a:r>
            <a:r>
              <a:rPr lang="en-IN" sz="6000" dirty="0"/>
              <a:t>regions#</a:t>
            </a:r>
            <a:endParaRPr lang="en-US" sz="6000" dirty="0"/>
          </a:p>
        </p:txBody>
      </p:sp>
      <p:sp>
        <p:nvSpPr>
          <p:cNvPr id="3" name="Rectangle 2"/>
          <p:cNvSpPr/>
          <p:nvPr/>
        </p:nvSpPr>
        <p:spPr>
          <a:xfrm>
            <a:off x="2036989" y="2971800"/>
            <a:ext cx="4953000" cy="751872"/>
          </a:xfrm>
          <a:prstGeom prst="rect">
            <a:avLst/>
          </a:prstGeom>
        </p:spPr>
        <p:txBody>
          <a:bodyPr wrap="square">
            <a:spAutoFit/>
          </a:bodyPr>
          <a:lstStyle/>
          <a:p>
            <a:pPr algn="ctr">
              <a:lnSpc>
                <a:spcPct val="150000"/>
              </a:lnSpc>
            </a:pPr>
            <a:r>
              <a:rPr lang="en-IN" sz="3200" dirty="0" smtClean="0">
                <a:solidFill>
                  <a:schemeClr val="bg2">
                    <a:lumMod val="50000"/>
                  </a:schemeClr>
                </a:solidFill>
                <a:latin typeface="Consolas" panose="020B0609020204030204" pitchFamily="49" charset="0"/>
                <a:cs typeface="Segoe UI Light" panose="020B0502040204020203" pitchFamily="34" charset="0"/>
              </a:rPr>
              <a:t>Typescript/JavaScript</a:t>
            </a:r>
            <a:endParaRPr lang="en-IN" sz="3200" dirty="0">
              <a:solidFill>
                <a:schemeClr val="bg2">
                  <a:lumMod val="50000"/>
                </a:schemeClr>
              </a:solidFill>
              <a:latin typeface="Consolas" panose="020B0609020204030204" pitchFamily="49" charset="0"/>
              <a:cs typeface="Segoe UI Light" panose="020B0502040204020203" pitchFamily="34" charset="0"/>
            </a:endParaRPr>
          </a:p>
        </p:txBody>
      </p:sp>
      <p:sp>
        <p:nvSpPr>
          <p:cNvPr id="8" name="Rectangle 7"/>
          <p:cNvSpPr/>
          <p:nvPr/>
        </p:nvSpPr>
        <p:spPr>
          <a:xfrm>
            <a:off x="76200" y="152400"/>
            <a:ext cx="4260195"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smtClean="0">
                <a:solidFill>
                  <a:srgbClr val="17A889"/>
                </a:solidFill>
                <a:latin typeface="Segoe UI Light" panose="020B0502040204020203" pitchFamily="34" charset="0"/>
                <a:cs typeface="Segoe UI Light" panose="020B0502040204020203" pitchFamily="34" charset="0"/>
              </a:rPr>
              <a:t>// #</a:t>
            </a:r>
            <a:r>
              <a:rPr lang="en-IN" sz="2000" dirty="0">
                <a:solidFill>
                  <a:srgbClr val="17A889"/>
                </a:solidFill>
                <a:latin typeface="Segoe UI Light" panose="020B0502040204020203" pitchFamily="34" charset="0"/>
                <a:cs typeface="Segoe UI Light" panose="020B0502040204020203" pitchFamily="34" charset="0"/>
              </a:rPr>
              <a:t>region </a:t>
            </a:r>
            <a:r>
              <a:rPr lang="en-IN" sz="2000" dirty="0">
                <a:latin typeface="Segoe UI Light" panose="020B0502040204020203" pitchFamily="34" charset="0"/>
                <a:cs typeface="Segoe UI Light" panose="020B0502040204020203" pitchFamily="34" charset="0"/>
              </a:rPr>
              <a:t>and</a:t>
            </a:r>
            <a:r>
              <a:rPr lang="en-IN" sz="2000" dirty="0">
                <a:solidFill>
                  <a:srgbClr val="17A889"/>
                </a:solidFill>
                <a:latin typeface="Segoe UI Light" panose="020B0502040204020203" pitchFamily="34" charset="0"/>
                <a:cs typeface="Segoe UI Light" panose="020B0502040204020203" pitchFamily="34" charset="0"/>
              </a:rPr>
              <a:t> </a:t>
            </a:r>
            <a:r>
              <a:rPr lang="en-IN" sz="2000" dirty="0" smtClean="0">
                <a:solidFill>
                  <a:srgbClr val="17A889"/>
                </a:solidFill>
                <a:latin typeface="Segoe UI Light" panose="020B0502040204020203" pitchFamily="34" charset="0"/>
                <a:cs typeface="Segoe UI Light" panose="020B0502040204020203" pitchFamily="34" charset="0"/>
              </a:rPr>
              <a:t>// #</a:t>
            </a:r>
            <a:r>
              <a:rPr lang="en-IN" sz="2000" dirty="0">
                <a:solidFill>
                  <a:srgbClr val="17A889"/>
                </a:solidFill>
                <a:latin typeface="Segoe UI Light" panose="020B0502040204020203" pitchFamily="34" charset="0"/>
                <a:cs typeface="Segoe UI Light" panose="020B0502040204020203" pitchFamily="34" charset="0"/>
              </a:rPr>
              <a:t>endregion </a:t>
            </a:r>
          </a:p>
          <a:p>
            <a:pPr marL="342900" indent="-342900">
              <a:lnSpc>
                <a:spcPct val="150000"/>
              </a:lnSpc>
              <a:buFont typeface="Arial" panose="020B0604020202020204" pitchFamily="34" charset="0"/>
              <a:buChar char="•"/>
            </a:pPr>
            <a:r>
              <a:rPr lang="en-IN" sz="2000" dirty="0" smtClean="0">
                <a:solidFill>
                  <a:srgbClr val="17A889"/>
                </a:solidFill>
                <a:latin typeface="Segoe UI Light" panose="020B0502040204020203" pitchFamily="34" charset="0"/>
                <a:cs typeface="Segoe UI Light" panose="020B0502040204020203" pitchFamily="34" charset="0"/>
              </a:rPr>
              <a:t>// region </a:t>
            </a:r>
            <a:r>
              <a:rPr lang="en-IN" sz="2000" dirty="0">
                <a:latin typeface="Segoe UI Light" panose="020B0502040204020203" pitchFamily="34" charset="0"/>
                <a:cs typeface="Segoe UI Light" panose="020B0502040204020203" pitchFamily="34" charset="0"/>
              </a:rPr>
              <a:t>and</a:t>
            </a:r>
            <a:r>
              <a:rPr lang="en-IN" sz="2000" dirty="0">
                <a:solidFill>
                  <a:srgbClr val="17A889"/>
                </a:solidFill>
                <a:latin typeface="Segoe UI Light" panose="020B0502040204020203" pitchFamily="34" charset="0"/>
                <a:cs typeface="Segoe UI Light" panose="020B0502040204020203" pitchFamily="34" charset="0"/>
              </a:rPr>
              <a:t> </a:t>
            </a:r>
            <a:r>
              <a:rPr lang="en-IN" sz="2000" dirty="0" smtClean="0">
                <a:solidFill>
                  <a:srgbClr val="17A889"/>
                </a:solidFill>
                <a:latin typeface="Segoe UI Light" panose="020B0502040204020203" pitchFamily="34" charset="0"/>
                <a:cs typeface="Segoe UI Light" panose="020B0502040204020203" pitchFamily="34" charset="0"/>
              </a:rPr>
              <a:t>// endregion</a:t>
            </a:r>
            <a:endParaRPr lang="en-IN" sz="2000" dirty="0">
              <a:solidFill>
                <a:srgbClr val="17A889"/>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a:stretch>
            <a:fillRect/>
          </a:stretch>
        </p:blipFill>
        <p:spPr>
          <a:xfrm>
            <a:off x="304800" y="4572000"/>
            <a:ext cx="4245429" cy="1279546"/>
          </a:xfrm>
          <a:prstGeom prst="rect">
            <a:avLst/>
          </a:prstGeom>
        </p:spPr>
      </p:pic>
      <p:cxnSp>
        <p:nvCxnSpPr>
          <p:cNvPr id="7" name="Straight Connector 6"/>
          <p:cNvCxnSpPr/>
          <p:nvPr/>
        </p:nvCxnSpPr>
        <p:spPr>
          <a:xfrm>
            <a:off x="-21771" y="1658527"/>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70764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56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264177349"/>
              </p:ext>
            </p:extLst>
          </p:nvPr>
        </p:nvGraphicFramePr>
        <p:xfrm>
          <a:off x="152400" y="250952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console.log(location.hostname)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location.href</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console.log(location.href)</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location.pathname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smtClean="0">
                          <a:solidFill>
                            <a:schemeClr val="tx1"/>
                          </a:solidFill>
                          <a:latin typeface="+mn-lt"/>
                          <a:ea typeface="+mn-ea"/>
                          <a:cs typeface="+mn-cs"/>
                        </a:rPr>
                        <a:t>console.log(location.pathname</a:t>
                      </a:r>
                      <a:r>
                        <a:rPr kumimoji="0" lang="en-IN" sz="1800" kern="1200" dirty="0" smtClean="0">
                          <a:solidFill>
                            <a:schemeClr val="tx1"/>
                          </a:solidFill>
                          <a:latin typeface="+mn-lt"/>
                          <a:ea typeface="+mn-ea"/>
                          <a:cs typeface="+mn-cs"/>
                        </a:rPr>
                        <a:t>)</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location.protocol</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console.log(location.protocol);</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location.assign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location.assign("http://timesofindia.indiatimes.com/");</a:t>
                      </a:r>
                    </a:p>
                  </a:txBody>
                  <a:tcPr marL="76200" marR="76200" marT="57150" marB="57150" anchor="ctr"/>
                </a:tc>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14447274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67000"/>
            <a:ext cx="86868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screenObj</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Returns a reference to the </a:t>
            </a:r>
            <a:r>
              <a:rPr lang="en-IN" sz="1800" dirty="0">
                <a:solidFill>
                  <a:srgbClr val="FFC90E"/>
                </a:solidFill>
                <a:latin typeface="Consolas" panose="020B0609020204030204" pitchFamily="49" charset="0"/>
              </a:rPr>
              <a:t>screen</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object associated with the window. The screen object, implementing the Screen interface, is a special object for inspecting properties of the screen on which the current window is being rendered.</a:t>
            </a:r>
          </a:p>
        </p:txBody>
      </p:sp>
      <p:sp>
        <p:nvSpPr>
          <p:cNvPr id="3" name="Rectangle 2"/>
          <p:cNvSpPr/>
          <p:nvPr/>
        </p:nvSpPr>
        <p:spPr>
          <a:xfrm>
            <a:off x="228600" y="4343400"/>
            <a:ext cx="8686799" cy="1692771"/>
          </a:xfrm>
          <a:prstGeom prst="rect">
            <a:avLst/>
          </a:prstGeom>
          <a:solidFill>
            <a:srgbClr val="F1F3F9"/>
          </a:solidFill>
        </p:spPr>
        <p:txBody>
          <a:bodyPr wrap="square">
            <a:spAutoFit/>
          </a:bodyPr>
          <a:lstStyle/>
          <a:p>
            <a:r>
              <a:rPr lang="en-IN" dirty="0">
                <a:solidFill>
                  <a:srgbClr val="00B0F0"/>
                </a:solidFill>
                <a:latin typeface="Segoe UI Light" panose="020B0502040204020203" pitchFamily="34" charset="0"/>
                <a:cs typeface="Segoe UI Light" panose="020B0502040204020203" pitchFamily="34" charset="0"/>
              </a:rPr>
              <a:t>Properties:</a:t>
            </a:r>
          </a:p>
          <a:p>
            <a:r>
              <a:rPr lang="en-IN" sz="2000" dirty="0">
                <a:latin typeface="Segoe UI Light" panose="020B0502040204020203" pitchFamily="34" charset="0"/>
                <a:cs typeface="Segoe UI Light" panose="020B0502040204020203" pitchFamily="34" charset="0"/>
              </a:rPr>
              <a:t>screen.width</a:t>
            </a:r>
          </a:p>
          <a:p>
            <a:r>
              <a:rPr lang="en-IN" sz="2000" dirty="0">
                <a:latin typeface="Segoe UI Light" panose="020B0502040204020203" pitchFamily="34" charset="0"/>
                <a:cs typeface="Segoe UI Light" panose="020B0502040204020203" pitchFamily="34" charset="0"/>
              </a:rPr>
              <a:t>screen.height</a:t>
            </a:r>
          </a:p>
          <a:p>
            <a:r>
              <a:rPr lang="en-IN" sz="2000" dirty="0">
                <a:latin typeface="Segoe UI Light" panose="020B0502040204020203" pitchFamily="34" charset="0"/>
                <a:cs typeface="Segoe UI Light" panose="020B0502040204020203" pitchFamily="34" charset="0"/>
              </a:rPr>
              <a:t>screen.availWidth</a:t>
            </a:r>
          </a:p>
          <a:p>
            <a:r>
              <a:rPr lang="en-IN" sz="2000" dirty="0">
                <a:latin typeface="Segoe UI Light" panose="020B0502040204020203" pitchFamily="34" charset="0"/>
                <a:cs typeface="Segoe UI Light" panose="020B0502040204020203" pitchFamily="34" charset="0"/>
              </a:rPr>
              <a:t>screen.availHeight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47470"/>
            <a:ext cx="1638300" cy="1520072"/>
          </a:xfrm>
          <a:prstGeom prst="rect">
            <a:avLst/>
          </a:prstGeom>
        </p:spPr>
      </p:pic>
      <p:sp>
        <p:nvSpPr>
          <p:cNvPr id="10" name="Rectangle 9"/>
          <p:cNvSpPr/>
          <p:nvPr/>
        </p:nvSpPr>
        <p:spPr>
          <a:xfrm>
            <a:off x="228600" y="3143071"/>
            <a:ext cx="86106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width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height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746220728"/>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window.screenX() and window.screenY()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276600"/>
            <a:ext cx="8686800" cy="707886"/>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x</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screenX</a:t>
            </a:r>
            <a:r>
              <a:rPr lang="en-IN" sz="2000" dirty="0">
                <a:solidFill>
                  <a:srgbClr val="0070C0"/>
                </a:solidFill>
                <a:latin typeface="Consolas" panose="020B0609020204030204" pitchFamily="49" charset="0"/>
                <a:cs typeface="Arial" panose="020B0604020202020204" pitchFamily="34" charset="0"/>
              </a:rPr>
              <a:t> </a:t>
            </a:r>
          </a:p>
          <a:p>
            <a:r>
              <a:rPr lang="en-IN" sz="2000" dirty="0">
                <a:solidFill>
                  <a:srgbClr val="DD4A68"/>
                </a:solidFill>
                <a:latin typeface="Consolas" panose="020B0609020204030204" pitchFamily="49" charset="0"/>
              </a:rPr>
              <a:t>y</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screenY</a:t>
            </a: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screenX</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horizontal distance, in CSS pixels, of the left border of the user's browser from the left side of the screen</a:t>
            </a:r>
            <a:r>
              <a:rPr lang="en-IN" sz="1800" dirty="0" smtClean="0">
                <a:latin typeface="Arial" panose="020B0604020202020204" pitchFamily="34" charset="0"/>
                <a:cs typeface="Arial" panose="020B0604020202020204" pitchFamily="34" charset="0"/>
              </a:rPr>
              <a:t>.</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vertical distance, in CSS pixels of the top border of the user's browser from the top edge of the screen.</a:t>
            </a:r>
          </a:p>
        </p:txBody>
      </p:sp>
      <p:sp>
        <p:nvSpPr>
          <p:cNvPr id="4" name="Rectangle 3"/>
          <p:cNvSpPr/>
          <p:nvPr/>
        </p:nvSpPr>
        <p:spPr>
          <a:xfrm>
            <a:off x="261256" y="4434244"/>
            <a:ext cx="8577943"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4EC9B0"/>
                </a:solidFill>
                <a:latin typeface="Consolas" panose="020B0609020204030204" pitchFamily="49" charset="0"/>
              </a:rPr>
              <a:t> </a:t>
            </a:r>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8074942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window.scrollX() and window.scrollY()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200400"/>
            <a:ext cx="8686800" cy="707886"/>
          </a:xfrm>
          <a:prstGeom prst="rect">
            <a:avLst/>
          </a:prstGeom>
          <a:solidFill>
            <a:schemeClr val="bg2">
              <a:lumMod val="10000"/>
            </a:schemeClr>
          </a:solid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scrollX</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scrollY</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scrollX</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horizontally.</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scrollY</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vertically. </a:t>
            </a:r>
          </a:p>
        </p:txBody>
      </p:sp>
    </p:spTree>
    <p:extLst>
      <p:ext uri="{BB962C8B-B14F-4D97-AF65-F5344CB8AC3E}">
        <p14:creationId xmlns:p14="http://schemas.microsoft.com/office/powerpoint/2010/main" val="1795031325"/>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timer</a:t>
            </a:r>
            <a:endParaRPr lang="en-US" sz="6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581400"/>
            <a:ext cx="2590800" cy="2590800"/>
          </a:xfrm>
          <a:prstGeom prst="rect">
            <a:avLst/>
          </a:prstGeom>
        </p:spPr>
      </p:pic>
    </p:spTree>
    <p:extLst>
      <p:ext uri="{BB962C8B-B14F-4D97-AF65-F5344CB8AC3E}">
        <p14:creationId xmlns:p14="http://schemas.microsoft.com/office/powerpoint/2010/main" val="1032404220"/>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window.setInterval</a:t>
            </a:r>
            <a:r>
              <a:rPr lang="en-IN" sz="3600" i="1" dirty="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setInterval</a:t>
            </a:r>
            <a:r>
              <a:rPr lang="en-IN" sz="1800" dirty="0">
                <a:latin typeface="Arial" panose="020B0604020202020204" pitchFamily="34" charset="0"/>
                <a:cs typeface="Arial" panose="020B0604020202020204" pitchFamily="34" charset="0"/>
              </a:rPr>
              <a:t>() method repeatedly calls a function or executes a code snippet, with a fixed time delay between each call.</a:t>
            </a:r>
          </a:p>
        </p:txBody>
      </p:sp>
      <p:sp>
        <p:nvSpPr>
          <p:cNvPr id="3" name="Rectangle 2"/>
          <p:cNvSpPr/>
          <p:nvPr/>
        </p:nvSpPr>
        <p:spPr>
          <a:xfrm>
            <a:off x="228600" y="3733800"/>
            <a:ext cx="8686800" cy="2585323"/>
          </a:xfrm>
          <a:prstGeom prst="rect">
            <a:avLst/>
          </a:prstGeom>
          <a:solidFill>
            <a:schemeClr val="bg1">
              <a:lumMod val="95000"/>
            </a:schemeClr>
          </a:solidFill>
        </p:spPr>
        <p:txBody>
          <a:bodyPr wrap="square">
            <a:spAutoFit/>
          </a:bodyPr>
          <a:lstStyle/>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func:</a:t>
            </a:r>
            <a:r>
              <a:rPr lang="en-IN" sz="1800" dirty="0">
                <a:latin typeface="Arial" panose="020B0604020202020204" pitchFamily="34" charset="0"/>
                <a:cs typeface="Arial" panose="020B0604020202020204" pitchFamily="34" charset="0"/>
              </a:rPr>
              <a:t> A function to be executed every delay milliseconds. The function is not passed any parameters, and no return value is expected</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code:</a:t>
            </a:r>
            <a:r>
              <a:rPr lang="en-IN" sz="1800" dirty="0">
                <a:latin typeface="Arial" panose="020B0604020202020204" pitchFamily="34" charset="0"/>
                <a:cs typeface="Arial" panose="020B0604020202020204" pitchFamily="34" charset="0"/>
              </a:rPr>
              <a:t> An optional syntax allows you to include a string instead of a function, which is compiled and executed every delay milliseconds</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delay:</a:t>
            </a:r>
            <a:r>
              <a:rPr lang="en-IN" sz="1800" dirty="0">
                <a:latin typeface="Arial" panose="020B0604020202020204" pitchFamily="34" charset="0"/>
                <a:cs typeface="Arial" panose="020B0604020202020204" pitchFamily="34" charset="0"/>
              </a:rPr>
              <a:t> The time, in milliseconds (thousandths of a second), the timer should delay in between executions of the specified function or code. If this parameter is less than 10, a value of 10 is used.</a:t>
            </a:r>
          </a:p>
        </p:txBody>
      </p:sp>
      <p:sp>
        <p:nvSpPr>
          <p:cNvPr id="4" name="Rectangle 3"/>
          <p:cNvSpPr/>
          <p:nvPr/>
        </p:nvSpPr>
        <p:spPr>
          <a:xfrm>
            <a:off x="4457700" y="46672"/>
            <a:ext cx="4610100" cy="1477328"/>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A block of JavaScript code is generally executed synchronously. But there are some JavaScript native functions (timers) which allow us to delay the execution of arbitrary instructions.</a:t>
            </a:r>
          </a:p>
        </p:txBody>
      </p:sp>
      <p:sp>
        <p:nvSpPr>
          <p:cNvPr id="10" name="Rectangle 9"/>
          <p:cNvSpPr/>
          <p:nvPr/>
        </p:nvSpPr>
        <p:spPr>
          <a:xfrm>
            <a:off x="228600" y="2337137"/>
            <a:ext cx="8686800" cy="1015663"/>
          </a:xfrm>
          <a:prstGeom prst="rect">
            <a:avLst/>
          </a:prstGeom>
          <a:solidFill>
            <a:schemeClr val="bg2">
              <a:lumMod val="10000"/>
            </a:schemeClr>
          </a:solid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chemeClr val="bg1">
                    <a:lumMod val="85000"/>
                  </a:schemeClr>
                </a:solidFill>
                <a:latin typeface="Consolas" panose="020B0609020204030204" pitchFamily="49" charset="0"/>
              </a:rPr>
              <a:t>(func</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delay </a:t>
            </a:r>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param1, param2,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chemeClr val="bg1">
                    <a:lumMod val="85000"/>
                  </a:schemeClr>
                </a:solidFill>
                <a:latin typeface="Consolas" panose="020B0609020204030204" pitchFamily="49" charset="0"/>
              </a:rPr>
              <a:t>(code</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delay);</a:t>
            </a:r>
            <a:endParaRPr lang="en-IN"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3019114651"/>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window.setInterval()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95400"/>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setInterval</a:t>
            </a:r>
            <a:r>
              <a:rPr lang="en-IN" sz="1800" dirty="0">
                <a:solidFill>
                  <a:srgbClr val="0000FF"/>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method </a:t>
            </a:r>
            <a:r>
              <a:rPr lang="en-IN" sz="1800" dirty="0">
                <a:latin typeface="Arial" panose="020B0604020202020204" pitchFamily="34" charset="0"/>
                <a:cs typeface="Arial" panose="020B0604020202020204" pitchFamily="34" charset="0"/>
              </a:rPr>
              <a:t>repeatedly calls a function or executes a code snippet, with a fixed time delay between each call.</a:t>
            </a:r>
          </a:p>
        </p:txBody>
      </p:sp>
      <p:grpSp>
        <p:nvGrpSpPr>
          <p:cNvPr id="6" name="Group 5"/>
          <p:cNvGrpSpPr/>
          <p:nvPr/>
        </p:nvGrpSpPr>
        <p:grpSpPr>
          <a:xfrm>
            <a:off x="304800" y="3682616"/>
            <a:ext cx="8572500" cy="1200329"/>
            <a:chOff x="304800" y="3682616"/>
            <a:chExt cx="8572500" cy="1200329"/>
          </a:xfrm>
        </p:grpSpPr>
        <p:sp>
          <p:nvSpPr>
            <p:cNvPr id="4" name="Rectangle 3"/>
            <p:cNvSpPr/>
            <p:nvPr/>
          </p:nvSpPr>
          <p:spPr>
            <a:xfrm>
              <a:off x="304800" y="3682616"/>
              <a:ext cx="4038600" cy="1200329"/>
            </a:xfrm>
            <a:prstGeom prst="rect">
              <a:avLst/>
            </a:prstGeom>
            <a:solidFill>
              <a:schemeClr val="bg1">
                <a:lumMod val="95000"/>
              </a:schemeClr>
            </a:solidFill>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setInterval(f1, 1000);</a:t>
              </a:r>
              <a:endParaRPr lang="en-IN" sz="1800" dirty="0"/>
            </a:p>
          </p:txBody>
        </p:sp>
        <p:sp>
          <p:nvSpPr>
            <p:cNvPr id="5" name="Rectangle 4"/>
            <p:cNvSpPr/>
            <p:nvPr/>
          </p:nvSpPr>
          <p:spPr>
            <a:xfrm>
              <a:off x="4533900" y="3682616"/>
              <a:ext cx="4343400" cy="923330"/>
            </a:xfrm>
            <a:prstGeom prst="rect">
              <a:avLst/>
            </a:prstGeom>
            <a:solidFill>
              <a:schemeClr val="bg1">
                <a:lumMod val="95000"/>
              </a:schemeClr>
            </a:solidFill>
          </p:spPr>
          <p:txBody>
            <a:bodyPr wrap="square">
              <a:spAutoFit/>
            </a:bodyPr>
            <a:lstStyle/>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1000);</a:t>
              </a:r>
              <a:endParaRPr lang="en-IN" sz="1800" dirty="0"/>
            </a:p>
          </p:txBody>
        </p:sp>
      </p:grpSp>
      <p:sp>
        <p:nvSpPr>
          <p:cNvPr id="3" name="Rectangle 2"/>
          <p:cNvSpPr/>
          <p:nvPr/>
        </p:nvSpPr>
        <p:spPr>
          <a:xfrm>
            <a:off x="5410200" y="143178"/>
            <a:ext cx="3581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There are 1000 milliseconds in one second.</a:t>
            </a:r>
          </a:p>
        </p:txBody>
      </p:sp>
      <p:sp>
        <p:nvSpPr>
          <p:cNvPr id="11" name="Rectangle 10"/>
          <p:cNvSpPr/>
          <p:nvPr/>
        </p:nvSpPr>
        <p:spPr>
          <a:xfrm>
            <a:off x="228600" y="2286000"/>
            <a:ext cx="8686800" cy="1015663"/>
          </a:xfrm>
          <a:prstGeom prst="rect">
            <a:avLst/>
          </a:prstGeom>
          <a:solidFill>
            <a:schemeClr val="bg2">
              <a:lumMod val="10000"/>
            </a:schemeClr>
          </a:solid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func</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delay </a:t>
            </a:r>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param1, param2,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code</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delay);</a:t>
            </a:r>
            <a:endParaRPr lang="en-IN"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3528678497"/>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window.clearInterval()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209800"/>
            <a:ext cx="86868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clearInterval</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timeoutID</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9" name="Rectangle 8"/>
          <p:cNvSpPr/>
          <p:nvPr/>
        </p:nvSpPr>
        <p:spPr>
          <a:xfrm>
            <a:off x="76200" y="1295400"/>
            <a:ext cx="9067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clearInterval() </a:t>
            </a:r>
            <a:r>
              <a:rPr lang="en-IN" sz="1800" dirty="0">
                <a:latin typeface="Arial" panose="020B0604020202020204" pitchFamily="34" charset="0"/>
                <a:cs typeface="Arial" panose="020B0604020202020204" pitchFamily="34" charset="0"/>
              </a:rPr>
              <a:t>method cancels a timeout previously established by calling setTimeout().</a:t>
            </a:r>
          </a:p>
        </p:txBody>
      </p:sp>
      <p:sp>
        <p:nvSpPr>
          <p:cNvPr id="3" name="Rectangle 2"/>
          <p:cNvSpPr/>
          <p:nvPr/>
        </p:nvSpPr>
        <p:spPr>
          <a:xfrm>
            <a:off x="0" y="2883426"/>
            <a:ext cx="91440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setInterval</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"hh1"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innerHTML</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toLocaleTimeString</a:t>
            </a:r>
            <a:r>
              <a:rPr lang="en-IN" sz="1800" dirty="0" smtClean="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1000</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clearInterval</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89077733"/>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489537"/>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 V/S object</a:t>
            </a:r>
            <a:endParaRPr lang="en-US" sz="6000" dirty="0"/>
          </a:p>
        </p:txBody>
      </p:sp>
      <p:sp>
        <p:nvSpPr>
          <p:cNvPr id="4" name="Rectangle 3"/>
          <p:cNvSpPr/>
          <p:nvPr/>
        </p:nvSpPr>
        <p:spPr>
          <a:xfrm>
            <a:off x="228600" y="76200"/>
            <a:ext cx="8686800" cy="830997"/>
          </a:xfrm>
          <a:prstGeom prst="rect">
            <a:avLst/>
          </a:prstGeom>
          <a:solidFill>
            <a:srgbClr val="3C475E"/>
          </a:solidFill>
        </p:spPr>
        <p:txBody>
          <a:bodyPr wrap="square">
            <a:spAutoFit/>
          </a:bodyPr>
          <a:lstStyle/>
          <a:p>
            <a:r>
              <a:rPr lang="en-IN" dirty="0">
                <a:solidFill>
                  <a:srgbClr val="FFFF00"/>
                </a:solidFill>
                <a:latin typeface="Arial" panose="020B0604020202020204" pitchFamily="34" charset="0"/>
              </a:rPr>
              <a:t>Arrays are for numerically indexed </a:t>
            </a:r>
            <a:r>
              <a:rPr lang="en-IN" dirty="0" smtClean="0">
                <a:solidFill>
                  <a:srgbClr val="FFFF00"/>
                </a:solidFill>
                <a:latin typeface="Arial" panose="020B0604020202020204" pitchFamily="34" charset="0"/>
              </a:rPr>
              <a:t>data,  and for </a:t>
            </a:r>
            <a:r>
              <a:rPr lang="en-IN" dirty="0">
                <a:solidFill>
                  <a:srgbClr val="FFFF00"/>
                </a:solidFill>
                <a:latin typeface="Arial" panose="020B0604020202020204" pitchFamily="34" charset="0"/>
              </a:rPr>
              <a:t>non-numeric keys, use an Object.</a:t>
            </a:r>
            <a:endParaRPr lang="en-IN" dirty="0">
              <a:solidFill>
                <a:srgbClr val="FFFF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3352800"/>
            <a:ext cx="3999445" cy="29995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914400"/>
            <a:ext cx="6057900" cy="1789501"/>
          </a:xfrm>
          <a:prstGeom prst="rect">
            <a:avLst/>
          </a:prstGeom>
        </p:spPr>
      </p:pic>
    </p:spTree>
    <p:extLst>
      <p:ext uri="{BB962C8B-B14F-4D97-AF65-F5344CB8AC3E}">
        <p14:creationId xmlns:p14="http://schemas.microsoft.com/office/powerpoint/2010/main" val="3003771906"/>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5800"/>
            <a:ext cx="960912" cy="461665"/>
          </a:xfrm>
          <a:prstGeom prst="rect">
            <a:avLst/>
          </a:prstGeom>
        </p:spPr>
        <p:txBody>
          <a:bodyPr wrap="square">
            <a:spAutoFit/>
          </a:bodyPr>
          <a:lstStyle/>
          <a:p>
            <a:r>
              <a:rPr lang="en-IN" i="1" dirty="0">
                <a:solidFill>
                  <a:srgbClr val="FF6000"/>
                </a:solidFill>
                <a:latin typeface="Arial" panose="020B0604020202020204" pitchFamily="34" charset="0"/>
                <a:cs typeface="Arial" panose="020B0604020202020204" pitchFamily="34" charset="0"/>
              </a:rPr>
              <a:t>Array </a:t>
            </a:r>
            <a:endParaRPr lang="en-IN" dirty="0">
              <a:solidFill>
                <a:srgbClr val="FF6000"/>
              </a:solidFill>
            </a:endParaRPr>
          </a:p>
        </p:txBody>
      </p:sp>
      <p:grpSp>
        <p:nvGrpSpPr>
          <p:cNvPr id="3" name="Group 2"/>
          <p:cNvGrpSpPr/>
          <p:nvPr/>
        </p:nvGrpSpPr>
        <p:grpSpPr>
          <a:xfrm>
            <a:off x="261257" y="1257449"/>
            <a:ext cx="8610600" cy="4216539"/>
            <a:chOff x="261257" y="2466201"/>
            <a:chExt cx="8610600" cy="4216539"/>
          </a:xfrm>
        </p:grpSpPr>
        <p:sp>
          <p:nvSpPr>
            <p:cNvPr id="4" name="Rectangle 3"/>
            <p:cNvSpPr/>
            <p:nvPr/>
          </p:nvSpPr>
          <p:spPr>
            <a:xfrm>
              <a:off x="261257" y="2466201"/>
              <a:ext cx="8610600" cy="4216539"/>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a:t>
              </a:r>
              <a:r>
                <a:rPr lang="en-IN" sz="1800" dirty="0" smtClean="0">
                  <a:solidFill>
                    <a:srgbClr val="CE9178"/>
                  </a:solidFill>
                  <a:latin typeface="Consolas" panose="020B0609020204030204" pitchFamily="49" charset="0"/>
                </a:rPr>
                <a:t>Bagde</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B5CEA8"/>
                  </a:solidFill>
                  <a:latin typeface="Consolas" panose="020B0609020204030204" pitchFamily="49" charset="0"/>
                </a:rPr>
                <a:t>47</a:t>
              </a:r>
              <a:r>
                <a:rPr lang="en-IN" sz="1800" dirty="0" smtClean="0">
                  <a:solidFill>
                    <a:srgbClr val="D4D4D4"/>
                  </a:solidFill>
                  <a:latin typeface="Consolas" panose="020B0609020204030204" pitchFamily="49" charset="0"/>
                </a:rPr>
                <a:t>}];</a:t>
              </a:r>
            </a:p>
            <a:p>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Sharmin</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firstName: 'Saleel </a:t>
              </a:r>
              <a:r>
                <a:rPr lang="en-IN" sz="1500" dirty="0" smtClean="0">
                  <a:solidFill>
                    <a:srgbClr val="92D050"/>
                  </a:solidFill>
                  <a:latin typeface="Consolas" panose="020B0609020204030204" pitchFamily="49" charset="0"/>
                </a:rPr>
                <a:t>Bagde</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age</a:t>
              </a:r>
              <a:r>
                <a:rPr lang="en-IN" sz="1500" dirty="0">
                  <a:solidFill>
                    <a:srgbClr val="92D050"/>
                  </a:solidFill>
                  <a:latin typeface="Consolas" panose="020B0609020204030204" pitchFamily="49" charset="0"/>
                </a:rPr>
                <a:t>: 47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6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Saleel </a:t>
              </a:r>
              <a:r>
                <a:rPr lang="en-IN" sz="1500" dirty="0" smtClean="0">
                  <a:solidFill>
                    <a:srgbClr val="92D050"/>
                  </a:solidFill>
                  <a:latin typeface="Consolas" panose="020B0609020204030204" pitchFamily="49" charset="0"/>
                </a:rPr>
                <a:t>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47</a:t>
              </a:r>
              <a:endParaRPr lang="en-IN" sz="1500" dirty="0">
                <a:solidFill>
                  <a:srgbClr val="92D050"/>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smtClean="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6" name="Rectangle 5"/>
            <p:cNvSpPr/>
            <p:nvPr/>
          </p:nvSpPr>
          <p:spPr>
            <a:xfrm>
              <a:off x="2312126" y="3320580"/>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320144" y="4953438"/>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spTree>
    <p:extLst>
      <p:ext uri="{BB962C8B-B14F-4D97-AF65-F5344CB8AC3E}">
        <p14:creationId xmlns:p14="http://schemas.microsoft.com/office/powerpoint/2010/main" val="32309763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JSDoc comment format</a:t>
            </a:r>
            <a:endParaRPr lang="en-US" sz="6000" dirty="0"/>
          </a:p>
        </p:txBody>
      </p:sp>
      <p:pic>
        <p:nvPicPr>
          <p:cNvPr id="4" name="Picture 3"/>
          <p:cNvPicPr>
            <a:picLocks noChangeAspect="1"/>
          </p:cNvPicPr>
          <p:nvPr/>
        </p:nvPicPr>
        <p:blipFill>
          <a:blip r:embed="rId3"/>
          <a:stretch>
            <a:fillRect/>
          </a:stretch>
        </p:blipFill>
        <p:spPr>
          <a:xfrm>
            <a:off x="446315" y="3505200"/>
            <a:ext cx="4103914" cy="2670262"/>
          </a:xfrm>
          <a:prstGeom prst="rect">
            <a:avLst/>
          </a:prstGeom>
        </p:spPr>
      </p:pic>
    </p:spTree>
    <p:extLst>
      <p:ext uri="{BB962C8B-B14F-4D97-AF65-F5344CB8AC3E}">
        <p14:creationId xmlns:p14="http://schemas.microsoft.com/office/powerpoint/2010/main" val="130867671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
        <p:nvSpPr>
          <p:cNvPr id="11" name="Rectangle 10"/>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grpSp>
        <p:nvGrpSpPr>
          <p:cNvPr id="4" name="Group 3"/>
          <p:cNvGrpSpPr/>
          <p:nvPr/>
        </p:nvGrpSpPr>
        <p:grpSpPr>
          <a:xfrm>
            <a:off x="141514" y="1043255"/>
            <a:ext cx="8850086" cy="5601533"/>
            <a:chOff x="141514" y="1143000"/>
            <a:chExt cx="8850086" cy="5601533"/>
          </a:xfrm>
        </p:grpSpPr>
        <p:sp>
          <p:nvSpPr>
            <p:cNvPr id="3" name="Rectangle 2"/>
            <p:cNvSpPr/>
            <p:nvPr/>
          </p:nvSpPr>
          <p:spPr>
            <a:xfrm>
              <a:off x="141514" y="1143000"/>
              <a:ext cx="8850086" cy="5601533"/>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Student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 </a:t>
              </a:r>
              <a:r>
                <a:rPr lang="en-IN" sz="1800" dirty="0" smtClean="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"Gujarat Board"</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60</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1001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Saleel 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FF0000"/>
                  </a:solidFill>
                  <a:latin typeface="Consolas" panose="020B0609020204030204" pitchFamily="49" charset="0"/>
                </a:rPr>
                <a:t>// Output On next slide</a:t>
              </a:r>
              <a:endParaRPr lang="en-IN" sz="1800" dirty="0" smtClean="0">
                <a:solidFill>
                  <a:srgbClr val="FF000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Gujarat Board</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60</a:t>
              </a:r>
            </a:p>
            <a:p>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12" name="Rectangle 11"/>
            <p:cNvSpPr/>
            <p:nvPr/>
          </p:nvSpPr>
          <p:spPr>
            <a:xfrm>
              <a:off x="2024744" y="3352800"/>
              <a:ext cx="1066800" cy="1447800"/>
            </a:xfrm>
            <a:prstGeom prst="rect">
              <a:avLst/>
            </a:prstGeom>
            <a:noFill/>
            <a:ln w="222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2917370" y="5029200"/>
              <a:ext cx="1066800" cy="1447800"/>
            </a:xfrm>
            <a:prstGeom prst="rect">
              <a:avLst/>
            </a:prstGeom>
            <a:noFill/>
            <a:ln w="222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419989" y="1448333"/>
              <a:ext cx="3491199" cy="304267"/>
            </a:xfrm>
            <a:prstGeom prst="rect">
              <a:avLst/>
            </a:prstGeom>
            <a:noFill/>
            <a:ln w="222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419989" y="2286533"/>
              <a:ext cx="4750725" cy="304267"/>
            </a:xfrm>
            <a:prstGeom prst="rect">
              <a:avLst/>
            </a:prstGeom>
            <a:noFill/>
            <a:ln w="222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Rectangle 5"/>
          <p:cNvSpPr/>
          <p:nvPr/>
        </p:nvSpPr>
        <p:spPr>
          <a:xfrm>
            <a:off x="6019800" y="1369633"/>
            <a:ext cx="184731" cy="369332"/>
          </a:xfrm>
          <a:prstGeom prst="rect">
            <a:avLst/>
          </a:prstGeom>
        </p:spPr>
        <p:txBody>
          <a:bodyPr wrap="none">
            <a:spAutoFit/>
          </a:bodyPr>
          <a:lstStyle/>
          <a:p>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34906137"/>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5926" y="1771471"/>
            <a:ext cx="8447073" cy="1477328"/>
          </a:xfrm>
          <a:prstGeom prst="rect">
            <a:avLst/>
          </a:prstGeom>
        </p:spPr>
        <p:txBody>
          <a:bodyPr wrap="square">
            <a:spAutoFit/>
          </a:bodyPr>
          <a:lstStyle/>
          <a:p>
            <a:r>
              <a:rPr lang="en-IN" sz="1800" dirty="0">
                <a:solidFill>
                  <a:schemeClr val="bg1">
                    <a:lumMod val="65000"/>
                  </a:schemeClr>
                </a:solidFill>
              </a:rPr>
              <a:t>{</a:t>
            </a:r>
            <a:r>
              <a:rPr lang="en-IN" sz="1800" dirty="0"/>
              <a:t> </a:t>
            </a:r>
            <a:endParaRPr lang="en-IN" sz="1800" dirty="0" smtClean="0"/>
          </a:p>
          <a:p>
            <a:r>
              <a:rPr lang="en-IN" sz="1800" dirty="0"/>
              <a:t> </a:t>
            </a:r>
            <a:r>
              <a:rPr lang="en-IN" sz="1800" dirty="0" smtClean="0"/>
              <a:t>   </a:t>
            </a:r>
            <a:r>
              <a:rPr lang="en-IN" sz="1800" dirty="0" smtClean="0">
                <a:solidFill>
                  <a:srgbClr val="0070C0"/>
                </a:solidFill>
              </a:rPr>
              <a:t>ID</a:t>
            </a:r>
            <a:r>
              <a:rPr lang="en-IN" sz="1800" dirty="0"/>
              <a:t>: </a:t>
            </a:r>
            <a:r>
              <a:rPr lang="en-IN" sz="1800" dirty="0">
                <a:solidFill>
                  <a:srgbClr val="92D050"/>
                </a:solidFill>
              </a:rPr>
              <a:t>1001</a:t>
            </a:r>
            <a:r>
              <a:rPr lang="en-IN" sz="1800" dirty="0"/>
              <a:t>,</a:t>
            </a:r>
          </a:p>
          <a:p>
            <a:r>
              <a:rPr lang="en-IN" sz="1800" dirty="0" smtClean="0"/>
              <a:t>    </a:t>
            </a:r>
            <a:r>
              <a:rPr lang="en-IN" sz="1800" dirty="0">
                <a:solidFill>
                  <a:srgbClr val="0070C0"/>
                </a:solidFill>
              </a:rPr>
              <a:t>Name</a:t>
            </a:r>
            <a:r>
              <a:rPr lang="en-IN" sz="1800" dirty="0"/>
              <a:t>: '</a:t>
            </a:r>
            <a:r>
              <a:rPr lang="en-IN" sz="1800" dirty="0">
                <a:solidFill>
                  <a:srgbClr val="92D050"/>
                </a:solidFill>
              </a:rPr>
              <a:t>Saleel Bagde</a:t>
            </a:r>
            <a:r>
              <a:rPr lang="en-IN" sz="1800" dirty="0"/>
              <a:t>',</a:t>
            </a:r>
          </a:p>
          <a:p>
            <a:r>
              <a:rPr lang="en-IN" sz="1800" dirty="0" smtClean="0"/>
              <a:t>    </a:t>
            </a:r>
            <a:r>
              <a:rPr lang="en-IN" sz="1800" dirty="0">
                <a:solidFill>
                  <a:srgbClr val="0070C0"/>
                </a:solidFill>
              </a:rPr>
              <a:t>Qualification</a:t>
            </a:r>
            <a:r>
              <a:rPr lang="en-IN" sz="1800" dirty="0"/>
              <a:t>: </a:t>
            </a:r>
            <a:r>
              <a:rPr lang="en-IN" sz="1800" dirty="0">
                <a:solidFill>
                  <a:schemeClr val="bg1">
                    <a:lumMod val="65000"/>
                  </a:schemeClr>
                </a:solidFill>
              </a:rPr>
              <a:t>{</a:t>
            </a:r>
            <a:r>
              <a:rPr lang="en-IN" sz="1800" dirty="0"/>
              <a:t> </a:t>
            </a:r>
            <a:r>
              <a:rPr lang="en-IN" sz="1800" dirty="0">
                <a:solidFill>
                  <a:srgbClr val="0070C0"/>
                </a:solidFill>
              </a:rPr>
              <a:t>SSC</a:t>
            </a:r>
            <a:r>
              <a:rPr lang="en-IN" sz="1800" dirty="0"/>
              <a:t>: '</a:t>
            </a:r>
            <a:r>
              <a:rPr lang="en-IN" sz="1800" dirty="0">
                <a:solidFill>
                  <a:srgbClr val="92D050"/>
                </a:solidFill>
              </a:rPr>
              <a:t>Gujarat Board</a:t>
            </a:r>
            <a:r>
              <a:rPr lang="en-IN" sz="1800" dirty="0"/>
              <a:t>', </a:t>
            </a:r>
            <a:r>
              <a:rPr lang="en-IN" sz="1800" dirty="0">
                <a:solidFill>
                  <a:srgbClr val="0070C0"/>
                </a:solidFill>
              </a:rPr>
              <a:t>percentage</a:t>
            </a:r>
            <a:r>
              <a:rPr lang="en-IN" sz="1800" dirty="0"/>
              <a:t>: </a:t>
            </a:r>
            <a:r>
              <a:rPr lang="en-IN" sz="1800" dirty="0">
                <a:solidFill>
                  <a:srgbClr val="92D050"/>
                </a:solidFill>
              </a:rPr>
              <a:t>60</a:t>
            </a:r>
            <a:r>
              <a:rPr lang="en-IN" sz="1800" dirty="0"/>
              <a:t> </a:t>
            </a:r>
            <a:r>
              <a:rPr lang="en-IN" sz="1800" dirty="0">
                <a:solidFill>
                  <a:schemeClr val="bg1">
                    <a:lumMod val="65000"/>
                  </a:schemeClr>
                </a:solidFill>
              </a:rPr>
              <a:t>} </a:t>
            </a:r>
            <a:endParaRPr lang="en-IN" sz="1800" dirty="0" smtClean="0">
              <a:solidFill>
                <a:schemeClr val="bg1">
                  <a:lumMod val="65000"/>
                </a:schemeClr>
              </a:solidFill>
            </a:endParaRPr>
          </a:p>
          <a:p>
            <a:r>
              <a:rPr lang="en-IN" sz="1800" dirty="0" smtClean="0">
                <a:solidFill>
                  <a:schemeClr val="bg1">
                    <a:lumMod val="65000"/>
                  </a:schemeClr>
                </a:solidFill>
              </a:rPr>
              <a:t>}</a:t>
            </a:r>
            <a:endParaRPr lang="en-IN" sz="1800" dirty="0">
              <a:solidFill>
                <a:schemeClr val="bg1">
                  <a:lumMod val="65000"/>
                </a:schemeClr>
              </a:solidFill>
            </a:endParaRPr>
          </a:p>
        </p:txBody>
      </p:sp>
      <p:sp>
        <p:nvSpPr>
          <p:cNvPr id="4" name="Rectangle 3"/>
          <p:cNvSpPr/>
          <p:nvPr/>
        </p:nvSpPr>
        <p:spPr>
          <a:xfrm>
            <a:off x="315927" y="1161871"/>
            <a:ext cx="3147015" cy="400110"/>
          </a:xfrm>
          <a:prstGeom prst="rect">
            <a:avLst/>
          </a:prstGeom>
        </p:spPr>
        <p:txBody>
          <a:bodyPr wrap="none">
            <a:spAutoFit/>
          </a:bodyPr>
          <a:lstStyle/>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Student</a:t>
            </a:r>
            <a:r>
              <a:rPr lang="en-IN" sz="2000" dirty="0" smtClean="0">
                <a:solidFill>
                  <a:srgbClr val="D4D4D4"/>
                </a:solidFill>
                <a:latin typeface="Consolas" panose="020B0609020204030204" pitchFamily="49" charset="0"/>
              </a:rPr>
              <a:t>);</a:t>
            </a:r>
            <a:endParaRPr lang="en-IN" sz="2000" dirty="0"/>
          </a:p>
        </p:txBody>
      </p:sp>
      <p:sp>
        <p:nvSpPr>
          <p:cNvPr id="11" name="Rectangle 10"/>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2" name="Straight Connector 11"/>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Tree>
    <p:extLst>
      <p:ext uri="{BB962C8B-B14F-4D97-AF65-F5344CB8AC3E}">
        <p14:creationId xmlns:p14="http://schemas.microsoft.com/office/powerpoint/2010/main" val="72813926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a:t>
            </a:r>
            <a:endParaRPr lang="en-US" sz="6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3276600"/>
            <a:ext cx="2895600" cy="2895600"/>
          </a:xfrm>
          <a:prstGeom prst="rect">
            <a:avLst/>
          </a:prstGeom>
        </p:spPr>
      </p:pic>
      <p:sp>
        <p:nvSpPr>
          <p:cNvPr id="4" name="Rectangle 3"/>
          <p:cNvSpPr/>
          <p:nvPr/>
        </p:nvSpPr>
        <p:spPr>
          <a:xfrm>
            <a:off x="2950029" y="3055203"/>
            <a:ext cx="4365171" cy="830997"/>
          </a:xfrm>
          <a:prstGeom prst="rect">
            <a:avLst/>
          </a:prstGeom>
        </p:spPr>
        <p:txBody>
          <a:bodyPr wrap="square">
            <a:spAutoFit/>
          </a:bodyPr>
          <a:lstStyle/>
          <a:p>
            <a:r>
              <a:rPr lang="en-IN" dirty="0">
                <a:solidFill>
                  <a:schemeClr val="accent2">
                    <a:lumMod val="50000"/>
                  </a:schemeClr>
                </a:solidFill>
                <a:latin typeface="Arial" panose="020B0604020202020204" pitchFamily="34" charset="0"/>
                <a:cs typeface="Arial" panose="020B0604020202020204" pitchFamily="34" charset="0"/>
              </a:rPr>
              <a:t>collection of </a:t>
            </a:r>
            <a:r>
              <a:rPr lang="en-IN" b="1" i="1" dirty="0">
                <a:solidFill>
                  <a:schemeClr val="accent2">
                    <a:lumMod val="50000"/>
                  </a:schemeClr>
                </a:solidFill>
                <a:latin typeface="Arial" panose="020B0604020202020204" pitchFamily="34" charset="0"/>
                <a:cs typeface="Arial" panose="020B0604020202020204" pitchFamily="34" charset="0"/>
              </a:rPr>
              <a:t>heterogeneous</a:t>
            </a:r>
            <a:r>
              <a:rPr lang="en-IN" dirty="0">
                <a:solidFill>
                  <a:schemeClr val="accent2">
                    <a:lumMod val="50000"/>
                  </a:schemeClr>
                </a:solidFill>
                <a:latin typeface="Arial" panose="020B0604020202020204" pitchFamily="34" charset="0"/>
                <a:cs typeface="Arial" panose="020B0604020202020204" pitchFamily="34" charset="0"/>
              </a:rPr>
              <a:t> type of elements.</a:t>
            </a:r>
            <a:endParaRPr lang="en-IN" dirty="0">
              <a:solidFill>
                <a:schemeClr val="accent2">
                  <a:lumMod val="50000"/>
                </a:schemeClr>
              </a:solidFill>
            </a:endParaRPr>
          </a:p>
        </p:txBody>
      </p:sp>
    </p:spTree>
    <p:extLst>
      <p:ext uri="{BB962C8B-B14F-4D97-AF65-F5344CB8AC3E}">
        <p14:creationId xmlns:p14="http://schemas.microsoft.com/office/powerpoint/2010/main" val="214140370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heterogeneous</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228600" y="2328208"/>
            <a:ext cx="8686800" cy="1938992"/>
          </a:xfrm>
          <a:prstGeom prst="rect">
            <a:avLst/>
          </a:prstGeom>
          <a:solidFill>
            <a:srgbClr val="FF5733"/>
          </a:solidFill>
        </p:spPr>
        <p:txBody>
          <a:bodyPr wrap="square">
            <a:spAutoFit/>
          </a:bodyPr>
          <a:lstStyle/>
          <a:p>
            <a:pPr marL="342900" indent="-342900">
              <a:buFont typeface="Arial" panose="020B0604020202020204" pitchFamily="34" charset="0"/>
              <a:buChar char="•"/>
            </a:pPr>
            <a:r>
              <a:rPr lang="en-IN" sz="2000" i="1" dirty="0" smtClean="0">
                <a:solidFill>
                  <a:srgbClr val="FFFF00"/>
                </a:solidFill>
                <a:latin typeface="Arial" panose="020B0604020202020204" pitchFamily="34" charset="0"/>
                <a:cs typeface="Arial" panose="020B0604020202020204" pitchFamily="34" charset="0"/>
              </a:rPr>
              <a:t>JavaScript </a:t>
            </a:r>
            <a:r>
              <a:rPr lang="en-IN" sz="2000" i="1" dirty="0">
                <a:solidFill>
                  <a:srgbClr val="FFFF00"/>
                </a:solidFill>
                <a:latin typeface="Arial" panose="020B0604020202020204" pitchFamily="34" charset="0"/>
                <a:cs typeface="Arial" panose="020B0604020202020204" pitchFamily="34" charset="0"/>
              </a:rPr>
              <a:t>does not support associative arrays</a:t>
            </a:r>
            <a:r>
              <a:rPr lang="en-IN" sz="2000" i="1" dirty="0" smtClean="0">
                <a:solidFill>
                  <a:srgbClr val="FFFF00"/>
                </a:solidFill>
                <a:latin typeface="Arial" panose="020B0604020202020204" pitchFamily="34" charset="0"/>
                <a:cs typeface="Arial" panose="020B0604020202020204" pitchFamily="34" charset="0"/>
              </a:rPr>
              <a:t>.</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objects when you want the element names to be </a:t>
            </a:r>
            <a:r>
              <a:rPr lang="en-IN" sz="2000" i="1" dirty="0" smtClean="0">
                <a:solidFill>
                  <a:srgbClr val="FFFF00"/>
                </a:solidFill>
                <a:latin typeface="Arial" panose="020B0604020202020204" pitchFamily="34" charset="0"/>
                <a:cs typeface="Arial" panose="020B0604020202020204" pitchFamily="34" charset="0"/>
              </a:rPr>
              <a:t>strings.</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arrays when you want the element names to be numbers.</a:t>
            </a:r>
          </a:p>
        </p:txBody>
      </p:sp>
      <p:sp>
        <p:nvSpPr>
          <p:cNvPr id="3" name="Rectangle 2"/>
          <p:cNvSpPr/>
          <p:nvPr/>
        </p:nvSpPr>
        <p:spPr>
          <a:xfrm>
            <a:off x="228600" y="1905000"/>
            <a:ext cx="8610600" cy="400110"/>
          </a:xfrm>
          <a:prstGeom prst="rect">
            <a:avLst/>
          </a:prstGeom>
        </p:spPr>
        <p:txBody>
          <a:bodyPr wrap="square">
            <a:spAutoFit/>
          </a:bodyPr>
          <a:lstStyle/>
          <a:p>
            <a:r>
              <a:rPr lang="en-IN" sz="2000" i="1" dirty="0">
                <a:solidFill>
                  <a:schemeClr val="accent2">
                    <a:lumMod val="50000"/>
                  </a:schemeClr>
                </a:solidFill>
                <a:latin typeface="Arial" panose="020B0604020202020204" pitchFamily="34" charset="0"/>
                <a:cs typeface="Arial" panose="020B0604020202020204" pitchFamily="34" charset="0"/>
              </a:rPr>
              <a:t>When to Use Arrays. When to use Objects.</a:t>
            </a:r>
          </a:p>
        </p:txBody>
      </p:sp>
    </p:spTree>
    <p:extLst>
      <p:ext uri="{BB962C8B-B14F-4D97-AF65-F5344CB8AC3E}">
        <p14:creationId xmlns:p14="http://schemas.microsoft.com/office/powerpoint/2010/main" val="3133920840"/>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similar 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28600" y="1676400"/>
            <a:ext cx="8610600" cy="1938992"/>
          </a:xfrm>
          <a:prstGeom prst="rect">
            <a:avLst/>
          </a:prstGeom>
          <a:solidFill>
            <a:schemeClr val="bg2">
              <a:lumMod val="10000"/>
            </a:schemeClr>
          </a:solidFill>
        </p:spPr>
        <p:txBody>
          <a:bodyPr wrap="square">
            <a:spAutoFit/>
          </a:bodyPr>
          <a:lstStyle/>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 </a:t>
            </a:r>
            <a:r>
              <a:rPr lang="en-IN" sz="2000" dirty="0">
                <a:solidFill>
                  <a:srgbClr val="00B050"/>
                </a:solidFill>
                <a:latin typeface="Consolas" panose="020B0609020204030204" pitchFamily="49" charset="0"/>
              </a:rPr>
              <a:t>// empty array</a:t>
            </a:r>
            <a:endParaRPr lang="en-IN" sz="2000" dirty="0" smtClean="0">
              <a:solidFill>
                <a:srgbClr val="00B050"/>
              </a:solidFill>
              <a:latin typeface="Consolas" panose="020B0609020204030204" pitchFamily="49" charset="0"/>
            </a:endParaRPr>
          </a:p>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element0</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element1</a:t>
            </a:r>
            <a:r>
              <a:rPr lang="en-IN" sz="2000" dirty="0">
                <a:solidFill>
                  <a:srgbClr val="333333"/>
                </a:solidFill>
                <a:latin typeface="Consolas" panose="020B0609020204030204" pitchFamily="49" charset="0"/>
              </a:rPr>
              <a:t>, ..., </a:t>
            </a:r>
            <a:r>
              <a:rPr lang="en-IN" sz="2000" dirty="0">
                <a:solidFill>
                  <a:srgbClr val="DD4A68"/>
                </a:solidFill>
                <a:latin typeface="Consolas" panose="020B0609020204030204" pitchFamily="49" charset="0"/>
              </a:rPr>
              <a:t>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new</a:t>
            </a:r>
            <a:r>
              <a:rPr lang="en-IN" sz="2000" dirty="0">
                <a:solidFill>
                  <a:srgbClr val="0077AA"/>
                </a:solidFill>
                <a:latin typeface="Consolas" panose="020B0609020204030204" pitchFamily="49" charset="0"/>
              </a:rPr>
              <a:t> </a:t>
            </a:r>
            <a:r>
              <a:rPr lang="en-IN" sz="2000" dirty="0">
                <a:solidFill>
                  <a:srgbClr val="FFC90E"/>
                </a:solidFill>
                <a:latin typeface="Consolas" panose="020B0609020204030204" pitchFamily="49" charset="0"/>
                <a:cs typeface="Arial" panose="020B0604020202020204" pitchFamily="34" charset="0"/>
              </a:rPr>
              <a:t>Array</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element0</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element1</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new</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Array</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arrayLength</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7" name="Rectangle 6"/>
          <p:cNvSpPr/>
          <p:nvPr/>
        </p:nvSpPr>
        <p:spPr>
          <a:xfrm>
            <a:off x="1676400" y="142284"/>
            <a:ext cx="7315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Array indexes start with 0. [0] is the first array element, [1] is the second, [2] is the third ...</a:t>
            </a:r>
          </a:p>
        </p:txBody>
      </p:sp>
      <p:graphicFrame>
        <p:nvGraphicFramePr>
          <p:cNvPr id="15" name="Table 14"/>
          <p:cNvGraphicFramePr>
            <a:graphicFrameLocks noGrp="1"/>
          </p:cNvGraphicFramePr>
          <p:nvPr>
            <p:extLst>
              <p:ext uri="{D42A27DB-BD31-4B8C-83A1-F6EECF244321}">
                <p14:modId xmlns:p14="http://schemas.microsoft.com/office/powerpoint/2010/main" val="873574468"/>
              </p:ext>
            </p:extLst>
          </p:nvPr>
        </p:nvGraphicFramePr>
        <p:xfrm>
          <a:off x="228600" y="38196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7365" y="3818523"/>
            <a:ext cx="502920" cy="50292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3394" y="3840295"/>
            <a:ext cx="502920" cy="50292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4261" y="3818523"/>
            <a:ext cx="502920" cy="50292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51157" y="3818523"/>
            <a:ext cx="502920" cy="50292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58370" y="3829411"/>
            <a:ext cx="502920" cy="502920"/>
          </a:xfrm>
          <a:prstGeom prst="rect">
            <a:avLst/>
          </a:prstGeom>
        </p:spPr>
      </p:pic>
      <p:sp>
        <p:nvSpPr>
          <p:cNvPr id="20" name="Rectangle 19"/>
          <p:cNvSpPr/>
          <p:nvPr/>
        </p:nvSpPr>
        <p:spPr>
          <a:xfrm>
            <a:off x="193965" y="38958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graphicFrame>
        <p:nvGraphicFramePr>
          <p:cNvPr id="29" name="Table 28"/>
          <p:cNvGraphicFramePr>
            <a:graphicFrameLocks noGrp="1"/>
          </p:cNvGraphicFramePr>
          <p:nvPr>
            <p:extLst>
              <p:ext uri="{D42A27DB-BD31-4B8C-83A1-F6EECF244321}">
                <p14:modId xmlns:p14="http://schemas.microsoft.com/office/powerpoint/2010/main" val="1255201243"/>
              </p:ext>
            </p:extLst>
          </p:nvPr>
        </p:nvGraphicFramePr>
        <p:xfrm>
          <a:off x="263239" y="4810213"/>
          <a:ext cx="6137560" cy="559634"/>
        </p:xfrm>
        <a:graphic>
          <a:graphicData uri="http://schemas.openxmlformats.org/drawingml/2006/table">
            <a:tbl>
              <a:tblPr firstRow="1" bandRow="1">
                <a:tableStyleId>{5940675A-B579-460E-94D1-54222C63F5DA}</a:tableStyleId>
              </a:tblPr>
              <a:tblGrid>
                <a:gridCol w="1683523"/>
                <a:gridCol w="636291"/>
                <a:gridCol w="636291"/>
                <a:gridCol w="636291"/>
                <a:gridCol w="636291"/>
                <a:gridCol w="636291"/>
                <a:gridCol w="636291"/>
                <a:gridCol w="636291"/>
              </a:tblGrid>
              <a:tr h="559634">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9398" y="4794863"/>
            <a:ext cx="553212" cy="553212"/>
          </a:xfrm>
          <a:prstGeom prst="rect">
            <a:avLst/>
          </a:prstGeom>
        </p:spPr>
      </p:pic>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3769" y="4805749"/>
            <a:ext cx="553212" cy="553212"/>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4524" y="4783977"/>
            <a:ext cx="553212" cy="553212"/>
          </a:xfrm>
          <a:prstGeom prst="rect">
            <a:avLst/>
          </a:prstGeom>
        </p:spPr>
      </p:pic>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1250" y="4816635"/>
            <a:ext cx="553212" cy="553212"/>
          </a:xfrm>
          <a:prstGeom prst="rect">
            <a:avLst/>
          </a:prstGeom>
        </p:spPr>
      </p:pic>
      <p:pic>
        <p:nvPicPr>
          <p:cNvPr id="34" name="Picture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9631" y="4794865"/>
            <a:ext cx="553212" cy="553212"/>
          </a:xfrm>
          <a:prstGeom prst="rect">
            <a:avLst/>
          </a:prstGeom>
        </p:spPr>
      </p:pic>
      <p:sp>
        <p:nvSpPr>
          <p:cNvPr id="35" name="Rectangle 34"/>
          <p:cNvSpPr/>
          <p:nvPr/>
        </p:nvSpPr>
        <p:spPr>
          <a:xfrm>
            <a:off x="228600" y="4886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02905" y="4817910"/>
            <a:ext cx="553212" cy="553212"/>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23994" y="4805749"/>
            <a:ext cx="553212" cy="553212"/>
          </a:xfrm>
          <a:prstGeom prst="rect">
            <a:avLst/>
          </a:prstGeom>
        </p:spPr>
      </p:pic>
    </p:spTree>
    <p:extLst>
      <p:ext uri="{BB962C8B-B14F-4D97-AF65-F5344CB8AC3E}">
        <p14:creationId xmlns:p14="http://schemas.microsoft.com/office/powerpoint/2010/main" val="3640065220"/>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065074"/>
            <a:ext cx="8839200" cy="1754326"/>
          </a:xfrm>
          <a:prstGeom prst="rect">
            <a:avLst/>
          </a:prstGeom>
        </p:spPr>
        <p:txBody>
          <a:bodyPr wrap="square">
            <a:spAutoFit/>
          </a:bodyPr>
          <a:lstStyle/>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a:solidFill>
                  <a:srgbClr val="000000"/>
                </a:solidFill>
                <a:latin typeface="Consolas" panose="020B0609020204030204" pitchFamily="49" charset="0"/>
              </a:rPr>
              <a:t>= []; </a:t>
            </a:r>
            <a:r>
              <a:rPr lang="en-IN" sz="1800" dirty="0">
                <a:solidFill>
                  <a:schemeClr val="bg1">
                    <a:lumMod val="75000"/>
                  </a:schemeClr>
                </a:solidFill>
                <a:latin typeface="Consolas" panose="020B0609020204030204" pitchFamily="49" charset="0"/>
              </a:rPr>
              <a:t>// empty array</a:t>
            </a:r>
            <a:endParaRPr lang="en-IN" sz="1800" dirty="0" smtClean="0">
              <a:solidFill>
                <a:schemeClr val="bg1">
                  <a:lumMod val="75000"/>
                </a:schemeClr>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Red'</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Blue'</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'Green</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pPr>
              <a:lnSpc>
                <a:spcPct val="150000"/>
              </a:lnSpc>
            </a:pP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let</a:t>
            </a:r>
            <a:r>
              <a:rPr lang="en-IN" sz="1800" dirty="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Array(4);</a:t>
            </a:r>
          </a:p>
        </p:txBody>
      </p:sp>
      <p:sp>
        <p:nvSpPr>
          <p:cNvPr id="3" name="Rectangle 2"/>
          <p:cNvSpPr/>
          <p:nvPr/>
        </p:nvSpPr>
        <p:spPr>
          <a:xfrm>
            <a:off x="304800" y="3205877"/>
            <a:ext cx="86106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p1</a:t>
            </a:r>
            <a:r>
              <a:rPr lang="en-IN" sz="1800" dirty="0">
                <a:solidFill>
                  <a:srgbClr val="D4D4D4"/>
                </a:solidFill>
                <a:latin typeface="Consolas" panose="020B0609020204030204" pitchFamily="49" charset="0"/>
              </a:rPr>
              <a:t> = []; </a:t>
            </a:r>
            <a:r>
              <a:rPr lang="en-IN" sz="1800" dirty="0">
                <a:solidFill>
                  <a:srgbClr val="92D050"/>
                </a:solidFill>
                <a:latin typeface="Consolas" panose="020B0609020204030204" pitchFamily="49" charset="0"/>
              </a:rPr>
              <a:t>// Associative Array</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'ID'</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p>
          <a:p>
            <a:r>
              <a:rPr lang="en-IN" sz="1800" dirty="0">
                <a:solidFill>
                  <a:srgbClr val="569CD6"/>
                </a:solidFill>
                <a:latin typeface="Consolas" panose="020B0609020204030204" pitchFamily="49" charset="0"/>
              </a:rPr>
              <a:t> </a:t>
            </a:r>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p2</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two elements (1 and 20)</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p3</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20 undefined elements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55224410"/>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smtClean="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of an object which is an instance of type Array sets or returns the number of elements in that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graphicFrame>
        <p:nvGraphicFramePr>
          <p:cNvPr id="8" name="Table 7"/>
          <p:cNvGraphicFramePr>
            <a:graphicFrameLocks noGrp="1"/>
          </p:cNvGraphicFramePr>
          <p:nvPr>
            <p:extLst>
              <p:ext uri="{D42A27DB-BD31-4B8C-83A1-F6EECF244321}">
                <p14:modId xmlns:p14="http://schemas.microsoft.com/office/powerpoint/2010/main" val="797895668"/>
              </p:ext>
            </p:extLst>
          </p:nvPr>
        </p:nvGraphicFramePr>
        <p:xfrm>
          <a:off x="261000" y="55722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765" y="5571123"/>
            <a:ext cx="502920" cy="50292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8654" y="5615755"/>
            <a:ext cx="457200" cy="4572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6661" y="5571123"/>
            <a:ext cx="502920" cy="50292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83557" y="5571123"/>
            <a:ext cx="502920" cy="50292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90770" y="5582011"/>
            <a:ext cx="502920" cy="502920"/>
          </a:xfrm>
          <a:prstGeom prst="rect">
            <a:avLst/>
          </a:prstGeom>
        </p:spPr>
      </p:pic>
      <p:sp>
        <p:nvSpPr>
          <p:cNvPr id="15" name="Rectangle 14"/>
          <p:cNvSpPr/>
          <p:nvPr/>
        </p:nvSpPr>
        <p:spPr>
          <a:xfrm>
            <a:off x="226365" y="5648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sp>
        <p:nvSpPr>
          <p:cNvPr id="16" name="Rectangle 15"/>
          <p:cNvSpPr/>
          <p:nvPr/>
        </p:nvSpPr>
        <p:spPr>
          <a:xfrm>
            <a:off x="5334000" y="5556079"/>
            <a:ext cx="2223686" cy="461665"/>
          </a:xfrm>
          <a:prstGeom prst="rect">
            <a:avLst/>
          </a:prstGeom>
        </p:spPr>
        <p:txBody>
          <a:bodyPr wrap="none">
            <a:spAutoFit/>
          </a:bodyPr>
          <a:lstStyle/>
          <a:p>
            <a:r>
              <a:rPr lang="en-IN" dirty="0">
                <a:solidFill>
                  <a:srgbClr val="92D050"/>
                </a:solidFill>
                <a:latin typeface="Consolas" panose="020B0609020204030204" pitchFamily="49" charset="0"/>
              </a:rPr>
              <a:t>// returns </a:t>
            </a:r>
            <a:r>
              <a:rPr lang="en-IN" dirty="0" smtClean="0">
                <a:solidFill>
                  <a:srgbClr val="92D050"/>
                </a:solidFill>
                <a:latin typeface="Consolas" panose="020B0609020204030204" pitchFamily="49" charset="0"/>
              </a:rPr>
              <a:t>5</a:t>
            </a:r>
            <a:endParaRPr lang="en-IN" dirty="0">
              <a:solidFill>
                <a:srgbClr val="92D050"/>
              </a:solidFill>
              <a:latin typeface="Consolas" panose="020B0609020204030204" pitchFamily="49" charset="0"/>
            </a:endParaRPr>
          </a:p>
        </p:txBody>
      </p:sp>
      <p:sp>
        <p:nvSpPr>
          <p:cNvPr id="4" name="Rectangle 3"/>
          <p:cNvSpPr/>
          <p:nvPr/>
        </p:nvSpPr>
        <p:spPr>
          <a:xfrm>
            <a:off x="226365" y="1923871"/>
            <a:ext cx="861283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7" name="Rectangle 16"/>
          <p:cNvSpPr/>
          <p:nvPr/>
        </p:nvSpPr>
        <p:spPr>
          <a:xfrm>
            <a:off x="226364" y="3351074"/>
            <a:ext cx="8689035"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4</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31863367"/>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provides an easy way to append a new element to an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sp>
        <p:nvSpPr>
          <p:cNvPr id="5" name="Rectangle 4"/>
          <p:cNvSpPr/>
          <p:nvPr/>
        </p:nvSpPr>
        <p:spPr>
          <a:xfrm>
            <a:off x="228600" y="1788973"/>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'Pink'</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7" name="Rectangle 6"/>
          <p:cNvSpPr/>
          <p:nvPr/>
        </p:nvSpPr>
        <p:spPr>
          <a:xfrm>
            <a:off x="228600" y="3628072"/>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 returns 0</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returns 2</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r>
              <a:rPr lang="en-IN" sz="1800" dirty="0">
                <a:solidFill>
                  <a:srgbClr val="92D050"/>
                </a:solidFill>
                <a:latin typeface="Consolas" panose="020B0609020204030204" pitchFamily="49" charset="0"/>
              </a:rPr>
              <a:t> // returns 4</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48556099"/>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prototype</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43000"/>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Array.prototype</a:t>
            </a:r>
            <a:r>
              <a:rPr lang="en-IN" sz="1800" dirty="0">
                <a:latin typeface="Arial" panose="020B0604020202020204" pitchFamily="34" charset="0"/>
                <a:cs typeface="Arial" panose="020B0604020202020204" pitchFamily="34" charset="0"/>
              </a:rPr>
              <a:t> property represents the prototype for the Array constructor and allows you to add new </a:t>
            </a:r>
            <a:r>
              <a:rPr lang="en-IN" sz="1800" dirty="0">
                <a:solidFill>
                  <a:srgbClr val="C00000"/>
                </a:solidFill>
                <a:latin typeface="Arial" panose="020B0604020202020204" pitchFamily="34" charset="0"/>
                <a:cs typeface="Arial" panose="020B0604020202020204" pitchFamily="34" charset="0"/>
              </a:rPr>
              <a:t>properties</a:t>
            </a:r>
            <a:r>
              <a:rPr lang="en-IN" sz="1800" dirty="0">
                <a:latin typeface="Arial" panose="020B0604020202020204" pitchFamily="34" charset="0"/>
                <a:cs typeface="Arial" panose="020B0604020202020204" pitchFamily="34" charset="0"/>
              </a:rPr>
              <a:t> and </a:t>
            </a:r>
            <a:r>
              <a:rPr lang="en-IN" sz="1800" dirty="0">
                <a:solidFill>
                  <a:srgbClr val="C00000"/>
                </a:solidFill>
                <a:latin typeface="Arial" panose="020B0604020202020204" pitchFamily="34" charset="0"/>
                <a:cs typeface="Arial" panose="020B0604020202020204" pitchFamily="34" charset="0"/>
              </a:rPr>
              <a:t>methods</a:t>
            </a:r>
            <a:r>
              <a:rPr lang="en-IN" sz="1800" dirty="0">
                <a:latin typeface="Arial" panose="020B0604020202020204" pitchFamily="34" charset="0"/>
                <a:cs typeface="Arial" panose="020B0604020202020204" pitchFamily="34" charset="0"/>
              </a:rPr>
              <a:t> to all Array objects.</a:t>
            </a:r>
          </a:p>
        </p:txBody>
      </p:sp>
      <p:sp>
        <p:nvSpPr>
          <p:cNvPr id="5" name="Rectangle 4"/>
          <p:cNvSpPr/>
          <p:nvPr/>
        </p:nvSpPr>
        <p:spPr>
          <a:xfrm>
            <a:off x="152400" y="2367677"/>
            <a:ext cx="8839200" cy="2585323"/>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colorString</a:t>
            </a:r>
            <a:r>
              <a:rPr lang="en-US" sz="1800" dirty="0">
                <a:solidFill>
                  <a:srgbClr val="D3AF86"/>
                </a:solidFill>
                <a:latin typeface="Consolas" panose="020B0609020204030204" pitchFamily="49" charset="0"/>
              </a:rPr>
              <a:t> = "";</a:t>
            </a:r>
          </a:p>
          <a:p>
            <a:r>
              <a:rPr lang="en-US" sz="1800" dirty="0">
                <a:solidFill>
                  <a:srgbClr val="F06431"/>
                </a:solidFill>
                <a:latin typeface="Consolas" panose="020B0609020204030204" pitchFamily="49" charset="0"/>
              </a:rPr>
              <a:t>Array</a:t>
            </a:r>
            <a:r>
              <a:rPr lang="en-US" sz="1800" dirty="0">
                <a:solidFill>
                  <a:srgbClr val="D3AF86"/>
                </a:solidFill>
                <a:latin typeface="Consolas" panose="020B0609020204030204" pitchFamily="49" charset="0"/>
              </a:rPr>
              <a:t>.prototype.</a:t>
            </a:r>
            <a:r>
              <a:rPr lang="en-US" sz="1800" dirty="0">
                <a:solidFill>
                  <a:srgbClr val="8AB1B0"/>
                </a:solidFill>
                <a:latin typeface="Consolas" panose="020B0609020204030204" pitchFamily="49" charset="0"/>
              </a:rPr>
              <a:t>displayAll</a:t>
            </a:r>
            <a:r>
              <a:rPr lang="en-US" sz="1800" dirty="0">
                <a:solidFill>
                  <a:srgbClr val="D3AF86"/>
                </a:solidFill>
                <a:latin typeface="Consolas" panose="020B0609020204030204" pitchFamily="49" charset="0"/>
              </a:rPr>
              <a:t> = </a:t>
            </a:r>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myColor</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for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0</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a:t>
            </a:r>
            <a:r>
              <a:rPr lang="en-US" sz="1800" dirty="0">
                <a:solidFill>
                  <a:srgbClr val="D3AF86"/>
                </a:solidFill>
                <a:latin typeface="Consolas" panose="020B0609020204030204" pitchFamily="49" charset="0"/>
              </a:rPr>
              <a:t> &lt;= </a:t>
            </a:r>
            <a:r>
              <a:rPr lang="en-US" sz="1800" dirty="0">
                <a:solidFill>
                  <a:srgbClr val="DC3958"/>
                </a:solidFill>
                <a:latin typeface="Consolas" panose="020B0609020204030204" pitchFamily="49" charset="0"/>
              </a:rPr>
              <a:t>myColor</a:t>
            </a:r>
            <a:r>
              <a:rPr lang="en-US" sz="1800" dirty="0">
                <a:solidFill>
                  <a:srgbClr val="D3AF86"/>
                </a:solidFill>
                <a:latin typeface="Consolas" panose="020B0609020204030204" pitchFamily="49" charset="0"/>
              </a:rPr>
              <a:t>.length - </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a:t>
            </a:r>
            <a:r>
              <a:rPr lang="en-US" sz="1800" dirty="0">
                <a:solidFill>
                  <a:srgbClr val="D3AF86"/>
                </a:solidFill>
                <a:latin typeface="Consolas" panose="020B0609020204030204" pitchFamily="49" charset="0"/>
              </a:rPr>
              <a:t>++) {</a:t>
            </a:r>
          </a:p>
          <a:p>
            <a:r>
              <a:rPr lang="en-US" sz="1800" dirty="0" smtClean="0">
                <a:solidFill>
                  <a:srgbClr val="DC3958"/>
                </a:solidFill>
                <a:latin typeface="Consolas" panose="020B0609020204030204" pitchFamily="49" charset="0"/>
              </a:rPr>
              <a:t>        colorString</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myColor</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i</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 </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return</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colorString</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colors</a:t>
            </a:r>
            <a:r>
              <a:rPr lang="en-US" sz="1800" dirty="0" smtClean="0">
                <a:solidFill>
                  <a:srgbClr val="D3AF86"/>
                </a:solidFill>
                <a:latin typeface="Consolas" panose="020B0609020204030204" pitchFamily="49" charset="0"/>
              </a:rPr>
              <a:t>.length </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 </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r>
              <a:rPr lang="en-US" sz="1800" dirty="0">
                <a:solidFill>
                  <a:srgbClr val="8AB1B0"/>
                </a:solidFill>
                <a:latin typeface="Consolas" panose="020B0609020204030204" pitchFamily="49" charset="0"/>
              </a:rPr>
              <a:t>displayAll</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4176561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582699442"/>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2743200"/>
                <a:gridCol w="6256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toString()</a:t>
                      </a:r>
                      <a:endParaRPr lang="en-IN" sz="1800" kern="1200" dirty="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Converts an array to a string of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(comma separated) </a:t>
                      </a:r>
                      <a:r>
                        <a:rPr lang="en-IN" sz="1800" dirty="0" smtClean="0">
                          <a:effectLst/>
                          <a:latin typeface="Calibri" panose="020F0502020204030204" pitchFamily="34" charset="0"/>
                          <a:cs typeface="Calibri" panose="020F0502020204030204" pitchFamily="34" charset="0"/>
                        </a:rPr>
                        <a:t>array values.</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Arial" panose="020B0604020202020204" pitchFamily="34" charset="0"/>
                          <a:ea typeface="+mn-ea"/>
                          <a:cs typeface="Arial" panose="020B0604020202020204" pitchFamily="34" charset="0"/>
                        </a:rPr>
                        <a:t>join</a:t>
                      </a:r>
                      <a:r>
                        <a:rPr kumimoji="0" lang="en-IN" sz="1800" kern="1200" dirty="0" smtClean="0">
                          <a:solidFill>
                            <a:schemeClr val="bg1">
                              <a:lumMod val="85000"/>
                            </a:schemeClr>
                          </a:solidFill>
                          <a:latin typeface="Arial" panose="020B0604020202020204" pitchFamily="34" charset="0"/>
                          <a:ea typeface="+mn-ea"/>
                          <a:cs typeface="Arial" panose="020B0604020202020204" pitchFamily="34" charset="0"/>
                        </a:rPr>
                        <a:t>()</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rgbClr val="0000FF"/>
                          </a:solidFill>
                          <a:latin typeface="Consolas" panose="020B0609020204030204" pitchFamily="49" charset="0"/>
                          <a:ea typeface="+mn-ea"/>
                          <a:cs typeface="+mn-cs"/>
                        </a:rPr>
                        <a:t> </a:t>
                      </a:r>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chemeClr val="bg2">
                              <a:lumMod val="75000"/>
                            </a:schemeClr>
                          </a:solidFill>
                          <a:latin typeface="Consolas" panose="020B0609020204030204" pitchFamily="49" charset="0"/>
                          <a:ea typeface="+mn-ea"/>
                          <a:cs typeface="+mn-cs"/>
                        </a:rPr>
                        <a:t>separator</a:t>
                      </a:r>
                      <a:r>
                        <a:rPr lang="en-IN" sz="1800" kern="1200" dirty="0" smtClean="0">
                          <a:solidFill>
                            <a:schemeClr val="bg1">
                              <a:lumMod val="85000"/>
                            </a:schemeClr>
                          </a:solidFill>
                          <a:latin typeface="Consolas" panose="020B0609020204030204" pitchFamily="49" charset="0"/>
                          <a:ea typeface="+mn-ea"/>
                          <a:cs typeface="+mn-cs"/>
                        </a:rPr>
                        <a:t>)</a:t>
                      </a:r>
                      <a:endParaRPr lang="en-IN" sz="1800" kern="1200" dirty="0">
                        <a:solidFill>
                          <a:schemeClr val="bg1">
                            <a:lumMod val="85000"/>
                          </a:schemeClr>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also joins all array elements into a string. It behaves just like toString(), but in addition you can specify the separator.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982901762"/>
              </p:ext>
            </p:extLst>
          </p:nvPr>
        </p:nvGraphicFramePr>
        <p:xfrm>
          <a:off x="182545" y="3926392"/>
          <a:ext cx="3386399" cy="539401"/>
        </p:xfrm>
        <a:graphic>
          <a:graphicData uri="http://schemas.openxmlformats.org/drawingml/2006/table">
            <a:tbl>
              <a:tblPr firstRow="1" bandRow="1">
                <a:tableStyleId>{5940675A-B579-460E-94D1-54222C63F5DA}</a:tableStyleId>
              </a:tblPr>
              <a:tblGrid>
                <a:gridCol w="1700937"/>
                <a:gridCol w="422201"/>
                <a:gridCol w="421087"/>
                <a:gridCol w="421087"/>
                <a:gridCol w="421087"/>
              </a:tblGrid>
              <a:tr h="53940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13" name="Rectangle 12"/>
          <p:cNvSpPr/>
          <p:nvPr/>
        </p:nvSpPr>
        <p:spPr>
          <a:xfrm>
            <a:off x="844195" y="3974522"/>
            <a:ext cx="817853" cy="369332"/>
          </a:xfrm>
          <a:prstGeom prst="rect">
            <a:avLst/>
          </a:prstGeom>
        </p:spPr>
        <p:txBody>
          <a:bodyPr wrap="none">
            <a:spAutoFit/>
          </a:bodyPr>
          <a:lstStyle/>
          <a:p>
            <a:r>
              <a:rPr lang="en-IN" sz="1800" dirty="0" smtClean="0">
                <a:solidFill>
                  <a:srgbClr val="FF6000"/>
                </a:solidFill>
                <a:latin typeface="Consolas" panose="020B0609020204030204" pitchFamily="49" charset="0"/>
              </a:rPr>
              <a:t>Array</a:t>
            </a:r>
            <a:endParaRPr lang="en-IN" sz="1800" dirty="0">
              <a:solidFill>
                <a:srgbClr val="FF6000"/>
              </a:solidFill>
              <a:latin typeface="Consolas" panose="020B0609020204030204" pitchFamily="49" charset="0"/>
            </a:endParaRPr>
          </a:p>
        </p:txBody>
      </p:sp>
      <p:grpSp>
        <p:nvGrpSpPr>
          <p:cNvPr id="11" name="Group 10"/>
          <p:cNvGrpSpPr/>
          <p:nvPr/>
        </p:nvGrpSpPr>
        <p:grpSpPr>
          <a:xfrm>
            <a:off x="1930645" y="3955999"/>
            <a:ext cx="1562100" cy="458055"/>
            <a:chOff x="3314700" y="4267384"/>
            <a:chExt cx="1562100" cy="458055"/>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7342" y="4275029"/>
              <a:ext cx="354228" cy="416413"/>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7150" y="4267384"/>
              <a:ext cx="389650" cy="458055"/>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67539" y="4288204"/>
              <a:ext cx="354228" cy="416413"/>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4700" y="4288204"/>
              <a:ext cx="354228" cy="416413"/>
            </a:xfrm>
            <a:prstGeom prst="rect">
              <a:avLst/>
            </a:prstGeom>
          </p:spPr>
        </p:pic>
      </p:grpSp>
      <p:graphicFrame>
        <p:nvGraphicFramePr>
          <p:cNvPr id="18" name="Table 17"/>
          <p:cNvGraphicFramePr>
            <a:graphicFrameLocks noGrp="1"/>
          </p:cNvGraphicFramePr>
          <p:nvPr>
            <p:extLst>
              <p:ext uri="{D42A27DB-BD31-4B8C-83A1-F6EECF244321}">
                <p14:modId xmlns:p14="http://schemas.microsoft.com/office/powerpoint/2010/main" val="4036546700"/>
              </p:ext>
            </p:extLst>
          </p:nvPr>
        </p:nvGraphicFramePr>
        <p:xfrm>
          <a:off x="86325" y="5879069"/>
          <a:ext cx="4423065" cy="445531"/>
        </p:xfrm>
        <a:graphic>
          <a:graphicData uri="http://schemas.openxmlformats.org/drawingml/2006/table">
            <a:tbl>
              <a:tblPr firstRow="1" bandRow="1">
                <a:tableStyleId>{5940675A-B579-460E-94D1-54222C63F5DA}</a:tableStyleId>
              </a:tblPr>
              <a:tblGrid>
                <a:gridCol w="1587943"/>
                <a:gridCol w="406364"/>
                <a:gridCol w="404793"/>
                <a:gridCol w="404793"/>
                <a:gridCol w="404793"/>
                <a:gridCol w="404793"/>
                <a:gridCol w="404793"/>
                <a:gridCol w="404793"/>
              </a:tblGrid>
              <a:tr h="44553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r>
                        <a:rPr lang="en-IN" dirty="0" smtClean="0"/>
                        <a:t>-</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r>
            </a:tbl>
          </a:graphicData>
        </a:graphic>
      </p:graphicFrame>
      <p:sp>
        <p:nvSpPr>
          <p:cNvPr id="19" name="Rectangle 18"/>
          <p:cNvSpPr/>
          <p:nvPr/>
        </p:nvSpPr>
        <p:spPr>
          <a:xfrm>
            <a:off x="645705" y="5930874"/>
            <a:ext cx="944489" cy="369332"/>
          </a:xfrm>
          <a:prstGeom prst="rect">
            <a:avLst/>
          </a:prstGeom>
        </p:spPr>
        <p:txBody>
          <a:bodyPr wrap="none">
            <a:spAutoFit/>
          </a:bodyPr>
          <a:lstStyle/>
          <a:p>
            <a:r>
              <a:rPr lang="en-IN" sz="1800" dirty="0">
                <a:solidFill>
                  <a:srgbClr val="FF6000"/>
                </a:solidFill>
                <a:latin typeface="Consolas" panose="020B0609020204030204" pitchFamily="49" charset="0"/>
              </a:rPr>
              <a:t>Output</a:t>
            </a:r>
          </a:p>
        </p:txBody>
      </p:sp>
      <p:grpSp>
        <p:nvGrpSpPr>
          <p:cNvPr id="5" name="Group 4"/>
          <p:cNvGrpSpPr/>
          <p:nvPr/>
        </p:nvGrpSpPr>
        <p:grpSpPr>
          <a:xfrm>
            <a:off x="1691341" y="5902202"/>
            <a:ext cx="2807923" cy="405689"/>
            <a:chOff x="6173551" y="5739642"/>
            <a:chExt cx="2807923" cy="405689"/>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5378" y="5758082"/>
              <a:ext cx="368808" cy="368808"/>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5785" y="5739642"/>
              <a:ext cx="405689" cy="405689"/>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7206" y="5758082"/>
              <a:ext cx="368808" cy="36880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3551" y="5758082"/>
              <a:ext cx="368808" cy="368808"/>
            </a:xfrm>
            <a:prstGeom prst="rect">
              <a:avLst/>
            </a:prstGeom>
          </p:spPr>
        </p:pic>
      </p:grpSp>
      <p:sp>
        <p:nvSpPr>
          <p:cNvPr id="10" name="Rectangle 9"/>
          <p:cNvSpPr/>
          <p:nvPr/>
        </p:nvSpPr>
        <p:spPr>
          <a:xfrm>
            <a:off x="86324" y="3200400"/>
            <a:ext cx="8823772" cy="646331"/>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fruits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Watermelon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Banana</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Cherry</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Pineapple</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colors</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toString</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
        <p:nvSpPr>
          <p:cNvPr id="12" name="Rectangle 11"/>
          <p:cNvSpPr/>
          <p:nvPr/>
        </p:nvSpPr>
        <p:spPr>
          <a:xfrm>
            <a:off x="50876" y="4871779"/>
            <a:ext cx="8894669" cy="646331"/>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fruits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Watermelon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Banana</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Cherry</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Pineapple</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fruits</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join</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 - </a:t>
            </a:r>
            <a:r>
              <a:rPr lang="en-US" sz="1800" dirty="0" smtClean="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2256420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438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@param - JSDoc</a:t>
            </a:r>
            <a:endParaRPr lang="en-US" sz="6000" dirty="0"/>
          </a:p>
        </p:txBody>
      </p:sp>
      <p:sp>
        <p:nvSpPr>
          <p:cNvPr id="3" name="Rectangle 2"/>
          <p:cNvSpPr/>
          <p:nvPr/>
        </p:nvSpPr>
        <p:spPr>
          <a:xfrm>
            <a:off x="119742" y="3429000"/>
            <a:ext cx="8871858" cy="397032"/>
          </a:xfrm>
          <a:prstGeom prst="rect">
            <a:avLst/>
          </a:prstGeom>
          <a:solidFill>
            <a:srgbClr val="F6F23A"/>
          </a:solidFill>
        </p:spPr>
        <p:txBody>
          <a:bodyPr wrap="square">
            <a:spAutoFit/>
          </a:bodyPr>
          <a:lstStyle/>
          <a:p>
            <a:r>
              <a:rPr lang="en-IN" sz="1980" i="1" dirty="0">
                <a:latin typeface="Segoe UI Light" panose="020B0502040204020203" pitchFamily="34" charset="0"/>
                <a:cs typeface="Segoe UI Light" panose="020B0502040204020203" pitchFamily="34" charset="0"/>
              </a:rPr>
              <a:t>The </a:t>
            </a:r>
            <a:r>
              <a:rPr lang="en-IN" sz="1980" b="1" i="1" dirty="0">
                <a:latin typeface="Segoe UI Light" panose="020B0502040204020203" pitchFamily="34" charset="0"/>
                <a:cs typeface="Segoe UI Light" panose="020B0502040204020203" pitchFamily="34" charset="0"/>
              </a:rPr>
              <a:t>@param</a:t>
            </a:r>
            <a:r>
              <a:rPr lang="en-IN" sz="1980" i="1" dirty="0">
                <a:latin typeface="Segoe UI Light" panose="020B0502040204020203" pitchFamily="34" charset="0"/>
                <a:cs typeface="Segoe UI Light" panose="020B0502040204020203" pitchFamily="34" charset="0"/>
              </a:rPr>
              <a:t> tag provides the name, type, and description of a function parameter.</a:t>
            </a:r>
          </a:p>
        </p:txBody>
      </p:sp>
      <p:sp>
        <p:nvSpPr>
          <p:cNvPr id="5" name="Rectangle 4"/>
          <p:cNvSpPr/>
          <p:nvPr/>
        </p:nvSpPr>
        <p:spPr>
          <a:xfrm>
            <a:off x="119743" y="0"/>
            <a:ext cx="4071258" cy="2862322"/>
          </a:xfrm>
          <a:prstGeom prst="rect">
            <a:avLst/>
          </a:prstGeom>
        </p:spPr>
        <p:txBody>
          <a:bodyPr wrap="square">
            <a:spAutoFit/>
          </a:bodyPr>
          <a:lstStyle/>
          <a:p>
            <a:r>
              <a:rPr lang="en-IN" sz="2000" i="1" dirty="0">
                <a:solidFill>
                  <a:srgbClr val="00B050"/>
                </a:solidFill>
                <a:latin typeface="Consolas" panose="020B0609020204030204" pitchFamily="49" charset="0"/>
              </a:rPr>
              <a:t>//Name only</a:t>
            </a:r>
            <a:endParaRPr lang="en-IN" sz="2000" dirty="0">
              <a:solidFill>
                <a:srgbClr val="00B050"/>
              </a:solidFill>
              <a:latin typeface="Consolas" panose="020B0609020204030204" pitchFamily="49" charset="0"/>
            </a:endParaRPr>
          </a:p>
          <a:p>
            <a:r>
              <a:rPr lang="en-IN" sz="2000" i="1" dirty="0" smtClean="0">
                <a:solidFill>
                  <a:srgbClr val="E7C0C0"/>
                </a:solidFill>
                <a:latin typeface="Consolas" panose="020B0609020204030204" pitchFamily="49" charset="0"/>
              </a:rPr>
              <a:t>/**</a:t>
            </a:r>
          </a:p>
          <a:p>
            <a:r>
              <a:rPr lang="en-IN" sz="2000" i="1" dirty="0">
                <a:solidFill>
                  <a:srgbClr val="E7C0C0"/>
                </a:solidFill>
                <a:latin typeface="Consolas" panose="020B0609020204030204" pitchFamily="49" charset="0"/>
              </a:rPr>
              <a:t>* Author: Saleel Bagde</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 Date: Today</a:t>
            </a:r>
            <a:endParaRPr lang="en-IN" sz="2000" dirty="0">
              <a:solidFill>
                <a:srgbClr val="F8F8F8"/>
              </a:solidFill>
              <a:latin typeface="Consolas" panose="020B0609020204030204" pitchFamily="49" charset="0"/>
            </a:endParaRPr>
          </a:p>
          <a:p>
            <a:r>
              <a:rPr lang="en-IN" sz="2000" i="1" dirty="0" smtClean="0">
                <a:solidFill>
                  <a:srgbClr val="E7C0C0"/>
                </a:solidFill>
                <a:latin typeface="Consolas" panose="020B0609020204030204" pitchFamily="49" charset="0"/>
              </a:rPr>
              <a:t>* </a:t>
            </a:r>
            <a:r>
              <a:rPr lang="en-IN" sz="2000" b="1" dirty="0">
                <a:solidFill>
                  <a:srgbClr val="FF6262"/>
                </a:solidFill>
                <a:latin typeface="Consolas" panose="020B0609020204030204" pitchFamily="49" charset="0"/>
              </a:rPr>
              <a:t>@param</a:t>
            </a:r>
            <a:r>
              <a:rPr lang="en-IN" sz="2000" i="1" dirty="0">
                <a:solidFill>
                  <a:schemeClr val="bg1">
                    <a:lumMod val="65000"/>
                  </a:schemeClr>
                </a:solidFill>
                <a:latin typeface="Consolas" panose="020B0609020204030204" pitchFamily="49" charset="0"/>
              </a:rPr>
              <a:t> </a:t>
            </a:r>
            <a:r>
              <a:rPr lang="en-IN" sz="2000" i="1" dirty="0">
                <a:solidFill>
                  <a:srgbClr val="FB9A4B"/>
                </a:solidFill>
                <a:latin typeface="Consolas" panose="020B0609020204030204" pitchFamily="49" charset="0"/>
              </a:rPr>
              <a:t>a</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b="1" dirty="0">
                <a:solidFill>
                  <a:srgbClr val="FF6262"/>
                </a:solidFill>
                <a:latin typeface="Consolas" panose="020B0609020204030204" pitchFamily="49" charset="0"/>
              </a:rPr>
              <a:t>function</a:t>
            </a:r>
            <a:r>
              <a:rPr lang="en-IN" sz="2000" dirty="0">
                <a:solidFill>
                  <a:srgbClr val="F8F8F8"/>
                </a:solidFill>
                <a:latin typeface="Consolas" panose="020B0609020204030204" pitchFamily="49" charset="0"/>
              </a:rPr>
              <a:t> </a:t>
            </a:r>
            <a:r>
              <a:rPr lang="en-IN" sz="2000" dirty="0">
                <a:solidFill>
                  <a:srgbClr val="FEC758"/>
                </a:solidFill>
                <a:latin typeface="Consolas" panose="020B0609020204030204" pitchFamily="49" charset="0"/>
              </a:rPr>
              <a:t>fn</a:t>
            </a:r>
            <a:r>
              <a:rPr lang="en-IN" sz="2000" dirty="0">
                <a:solidFill>
                  <a:schemeClr val="bg1">
                    <a:lumMod val="65000"/>
                  </a:schemeClr>
                </a:solidFill>
                <a:latin typeface="Consolas" panose="020B0609020204030204" pitchFamily="49" charset="0"/>
              </a:rPr>
              <a:t>(</a:t>
            </a:r>
            <a:r>
              <a:rPr lang="en-IN" sz="2000" i="1" dirty="0">
                <a:solidFill>
                  <a:srgbClr val="FB9A4B"/>
                </a:solidFill>
                <a:latin typeface="Consolas" panose="020B0609020204030204" pitchFamily="49" charset="0"/>
              </a:rPr>
              <a:t>a</a:t>
            </a:r>
            <a:r>
              <a:rPr lang="en-IN" sz="2000" dirty="0">
                <a:solidFill>
                  <a:schemeClr val="bg1">
                    <a:lumMod val="65000"/>
                  </a:schemeClr>
                </a:solidFill>
                <a:latin typeface="Consolas" panose="020B0609020204030204" pitchFamily="49" charset="0"/>
              </a:rPr>
              <a:t>)</a:t>
            </a:r>
            <a:r>
              <a:rPr lang="en-IN" sz="2000" dirty="0">
                <a:solidFill>
                  <a:schemeClr val="bg1">
                    <a:lumMod val="50000"/>
                  </a:schemeClr>
                </a:solidFill>
                <a:latin typeface="Consolas" panose="020B0609020204030204" pitchFamily="49" charset="0"/>
              </a:rPr>
              <a:t> </a:t>
            </a:r>
            <a:r>
              <a:rPr lang="en-IN" sz="2000" dirty="0">
                <a:solidFill>
                  <a:schemeClr val="bg1">
                    <a:lumMod val="65000"/>
                  </a:schemeClr>
                </a:solidFill>
                <a:latin typeface="Consolas" panose="020B0609020204030204" pitchFamily="49" charset="0"/>
              </a:rPr>
              <a:t>{</a:t>
            </a:r>
          </a:p>
          <a:p>
            <a:r>
              <a:rPr lang="en-IN" sz="2000" dirty="0" smtClean="0">
                <a:solidFill>
                  <a:srgbClr val="FEC758"/>
                </a:solidFill>
                <a:latin typeface="Consolas" panose="020B0609020204030204" pitchFamily="49" charset="0"/>
              </a:rPr>
              <a:t>    alert</a:t>
            </a:r>
            <a:r>
              <a:rPr lang="en-IN" sz="2000" dirty="0">
                <a:solidFill>
                  <a:schemeClr val="bg1">
                    <a:lumMod val="65000"/>
                  </a:schemeClr>
                </a:solidFill>
                <a:latin typeface="Consolas" panose="020B0609020204030204" pitchFamily="49" charset="0"/>
              </a:rPr>
              <a:t>(</a:t>
            </a:r>
            <a:r>
              <a:rPr lang="en-IN" sz="2000" dirty="0" smtClean="0">
                <a:solidFill>
                  <a:srgbClr val="CD8D8D"/>
                </a:solidFill>
                <a:latin typeface="Consolas" panose="020B0609020204030204" pitchFamily="49" charset="0"/>
              </a:rPr>
              <a:t>'Hello'</a:t>
            </a:r>
            <a:r>
              <a:rPr lang="en-IN" sz="2000" dirty="0" smtClean="0">
                <a:solidFill>
                  <a:srgbClr val="F8F8F8"/>
                </a:solidFill>
                <a:latin typeface="Consolas" panose="020B0609020204030204" pitchFamily="49" charset="0"/>
              </a:rPr>
              <a:t> </a:t>
            </a:r>
            <a:r>
              <a:rPr lang="en-IN" sz="2000" dirty="0">
                <a:solidFill>
                  <a:srgbClr val="F12727"/>
                </a:solidFill>
                <a:latin typeface="Consolas" panose="020B0609020204030204" pitchFamily="49" charset="0"/>
              </a:rPr>
              <a:t>+</a:t>
            </a:r>
            <a:r>
              <a:rPr lang="en-IN" sz="2000" dirty="0">
                <a:solidFill>
                  <a:srgbClr val="F8F8F8"/>
                </a:solidFill>
                <a:latin typeface="Consolas" panose="020B0609020204030204" pitchFamily="49" charset="0"/>
              </a:rPr>
              <a:t> </a:t>
            </a:r>
            <a:r>
              <a:rPr lang="en-IN" sz="2000" i="1" dirty="0">
                <a:solidFill>
                  <a:srgbClr val="FB9A4B"/>
                </a:solidFill>
                <a:latin typeface="Consolas" panose="020B0609020204030204" pitchFamily="49" charset="0"/>
              </a:rPr>
              <a:t>a</a:t>
            </a:r>
            <a:r>
              <a:rPr lang="en-IN" sz="2000" dirty="0">
                <a:solidFill>
                  <a:schemeClr val="bg1">
                    <a:lumMod val="65000"/>
                  </a:schemeClr>
                </a:solidFill>
                <a:latin typeface="Consolas" panose="020B0609020204030204" pitchFamily="49" charset="0"/>
              </a:rPr>
              <a:t>);</a:t>
            </a:r>
          </a:p>
          <a:p>
            <a:r>
              <a:rPr lang="en-IN" sz="2000" dirty="0">
                <a:solidFill>
                  <a:schemeClr val="bg1">
                    <a:lumMod val="65000"/>
                  </a:schemeClr>
                </a:solidFill>
                <a:latin typeface="Consolas" panose="020B0609020204030204" pitchFamily="49" charset="0"/>
              </a:rPr>
              <a:t>}</a:t>
            </a:r>
            <a:endParaRPr lang="en-IN" sz="2000" b="0" dirty="0">
              <a:solidFill>
                <a:schemeClr val="bg1">
                  <a:lumMod val="65000"/>
                </a:schemeClr>
              </a:solidFill>
              <a:effectLst/>
              <a:latin typeface="Consolas" panose="020B0609020204030204" pitchFamily="49" charset="0"/>
            </a:endParaRPr>
          </a:p>
        </p:txBody>
      </p:sp>
      <p:sp>
        <p:nvSpPr>
          <p:cNvPr id="6" name="Rectangle 5"/>
          <p:cNvSpPr/>
          <p:nvPr/>
        </p:nvSpPr>
        <p:spPr>
          <a:xfrm>
            <a:off x="4947557" y="0"/>
            <a:ext cx="4038600" cy="2862322"/>
          </a:xfrm>
          <a:prstGeom prst="rect">
            <a:avLst/>
          </a:prstGeom>
        </p:spPr>
        <p:txBody>
          <a:bodyPr wrap="square">
            <a:spAutoFit/>
          </a:bodyPr>
          <a:lstStyle/>
          <a:p>
            <a:r>
              <a:rPr lang="en-IN" sz="2000" i="1" dirty="0">
                <a:solidFill>
                  <a:srgbClr val="00B050"/>
                </a:solidFill>
                <a:latin typeface="Consolas" panose="020B0609020204030204" pitchFamily="49" charset="0"/>
              </a:rPr>
              <a:t>//Name and type</a:t>
            </a:r>
          </a:p>
          <a:p>
            <a:r>
              <a:rPr lang="en-IN" sz="2000" i="1" dirty="0" smtClean="0">
                <a:solidFill>
                  <a:srgbClr val="E7C0C0"/>
                </a:solidFill>
                <a:latin typeface="Consolas" panose="020B0609020204030204" pitchFamily="49" charset="0"/>
              </a:rPr>
              <a:t>/**</a:t>
            </a:r>
          </a:p>
          <a:p>
            <a:r>
              <a:rPr lang="en-IN" sz="2000" i="1" dirty="0">
                <a:solidFill>
                  <a:srgbClr val="E7C0C0"/>
                </a:solidFill>
                <a:latin typeface="Consolas" panose="020B0609020204030204" pitchFamily="49" charset="0"/>
              </a:rPr>
              <a:t>* Author: Saleel Bagde</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 Date: Today</a:t>
            </a:r>
            <a:endParaRPr lang="en-IN" sz="2000" dirty="0">
              <a:solidFill>
                <a:srgbClr val="F8F8F8"/>
              </a:solidFill>
              <a:latin typeface="Consolas" panose="020B0609020204030204" pitchFamily="49" charset="0"/>
            </a:endParaRPr>
          </a:p>
          <a:p>
            <a:r>
              <a:rPr lang="en-IN" sz="2000" i="1" dirty="0" smtClean="0">
                <a:solidFill>
                  <a:srgbClr val="E7C0C0"/>
                </a:solidFill>
                <a:latin typeface="Consolas" panose="020B0609020204030204" pitchFamily="49" charset="0"/>
              </a:rPr>
              <a:t>* </a:t>
            </a:r>
            <a:r>
              <a:rPr lang="en-IN" sz="2000" b="1" dirty="0">
                <a:solidFill>
                  <a:srgbClr val="FF6262"/>
                </a:solidFill>
                <a:latin typeface="Consolas" panose="020B0609020204030204" pitchFamily="49" charset="0"/>
              </a:rPr>
              <a:t>@param</a:t>
            </a:r>
            <a:r>
              <a:rPr lang="en-IN" sz="2000" i="1" dirty="0">
                <a:solidFill>
                  <a:srgbClr val="E7C0C0"/>
                </a:solidFill>
                <a:latin typeface="Consolas" panose="020B0609020204030204" pitchFamily="49" charset="0"/>
              </a:rPr>
              <a:t> </a:t>
            </a:r>
            <a:r>
              <a:rPr lang="en-IN" sz="2000" dirty="0">
                <a:solidFill>
                  <a:srgbClr val="FEC758"/>
                </a:solidFill>
                <a:latin typeface="Consolas" panose="020B0609020204030204" pitchFamily="49" charset="0"/>
              </a:rPr>
              <a:t>{string}</a:t>
            </a:r>
            <a:r>
              <a:rPr lang="en-IN" sz="2000" i="1" dirty="0">
                <a:solidFill>
                  <a:srgbClr val="E7C0C0"/>
                </a:solidFill>
                <a:latin typeface="Consolas" panose="020B0609020204030204" pitchFamily="49" charset="0"/>
              </a:rPr>
              <a:t> </a:t>
            </a:r>
            <a:r>
              <a:rPr lang="en-IN" sz="2000" i="1" dirty="0">
                <a:solidFill>
                  <a:srgbClr val="FB9A4B"/>
                </a:solidFill>
                <a:latin typeface="Consolas" panose="020B0609020204030204" pitchFamily="49" charset="0"/>
              </a:rPr>
              <a:t>b</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b="1" dirty="0">
                <a:solidFill>
                  <a:srgbClr val="FF6262"/>
                </a:solidFill>
                <a:latin typeface="Consolas" panose="020B0609020204030204" pitchFamily="49" charset="0"/>
              </a:rPr>
              <a:t>function</a:t>
            </a:r>
            <a:r>
              <a:rPr lang="en-IN" sz="2000" dirty="0">
                <a:solidFill>
                  <a:srgbClr val="F8F8F8"/>
                </a:solidFill>
                <a:latin typeface="Consolas" panose="020B0609020204030204" pitchFamily="49" charset="0"/>
              </a:rPr>
              <a:t> </a:t>
            </a:r>
            <a:r>
              <a:rPr lang="en-IN" sz="2000" dirty="0">
                <a:solidFill>
                  <a:srgbClr val="FEC758"/>
                </a:solidFill>
                <a:latin typeface="Consolas" panose="020B0609020204030204" pitchFamily="49" charset="0"/>
              </a:rPr>
              <a:t>fn</a:t>
            </a:r>
            <a:r>
              <a:rPr lang="en-IN" sz="2000" dirty="0">
                <a:solidFill>
                  <a:schemeClr val="bg1">
                    <a:lumMod val="65000"/>
                  </a:schemeClr>
                </a:solidFill>
                <a:latin typeface="Consolas" panose="020B0609020204030204" pitchFamily="49" charset="0"/>
              </a:rPr>
              <a:t>(</a:t>
            </a:r>
            <a:r>
              <a:rPr lang="en-IN" sz="2000" i="1" dirty="0">
                <a:solidFill>
                  <a:srgbClr val="FB9A4B"/>
                </a:solidFill>
                <a:latin typeface="Consolas" panose="020B0609020204030204" pitchFamily="49" charset="0"/>
              </a:rPr>
              <a:t>b</a:t>
            </a:r>
            <a:r>
              <a:rPr lang="en-IN" sz="2000" dirty="0">
                <a:solidFill>
                  <a:schemeClr val="bg1">
                    <a:lumMod val="65000"/>
                  </a:schemeClr>
                </a:solidFill>
                <a:latin typeface="Consolas" panose="020B0609020204030204" pitchFamily="49" charset="0"/>
              </a:rPr>
              <a:t>) {</a:t>
            </a:r>
          </a:p>
          <a:p>
            <a:r>
              <a:rPr lang="en-IN" sz="2000" dirty="0" smtClean="0">
                <a:solidFill>
                  <a:srgbClr val="FEC758"/>
                </a:solidFill>
                <a:latin typeface="Consolas" panose="020B0609020204030204" pitchFamily="49" charset="0"/>
              </a:rPr>
              <a:t>    alert</a:t>
            </a:r>
            <a:r>
              <a:rPr lang="en-IN" sz="2000" dirty="0">
                <a:solidFill>
                  <a:schemeClr val="bg1">
                    <a:lumMod val="65000"/>
                  </a:schemeClr>
                </a:solidFill>
                <a:latin typeface="Consolas" panose="020B0609020204030204" pitchFamily="49" charset="0"/>
              </a:rPr>
              <a:t>(</a:t>
            </a:r>
            <a:r>
              <a:rPr lang="en-IN" sz="2000" dirty="0" smtClean="0">
                <a:solidFill>
                  <a:srgbClr val="CD8D8D"/>
                </a:solidFill>
                <a:latin typeface="Consolas" panose="020B0609020204030204" pitchFamily="49" charset="0"/>
              </a:rPr>
              <a:t>'Hello'</a:t>
            </a:r>
            <a:r>
              <a:rPr lang="en-IN" sz="2000" dirty="0" smtClean="0">
                <a:solidFill>
                  <a:srgbClr val="F8F8F8"/>
                </a:solidFill>
                <a:latin typeface="Consolas" panose="020B0609020204030204" pitchFamily="49" charset="0"/>
              </a:rPr>
              <a:t> </a:t>
            </a:r>
            <a:r>
              <a:rPr lang="en-IN" sz="2000" dirty="0">
                <a:solidFill>
                  <a:srgbClr val="F12727"/>
                </a:solidFill>
                <a:latin typeface="Consolas" panose="020B0609020204030204" pitchFamily="49" charset="0"/>
              </a:rPr>
              <a:t>+</a:t>
            </a:r>
            <a:r>
              <a:rPr lang="en-IN" sz="2000" dirty="0">
                <a:solidFill>
                  <a:srgbClr val="F8F8F8"/>
                </a:solidFill>
                <a:latin typeface="Consolas" panose="020B0609020204030204" pitchFamily="49" charset="0"/>
              </a:rPr>
              <a:t> </a:t>
            </a:r>
            <a:r>
              <a:rPr lang="en-IN" sz="2000" i="1" dirty="0">
                <a:solidFill>
                  <a:srgbClr val="FB9A4B"/>
                </a:solidFill>
                <a:latin typeface="Consolas" panose="020B0609020204030204" pitchFamily="49" charset="0"/>
              </a:rPr>
              <a:t>b</a:t>
            </a:r>
            <a:r>
              <a:rPr lang="en-IN" sz="2000" dirty="0">
                <a:solidFill>
                  <a:schemeClr val="bg1">
                    <a:lumMod val="65000"/>
                  </a:schemeClr>
                </a:solidFill>
                <a:latin typeface="Consolas" panose="020B0609020204030204" pitchFamily="49" charset="0"/>
              </a:rPr>
              <a:t>);</a:t>
            </a:r>
          </a:p>
          <a:p>
            <a:r>
              <a:rPr lang="en-IN" sz="2000" dirty="0">
                <a:solidFill>
                  <a:schemeClr val="bg1">
                    <a:lumMod val="65000"/>
                  </a:schemeClr>
                </a:solidFill>
                <a:latin typeface="Consolas" panose="020B0609020204030204" pitchFamily="49" charset="0"/>
              </a:rPr>
              <a:t>}</a:t>
            </a:r>
            <a:endParaRPr lang="en-IN" sz="2000" b="0" dirty="0">
              <a:solidFill>
                <a:schemeClr val="bg1">
                  <a:lumMod val="65000"/>
                </a:schemeClr>
              </a:solidFill>
              <a:effectLst/>
              <a:latin typeface="Consolas" panose="020B0609020204030204" pitchFamily="49" charset="0"/>
            </a:endParaRPr>
          </a:p>
        </p:txBody>
      </p:sp>
      <p:sp>
        <p:nvSpPr>
          <p:cNvPr id="7" name="Rectangle 6"/>
          <p:cNvSpPr/>
          <p:nvPr/>
        </p:nvSpPr>
        <p:spPr>
          <a:xfrm>
            <a:off x="0" y="3846814"/>
            <a:ext cx="4947557" cy="2862322"/>
          </a:xfrm>
          <a:prstGeom prst="rect">
            <a:avLst/>
          </a:prstGeom>
        </p:spPr>
        <p:txBody>
          <a:bodyPr wrap="square">
            <a:spAutoFit/>
          </a:bodyPr>
          <a:lstStyle/>
          <a:p>
            <a:r>
              <a:rPr lang="en-IN" sz="2000" i="1" dirty="0">
                <a:solidFill>
                  <a:srgbClr val="00B050"/>
                </a:solidFill>
                <a:latin typeface="Consolas" panose="020B0609020204030204" pitchFamily="49" charset="0"/>
              </a:rPr>
              <a:t>//Name, type, and description</a:t>
            </a:r>
            <a:endParaRPr lang="en-IN" sz="2000" dirty="0">
              <a:solidFill>
                <a:srgbClr val="00B050"/>
              </a:solidFill>
              <a:latin typeface="Consolas" panose="020B0609020204030204" pitchFamily="49" charset="0"/>
            </a:endParaRPr>
          </a:p>
          <a:p>
            <a:r>
              <a:rPr lang="en-IN" sz="2000" i="1" dirty="0" smtClean="0">
                <a:solidFill>
                  <a:srgbClr val="E7C0C0"/>
                </a:solidFill>
                <a:latin typeface="Consolas" panose="020B0609020204030204" pitchFamily="49" charset="0"/>
              </a:rPr>
              <a:t>/**</a:t>
            </a:r>
          </a:p>
          <a:p>
            <a:r>
              <a:rPr lang="en-IN" sz="2000" i="1" dirty="0">
                <a:solidFill>
                  <a:srgbClr val="E7C0C0"/>
                </a:solidFill>
                <a:latin typeface="Consolas" panose="020B0609020204030204" pitchFamily="49" charset="0"/>
              </a:rPr>
              <a:t>* Author: Saleel Bagde</a:t>
            </a:r>
            <a:endParaRPr lang="en-IN" sz="2000" dirty="0">
              <a:solidFill>
                <a:srgbClr val="F8F8F8"/>
              </a:solidFill>
              <a:latin typeface="Consolas" panose="020B0609020204030204" pitchFamily="49" charset="0"/>
            </a:endParaRPr>
          </a:p>
          <a:p>
            <a:r>
              <a:rPr lang="en-IN" sz="2000" i="1" dirty="0" smtClean="0">
                <a:solidFill>
                  <a:srgbClr val="E7C0C0"/>
                </a:solidFill>
                <a:latin typeface="Consolas" panose="020B0609020204030204" pitchFamily="49" charset="0"/>
              </a:rPr>
              <a:t>* </a:t>
            </a:r>
            <a:r>
              <a:rPr lang="en-IN" sz="2000" b="1" dirty="0" smtClean="0">
                <a:solidFill>
                  <a:srgbClr val="FF6262"/>
                </a:solidFill>
                <a:latin typeface="Consolas" panose="020B0609020204030204" pitchFamily="49" charset="0"/>
              </a:rPr>
              <a:t>@</a:t>
            </a:r>
            <a:r>
              <a:rPr lang="en-IN" sz="2000" b="1" dirty="0">
                <a:solidFill>
                  <a:srgbClr val="FF6262"/>
                </a:solidFill>
                <a:latin typeface="Consolas" panose="020B0609020204030204" pitchFamily="49" charset="0"/>
              </a:rPr>
              <a:t>param</a:t>
            </a:r>
            <a:r>
              <a:rPr lang="en-IN" sz="2000" i="1" dirty="0">
                <a:solidFill>
                  <a:srgbClr val="E7C0C0"/>
                </a:solidFill>
                <a:latin typeface="Consolas" panose="020B0609020204030204" pitchFamily="49" charset="0"/>
              </a:rPr>
              <a:t> </a:t>
            </a:r>
            <a:r>
              <a:rPr lang="en-IN" sz="2000" dirty="0">
                <a:solidFill>
                  <a:srgbClr val="FEC758"/>
                </a:solidFill>
                <a:latin typeface="Consolas" panose="020B0609020204030204" pitchFamily="49" charset="0"/>
              </a:rPr>
              <a:t>{string}</a:t>
            </a:r>
            <a:r>
              <a:rPr lang="en-IN" sz="2000" i="1" dirty="0">
                <a:solidFill>
                  <a:srgbClr val="E7C0C0"/>
                </a:solidFill>
                <a:latin typeface="Consolas" panose="020B0609020204030204" pitchFamily="49" charset="0"/>
              </a:rPr>
              <a:t> </a:t>
            </a:r>
            <a:r>
              <a:rPr lang="en-IN" sz="2000" i="1" dirty="0">
                <a:solidFill>
                  <a:srgbClr val="FB9A4B"/>
                </a:solidFill>
                <a:latin typeface="Consolas" panose="020B0609020204030204" pitchFamily="49" charset="0"/>
              </a:rPr>
              <a:t>c</a:t>
            </a:r>
            <a:r>
              <a:rPr lang="en-IN" sz="2000" i="1" dirty="0">
                <a:solidFill>
                  <a:srgbClr val="E7C0C0"/>
                </a:solidFill>
                <a:latin typeface="Consolas" panose="020B0609020204030204" pitchFamily="49" charset="0"/>
              </a:rPr>
              <a:t> </a:t>
            </a:r>
            <a:r>
              <a:rPr lang="en-IN" sz="2000" i="1" dirty="0" smtClean="0">
                <a:solidFill>
                  <a:srgbClr val="E7C0C0"/>
                </a:solidFill>
                <a:latin typeface="Consolas" panose="020B0609020204030204" pitchFamily="49" charset="0"/>
              </a:rPr>
              <a:t>–The description</a:t>
            </a:r>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b="1" dirty="0">
                <a:solidFill>
                  <a:srgbClr val="FF6262"/>
                </a:solidFill>
                <a:latin typeface="Consolas" panose="020B0609020204030204" pitchFamily="49" charset="0"/>
              </a:rPr>
              <a:t>function</a:t>
            </a:r>
            <a:r>
              <a:rPr lang="en-IN" sz="2000" dirty="0">
                <a:solidFill>
                  <a:srgbClr val="F8F8F8"/>
                </a:solidFill>
                <a:latin typeface="Consolas" panose="020B0609020204030204" pitchFamily="49" charset="0"/>
              </a:rPr>
              <a:t> </a:t>
            </a:r>
            <a:r>
              <a:rPr lang="en-IN" sz="2000" dirty="0">
                <a:solidFill>
                  <a:srgbClr val="FEC758"/>
                </a:solidFill>
                <a:latin typeface="Consolas" panose="020B0609020204030204" pitchFamily="49" charset="0"/>
              </a:rPr>
              <a:t>fn</a:t>
            </a:r>
            <a:r>
              <a:rPr lang="en-IN" sz="2000" dirty="0">
                <a:solidFill>
                  <a:schemeClr val="bg1">
                    <a:lumMod val="65000"/>
                  </a:schemeClr>
                </a:solidFill>
                <a:latin typeface="Consolas" panose="020B0609020204030204" pitchFamily="49" charset="0"/>
              </a:rPr>
              <a:t>(</a:t>
            </a:r>
            <a:r>
              <a:rPr lang="en-IN" sz="2000" i="1" dirty="0">
                <a:solidFill>
                  <a:srgbClr val="FB9A4B"/>
                </a:solidFill>
                <a:latin typeface="Consolas" panose="020B0609020204030204" pitchFamily="49" charset="0"/>
              </a:rPr>
              <a:t>c</a:t>
            </a:r>
            <a:r>
              <a:rPr lang="en-IN" sz="2000" dirty="0">
                <a:solidFill>
                  <a:schemeClr val="bg1">
                    <a:lumMod val="65000"/>
                  </a:schemeClr>
                </a:solidFill>
                <a:latin typeface="Consolas" panose="020B0609020204030204" pitchFamily="49" charset="0"/>
              </a:rPr>
              <a:t>) {</a:t>
            </a:r>
          </a:p>
          <a:p>
            <a:r>
              <a:rPr lang="en-IN" sz="2000" dirty="0" smtClean="0">
                <a:solidFill>
                  <a:srgbClr val="FEC758"/>
                </a:solidFill>
                <a:latin typeface="Consolas" panose="020B0609020204030204" pitchFamily="49" charset="0"/>
              </a:rPr>
              <a:t>    alert</a:t>
            </a:r>
            <a:r>
              <a:rPr lang="en-IN" sz="2000" dirty="0">
                <a:solidFill>
                  <a:schemeClr val="bg1">
                    <a:lumMod val="65000"/>
                  </a:schemeClr>
                </a:solidFill>
                <a:latin typeface="Consolas" panose="020B0609020204030204" pitchFamily="49" charset="0"/>
              </a:rPr>
              <a:t>(</a:t>
            </a:r>
            <a:r>
              <a:rPr lang="en-IN" sz="2000" dirty="0" smtClean="0">
                <a:solidFill>
                  <a:srgbClr val="CD8D8D"/>
                </a:solidFill>
                <a:latin typeface="Consolas" panose="020B0609020204030204" pitchFamily="49" charset="0"/>
              </a:rPr>
              <a:t>'Hello'</a:t>
            </a:r>
            <a:r>
              <a:rPr lang="en-IN" sz="2000" dirty="0" smtClean="0">
                <a:solidFill>
                  <a:srgbClr val="F8F8F8"/>
                </a:solidFill>
                <a:latin typeface="Consolas" panose="020B0609020204030204" pitchFamily="49" charset="0"/>
              </a:rPr>
              <a:t> </a:t>
            </a:r>
            <a:r>
              <a:rPr lang="en-IN" sz="2000" dirty="0">
                <a:solidFill>
                  <a:srgbClr val="F12727"/>
                </a:solidFill>
                <a:latin typeface="Consolas" panose="020B0609020204030204" pitchFamily="49" charset="0"/>
              </a:rPr>
              <a:t>+</a:t>
            </a:r>
            <a:r>
              <a:rPr lang="en-IN" sz="2000" dirty="0">
                <a:solidFill>
                  <a:srgbClr val="F8F8F8"/>
                </a:solidFill>
                <a:latin typeface="Consolas" panose="020B0609020204030204" pitchFamily="49" charset="0"/>
              </a:rPr>
              <a:t> </a:t>
            </a:r>
            <a:r>
              <a:rPr lang="en-IN" sz="2000" i="1" dirty="0">
                <a:solidFill>
                  <a:srgbClr val="FB9A4B"/>
                </a:solidFill>
                <a:latin typeface="Consolas" panose="020B0609020204030204" pitchFamily="49" charset="0"/>
              </a:rPr>
              <a:t>c</a:t>
            </a:r>
            <a:r>
              <a:rPr lang="en-IN" sz="2000" dirty="0">
                <a:solidFill>
                  <a:schemeClr val="bg1">
                    <a:lumMod val="65000"/>
                  </a:schemeClr>
                </a:solidFill>
                <a:latin typeface="Consolas" panose="020B0609020204030204" pitchFamily="49" charset="0"/>
              </a:rPr>
              <a:t>);</a:t>
            </a:r>
          </a:p>
          <a:p>
            <a:r>
              <a:rPr lang="en-IN" sz="2000" dirty="0">
                <a:solidFill>
                  <a:schemeClr val="bg1">
                    <a:lumMod val="65000"/>
                  </a:schemeClr>
                </a:solidFill>
                <a:latin typeface="Consolas" panose="020B0609020204030204" pitchFamily="49" charset="0"/>
              </a:rPr>
              <a:t>}</a:t>
            </a:r>
            <a:endParaRPr lang="en-IN" sz="2000" b="0" dirty="0">
              <a:solidFill>
                <a:schemeClr val="bg1">
                  <a:lumMod val="65000"/>
                </a:schemeClr>
              </a:solidFill>
              <a:effectLst/>
              <a:latin typeface="Consolas" panose="020B0609020204030204" pitchFamily="49" charset="0"/>
            </a:endParaRPr>
          </a:p>
        </p:txBody>
      </p:sp>
      <p:sp>
        <p:nvSpPr>
          <p:cNvPr id="10" name="Rectangle 9"/>
          <p:cNvSpPr/>
          <p:nvPr/>
        </p:nvSpPr>
        <p:spPr>
          <a:xfrm>
            <a:off x="4947556" y="3846814"/>
            <a:ext cx="4196443" cy="2862322"/>
          </a:xfrm>
          <a:prstGeom prst="rect">
            <a:avLst/>
          </a:prstGeom>
        </p:spPr>
        <p:txBody>
          <a:bodyPr wrap="square">
            <a:spAutoFit/>
          </a:bodyPr>
          <a:lstStyle/>
          <a:p>
            <a:r>
              <a:rPr lang="en-IN" sz="2000" i="1" dirty="0">
                <a:solidFill>
                  <a:srgbClr val="00B050"/>
                </a:solidFill>
                <a:latin typeface="Consolas" panose="020B0609020204030204" pitchFamily="49" charset="0"/>
              </a:rPr>
              <a:t>//Allows any type</a:t>
            </a: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 Author: Saleel Bagde</a:t>
            </a:r>
            <a:endParaRPr lang="en-IN" sz="2000" dirty="0">
              <a:solidFill>
                <a:srgbClr val="F8F8F8"/>
              </a:solidFill>
              <a:latin typeface="Consolas" panose="020B0609020204030204" pitchFamily="49" charset="0"/>
            </a:endParaRPr>
          </a:p>
          <a:p>
            <a:r>
              <a:rPr lang="en-IN" sz="2000" i="1" dirty="0" smtClean="0">
                <a:solidFill>
                  <a:srgbClr val="E7C0C0"/>
                </a:solidFill>
                <a:latin typeface="Consolas" panose="020B0609020204030204" pitchFamily="49" charset="0"/>
              </a:rPr>
              <a:t>* </a:t>
            </a:r>
            <a:r>
              <a:rPr lang="en-IN" sz="2000" b="1" dirty="0" smtClean="0">
                <a:solidFill>
                  <a:srgbClr val="FF6262"/>
                </a:solidFill>
                <a:latin typeface="Consolas" panose="020B0609020204030204" pitchFamily="49" charset="0"/>
              </a:rPr>
              <a:t>@</a:t>
            </a:r>
            <a:r>
              <a:rPr lang="en-IN" sz="2000" b="1" dirty="0">
                <a:solidFill>
                  <a:srgbClr val="FF6262"/>
                </a:solidFill>
                <a:latin typeface="Consolas" panose="020B0609020204030204" pitchFamily="49" charset="0"/>
              </a:rPr>
              <a:t>param</a:t>
            </a:r>
            <a:r>
              <a:rPr lang="en-IN" sz="2000" i="1" dirty="0">
                <a:solidFill>
                  <a:srgbClr val="E7C0C0"/>
                </a:solidFill>
                <a:latin typeface="Consolas" panose="020B0609020204030204" pitchFamily="49" charset="0"/>
              </a:rPr>
              <a:t> </a:t>
            </a:r>
            <a:r>
              <a:rPr lang="en-IN" sz="2000" dirty="0">
                <a:solidFill>
                  <a:srgbClr val="FEC758"/>
                </a:solidFill>
                <a:latin typeface="Consolas" panose="020B0609020204030204" pitchFamily="49" charset="0"/>
              </a:rPr>
              <a:t>{*}</a:t>
            </a:r>
            <a:r>
              <a:rPr lang="en-IN" sz="2000" i="1" dirty="0">
                <a:solidFill>
                  <a:srgbClr val="E7C0C0"/>
                </a:solidFill>
                <a:latin typeface="Consolas" panose="020B0609020204030204" pitchFamily="49" charset="0"/>
              </a:rPr>
              <a:t> </a:t>
            </a:r>
            <a:r>
              <a:rPr lang="en-IN" sz="2000" i="1" dirty="0">
                <a:solidFill>
                  <a:srgbClr val="FB9A4B"/>
                </a:solidFill>
                <a:latin typeface="Consolas" panose="020B0609020204030204" pitchFamily="49" charset="0"/>
              </a:rPr>
              <a:t>obj</a:t>
            </a:r>
            <a:r>
              <a:rPr lang="en-IN" sz="2000" i="1" dirty="0">
                <a:solidFill>
                  <a:srgbClr val="E7C0C0"/>
                </a:solidFill>
                <a:latin typeface="Consolas" panose="020B0609020204030204" pitchFamily="49" charset="0"/>
              </a:rPr>
              <a:t> -The </a:t>
            </a:r>
            <a:endParaRPr lang="en-IN" sz="2000" i="1" dirty="0" smtClean="0">
              <a:solidFill>
                <a:srgbClr val="E7C0C0"/>
              </a:solidFill>
              <a:latin typeface="Consolas" panose="020B0609020204030204" pitchFamily="49" charset="0"/>
            </a:endParaRPr>
          </a:p>
          <a:p>
            <a:r>
              <a:rPr lang="en-IN" sz="2000" i="1" dirty="0" smtClean="0">
                <a:solidFill>
                  <a:srgbClr val="E7C0C0"/>
                </a:solidFill>
                <a:latin typeface="Consolas" panose="020B0609020204030204" pitchFamily="49" charset="0"/>
              </a:rPr>
              <a:t>description</a:t>
            </a:r>
            <a:endParaRPr lang="en-IN" sz="16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b="1" dirty="0">
                <a:solidFill>
                  <a:srgbClr val="FF6262"/>
                </a:solidFill>
                <a:latin typeface="Consolas" panose="020B0609020204030204" pitchFamily="49" charset="0"/>
              </a:rPr>
              <a:t>function</a:t>
            </a:r>
            <a:r>
              <a:rPr lang="en-IN" sz="2000" dirty="0">
                <a:solidFill>
                  <a:srgbClr val="F8F8F8"/>
                </a:solidFill>
                <a:latin typeface="Consolas" panose="020B0609020204030204" pitchFamily="49" charset="0"/>
              </a:rPr>
              <a:t> </a:t>
            </a:r>
            <a:r>
              <a:rPr lang="en-IN" sz="2000" dirty="0">
                <a:solidFill>
                  <a:srgbClr val="FEC758"/>
                </a:solidFill>
                <a:latin typeface="Consolas" panose="020B0609020204030204" pitchFamily="49" charset="0"/>
              </a:rPr>
              <a:t>fn</a:t>
            </a:r>
            <a:r>
              <a:rPr lang="en-IN" sz="2000" dirty="0">
                <a:solidFill>
                  <a:schemeClr val="bg1">
                    <a:lumMod val="65000"/>
                  </a:schemeClr>
                </a:solidFill>
                <a:latin typeface="Consolas" panose="020B0609020204030204" pitchFamily="49" charset="0"/>
              </a:rPr>
              <a:t>(</a:t>
            </a:r>
            <a:r>
              <a:rPr lang="en-IN" sz="2000" i="1" dirty="0">
                <a:solidFill>
                  <a:srgbClr val="FB9A4B"/>
                </a:solidFill>
                <a:latin typeface="Consolas" panose="020B0609020204030204" pitchFamily="49" charset="0"/>
              </a:rPr>
              <a:t>obj</a:t>
            </a:r>
            <a:r>
              <a:rPr lang="en-IN" sz="2000" dirty="0">
                <a:solidFill>
                  <a:schemeClr val="bg1">
                    <a:lumMod val="65000"/>
                  </a:schemeClr>
                </a:solidFill>
                <a:latin typeface="Consolas" panose="020B0609020204030204" pitchFamily="49" charset="0"/>
              </a:rPr>
              <a:t>) {</a:t>
            </a:r>
          </a:p>
          <a:p>
            <a:r>
              <a:rPr lang="en-IN" sz="2000" dirty="0" smtClean="0">
                <a:solidFill>
                  <a:srgbClr val="FEC758"/>
                </a:solidFill>
                <a:latin typeface="Consolas" panose="020B0609020204030204" pitchFamily="49" charset="0"/>
              </a:rPr>
              <a:t>    alert</a:t>
            </a:r>
            <a:r>
              <a:rPr lang="en-IN" sz="2000" dirty="0" smtClean="0">
                <a:solidFill>
                  <a:schemeClr val="bg1">
                    <a:lumMod val="65000"/>
                  </a:schemeClr>
                </a:solidFill>
                <a:latin typeface="Consolas" panose="020B0609020204030204" pitchFamily="49" charset="0"/>
              </a:rPr>
              <a:t>(</a:t>
            </a:r>
            <a:r>
              <a:rPr lang="en-IN" sz="2000" i="1" dirty="0" smtClean="0">
                <a:solidFill>
                  <a:srgbClr val="FB9A4B"/>
                </a:solidFill>
                <a:latin typeface="Consolas" panose="020B0609020204030204" pitchFamily="49" charset="0"/>
              </a:rPr>
              <a:t>obj</a:t>
            </a:r>
            <a:r>
              <a:rPr lang="en-IN" sz="2000" dirty="0" smtClean="0">
                <a:solidFill>
                  <a:schemeClr val="bg1">
                    <a:lumMod val="65000"/>
                  </a:schemeClr>
                </a:solidFill>
                <a:latin typeface="Consolas" panose="020B0609020204030204" pitchFamily="49" charset="0"/>
              </a:rPr>
              <a:t>.</a:t>
            </a:r>
            <a:r>
              <a:rPr lang="en-IN" sz="2000" dirty="0" smtClean="0">
                <a:solidFill>
                  <a:srgbClr val="9DF39F"/>
                </a:solidFill>
                <a:latin typeface="Consolas" panose="020B0609020204030204" pitchFamily="49" charset="0"/>
              </a:rPr>
              <a:t>value</a:t>
            </a:r>
            <a:r>
              <a:rPr lang="en-IN" sz="2000" dirty="0">
                <a:solidFill>
                  <a:schemeClr val="bg1">
                    <a:lumMod val="65000"/>
                  </a:schemeClr>
                </a:solidFill>
                <a:latin typeface="Consolas" panose="020B0609020204030204" pitchFamily="49" charset="0"/>
              </a:rPr>
              <a:t>);</a:t>
            </a:r>
          </a:p>
          <a:p>
            <a:r>
              <a:rPr lang="en-IN" sz="2000" dirty="0">
                <a:solidFill>
                  <a:schemeClr val="bg1">
                    <a:lumMod val="65000"/>
                  </a:schemeClr>
                </a:solidFill>
                <a:latin typeface="Consolas" panose="020B0609020204030204" pitchFamily="49" charset="0"/>
              </a:rPr>
              <a:t>}</a:t>
            </a:r>
            <a:endParaRPr lang="en-IN" sz="2000" b="0" dirty="0">
              <a:solidFill>
                <a:schemeClr val="bg1">
                  <a:lumMod val="65000"/>
                </a:schemeClr>
              </a:solidFill>
              <a:effectLst/>
              <a:latin typeface="Consolas" panose="020B0609020204030204" pitchFamily="49" charset="0"/>
            </a:endParaRPr>
          </a:p>
        </p:txBody>
      </p:sp>
    </p:spTree>
    <p:extLst>
      <p:ext uri="{BB962C8B-B14F-4D97-AF65-F5344CB8AC3E}">
        <p14:creationId xmlns:p14="http://schemas.microsoft.com/office/powerpoint/2010/main" val="1267750927"/>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430406601"/>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pop()</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arr.pop()</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removes the last element from an array. The pop() method returns the value that was "popped out"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push()</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(at the end). </a:t>
                      </a:r>
                      <a:r>
                        <a:rPr lang="en-IN" sz="1800" kern="1200" dirty="0" smtClean="0">
                          <a:solidFill>
                            <a:schemeClr val="tx1"/>
                          </a:solidFill>
                          <a:effectLst/>
                          <a:latin typeface="Calibri" panose="020F0502020204030204" pitchFamily="34" charset="0"/>
                          <a:ea typeface="+mn-ea"/>
                          <a:cs typeface="Calibri" panose="020F0502020204030204" pitchFamily="34" charset="0"/>
                        </a:rPr>
                        <a:t>The push() method returns the new array length</a:t>
                      </a:r>
                      <a:endParaRPr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3276600"/>
            <a:ext cx="88392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push</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element1</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7" name="Rectangle 6"/>
          <p:cNvSpPr/>
          <p:nvPr/>
        </p:nvSpPr>
        <p:spPr>
          <a:xfrm>
            <a:off x="228600" y="5029200"/>
            <a:ext cx="8839200" cy="1200329"/>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.length);</a:t>
            </a:r>
          </a:p>
          <a:p>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push</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Pink</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Cyan</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.length);</a:t>
            </a:r>
            <a:endParaRPr lang="en-US" sz="1800" b="0" dirty="0">
              <a:solidFill>
                <a:srgbClr val="D3AF86"/>
              </a:solidFill>
              <a:effectLst/>
              <a:latin typeface="Consolas" panose="020B0609020204030204" pitchFamily="49" charset="0"/>
            </a:endParaRPr>
          </a:p>
        </p:txBody>
      </p:sp>
      <p:sp>
        <p:nvSpPr>
          <p:cNvPr id="8" name="Rectangle 7"/>
          <p:cNvSpPr/>
          <p:nvPr/>
        </p:nvSpPr>
        <p:spPr>
          <a:xfrm>
            <a:off x="228600" y="3962400"/>
            <a:ext cx="8839200" cy="646331"/>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colors</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pop</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 Removes the last element ("Yellow</a:t>
            </a:r>
            <a:r>
              <a:rPr lang="en-US" sz="1800" dirty="0" smtClean="0">
                <a:solidFill>
                  <a:srgbClr val="00B050"/>
                </a:solidFill>
                <a:latin typeface="Consolas" panose="020B0609020204030204" pitchFamily="49" charset="0"/>
              </a:rPr>
              <a:t>")</a:t>
            </a:r>
            <a:endParaRPr lang="en-US" sz="1800" b="0" dirty="0">
              <a:solidFill>
                <a:srgbClr val="00B050"/>
              </a:solidFill>
              <a:effectLst/>
              <a:latin typeface="Consolas" panose="020B0609020204030204" pitchFamily="49" charset="0"/>
            </a:endParaRPr>
          </a:p>
        </p:txBody>
      </p:sp>
      <p:cxnSp>
        <p:nvCxnSpPr>
          <p:cNvPr id="5" name="Straight Connector 4"/>
          <p:cNvCxnSpPr/>
          <p:nvPr/>
        </p:nvCxnSpPr>
        <p:spPr>
          <a:xfrm>
            <a:off x="152400" y="4800600"/>
            <a:ext cx="8763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045751"/>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647484352"/>
              </p:ext>
            </p:extLst>
          </p:nvPr>
        </p:nvGraphicFramePr>
        <p:xfrm>
          <a:off x="76200" y="1066800"/>
          <a:ext cx="8610690" cy="2245360"/>
        </p:xfrm>
        <a:graphic>
          <a:graphicData uri="http://schemas.openxmlformats.org/drawingml/2006/table">
            <a:tbl>
              <a:tblPr firstRow="1" bandRow="1">
                <a:tableStyleId>{7E9639D4-E3E2-4D34-9284-5A2195B3D0D7}</a:tableStyleId>
              </a:tblPr>
              <a:tblGrid>
                <a:gridCol w="1676400"/>
                <a:gridCol w="693429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shift()</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arr.shift()</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removes the first array element and "shifts" all other elements to a lower index.</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unshift()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lang="en-IN" sz="1800" b="1" i="1" dirty="0" smtClean="0">
                          <a:solidFill>
                            <a:srgbClr val="BC1454"/>
                          </a:solidFill>
                          <a:effectLst/>
                          <a:latin typeface="Calibri" panose="020F0502020204030204" pitchFamily="34" charset="0"/>
                          <a:cs typeface="Calibri" panose="020F0502020204030204" pitchFamily="34" charset="0"/>
                        </a:rPr>
                        <a:t>(at the beginning)</a:t>
                      </a:r>
                      <a:r>
                        <a:rPr lang="en-IN" sz="1800" dirty="0" smtClean="0">
                          <a:effectLst/>
                          <a:latin typeface="Calibri" panose="020F0502020204030204" pitchFamily="34" charset="0"/>
                          <a:cs typeface="Calibri" panose="020F0502020204030204" pitchFamily="34" charset="0"/>
                        </a:rPr>
                        <a:t>, and "unshifts" older elements.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unshift() method returns the new array length.</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3505200"/>
            <a:ext cx="88392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unshift</a:t>
            </a:r>
            <a:r>
              <a:rPr lang="en-IN" sz="2000" dirty="0">
                <a:solidFill>
                  <a:schemeClr val="bg1">
                    <a:lumMod val="75000"/>
                  </a:schemeClr>
                </a:solidFill>
                <a:latin typeface="Consolas" panose="020B0609020204030204" pitchFamily="49" charset="0"/>
              </a:rPr>
              <a:t>([element1[</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elementN]]])</a:t>
            </a:r>
          </a:p>
        </p:txBody>
      </p:sp>
      <p:sp>
        <p:nvSpPr>
          <p:cNvPr id="4" name="Rectangle 3"/>
          <p:cNvSpPr/>
          <p:nvPr/>
        </p:nvSpPr>
        <p:spPr>
          <a:xfrm>
            <a:off x="220682" y="4182070"/>
            <a:ext cx="8770917" cy="923330"/>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colsole</a:t>
            </a:r>
            <a:r>
              <a:rPr lang="en-US" sz="1800" dirty="0" smtClean="0">
                <a:solidFill>
                  <a:srgbClr val="D3AF86"/>
                </a:solidFill>
                <a:latin typeface="Consolas" panose="020B0609020204030204" pitchFamily="49" charset="0"/>
              </a:rPr>
              <a:t>.</a:t>
            </a:r>
            <a:r>
              <a:rPr lang="en-US" sz="1800" dirty="0" smtClean="0">
                <a:solidFill>
                  <a:srgbClr val="8AB1B0"/>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colors</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shift</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 Removes the first element "Red"</a:t>
            </a:r>
            <a:r>
              <a:rPr lang="en-US" sz="1800" dirty="0">
                <a:solidFill>
                  <a:srgbClr val="A57A4C"/>
                </a:solidFill>
                <a:latin typeface="Consolas" panose="020B0609020204030204" pitchFamily="49" charset="0"/>
              </a:rPr>
              <a:t> </a:t>
            </a:r>
            <a:r>
              <a:rPr lang="en-US" sz="1800" dirty="0" smtClean="0">
                <a:solidFill>
                  <a:srgbClr val="F06431"/>
                </a:solidFill>
                <a:latin typeface="Consolas" panose="020B0609020204030204" pitchFamily="49" charset="0"/>
              </a:rPr>
              <a:t>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colors</a:t>
            </a:r>
            <a:r>
              <a:rPr lang="en-US" sz="1800" dirty="0" smtClean="0">
                <a:solidFill>
                  <a:srgbClr val="D3AF86"/>
                </a:solidFill>
                <a:latin typeface="Consolas" panose="020B0609020204030204" pitchFamily="49" charset="0"/>
              </a:rPr>
              <a:t>[</a:t>
            </a:r>
            <a:r>
              <a:rPr lang="en-US" sz="1800" dirty="0" smtClean="0">
                <a:solidFill>
                  <a:srgbClr val="F79A32"/>
                </a:solidFill>
                <a:latin typeface="Consolas" panose="020B0609020204030204" pitchFamily="49" charset="0"/>
              </a:rPr>
              <a:t>0</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
        <p:nvSpPr>
          <p:cNvPr id="5" name="Rectangle 4"/>
          <p:cNvSpPr/>
          <p:nvPr/>
        </p:nvSpPr>
        <p:spPr>
          <a:xfrm>
            <a:off x="152400" y="5486400"/>
            <a:ext cx="8763000" cy="923330"/>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unshift</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Pink</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Cyan</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 Adds a new element to an </a:t>
            </a:r>
            <a:r>
              <a:rPr lang="en-US" sz="1800" dirty="0" smtClean="0">
                <a:solidFill>
                  <a:srgbClr val="00B050"/>
                </a:solidFill>
                <a:latin typeface="Consolas" panose="020B0609020204030204" pitchFamily="49" charset="0"/>
              </a:rPr>
              <a:t>array at </a:t>
            </a:r>
            <a:r>
              <a:rPr lang="en-US" sz="1800" dirty="0">
                <a:solidFill>
                  <a:srgbClr val="00B050"/>
                </a:solidFill>
                <a:latin typeface="Consolas" panose="020B0609020204030204" pitchFamily="49" charset="0"/>
              </a:rPr>
              <a:t>the beginning.</a:t>
            </a:r>
            <a:endParaRPr lang="en-US" sz="1800" b="0" dirty="0">
              <a:solidFill>
                <a:srgbClr val="00B050"/>
              </a:solidFill>
              <a:effectLst/>
              <a:latin typeface="Consolas" panose="020B0609020204030204" pitchFamily="49" charset="0"/>
            </a:endParaRPr>
          </a:p>
        </p:txBody>
      </p:sp>
      <p:cxnSp>
        <p:nvCxnSpPr>
          <p:cNvPr id="8" name="Straight Connector 7"/>
          <p:cNvCxnSpPr/>
          <p:nvPr/>
        </p:nvCxnSpPr>
        <p:spPr>
          <a:xfrm>
            <a:off x="152400" y="5257800"/>
            <a:ext cx="8763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5864968"/>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2022516777"/>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splice()</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splice() method changes the contents of an array by removing existing elements and/or adding new elements.</a:t>
                      </a:r>
                    </a:p>
                  </a:txBody>
                  <a:tcPr marL="76200" marR="76200" marT="57150" marB="57150" anchor="ctr"/>
                </a:tc>
              </a:tr>
            </a:tbl>
          </a:graphicData>
        </a:graphic>
      </p:graphicFrame>
      <p:sp>
        <p:nvSpPr>
          <p:cNvPr id="7" name="Rectangle 6"/>
          <p:cNvSpPr/>
          <p:nvPr/>
        </p:nvSpPr>
        <p:spPr>
          <a:xfrm>
            <a:off x="4191000" y="46166"/>
            <a:ext cx="48768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deleteCount is 0, no elements are removed.</a:t>
            </a:r>
          </a:p>
        </p:txBody>
      </p:sp>
      <p:sp>
        <p:nvSpPr>
          <p:cNvPr id="9" name="Rectangle 8"/>
          <p:cNvSpPr/>
          <p:nvPr/>
        </p:nvSpPr>
        <p:spPr>
          <a:xfrm>
            <a:off x="152400" y="3461772"/>
            <a:ext cx="8839200" cy="1338828"/>
          </a:xfrm>
          <a:prstGeom prst="rect">
            <a:avLst/>
          </a:prstGeom>
          <a:solidFill>
            <a:srgbClr val="FFFF00"/>
          </a:solidFill>
        </p:spPr>
        <p:txBody>
          <a:bodyPr wrap="square">
            <a:spAutoFit/>
          </a:bodyPr>
          <a:lstStyle/>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First </a:t>
            </a:r>
            <a:r>
              <a:rPr lang="en-IN" sz="1800" dirty="0">
                <a:latin typeface="Arial" panose="020B0604020202020204" pitchFamily="34" charset="0"/>
                <a:cs typeface="Arial" panose="020B0604020202020204" pitchFamily="34" charset="0"/>
              </a:rPr>
              <a:t>parameter </a:t>
            </a:r>
            <a:r>
              <a:rPr lang="en-IN" sz="1800" dirty="0" smtClean="0">
                <a:latin typeface="Arial" panose="020B0604020202020204" pitchFamily="34" charset="0"/>
                <a:cs typeface="Arial" panose="020B0604020202020204" pitchFamily="34" charset="0"/>
              </a:rPr>
              <a:t>(1) </a:t>
            </a:r>
            <a:r>
              <a:rPr lang="en-IN" sz="1800" dirty="0">
                <a:latin typeface="Arial" panose="020B0604020202020204" pitchFamily="34" charset="0"/>
                <a:cs typeface="Arial" panose="020B0604020202020204" pitchFamily="34" charset="0"/>
              </a:rPr>
              <a:t>defines the position where new elements should be </a:t>
            </a:r>
            <a:r>
              <a:rPr lang="en-IN" sz="1800" dirty="0" smtClean="0">
                <a:latin typeface="Arial" panose="020B0604020202020204" pitchFamily="34" charset="0"/>
                <a:cs typeface="Arial" panose="020B0604020202020204" pitchFamily="34" charset="0"/>
              </a:rPr>
              <a:t>added.</a:t>
            </a:r>
            <a:endParaRPr lang="en-IN" sz="18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Second </a:t>
            </a:r>
            <a:r>
              <a:rPr lang="en-IN" sz="1800" dirty="0">
                <a:latin typeface="Arial" panose="020B0604020202020204" pitchFamily="34" charset="0"/>
                <a:cs typeface="Arial" panose="020B0604020202020204" pitchFamily="34" charset="0"/>
              </a:rPr>
              <a:t>parameter (0) defines how many elements should be removed.</a:t>
            </a: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Rest </a:t>
            </a:r>
            <a:r>
              <a:rPr lang="en-IN" sz="1800" dirty="0">
                <a:latin typeface="Arial" panose="020B0604020202020204" pitchFamily="34" charset="0"/>
                <a:cs typeface="Arial" panose="020B0604020202020204" pitchFamily="34" charset="0"/>
              </a:rPr>
              <a:t>of the parameters </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Green</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Yellow") </a:t>
            </a:r>
            <a:r>
              <a:rPr lang="en-IN" sz="1800" dirty="0">
                <a:latin typeface="Arial" panose="020B0604020202020204" pitchFamily="34" charset="0"/>
                <a:cs typeface="Arial" panose="020B0604020202020204" pitchFamily="34" charset="0"/>
              </a:rPr>
              <a:t>define the new elements to be added.</a:t>
            </a:r>
          </a:p>
        </p:txBody>
      </p:sp>
      <p:sp>
        <p:nvSpPr>
          <p:cNvPr id="3" name="Rectangle 2"/>
          <p:cNvSpPr/>
          <p:nvPr/>
        </p:nvSpPr>
        <p:spPr>
          <a:xfrm>
            <a:off x="152400" y="2337137"/>
            <a:ext cx="8839200" cy="1015663"/>
          </a:xfrm>
          <a:prstGeom prst="rect">
            <a:avLst/>
          </a:prstGeom>
          <a:solidFill>
            <a:schemeClr val="bg2">
              <a:lumMod val="10000"/>
            </a:schemeClr>
          </a:solidFill>
        </p:spPr>
        <p:txBody>
          <a:bodyPr wrap="square">
            <a:spAutoFit/>
          </a:bodyPr>
          <a:lstStyle/>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deleteCount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deleteCount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item1</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item2</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4" name="Rectangle 3"/>
          <p:cNvSpPr/>
          <p:nvPr/>
        </p:nvSpPr>
        <p:spPr>
          <a:xfrm>
            <a:off x="152400" y="5105400"/>
            <a:ext cx="8839200" cy="1200329"/>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a:t>
            </a:r>
          </a:p>
          <a:p>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splice</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0</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06776759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4223716867"/>
              </p:ext>
            </p:extLst>
          </p:nvPr>
        </p:nvGraphicFramePr>
        <p:xfrm>
          <a:off x="76200" y="1066800"/>
          <a:ext cx="9000000" cy="1673860"/>
        </p:xfrm>
        <a:graphic>
          <a:graphicData uri="http://schemas.openxmlformats.org/drawingml/2006/table">
            <a:tbl>
              <a:tblPr firstRow="1" bandRow="1">
                <a:tableStyleId>{7E9639D4-E3E2-4D34-9284-5A2195B3D0D7}</a:tableStyleId>
              </a:tblPr>
              <a:tblGrid>
                <a:gridCol w="3505200"/>
                <a:gridCol w="5494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slice</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kumimoji="0" lang="en-IN" sz="2000" kern="1200" dirty="0" smtClean="0">
                          <a:solidFill>
                            <a:schemeClr val="bg2">
                              <a:lumMod val="7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end</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slices out a piece of an array into a new array. </a:t>
                      </a:r>
                    </a:p>
                  </a:txBody>
                  <a:tcPr marL="76200" marR="76200" marT="57150" marB="57150" anchor="ctr"/>
                </a:tc>
              </a:tr>
            </a:tbl>
          </a:graphicData>
        </a:graphic>
      </p:graphicFrame>
      <p:sp>
        <p:nvSpPr>
          <p:cNvPr id="3" name="Rectangle 2"/>
          <p:cNvSpPr/>
          <p:nvPr/>
        </p:nvSpPr>
        <p:spPr>
          <a:xfrm>
            <a:off x="4189800" y="83403"/>
            <a:ext cx="48780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It does not remove any elements from the source array.</a:t>
            </a:r>
          </a:p>
        </p:txBody>
      </p:sp>
      <p:sp>
        <p:nvSpPr>
          <p:cNvPr id="5" name="Rectangle 4"/>
          <p:cNvSpPr/>
          <p:nvPr/>
        </p:nvSpPr>
        <p:spPr>
          <a:xfrm>
            <a:off x="190500" y="3048000"/>
            <a:ext cx="8686800" cy="2585323"/>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a1</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slice</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a2</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slice</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a3</a:t>
            </a:r>
            <a:r>
              <a:rPr lang="en-US" sz="1800" dirty="0">
                <a:solidFill>
                  <a:srgbClr val="D3AF86"/>
                </a:solidFill>
                <a:latin typeface="Consolas" panose="020B0609020204030204" pitchFamily="49" charset="0"/>
              </a:rPr>
              <a:t> = </a:t>
            </a:r>
            <a:r>
              <a:rPr lang="en-US" sz="1800" b="1" dirty="0">
                <a:solidFill>
                  <a:srgbClr val="DC3958"/>
                </a:solidFill>
                <a:latin typeface="Consolas" panose="020B0609020204030204" pitchFamily="49" charset="0"/>
              </a:rPr>
              <a:t>colors</a:t>
            </a:r>
            <a:r>
              <a:rPr lang="en-US" sz="1800" b="1" dirty="0">
                <a:solidFill>
                  <a:srgbClr val="D3AF86"/>
                </a:solidFill>
                <a:latin typeface="Consolas" panose="020B0609020204030204" pitchFamily="49" charset="0"/>
              </a:rPr>
              <a:t>.</a:t>
            </a:r>
            <a:r>
              <a:rPr lang="en-US" sz="1800" b="1" dirty="0">
                <a:solidFill>
                  <a:srgbClr val="7E602C"/>
                </a:solidFill>
                <a:latin typeface="Consolas" panose="020B0609020204030204" pitchFamily="49" charset="0"/>
              </a:rPr>
              <a:t>slice</a:t>
            </a:r>
            <a:r>
              <a:rPr lang="en-US" sz="1800" b="1" dirty="0">
                <a:solidFill>
                  <a:srgbClr val="D3AF86"/>
                </a:solidFill>
                <a:latin typeface="Consolas" panose="020B0609020204030204" pitchFamily="49" charset="0"/>
              </a:rPr>
              <a:t>(</a:t>
            </a:r>
            <a:r>
              <a:rPr lang="en-US" sz="1800" b="1"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3</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a1</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a2</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a3</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042998195"/>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647685111"/>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3429000"/>
            <a:ext cx="8839200" cy="923330"/>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colors1</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colors2</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Pink</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Cyan</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colors1</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concat</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colors2</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610699825"/>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447871"/>
            <a:ext cx="8839200" cy="1200329"/>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colors1</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colors2</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Pink</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Cyan</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colors1</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concat</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colors2</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colors1</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concat</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Lemon Yellow</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Silver</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504280984"/>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36750592"/>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find</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908432"/>
            <a:ext cx="8839200" cy="3477875"/>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'Orange'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'Grapes'</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r>
              <a:rPr lang="en-IN" sz="2000" dirty="0" smtClean="0">
                <a:solidFill>
                  <a:srgbClr val="CE9178"/>
                </a:solidFill>
                <a:latin typeface="Consolas" panose="020B0609020204030204" pitchFamily="49" charset="0"/>
              </a:rPr>
              <a:t>'Grapes</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,'Mango</a:t>
            </a:r>
            <a:r>
              <a:rPr lang="en-IN" sz="2000" dirty="0">
                <a:solidFill>
                  <a:srgbClr val="CE9178"/>
                </a:solidFill>
                <a:latin typeface="Consolas" panose="020B0609020204030204" pitchFamily="49" charset="0"/>
              </a:rPr>
              <a:t>'</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smtClean="0">
                <a:solidFill>
                  <a:srgbClr val="D4D4D4"/>
                </a:solidFill>
                <a:latin typeface="Consolas" panose="020B0609020204030204" pitchFamily="49" charset="0"/>
              </a:rPr>
              <a:t>) {   </a:t>
            </a:r>
            <a:endParaRPr lang="en-IN" sz="2000" dirty="0">
              <a:solidFill>
                <a:srgbClr val="D4D4D4"/>
              </a:solidFill>
              <a:latin typeface="Consolas" panose="020B0609020204030204" pitchFamily="49" charset="0"/>
            </a:endParaRP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value</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index</a:t>
            </a:r>
          </a:p>
          <a:p>
            <a:r>
              <a:rPr lang="en-IN" sz="2000" dirty="0" smtClean="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
        <p:nvSpPr>
          <p:cNvPr id="9" name="Rectangle 8"/>
          <p:cNvSpPr/>
          <p:nvPr/>
        </p:nvSpPr>
        <p:spPr>
          <a:xfrm>
            <a:off x="152400" y="2343090"/>
            <a:ext cx="88392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Tree>
    <p:extLst>
      <p:ext uri="{BB962C8B-B14F-4D97-AF65-F5344CB8AC3E}">
        <p14:creationId xmlns:p14="http://schemas.microsoft.com/office/powerpoint/2010/main" val="536810839"/>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75805502"/>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Arial" panose="020B0604020202020204" pitchFamily="34" charset="0"/>
                          <a:ea typeface="+mn-ea"/>
                          <a:cs typeface="Arial" panose="020B0604020202020204" pitchFamily="34" charset="0"/>
                        </a:rPr>
                        <a:t>find</a:t>
                      </a:r>
                      <a:r>
                        <a:rPr lang="en-IN" sz="1800" kern="1200" dirty="0" smtClean="0">
                          <a:solidFill>
                            <a:schemeClr val="bg1">
                              <a:lumMod val="50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9" name="Rectangle 8"/>
          <p:cNvSpPr/>
          <p:nvPr/>
        </p:nvSpPr>
        <p:spPr>
          <a:xfrm>
            <a:off x="152400" y="2343090"/>
            <a:ext cx="88392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3019723"/>
            <a:ext cx="8610600" cy="2246769"/>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6</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18</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25</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30</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smtClean="0">
                <a:solidFill>
                  <a:srgbClr val="D4D4D4"/>
                </a:solidFill>
                <a:latin typeface="Consolas" panose="020B0609020204030204" pitchFamily="49" charset="0"/>
              </a:rPr>
              <a:t>); </a:t>
            </a:r>
            <a:r>
              <a:rPr lang="en-IN" sz="2000" dirty="0" smtClean="0">
                <a:solidFill>
                  <a:srgbClr val="00B050"/>
                </a:solidFill>
                <a:latin typeface="Consolas" panose="020B0609020204030204" pitchFamily="49" charset="0"/>
              </a:rPr>
              <a:t>//returns 25</a:t>
            </a:r>
            <a:endParaRPr lang="en-IN" sz="2000" dirty="0">
              <a:solidFill>
                <a:srgbClr val="00B050"/>
              </a:solidFill>
              <a:latin typeface="Consolas" panose="020B0609020204030204" pitchFamily="49" charset="0"/>
            </a:endParaRP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51287215"/>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140274620"/>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447800"/>
                <a:gridCol w="75522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findIndex</a:t>
                      </a:r>
                      <a:r>
                        <a:rPr lang="en-IN" sz="1800" kern="1200" dirty="0" smtClean="0">
                          <a:solidFill>
                            <a:schemeClr val="bg1">
                              <a:lumMod val="50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findIndex() method returns the index of the first element in the array that satisfies the provided testing function. Otherwise -1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43090"/>
            <a:ext cx="88392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findIndex</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4" name="Rectangle 3"/>
          <p:cNvSpPr/>
          <p:nvPr/>
        </p:nvSpPr>
        <p:spPr>
          <a:xfrm>
            <a:off x="152400" y="2908280"/>
            <a:ext cx="8839200" cy="3416320"/>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customerName.findIndex(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Sharmin</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[4, 6, 18, 20, 25, 30];</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age.findIndex(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&gt; 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86955473"/>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535516539"/>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sort</a:t>
                      </a:r>
                      <a:r>
                        <a:rPr lang="en-IN" sz="1800" kern="1200" dirty="0" smtClean="0">
                          <a:solidFill>
                            <a:schemeClr val="bg1">
                              <a:lumMod val="50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114667"/>
            <a:ext cx="8839200" cy="707886"/>
          </a:xfrm>
          <a:prstGeom prst="rect">
            <a:avLst/>
          </a:prstGeom>
          <a:solidFill>
            <a:schemeClr val="bg2">
              <a:lumMod val="10000"/>
            </a:schemeClr>
          </a:solidFill>
        </p:spPr>
        <p:txBody>
          <a:bodyPr wrap="square">
            <a:spAutoFit/>
          </a:bodyPr>
          <a:lstStyle/>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7" name="Rectangle 6"/>
          <p:cNvSpPr/>
          <p:nvPr/>
        </p:nvSpPr>
        <p:spPr>
          <a:xfrm>
            <a:off x="228600" y="3219271"/>
            <a:ext cx="8610600" cy="1200329"/>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smtClean="0">
                <a:solidFill>
                  <a:srgbClr val="DC3958"/>
                </a:solidFill>
                <a:latin typeface="Consolas" panose="020B0609020204030204" pitchFamily="49" charset="0"/>
              </a:rPr>
              <a:t>Names</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Sharmin</a:t>
            </a:r>
            <a:r>
              <a:rPr lang="en-US" sz="1800" dirty="0">
                <a:solidFill>
                  <a:srgbClr val="D3AF86"/>
                </a:solidFill>
                <a:latin typeface="Consolas" panose="020B0609020204030204" pitchFamily="49" charset="0"/>
              </a:rPr>
              <a:t>', </a:t>
            </a:r>
            <a:r>
              <a:rPr lang="en-US" sz="1800" dirty="0" smtClean="0">
                <a:solidFill>
                  <a:srgbClr val="D3AF86"/>
                </a:solidFill>
                <a:latin typeface="Consolas" panose="020B0609020204030204" pitchFamily="49" charset="0"/>
              </a:rPr>
              <a:t>'</a:t>
            </a:r>
            <a:r>
              <a:rPr lang="en-US" sz="1800" dirty="0" smtClean="0">
                <a:solidFill>
                  <a:srgbClr val="889B4A"/>
                </a:solidFill>
                <a:latin typeface="Consolas" panose="020B0609020204030204" pitchFamily="49" charset="0"/>
              </a:rPr>
              <a:t>Vrushali</a:t>
            </a:r>
            <a:r>
              <a:rPr lang="en-US" sz="1800" dirty="0" smtClean="0">
                <a:solidFill>
                  <a:srgbClr val="D3AF86"/>
                </a:solidFill>
                <a:latin typeface="Consolas" panose="020B0609020204030204" pitchFamily="49" charset="0"/>
              </a:rPr>
              <a:t>'];</a:t>
            </a:r>
            <a:endParaRPr lang="en-US" sz="1800" dirty="0">
              <a:solidFill>
                <a:srgbClr val="D3AF86"/>
              </a:solidFill>
              <a:latin typeface="Consolas" panose="020B0609020204030204" pitchFamily="49" charset="0"/>
            </a:endParaRP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Names</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sort</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992132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56966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4800" dirty="0" smtClean="0"/>
              <a:t>Difference between parameters and arguments?</a:t>
            </a:r>
            <a:endParaRPr lang="en-US" sz="4800" dirty="0"/>
          </a:p>
        </p:txBody>
      </p:sp>
      <p:sp>
        <p:nvSpPr>
          <p:cNvPr id="3" name="Rectangle 2"/>
          <p:cNvSpPr/>
          <p:nvPr/>
        </p:nvSpPr>
        <p:spPr>
          <a:xfrm>
            <a:off x="152400" y="3886200"/>
            <a:ext cx="8839200" cy="1200329"/>
          </a:xfrm>
          <a:prstGeom prst="rect">
            <a:avLst/>
          </a:prstGeom>
          <a:solidFill>
            <a:srgbClr val="F6F23A"/>
          </a:solidFill>
        </p:spPr>
        <p:txBody>
          <a:bodyPr wrap="square">
            <a:spAutoFit/>
          </a:bodyPr>
          <a:lstStyle/>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Parameter</a:t>
            </a:r>
            <a:r>
              <a:rPr lang="en-IN" dirty="0">
                <a:latin typeface="Segoe UI Light" panose="020B0502040204020203" pitchFamily="34" charset="0"/>
                <a:cs typeface="Segoe UI Light" panose="020B0502040204020203" pitchFamily="34" charset="0"/>
              </a:rPr>
              <a:t> is variable in the declaration of function.</a:t>
            </a:r>
          </a:p>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Argument</a:t>
            </a:r>
            <a:r>
              <a:rPr lang="en-IN" dirty="0">
                <a:latin typeface="Segoe UI Light" panose="020B0502040204020203" pitchFamily="34" charset="0"/>
                <a:cs typeface="Segoe UI Light" panose="020B0502040204020203" pitchFamily="34" charset="0"/>
              </a:rPr>
              <a:t> is the actual value of this variable that gets passed to </a:t>
            </a:r>
            <a:r>
              <a:rPr lang="en-IN" dirty="0" smtClean="0">
                <a:latin typeface="Segoe UI Light" panose="020B0502040204020203" pitchFamily="34" charset="0"/>
                <a:cs typeface="Segoe UI Light" panose="020B0502040204020203" pitchFamily="34" charset="0"/>
              </a:rPr>
              <a:t>functions.</a:t>
            </a:r>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2408860"/>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276793437"/>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sort</a:t>
                      </a:r>
                      <a:r>
                        <a:rPr lang="en-IN" sz="1800" kern="1200" dirty="0" smtClean="0">
                          <a:solidFill>
                            <a:schemeClr val="bg1">
                              <a:lumMod val="50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082968"/>
            <a:ext cx="8839200" cy="400110"/>
          </a:xfrm>
          <a:prstGeom prst="rect">
            <a:avLst/>
          </a:prstGeom>
          <a:solidFill>
            <a:schemeClr val="bg2">
              <a:lumMod val="10000"/>
            </a:schemeClr>
          </a:solid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8" name="Rectangle 7"/>
          <p:cNvSpPr/>
          <p:nvPr/>
        </p:nvSpPr>
        <p:spPr>
          <a:xfrm>
            <a:off x="190500" y="2644169"/>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4" name="Rectangle 3"/>
          <p:cNvSpPr/>
          <p:nvPr/>
        </p:nvSpPr>
        <p:spPr>
          <a:xfrm>
            <a:off x="180108" y="3856672"/>
            <a:ext cx="8811491" cy="1477328"/>
          </a:xfrm>
          <a:prstGeom prst="rect">
            <a:avLst/>
          </a:prstGeom>
          <a:solidFill>
            <a:schemeClr val="bg1">
              <a:lumMod val="95000"/>
            </a:schemeClr>
          </a:solidFill>
        </p:spPr>
        <p:txBody>
          <a:bodyPr wrap="square" anchor="ctr">
            <a:spAutoFit/>
          </a:bodyPr>
          <a:lstStyle/>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When comparing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and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 the sort() method calls the compare </a:t>
            </a:r>
            <a:r>
              <a:rPr lang="en-IN" sz="1800" dirty="0" smtClean="0">
                <a:solidFill>
                  <a:srgbClr val="C00000"/>
                </a:solidFill>
                <a:latin typeface="Arial" panose="020B0604020202020204" pitchFamily="34" charset="0"/>
                <a:cs typeface="Arial" panose="020B0604020202020204" pitchFamily="34" charset="0"/>
              </a:rPr>
              <a:t>function (10, 20).</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function calculates </a:t>
            </a:r>
            <a:r>
              <a:rPr lang="en-IN" sz="1800" dirty="0" smtClean="0">
                <a:solidFill>
                  <a:srgbClr val="C00000"/>
                </a:solidFill>
                <a:latin typeface="Arial" panose="020B0604020202020204" pitchFamily="34" charset="0"/>
                <a:cs typeface="Arial" panose="020B0604020202020204" pitchFamily="34" charset="0"/>
              </a:rPr>
              <a:t>10 - 20</a:t>
            </a:r>
            <a:r>
              <a:rPr lang="en-IN" sz="1800" dirty="0">
                <a:solidFill>
                  <a:srgbClr val="C00000"/>
                </a:solidFill>
                <a:latin typeface="Arial" panose="020B0604020202020204" pitchFamily="34" charset="0"/>
                <a:cs typeface="Arial" panose="020B0604020202020204" pitchFamily="34" charset="0"/>
              </a:rPr>
              <a:t>, and returns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 negative value</a:t>
            </a:r>
            <a:r>
              <a:rPr lang="en-IN" sz="1800" dirty="0" smtClean="0">
                <a:solidFill>
                  <a:srgbClr val="C00000"/>
                </a:solidFill>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sort function will sort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as a value lower than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2602207"/>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1324551497"/>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sort</a:t>
                      </a:r>
                      <a:r>
                        <a:rPr lang="en-IN" sz="1800" kern="1200" dirty="0" smtClean="0">
                          <a:solidFill>
                            <a:schemeClr val="bg1">
                              <a:lumMod val="50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1" name="Rectangle 10"/>
          <p:cNvSpPr/>
          <p:nvPr/>
        </p:nvSpPr>
        <p:spPr>
          <a:xfrm>
            <a:off x="190500" y="3733800"/>
            <a:ext cx="8801100" cy="1015663"/>
          </a:xfrm>
          <a:prstGeom prst="rect">
            <a:avLst/>
          </a:prstGeom>
        </p:spPr>
        <p:txBody>
          <a:bodyPr wrap="square">
            <a:spAutoFit/>
          </a:bodyPr>
          <a:lstStyle/>
          <a:p>
            <a:r>
              <a:rPr lang="en-US" sz="2000" dirty="0">
                <a:solidFill>
                  <a:srgbClr val="D3AF86"/>
                </a:solidFill>
                <a:latin typeface="Consolas" panose="020B0609020204030204" pitchFamily="49" charset="0"/>
              </a:rPr>
              <a:t>[</a:t>
            </a:r>
            <a:r>
              <a:rPr lang="en-US" sz="2000" dirty="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2</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2</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a:t>
            </a:r>
            <a:r>
              <a:rPr lang="en-US" sz="2000" dirty="0">
                <a:solidFill>
                  <a:srgbClr val="7E602C"/>
                </a:solidFill>
                <a:latin typeface="Consolas" panose="020B0609020204030204" pitchFamily="49" charset="0"/>
              </a:rPr>
              <a:t>sort</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 </a:t>
            </a:r>
            <a:r>
              <a:rPr lang="en-US" sz="2000" dirty="0">
                <a:solidFill>
                  <a:srgbClr val="98676A"/>
                </a:solidFill>
                <a:latin typeface="Consolas" panose="020B0609020204030204" pitchFamily="49" charset="0"/>
              </a:rPr>
              <a:t>=&gt;</a:t>
            </a:r>
            <a:r>
              <a:rPr lang="en-US" sz="2000" dirty="0">
                <a:solidFill>
                  <a:srgbClr val="D3AF86"/>
                </a:solidFill>
                <a:latin typeface="Consolas" panose="020B0609020204030204" pitchFamily="49" charset="0"/>
              </a:rPr>
              <a:t> {</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a</a:t>
            </a:r>
            <a:r>
              <a:rPr lang="en-US" sz="2000" dirty="0" smtClean="0">
                <a:solidFill>
                  <a:srgbClr val="D3AF86"/>
                </a:solidFill>
                <a:latin typeface="Consolas" panose="020B0609020204030204" pitchFamily="49" charset="0"/>
              </a:rPr>
              <a:t> </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 &amp; </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 + "</a:t>
            </a:r>
            <a:r>
              <a:rPr lang="en-US" sz="2000" dirty="0">
                <a:solidFill>
                  <a:srgbClr val="889B4A"/>
                </a:solidFill>
                <a:latin typeface="Consolas" panose="020B0609020204030204" pitchFamily="49" charset="0"/>
              </a:rPr>
              <a:t> </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a:t>
            </a:r>
            <a:endParaRPr lang="en-US" sz="2000" b="0" dirty="0">
              <a:solidFill>
                <a:srgbClr val="D3AF86"/>
              </a:solidFill>
              <a:effectLst/>
              <a:latin typeface="Consolas" panose="020B0609020204030204" pitchFamily="49" charset="0"/>
            </a:endParaRPr>
          </a:p>
        </p:txBody>
      </p:sp>
      <p:sp>
        <p:nvSpPr>
          <p:cNvPr id="12" name="Rectangle 11"/>
          <p:cNvSpPr/>
          <p:nvPr/>
        </p:nvSpPr>
        <p:spPr>
          <a:xfrm>
            <a:off x="214744" y="5138939"/>
            <a:ext cx="8776855" cy="1692771"/>
          </a:xfrm>
          <a:prstGeom prst="rect">
            <a:avLst/>
          </a:prstGeom>
        </p:spPr>
        <p:txBody>
          <a:bodyPr wrap="square">
            <a:spAutoFit/>
          </a:bodyPr>
          <a:lstStyle/>
          <a:p>
            <a:r>
              <a:rPr lang="en-US" sz="2000" dirty="0">
                <a:solidFill>
                  <a:srgbClr val="98676A"/>
                </a:solidFill>
                <a:latin typeface="Consolas" panose="020B0609020204030204" pitchFamily="49" charset="0"/>
              </a:rPr>
              <a:t>let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marks</a:t>
            </a:r>
            <a:r>
              <a:rPr lang="en-US" sz="2000" dirty="0">
                <a:solidFill>
                  <a:srgbClr val="D3AF86"/>
                </a:solidFill>
                <a:latin typeface="Consolas" panose="020B0609020204030204" pitchFamily="49" charset="0"/>
              </a:rPr>
              <a:t>: </a:t>
            </a:r>
            <a:r>
              <a:rPr lang="en-US" sz="2000" dirty="0">
                <a:solidFill>
                  <a:srgbClr val="F06431"/>
                </a:solidFill>
                <a:latin typeface="Consolas" panose="020B0609020204030204" pitchFamily="49" charset="0"/>
              </a:rPr>
              <a:t>Array</a:t>
            </a:r>
            <a:r>
              <a:rPr lang="en-US" sz="2000" dirty="0">
                <a:solidFill>
                  <a:srgbClr val="D3AF86"/>
                </a:solidFill>
                <a:latin typeface="Consolas" panose="020B0609020204030204" pitchFamily="49" charset="0"/>
              </a:rPr>
              <a:t>&lt;number&gt; = [</a:t>
            </a:r>
            <a:r>
              <a:rPr lang="en-US" sz="2000" dirty="0">
                <a:solidFill>
                  <a:srgbClr val="F79A32"/>
                </a:solidFill>
                <a:latin typeface="Consolas" panose="020B0609020204030204" pitchFamily="49" charset="0"/>
              </a:rPr>
              <a:t>6</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4</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8</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5</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9</a:t>
            </a:r>
            <a:r>
              <a:rPr lang="en-US" sz="2000" dirty="0">
                <a:solidFill>
                  <a:srgbClr val="D3AF86"/>
                </a:solidFill>
                <a:latin typeface="Consolas" panose="020B0609020204030204" pitchFamily="49" charset="0"/>
              </a:rPr>
              <a:t>,]</a:t>
            </a:r>
          </a:p>
          <a:p>
            <a:r>
              <a:rPr lang="en-US" sz="2000" dirty="0" smtClean="0">
                <a:solidFill>
                  <a:srgbClr val="F06431"/>
                </a:solidFill>
                <a:latin typeface="Consolas" panose="020B0609020204030204" pitchFamily="49" charset="0"/>
              </a:rPr>
              <a:t>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marks</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sort</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 number </a:t>
            </a:r>
            <a:r>
              <a:rPr lang="en-US" sz="2000" dirty="0">
                <a:solidFill>
                  <a:srgbClr val="98676A"/>
                </a:solidFill>
                <a:latin typeface="Consolas" panose="020B0609020204030204" pitchFamily="49" charset="0"/>
              </a:rPr>
              <a:t>=&gt;</a:t>
            </a:r>
            <a:r>
              <a:rPr lang="en-US" sz="2000" dirty="0">
                <a:solidFill>
                  <a:srgbClr val="D3AF86"/>
                </a:solidFill>
                <a:latin typeface="Consolas" panose="020B0609020204030204" pitchFamily="49" charset="0"/>
              </a:rPr>
              <a:t> {</a:t>
            </a:r>
          </a:p>
          <a:p>
            <a:r>
              <a:rPr lang="en-US" sz="2000" dirty="0" smtClean="0">
                <a:solidFill>
                  <a:srgbClr val="98676A"/>
                </a:solidFill>
                <a:latin typeface="Consolas" panose="020B0609020204030204" pitchFamily="49" charset="0"/>
              </a:rPr>
              <a:t>    return</a:t>
            </a:r>
            <a:r>
              <a:rPr lang="en-US" sz="2000" dirty="0" smtClean="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a - b</a:t>
            </a:r>
            <a:r>
              <a:rPr lang="en-US" sz="2000" dirty="0" smtClean="0">
                <a:solidFill>
                  <a:srgbClr val="D3AF86"/>
                </a:solidFill>
                <a:latin typeface="Consolas" panose="020B0609020204030204" pitchFamily="49" charset="0"/>
              </a:rPr>
              <a:t>);   </a:t>
            </a:r>
            <a:r>
              <a:rPr lang="en-US" sz="2000" dirty="0" smtClean="0">
                <a:solidFill>
                  <a:srgbClr val="00B050"/>
                </a:solidFill>
                <a:latin typeface="Consolas" panose="020B0609020204030204" pitchFamily="49" charset="0"/>
              </a:rPr>
              <a:t>//</a:t>
            </a:r>
            <a:r>
              <a:rPr lang="en-US" sz="2000" dirty="0" smtClean="0">
                <a:solidFill>
                  <a:srgbClr val="00B050"/>
                </a:solidFill>
              </a:rPr>
              <a:t>ascending</a:t>
            </a:r>
            <a:endParaRPr lang="en-US" sz="2000" dirty="0" smtClean="0">
              <a:solidFill>
                <a:srgbClr val="00B050"/>
              </a:solidFill>
              <a:latin typeface="Consolas" panose="020B0609020204030204" pitchFamily="49" charset="0"/>
            </a:endParaRPr>
          </a:p>
          <a:p>
            <a:r>
              <a:rPr lang="en-US" sz="2000" dirty="0" smtClean="0">
                <a:solidFill>
                  <a:srgbClr val="98676A"/>
                </a:solidFill>
                <a:latin typeface="Consolas" panose="020B0609020204030204" pitchFamily="49" charset="0"/>
              </a:rPr>
              <a:t>    return</a:t>
            </a:r>
            <a:r>
              <a:rPr lang="en-US" sz="2000" dirty="0" smtClean="0">
                <a:solidFill>
                  <a:srgbClr val="D3AF86"/>
                </a:solidFill>
                <a:latin typeface="Consolas" panose="020B0609020204030204" pitchFamily="49" charset="0"/>
              </a:rPr>
              <a:t> </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b - a</a:t>
            </a:r>
            <a:r>
              <a:rPr lang="en-US" sz="2000" dirty="0" smtClean="0">
                <a:solidFill>
                  <a:srgbClr val="D3AF86"/>
                </a:solidFill>
                <a:latin typeface="Consolas" panose="020B0609020204030204" pitchFamily="49" charset="0"/>
              </a:rPr>
              <a:t>);	  </a:t>
            </a:r>
            <a:r>
              <a:rPr lang="en-US" sz="2000" dirty="0" smtClean="0">
                <a:solidFill>
                  <a:srgbClr val="00B050"/>
                </a:solidFill>
                <a:latin typeface="Consolas" panose="020B0609020204030204" pitchFamily="49" charset="0"/>
              </a:rPr>
              <a:t>//</a:t>
            </a:r>
            <a:r>
              <a:rPr lang="en-US" sz="2000" dirty="0" smtClean="0">
                <a:solidFill>
                  <a:srgbClr val="00B050"/>
                </a:solidFill>
              </a:rPr>
              <a:t>descending</a:t>
            </a:r>
            <a:endParaRPr lang="en-US" sz="2000" dirty="0" smtClean="0">
              <a:solidFill>
                <a:srgbClr val="00B050"/>
              </a:solidFill>
              <a:latin typeface="Consolas" panose="020B0609020204030204" pitchFamily="49" charset="0"/>
            </a:endParaRPr>
          </a:p>
          <a:p>
            <a:r>
              <a:rPr lang="en-US" sz="2000" dirty="0" smtClean="0">
                <a:solidFill>
                  <a:srgbClr val="D3AF86"/>
                </a:solidFill>
                <a:latin typeface="Consolas" panose="020B0609020204030204" pitchFamily="49" charset="0"/>
              </a:rPr>
              <a:t>}))</a:t>
            </a:r>
            <a:endParaRPr lang="en-US" sz="2000" b="0" dirty="0">
              <a:solidFill>
                <a:srgbClr val="D3AF86"/>
              </a:solidFill>
              <a:effectLst/>
              <a:latin typeface="Consolas" panose="020B0609020204030204" pitchFamily="49" charset="0"/>
            </a:endParaRPr>
          </a:p>
        </p:txBody>
      </p:sp>
      <p:sp>
        <p:nvSpPr>
          <p:cNvPr id="9" name="Rectangle 8"/>
          <p:cNvSpPr/>
          <p:nvPr/>
        </p:nvSpPr>
        <p:spPr>
          <a:xfrm>
            <a:off x="152400" y="2082968"/>
            <a:ext cx="8839200" cy="400110"/>
          </a:xfrm>
          <a:prstGeom prst="rect">
            <a:avLst/>
          </a:prstGeom>
          <a:solidFill>
            <a:schemeClr val="bg2">
              <a:lumMod val="10000"/>
            </a:schemeClr>
          </a:solid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10" name="Rectangle 9"/>
          <p:cNvSpPr/>
          <p:nvPr/>
        </p:nvSpPr>
        <p:spPr>
          <a:xfrm>
            <a:off x="190500" y="2644169"/>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Tree>
    <p:extLst>
      <p:ext uri="{BB962C8B-B14F-4D97-AF65-F5344CB8AC3E}">
        <p14:creationId xmlns:p14="http://schemas.microsoft.com/office/powerpoint/2010/main" val="3814035314"/>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233172792"/>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50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4" name="Rectangle 3"/>
          <p:cNvSpPr/>
          <p:nvPr/>
        </p:nvSpPr>
        <p:spPr>
          <a:xfrm>
            <a:off x="152400" y="3358277"/>
            <a:ext cx="8839200" cy="2585323"/>
          </a:xfrm>
          <a:prstGeom prst="rect">
            <a:avLst/>
          </a:prstGeom>
          <a:solidFill>
            <a:srgbClr val="FFFF00"/>
          </a:solidFill>
        </p:spPr>
        <p:txBody>
          <a:bodyPr wrap="square">
            <a:spAutoFit/>
          </a:bodyPr>
          <a:lstStyle/>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Callback</a:t>
            </a:r>
            <a:r>
              <a:rPr lang="en-IN" sz="1800" dirty="0">
                <a:latin typeface="Arial" panose="020B0604020202020204" pitchFamily="34" charset="0"/>
                <a:cs typeface="Arial" panose="020B0604020202020204" pitchFamily="34" charset="0"/>
              </a:rPr>
              <a:t>: Function to execute for each element, taking three arguments:</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currentValue</a:t>
            </a:r>
            <a:r>
              <a:rPr lang="en-IN" sz="1800" dirty="0">
                <a:latin typeface="Arial" panose="020B0604020202020204" pitchFamily="34" charset="0"/>
                <a:cs typeface="Arial" panose="020B0604020202020204" pitchFamily="34" charset="0"/>
              </a:rPr>
              <a:t>: The value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Index</a:t>
            </a:r>
            <a:r>
              <a:rPr lang="en-IN" sz="1800" dirty="0">
                <a:latin typeface="Arial" panose="020B0604020202020204" pitchFamily="34" charset="0"/>
                <a:cs typeface="Arial" panose="020B0604020202020204" pitchFamily="34" charset="0"/>
              </a:rPr>
              <a:t>: The index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Array</a:t>
            </a:r>
            <a:r>
              <a:rPr lang="en-IN" sz="1800" dirty="0">
                <a:latin typeface="Arial" panose="020B0604020202020204" pitchFamily="34" charset="0"/>
                <a:cs typeface="Arial" panose="020B0604020202020204" pitchFamily="34" charset="0"/>
              </a:rPr>
              <a:t>: The array that forEach() is being applied to.</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thisArg</a:t>
            </a:r>
            <a:r>
              <a:rPr lang="en-IN" sz="1800" dirty="0">
                <a:latin typeface="Arial" panose="020B0604020202020204" pitchFamily="34" charset="0"/>
                <a:cs typeface="Arial" panose="020B0604020202020204" pitchFamily="34" charset="0"/>
              </a:rPr>
              <a:t> Optional: Value to use as this (</a:t>
            </a:r>
            <a:r>
              <a:rPr lang="en-IN" sz="1800" dirty="0" err="1">
                <a:latin typeface="Arial" panose="020B0604020202020204" pitchFamily="34" charset="0"/>
                <a:cs typeface="Arial" panose="020B0604020202020204" pitchFamily="34" charset="0"/>
              </a:rPr>
              <a:t>i.e</a:t>
            </a:r>
            <a:r>
              <a:rPr lang="en-IN" sz="1800" dirty="0">
                <a:latin typeface="Arial" panose="020B0604020202020204" pitchFamily="34" charset="0"/>
                <a:cs typeface="Arial" panose="020B0604020202020204" pitchFamily="34" charset="0"/>
              </a:rPr>
              <a:t> the reference Object) when executing callback.</a:t>
            </a:r>
          </a:p>
        </p:txBody>
      </p:sp>
      <p:sp>
        <p:nvSpPr>
          <p:cNvPr id="8" name="Rectangle 7"/>
          <p:cNvSpPr/>
          <p:nvPr/>
        </p:nvSpPr>
        <p:spPr>
          <a:xfrm>
            <a:off x="152400" y="2057400"/>
            <a:ext cx="8839200" cy="1015663"/>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Tree>
    <p:extLst>
      <p:ext uri="{BB962C8B-B14F-4D97-AF65-F5344CB8AC3E}">
        <p14:creationId xmlns:p14="http://schemas.microsoft.com/office/powerpoint/2010/main" val="297528578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981400376"/>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50000"/>
                            </a:schemeClr>
                          </a:solidFill>
                          <a:latin typeface="Consolas" panose="020B0609020204030204" pitchFamily="49" charset="0"/>
                          <a:ea typeface="+mn-ea"/>
                          <a:cs typeface="Arial" panose="020B0604020202020204" pitchFamily="34" charset="0"/>
                        </a:rPr>
                        <a:t>()</a:t>
                      </a:r>
                      <a:endParaRPr kumimoji="0" lang="en-IN" sz="1800" kern="1200" dirty="0" smtClean="0">
                        <a:solidFill>
                          <a:schemeClr val="bg1">
                            <a:lumMod val="50000"/>
                          </a:schemeClr>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8" name="Rectangle 7"/>
          <p:cNvSpPr/>
          <p:nvPr/>
        </p:nvSpPr>
        <p:spPr>
          <a:xfrm>
            <a:off x="152400" y="1956137"/>
            <a:ext cx="8839200" cy="1015663"/>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4" name="Rectangle 3"/>
          <p:cNvSpPr/>
          <p:nvPr/>
        </p:nvSpPr>
        <p:spPr>
          <a:xfrm>
            <a:off x="152400" y="3124200"/>
            <a:ext cx="8686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fruits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forEach</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0" y="5107126"/>
            <a:ext cx="91440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665649402"/>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549047728"/>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422187840"/>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i="0" dirty="0" smtClean="0"/>
              <a:t>associative array</a:t>
            </a:r>
            <a:endParaRPr lang="en-IN" i="0" dirty="0"/>
          </a:p>
        </p:txBody>
      </p:sp>
      <p:sp>
        <p:nvSpPr>
          <p:cNvPr id="6" name="Rectangle 5"/>
          <p:cNvSpPr/>
          <p:nvPr/>
        </p:nvSpPr>
        <p:spPr>
          <a:xfrm>
            <a:off x="152400" y="3014008"/>
            <a:ext cx="8839200" cy="400110"/>
          </a:xfrm>
          <a:prstGeom prst="rect">
            <a:avLst/>
          </a:prstGeom>
        </p:spPr>
        <p:txBody>
          <a:bodyPr wrap="square">
            <a:spAutoFit/>
          </a:bodyPr>
          <a:lstStyle/>
          <a:p>
            <a:pPr algn="just"/>
            <a:r>
              <a:rPr lang="en-IN" sz="2000" dirty="0" smtClean="0">
                <a:solidFill>
                  <a:srgbClr val="3C475E"/>
                </a:solidFill>
                <a:latin typeface="Calibri" panose="020F0502020204030204" pitchFamily="34" charset="0"/>
                <a:cs typeface="Calibri" panose="020F0502020204030204" pitchFamily="34" charset="0"/>
              </a:rPr>
              <a:t>TODO</a:t>
            </a:r>
            <a:endParaRPr lang="en-IN" sz="2000" dirty="0">
              <a:solidFill>
                <a:srgbClr val="3C475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7538433"/>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4744" y="1014845"/>
            <a:ext cx="8624455"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eval() </a:t>
            </a:r>
            <a:r>
              <a:rPr lang="en-IN" sz="1800" dirty="0">
                <a:latin typeface="Arial" panose="020B0604020202020204" pitchFamily="34" charset="0"/>
                <a:cs typeface="Arial" panose="020B0604020202020204" pitchFamily="34" charset="0"/>
              </a:rPr>
              <a:t>function evaluates JavaScript code represented as a string.</a:t>
            </a:r>
          </a:p>
        </p:txBody>
      </p:sp>
      <p:sp>
        <p:nvSpPr>
          <p:cNvPr id="10" name="Rectangle 9"/>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13" name="Rectangle 12"/>
          <p:cNvSpPr/>
          <p:nvPr/>
        </p:nvSpPr>
        <p:spPr>
          <a:xfrm>
            <a:off x="228600" y="2667000"/>
            <a:ext cx="4572000" cy="1200329"/>
          </a:xfrm>
          <a:prstGeom prst="rect">
            <a:avLst/>
          </a:prstGeom>
        </p:spPr>
        <p:txBody>
          <a:bodyPr>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t>
            </a:r>
            <a:r>
              <a:rPr lang="en-IN" sz="1800" dirty="0">
                <a:solidFill>
                  <a:srgbClr val="A31515"/>
                </a:solidFill>
                <a:latin typeface="Consolas" panose="020B0609020204030204" pitchFamily="49" charset="0"/>
              </a:rPr>
              <a:t>'10 + 10'</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alert(eval(x));</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5" name="Rectangle 14"/>
          <p:cNvSpPr/>
          <p:nvPr/>
        </p:nvSpPr>
        <p:spPr>
          <a:xfrm>
            <a:off x="214744" y="4191000"/>
            <a:ext cx="5562600" cy="1200329"/>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alert(eval(expression.toString</a:t>
            </a:r>
            <a:r>
              <a:rPr lang="en-IN" sz="1800" dirty="0">
                <a:solidFill>
                  <a:srgbClr val="000000"/>
                </a:solidFill>
                <a:latin typeface="Consolas" panose="020B0609020204030204" pitchFamily="49" charset="0"/>
              </a:rPr>
              <a:t>()));</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2" name="Rectangle 11"/>
          <p:cNvSpPr/>
          <p:nvPr/>
        </p:nvSpPr>
        <p:spPr>
          <a:xfrm>
            <a:off x="152400" y="20382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
        <p:nvSpPr>
          <p:cNvPr id="16" name="Rectangle 15"/>
          <p:cNvSpPr/>
          <p:nvPr/>
        </p:nvSpPr>
        <p:spPr>
          <a:xfrm>
            <a:off x="152400" y="1676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271584362"/>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If the argument of </a:t>
            </a:r>
            <a:r>
              <a:rPr lang="en-IN" sz="1800" dirty="0">
                <a:solidFill>
                  <a:srgbClr val="0000FF"/>
                </a:solidFill>
                <a:latin typeface="Consolas" panose="020B0609020204030204" pitchFamily="49" charset="0"/>
              </a:rPr>
              <a:t>eval() </a:t>
            </a:r>
            <a:r>
              <a:rPr lang="en-IN" sz="1800" dirty="0">
                <a:latin typeface="Arial" panose="020B0604020202020204" pitchFamily="34" charset="0"/>
                <a:cs typeface="Arial" panose="020B0604020202020204" pitchFamily="34" charset="0"/>
              </a:rPr>
              <a:t>is not a string, eval() returns the argument unchanged. In the following example, the String constructor is specified, and eval() returns a String object rather than evaluating the string.</a:t>
            </a:r>
          </a:p>
        </p:txBody>
      </p:sp>
      <p:sp>
        <p:nvSpPr>
          <p:cNvPr id="4" name="Rectangle 3"/>
          <p:cNvSpPr/>
          <p:nvPr/>
        </p:nvSpPr>
        <p:spPr>
          <a:xfrm>
            <a:off x="304800" y="3045968"/>
            <a:ext cx="85344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eval(</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returns a </a:t>
            </a:r>
            <a:r>
              <a:rPr lang="en-IN" sz="1800" dirty="0" smtClean="0">
                <a:solidFill>
                  <a:srgbClr val="008000"/>
                </a:solidFill>
                <a:latin typeface="Consolas" panose="020B0609020204030204" pitchFamily="49" charset="0"/>
              </a:rPr>
              <a:t> String </a:t>
            </a:r>
            <a:r>
              <a:rPr lang="en-IN" sz="1800" dirty="0">
                <a:solidFill>
                  <a:srgbClr val="008000"/>
                </a:solidFill>
                <a:latin typeface="Consolas" panose="020B0609020204030204" pitchFamily="49" charset="0"/>
              </a:rPr>
              <a:t>object containing "2 + 2"</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alert(eval(expression));</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152400" y="24954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5215008"/>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debugger</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249549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debugger</a:t>
            </a:r>
            <a:r>
              <a:rPr lang="en-IN" sz="2000" dirty="0">
                <a:solidFill>
                  <a:srgbClr val="0070C0"/>
                </a:solidFill>
                <a:latin typeface="Arial" panose="020B0604020202020204" pitchFamily="34"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debugger</a:t>
            </a:r>
            <a:r>
              <a:rPr lang="en-IN" sz="1800" dirty="0">
                <a:latin typeface="Arial" panose="020B0604020202020204" pitchFamily="34" charset="0"/>
                <a:cs typeface="Arial" panose="020B0604020202020204" pitchFamily="34" charset="0"/>
              </a:rPr>
              <a:t> statement invokes any available debugging functionality, such as setting a breakpoint. If no debugging functionality is available, this statement has no effect.</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304800" y="3505200"/>
            <a:ext cx="8534400" cy="1200329"/>
          </a:xfrm>
          <a:prstGeom prst="rect">
            <a:avLst/>
          </a:prstGeom>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debugger</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a:t>
            </a:r>
            <a:r>
              <a:rPr lang="en-IN" sz="1800" dirty="0">
                <a:solidFill>
                  <a:srgbClr val="A31515"/>
                </a:solidFill>
                <a:latin typeface="Consolas" panose="020B0609020204030204" pitchFamily="49" charset="0"/>
              </a:rPr>
              <a:t>"hello"</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12373165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smtClean="0">
                <a:solidFill>
                  <a:srgbClr val="13D9E3"/>
                </a:solidFill>
                <a:latin typeface="Arial" panose="020B0604020202020204" pitchFamily="34" charset="0"/>
                <a:cs typeface="Arial" panose="020B0604020202020204" pitchFamily="34" charset="0"/>
              </a:rPr>
              <a:t>parameters</a:t>
            </a:r>
            <a:r>
              <a:rPr lang="en-IN" sz="3600" dirty="0" smtClean="0"/>
              <a:t> </a:t>
            </a:r>
            <a:r>
              <a:rPr lang="en-IN" sz="3600" dirty="0">
                <a:solidFill>
                  <a:srgbClr val="13D9E3"/>
                </a:solidFill>
                <a:latin typeface="Arial" panose="020B0604020202020204" pitchFamily="34" charset="0"/>
                <a:cs typeface="Arial" panose="020B0604020202020204" pitchFamily="34" charset="0"/>
              </a:rPr>
              <a:t>and</a:t>
            </a:r>
            <a:r>
              <a:rPr lang="en-IN" sz="3600" dirty="0"/>
              <a:t> </a:t>
            </a:r>
            <a:r>
              <a:rPr lang="en-IN" sz="3600">
                <a:solidFill>
                  <a:srgbClr val="13D9E3"/>
                </a:solidFill>
                <a:latin typeface="Arial" panose="020B0604020202020204" pitchFamily="34" charset="0"/>
                <a:cs typeface="Arial" panose="020B0604020202020204" pitchFamily="34" charset="0"/>
              </a:rPr>
              <a:t>arguments</a:t>
            </a:r>
            <a:r>
              <a:rPr lang="en-IN" sz="3600" smtClean="0">
                <a:solidFill>
                  <a:srgbClr val="13D9E3"/>
                </a:solidFill>
                <a:latin typeface="Arial" panose="020B0604020202020204" pitchFamily="34" charset="0"/>
                <a:cs typeface="Arial" panose="020B0604020202020204" pitchFamily="34" charset="0"/>
              </a:rPr>
              <a:t>?</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143000" y="511899"/>
            <a:ext cx="7035330" cy="4136301"/>
            <a:chOff x="1143000" y="281368"/>
            <a:chExt cx="7035330" cy="4136301"/>
          </a:xfrm>
        </p:grpSpPr>
        <p:grpSp>
          <p:nvGrpSpPr>
            <p:cNvPr id="20" name="Group 19"/>
            <p:cNvGrpSpPr/>
            <p:nvPr/>
          </p:nvGrpSpPr>
          <p:grpSpPr>
            <a:xfrm>
              <a:off x="2436264" y="3505202"/>
              <a:ext cx="2097636" cy="912467"/>
              <a:chOff x="1474823" y="4038600"/>
              <a:chExt cx="1597984" cy="1179350"/>
            </a:xfrm>
          </p:grpSpPr>
          <p:cxnSp>
            <p:nvCxnSpPr>
              <p:cNvPr id="16" name="Elbow Connector 15"/>
              <p:cNvCxnSpPr/>
              <p:nvPr/>
            </p:nvCxnSpPr>
            <p:spPr>
              <a:xfrm rot="16200000" flipV="1">
                <a:off x="1676400" y="4038600"/>
                <a:ext cx="685800" cy="685800"/>
              </a:xfrm>
              <a:prstGeom prst="bentConnector3">
                <a:avLst>
                  <a:gd name="adj1" fmla="val 37302"/>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474823" y="4629524"/>
                <a:ext cx="1597984" cy="58842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Argument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pic>
          <p:nvPicPr>
            <p:cNvPr id="8" name="Picture 7"/>
            <p:cNvPicPr>
              <a:picLocks noChangeAspect="1"/>
            </p:cNvPicPr>
            <p:nvPr/>
          </p:nvPicPr>
          <p:blipFill>
            <a:blip r:embed="rId2"/>
            <a:stretch>
              <a:fillRect/>
            </a:stretch>
          </p:blipFill>
          <p:spPr>
            <a:xfrm>
              <a:off x="1143000" y="1213700"/>
              <a:ext cx="6422219" cy="2171590"/>
            </a:xfrm>
            <a:prstGeom prst="rect">
              <a:avLst/>
            </a:prstGeom>
          </p:spPr>
        </p:pic>
        <p:grpSp>
          <p:nvGrpSpPr>
            <p:cNvPr id="21" name="Group 20"/>
            <p:cNvGrpSpPr/>
            <p:nvPr/>
          </p:nvGrpSpPr>
          <p:grpSpPr>
            <a:xfrm>
              <a:off x="6019800" y="281368"/>
              <a:ext cx="2158530" cy="1049131"/>
              <a:chOff x="3617571" y="1011732"/>
              <a:chExt cx="1644373" cy="1308468"/>
            </a:xfrm>
          </p:grpSpPr>
          <p:cxnSp>
            <p:nvCxnSpPr>
              <p:cNvPr id="13" name="Elbow Connector 12"/>
              <p:cNvCxnSpPr/>
              <p:nvPr/>
            </p:nvCxnSpPr>
            <p:spPr>
              <a:xfrm rot="5400000">
                <a:off x="3762000" y="1510200"/>
                <a:ext cx="720000" cy="900000"/>
              </a:xfrm>
              <a:prstGeom prst="bentConnector3">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617571" y="1011732"/>
                <a:ext cx="1644373" cy="56780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Parameter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grpSp>
      <p:sp>
        <p:nvSpPr>
          <p:cNvPr id="6" name="Rectangle 5"/>
          <p:cNvSpPr/>
          <p:nvPr/>
        </p:nvSpPr>
        <p:spPr>
          <a:xfrm>
            <a:off x="209550" y="5203541"/>
            <a:ext cx="8648700" cy="707886"/>
          </a:xfrm>
          <a:prstGeom prst="rect">
            <a:avLst/>
          </a:prstGeom>
        </p:spPr>
        <p:txBody>
          <a:bodyPr wrap="square">
            <a:spAutoFit/>
          </a:bodyPr>
          <a:lstStyle/>
          <a:p>
            <a:r>
              <a:rPr lang="en-US" sz="2000" dirty="0">
                <a:solidFill>
                  <a:schemeClr val="tx1">
                    <a:lumMod val="85000"/>
                    <a:lumOff val="15000"/>
                  </a:schemeClr>
                </a:solidFill>
                <a:latin typeface="Open Sans"/>
                <a:cs typeface="Segoe UI" panose="020B0502040204020203" pitchFamily="34" charset="0"/>
              </a:rPr>
              <a:t>A </a:t>
            </a:r>
            <a:r>
              <a:rPr lang="en-US" sz="2000" b="1" i="1" dirty="0">
                <a:solidFill>
                  <a:schemeClr val="tx1">
                    <a:lumMod val="85000"/>
                    <a:lumOff val="15000"/>
                  </a:schemeClr>
                </a:solidFill>
                <a:latin typeface="Open Sans"/>
                <a:cs typeface="Segoe UI" panose="020B0502040204020203" pitchFamily="34" charset="0"/>
              </a:rPr>
              <a:t>parameter</a:t>
            </a:r>
            <a:r>
              <a:rPr lang="en-US" sz="2000" dirty="0">
                <a:solidFill>
                  <a:schemeClr val="tx1">
                    <a:lumMod val="85000"/>
                    <a:lumOff val="15000"/>
                  </a:schemeClr>
                </a:solidFill>
                <a:latin typeface="Open Sans"/>
                <a:cs typeface="Segoe UI" panose="020B0502040204020203" pitchFamily="34" charset="0"/>
              </a:rPr>
              <a:t> is a variable in a method definition. When a method is  called, the </a:t>
            </a:r>
            <a:r>
              <a:rPr lang="en-US" sz="2000" b="1" i="1" dirty="0">
                <a:solidFill>
                  <a:schemeClr val="tx1">
                    <a:lumMod val="85000"/>
                    <a:lumOff val="15000"/>
                  </a:schemeClr>
                </a:solidFill>
                <a:latin typeface="Open Sans"/>
                <a:cs typeface="Segoe UI" panose="020B0502040204020203" pitchFamily="34" charset="0"/>
              </a:rPr>
              <a:t>arguments</a:t>
            </a:r>
            <a:r>
              <a:rPr lang="en-US" sz="2000" dirty="0">
                <a:solidFill>
                  <a:schemeClr val="tx1">
                    <a:lumMod val="85000"/>
                    <a:lumOff val="15000"/>
                  </a:schemeClr>
                </a:solidFill>
                <a:latin typeface="Open Sans"/>
                <a:cs typeface="Segoe UI" panose="020B0502040204020203" pitchFamily="34" charset="0"/>
              </a:rPr>
              <a:t> are the data you pass into the method's </a:t>
            </a:r>
            <a:r>
              <a:rPr lang="en-US" sz="2000" dirty="0" smtClean="0">
                <a:solidFill>
                  <a:schemeClr val="tx1">
                    <a:lumMod val="85000"/>
                    <a:lumOff val="15000"/>
                  </a:schemeClr>
                </a:solidFill>
                <a:latin typeface="Open Sans"/>
                <a:cs typeface="Segoe UI" panose="020B0502040204020203" pitchFamily="34" charset="0"/>
              </a:rPr>
              <a:t>parameters</a:t>
            </a:r>
            <a:r>
              <a:rPr lang="en-US" sz="2000" dirty="0">
                <a:solidFill>
                  <a:schemeClr val="tx1">
                    <a:lumMod val="85000"/>
                    <a:lumOff val="15000"/>
                  </a:schemeClr>
                </a:solidFill>
                <a:latin typeface="Open Sans"/>
                <a:cs typeface="Segoe UI" panose="020B0502040204020203" pitchFamily="34" charset="0"/>
              </a:rPr>
              <a:t>.</a:t>
            </a:r>
          </a:p>
        </p:txBody>
      </p:sp>
    </p:spTree>
    <p:extLst>
      <p:ext uri="{BB962C8B-B14F-4D97-AF65-F5344CB8AC3E}">
        <p14:creationId xmlns:p14="http://schemas.microsoft.com/office/powerpoint/2010/main" val="142014687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smtClean="0"/>
              <a:t>udf functions</a:t>
            </a:r>
            <a:endParaRPr lang="en-US" dirty="0"/>
          </a:p>
        </p:txBody>
      </p:sp>
      <p:sp>
        <p:nvSpPr>
          <p:cNvPr id="4" name="Rectangle 3"/>
          <p:cNvSpPr/>
          <p:nvPr/>
        </p:nvSpPr>
        <p:spPr>
          <a:xfrm>
            <a:off x="3494314" y="494943"/>
            <a:ext cx="5638800" cy="830997"/>
          </a:xfrm>
          <a:prstGeom prst="rect">
            <a:avLst/>
          </a:prstGeom>
          <a:solidFill>
            <a:srgbClr val="FF5733"/>
          </a:solidFill>
        </p:spPr>
        <p:txBody>
          <a:bodyPr wrap="square">
            <a:spAutoFit/>
          </a:bodyPr>
          <a:lstStyle/>
          <a:p>
            <a:r>
              <a:rPr lang="en-US" i="1" dirty="0">
                <a:solidFill>
                  <a:srgbClr val="FFFF00"/>
                </a:solidFill>
                <a:latin typeface="Segoe UI Light" panose="020B0502040204020203" pitchFamily="34" charset="0"/>
                <a:cs typeface="Segoe UI Light" panose="020B0502040204020203" pitchFamily="34" charset="0"/>
              </a:rPr>
              <a:t>Functions are the basic building blocks of JavaScript.</a:t>
            </a:r>
          </a:p>
        </p:txBody>
      </p:sp>
      <p:sp>
        <p:nvSpPr>
          <p:cNvPr id="6" name="Rectangle 5"/>
          <p:cNvSpPr/>
          <p:nvPr/>
        </p:nvSpPr>
        <p:spPr>
          <a:xfrm>
            <a:off x="152400" y="3014008"/>
            <a:ext cx="8839200" cy="1323439"/>
          </a:xfrm>
          <a:prstGeom prst="rect">
            <a:avLst/>
          </a:prstGeom>
        </p:spPr>
        <p:txBody>
          <a:bodyPr wrap="square">
            <a:spAutoFit/>
          </a:bodyPr>
          <a:lstStyle/>
          <a:p>
            <a:pPr algn="just"/>
            <a:r>
              <a:rPr lang="en-IN" sz="2000" dirty="0">
                <a:solidFill>
                  <a:srgbClr val="3C475E"/>
                </a:solidFill>
                <a:latin typeface="Calibri" panose="020F0502020204030204" pitchFamily="34" charset="0"/>
                <a:cs typeface="Calibri" panose="020F0502020204030204" pitchFamily="34" charset="0"/>
              </a:rPr>
              <a:t>In JavaScript, functions are first-class objects; that is, functions are of the type Object and they can be used </a:t>
            </a:r>
            <a:r>
              <a:rPr lang="en-IN" sz="2000" dirty="0" smtClean="0">
                <a:solidFill>
                  <a:srgbClr val="3C475E"/>
                </a:solidFill>
                <a:latin typeface="Calibri" panose="020F0502020204030204" pitchFamily="34" charset="0"/>
                <a:cs typeface="Calibri" panose="020F0502020204030204" pitchFamily="34" charset="0"/>
              </a:rPr>
              <a:t>like any </a:t>
            </a:r>
            <a:r>
              <a:rPr lang="en-IN" sz="2000" dirty="0">
                <a:solidFill>
                  <a:srgbClr val="3C475E"/>
                </a:solidFill>
                <a:latin typeface="Calibri" panose="020F0502020204030204" pitchFamily="34" charset="0"/>
                <a:cs typeface="Calibri" panose="020F0502020204030204" pitchFamily="34" charset="0"/>
              </a:rPr>
              <a:t>other object </a:t>
            </a:r>
            <a:r>
              <a:rPr lang="en-IN" sz="2000" dirty="0" smtClean="0">
                <a:solidFill>
                  <a:srgbClr val="3C475E"/>
                </a:solidFill>
                <a:latin typeface="Calibri" panose="020F0502020204030204" pitchFamily="34" charset="0"/>
                <a:cs typeface="Calibri" panose="020F0502020204030204" pitchFamily="34" charset="0"/>
              </a:rPr>
              <a:t>(like String</a:t>
            </a:r>
            <a:r>
              <a:rPr lang="en-IN" sz="2000" dirty="0">
                <a:solidFill>
                  <a:srgbClr val="3C475E"/>
                </a:solidFill>
                <a:latin typeface="Calibri" panose="020F0502020204030204" pitchFamily="34" charset="0"/>
                <a:cs typeface="Calibri" panose="020F0502020204030204" pitchFamily="34" charset="0"/>
              </a:rPr>
              <a:t>, Array, Number, etc</a:t>
            </a:r>
            <a:r>
              <a:rPr lang="en-IN" sz="2000" dirty="0" smtClean="0">
                <a:solidFill>
                  <a:srgbClr val="3C475E"/>
                </a:solidFill>
                <a:latin typeface="Calibri" panose="020F0502020204030204" pitchFamily="34" charset="0"/>
                <a:cs typeface="Calibri" panose="020F0502020204030204" pitchFamily="34" charset="0"/>
              </a:rPr>
              <a:t>.) They </a:t>
            </a:r>
            <a:r>
              <a:rPr lang="en-IN" sz="2000" dirty="0">
                <a:solidFill>
                  <a:srgbClr val="3C475E"/>
                </a:solidFill>
                <a:latin typeface="Calibri" panose="020F0502020204030204" pitchFamily="34" charset="0"/>
                <a:cs typeface="Calibri" panose="020F0502020204030204" pitchFamily="34" charset="0"/>
              </a:rPr>
              <a:t>can be “stored in variables, passed as arguments to functions, created within functions, and returned from functions</a:t>
            </a:r>
            <a:r>
              <a:rPr lang="en-IN" sz="2000" dirty="0" smtClean="0">
                <a:solidFill>
                  <a:srgbClr val="3C475E"/>
                </a:solidFill>
                <a:latin typeface="Calibri" panose="020F0502020204030204" pitchFamily="34" charset="0"/>
                <a:cs typeface="Calibri" panose="020F0502020204030204" pitchFamily="34" charset="0"/>
              </a:rPr>
              <a:t>”.</a:t>
            </a:r>
            <a:endParaRPr lang="en-IN" sz="2000" dirty="0">
              <a:solidFill>
                <a:srgbClr val="3C475E"/>
              </a:solidFill>
              <a:latin typeface="Calibri" panose="020F0502020204030204" pitchFamily="34" charset="0"/>
              <a:cs typeface="Calibri" panose="020F0502020204030204" pitchFamily="34" charset="0"/>
            </a:endParaRPr>
          </a:p>
        </p:txBody>
      </p:sp>
      <p:sp>
        <p:nvSpPr>
          <p:cNvPr id="3" name="Rectangle 2"/>
          <p:cNvSpPr/>
          <p:nvPr/>
        </p:nvSpPr>
        <p:spPr>
          <a:xfrm>
            <a:off x="0" y="0"/>
            <a:ext cx="7239000" cy="461665"/>
          </a:xfrm>
          <a:prstGeom prst="rect">
            <a:avLst/>
          </a:prstGeom>
        </p:spPr>
        <p:txBody>
          <a:bodyPr wrap="square">
            <a:spAutoFit/>
          </a:bodyPr>
          <a:lstStyle/>
          <a:p>
            <a:r>
              <a:rPr lang="en-IN" dirty="0">
                <a:solidFill>
                  <a:srgbClr val="17A889"/>
                </a:solidFill>
                <a:latin typeface="Roboto"/>
              </a:rPr>
              <a:t>Do not repeat code (DRY—Do Not Repeat Yourself)</a:t>
            </a:r>
            <a:endParaRPr lang="en-IN" b="0" i="0" dirty="0">
              <a:solidFill>
                <a:srgbClr val="17A889"/>
              </a:solidFill>
              <a:effectLst/>
              <a:latin typeface="Roboto"/>
            </a:endParaRPr>
          </a:p>
        </p:txBody>
      </p:sp>
    </p:spTree>
    <p:extLst>
      <p:ext uri="{BB962C8B-B14F-4D97-AF65-F5344CB8AC3E}">
        <p14:creationId xmlns:p14="http://schemas.microsoft.com/office/powerpoint/2010/main" val="2875050458"/>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a:t>
            </a:r>
            <a:r>
              <a:rPr lang="en-US" sz="3600" dirty="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points </a:t>
            </a:r>
            <a:r>
              <a:rPr lang="en-US" sz="3600" i="1" dirty="0">
                <a:solidFill>
                  <a:srgbClr val="13D9E3"/>
                </a:solidFill>
                <a:latin typeface="Arial" panose="020B0604020202020204" pitchFamily="34" charset="0"/>
                <a:cs typeface="Arial" panose="020B0604020202020204" pitchFamily="34" charset="0"/>
              </a:rPr>
              <a:t>to </a:t>
            </a:r>
            <a:r>
              <a:rPr lang="en-US" sz="3600" i="1" dirty="0" smtClean="0">
                <a:solidFill>
                  <a:srgbClr val="13D9E3"/>
                </a:solidFill>
                <a:latin typeface="Arial" panose="020B0604020202020204" pitchFamily="34" charset="0"/>
                <a:cs typeface="Arial" panose="020B0604020202020204" pitchFamily="34" charset="0"/>
              </a:rPr>
              <a:t>remember</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77754"/>
            <a:ext cx="8839200" cy="5170646"/>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 function allows you to define a block of code, give it a name and then execute it as many times as you want.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defined using function keyword and can be executed using () operator.</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include one or more parameters. It is optional to specify function parameter values while executing it.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is a loosely-typed language. A function parameter can hold value of any data type.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You can specify less or more arguments while calling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All the functions can access arguments object by default instead of parameter names.</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return a literal value or another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assigned to a variable with different name.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allows you to create anonymous functions that must be assigned to a variable.</a:t>
            </a:r>
          </a:p>
        </p:txBody>
      </p:sp>
    </p:spTree>
    <p:extLst>
      <p:ext uri="{BB962C8B-B14F-4D97-AF65-F5344CB8AC3E}">
        <p14:creationId xmlns:p14="http://schemas.microsoft.com/office/powerpoint/2010/main" val="403280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a:t>
            </a:r>
            <a:r>
              <a:rPr lang="en-US" sz="3600" dirty="0">
                <a:latin typeface="Arial" panose="020B0604020202020204" pitchFamily="34" charset="0"/>
                <a:cs typeface="Arial" panose="020B0604020202020204" pitchFamily="34" charset="0"/>
              </a:rPr>
              <a:t> </a:t>
            </a:r>
          </a:p>
        </p:txBody>
      </p:sp>
      <p:sp>
        <p:nvSpPr>
          <p:cNvPr id="7" name="Rectangle 6"/>
          <p:cNvSpPr/>
          <p:nvPr/>
        </p:nvSpPr>
        <p:spPr>
          <a:xfrm>
            <a:off x="2895600" y="133290"/>
            <a:ext cx="6172200" cy="400110"/>
          </a:xfrm>
          <a:prstGeom prst="rect">
            <a:avLst/>
          </a:prstGeom>
          <a:solidFill>
            <a:srgbClr val="FF5733"/>
          </a:solidFill>
        </p:spPr>
        <p:txBody>
          <a:bodyPr wrap="square">
            <a:spAutoFit/>
          </a:bodyPr>
          <a:lstStyle/>
          <a:p>
            <a:r>
              <a:rPr lang="en-US" sz="2000" i="1" dirty="0">
                <a:solidFill>
                  <a:srgbClr val="FFFF00"/>
                </a:solidFill>
                <a:latin typeface="Arial" panose="020B0604020202020204" pitchFamily="34" charset="0"/>
                <a:cs typeface="Arial" panose="020B0604020202020204" pitchFamily="34" charset="0"/>
              </a:rPr>
              <a:t>Functions are the basic building blocks of JavaScript.</a:t>
            </a:r>
          </a:p>
        </p:txBody>
      </p:sp>
      <p:sp>
        <p:nvSpPr>
          <p:cNvPr id="13" name="Rectangle 12"/>
          <p:cNvSpPr/>
          <p:nvPr/>
        </p:nvSpPr>
        <p:spPr>
          <a:xfrm>
            <a:off x="228600" y="1371600"/>
            <a:ext cx="8686800" cy="3016210"/>
          </a:xfrm>
          <a:prstGeom prst="rect">
            <a:avLst/>
          </a:prstGeom>
          <a:noFill/>
        </p:spPr>
        <p:txBody>
          <a:bodyPr wrap="square">
            <a:spAutoFit/>
          </a:bodyPr>
          <a:lstStyle/>
          <a:p>
            <a:r>
              <a:rPr lang="en-IN" sz="2800" dirty="0">
                <a:latin typeface="Arial" panose="020B0604020202020204" pitchFamily="34" charset="0"/>
                <a:cs typeface="Arial" panose="020B0604020202020204" pitchFamily="34" charset="0"/>
              </a:rPr>
              <a:t>There are several ways to define functions</a:t>
            </a:r>
            <a:r>
              <a:rPr lang="en-IN" sz="2800" dirty="0" smtClean="0">
                <a:latin typeface="Arial" panose="020B0604020202020204" pitchFamily="34" charset="0"/>
                <a:cs typeface="Arial" panose="020B0604020202020204" pitchFamily="34" charset="0"/>
              </a:rPr>
              <a:t>:</a:t>
            </a:r>
          </a:p>
          <a:p>
            <a:endParaRPr lang="en-US" sz="2800" b="1"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Declarations</a:t>
            </a: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Expressions </a:t>
            </a:r>
          </a:p>
          <a:p>
            <a:pPr>
              <a:lnSpc>
                <a:spcPct val="150000"/>
              </a:lnSpc>
            </a:pPr>
            <a:r>
              <a:rPr lang="en-US" sz="2800" b="1" i="1" dirty="0">
                <a:solidFill>
                  <a:srgbClr val="A318F0"/>
                </a:solidFill>
                <a:latin typeface="Cambria" panose="02040503050406030204" pitchFamily="18" charset="0"/>
                <a:cs typeface="Arial" panose="020B0604020202020204" pitchFamily="34" charset="0"/>
              </a:rPr>
              <a:t> </a:t>
            </a:r>
            <a:r>
              <a:rPr lang="en-US" sz="2800" b="1" i="1" dirty="0" smtClean="0">
                <a:solidFill>
                  <a:srgbClr val="A318F0"/>
                </a:solidFill>
                <a:latin typeface="Cambria" panose="02040503050406030204" pitchFamily="18" charset="0"/>
                <a:cs typeface="Arial" panose="020B0604020202020204" pitchFamily="34" charset="0"/>
              </a:rPr>
              <a:t>   and more…</a:t>
            </a:r>
          </a:p>
          <a:p>
            <a:endParaRPr lang="en-US" sz="800" b="1"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57200" y="4343400"/>
            <a:ext cx="8229600" cy="830997"/>
          </a:xfrm>
          <a:prstGeom prst="rect">
            <a:avLst/>
          </a:prstGeom>
        </p:spPr>
        <p:txBody>
          <a:bodyPr wrap="square">
            <a:spAutoFit/>
          </a:bodyPr>
          <a:lstStyle/>
          <a:p>
            <a:r>
              <a:rPr lang="en-IN" dirty="0"/>
              <a:t>Accessing a function without () will return the function definition instead of the function result.</a:t>
            </a:r>
          </a:p>
        </p:txBody>
      </p:sp>
    </p:spTree>
    <p:extLst>
      <p:ext uri="{BB962C8B-B14F-4D97-AF65-F5344CB8AC3E}">
        <p14:creationId xmlns:p14="http://schemas.microsoft.com/office/powerpoint/2010/main" val="1589035640"/>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4419600"/>
            <a:ext cx="9144000" cy="1477328"/>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function f1</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do </a:t>
            </a:r>
            <a:r>
              <a:rPr lang="en-IN" sz="1800" dirty="0">
                <a:solidFill>
                  <a:srgbClr val="92D050"/>
                </a:solidFill>
                <a:latin typeface="Consolas" panose="020B0609020204030204" pitchFamily="49" charset="0"/>
              </a:rPr>
              <a:t>something</a:t>
            </a:r>
            <a:r>
              <a:rPr lang="en-IN" sz="1800" dirty="0" smtClean="0">
                <a:solidFill>
                  <a:srgbClr val="92D05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41514" y="1338064"/>
            <a:ext cx="91440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chemeClr val="bg2">
                    <a:lumMod val="50000"/>
                  </a:schemeClr>
                </a:solidFill>
                <a:latin typeface="Consolas" panose="020B0609020204030204" pitchFamily="49" charset="0"/>
                <a:cs typeface="Arial" panose="020B0604020202020204" pitchFamily="34" charset="0"/>
              </a:rPr>
              <a:t> </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para1</a:t>
            </a:r>
            <a:r>
              <a:rPr lang="en-IN" sz="2000" dirty="0" smtClean="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para2</a:t>
            </a:r>
            <a:r>
              <a:rPr lang="en-IN" sz="2000" dirty="0" smtClean="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paraN</a:t>
            </a:r>
            <a:r>
              <a:rPr lang="en-IN" sz="2000" dirty="0" smtClean="0">
                <a:solidFill>
                  <a:schemeClr val="bg1">
                    <a:lumMod val="85000"/>
                  </a:schemeClr>
                </a:solidFill>
                <a:latin typeface="Consolas" panose="020B0609020204030204" pitchFamily="49" charset="0"/>
              </a:rPr>
              <a:t>]]]) {</a:t>
            </a:r>
          </a:p>
          <a:p>
            <a:r>
              <a:rPr lang="en-IN" sz="2000" dirty="0" smtClean="0">
                <a:solidFill>
                  <a:srgbClr val="999999"/>
                </a:solidFill>
                <a:latin typeface="Consolas" panose="020B0609020204030204" pitchFamily="49" charset="0"/>
              </a:rPr>
              <a:t>   </a:t>
            </a:r>
            <a:r>
              <a:rPr lang="en-IN" sz="2000" i="1" dirty="0" smtClean="0">
                <a:solidFill>
                  <a:srgbClr val="999999"/>
                </a:solidFill>
                <a:latin typeface="Consolas" panose="020B0609020204030204" pitchFamily="49" charset="0"/>
              </a:rPr>
              <a:t>statement</a:t>
            </a:r>
            <a:endParaRPr lang="en-IN" sz="2000" i="1" dirty="0">
              <a:solidFill>
                <a:srgbClr val="999999"/>
              </a:solidFill>
              <a:latin typeface="Consolas" panose="020B0609020204030204" pitchFamily="49" charset="0"/>
            </a:endParaRPr>
          </a:p>
          <a:p>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4495800" y="27583"/>
            <a:ext cx="4659086" cy="1323439"/>
          </a:xfrm>
          <a:prstGeom prst="rect">
            <a:avLst/>
          </a:prstGeom>
        </p:spPr>
        <p:txBody>
          <a:bodyPr wrap="square">
            <a:spAutoFit/>
          </a:bodyPr>
          <a:lstStyle/>
          <a:p>
            <a:pPr algn="just"/>
            <a:r>
              <a:rPr lang="en-IN" sz="2000" dirty="0" smtClean="0">
                <a:solidFill>
                  <a:srgbClr val="FF6000"/>
                </a:solidFill>
                <a:latin typeface="Open Sans"/>
              </a:rPr>
              <a:t>TODO - All arguments </a:t>
            </a:r>
            <a:r>
              <a:rPr lang="en-IN" sz="2000" dirty="0">
                <a:solidFill>
                  <a:srgbClr val="FF6000"/>
                </a:solidFill>
                <a:latin typeface="Open Sans"/>
              </a:rPr>
              <a:t>passed to the function are treated as the names of the identifiers of the </a:t>
            </a:r>
            <a:r>
              <a:rPr lang="en-IN" sz="2000" dirty="0" smtClean="0">
                <a:solidFill>
                  <a:srgbClr val="FF6000"/>
                </a:solidFill>
                <a:latin typeface="Open Sans"/>
              </a:rPr>
              <a:t>parameters, </a:t>
            </a:r>
            <a:r>
              <a:rPr lang="en-IN" sz="2000" dirty="0">
                <a:solidFill>
                  <a:srgbClr val="FF6000"/>
                </a:solidFill>
                <a:latin typeface="Open Sans"/>
              </a:rPr>
              <a:t>in the order in which they are passed.</a:t>
            </a:r>
            <a:endParaRPr lang="en-IN" sz="2000" dirty="0">
              <a:solidFill>
                <a:srgbClr val="FF6000"/>
              </a:solidFill>
            </a:endParaRPr>
          </a:p>
        </p:txBody>
      </p:sp>
    </p:spTree>
    <p:extLst>
      <p:ext uri="{BB962C8B-B14F-4D97-AF65-F5344CB8AC3E}">
        <p14:creationId xmlns:p14="http://schemas.microsoft.com/office/powerpoint/2010/main" val="2588774841"/>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properties</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90005" y="1028412"/>
            <a:ext cx="8801595" cy="646331"/>
          </a:xfrm>
          <a:prstGeom prst="rect">
            <a:avLst/>
          </a:prstGeom>
        </p:spPr>
        <p:txBody>
          <a:bodyPr wrap="square">
            <a:spAutoFit/>
          </a:bodyPr>
          <a:lstStyle/>
          <a:p>
            <a:r>
              <a:rPr lang="en-IN" sz="1800" dirty="0" smtClean="0">
                <a:solidFill>
                  <a:srgbClr val="0070C0"/>
                </a:solidFill>
                <a:latin typeface="Open Sans"/>
                <a:cs typeface="Arial" panose="020B0604020202020204" pitchFamily="34" charset="0"/>
              </a:rPr>
              <a:t>function.length</a:t>
            </a:r>
            <a:r>
              <a:rPr lang="en-IN" sz="1800" dirty="0" smtClean="0">
                <a:latin typeface="Open Sans"/>
              </a:rPr>
              <a:t> </a:t>
            </a:r>
            <a:r>
              <a:rPr lang="en-IN" sz="1800" dirty="0">
                <a:latin typeface="Open Sans"/>
              </a:rPr>
              <a:t>: Specifies the number of arguments expected by the function.</a:t>
            </a:r>
          </a:p>
          <a:p>
            <a:r>
              <a:rPr lang="en-IN" sz="1800" dirty="0" smtClean="0">
                <a:solidFill>
                  <a:srgbClr val="0070C0"/>
                </a:solidFill>
                <a:latin typeface="Open Sans"/>
                <a:cs typeface="Arial" panose="020B0604020202020204" pitchFamily="34" charset="0"/>
              </a:rPr>
              <a:t>function.name</a:t>
            </a:r>
            <a:r>
              <a:rPr lang="en-IN" sz="1800" dirty="0" smtClean="0">
                <a:latin typeface="Open Sans"/>
              </a:rPr>
              <a:t> </a:t>
            </a:r>
            <a:r>
              <a:rPr lang="en-IN" sz="1800" dirty="0">
                <a:latin typeface="Open Sans"/>
              </a:rPr>
              <a:t>: The name of the function</a:t>
            </a:r>
            <a:r>
              <a:rPr lang="en-IN" sz="1800" dirty="0" smtClean="0">
                <a:latin typeface="Open Sans"/>
              </a:rPr>
              <a:t>.</a:t>
            </a:r>
          </a:p>
        </p:txBody>
      </p:sp>
      <p:sp>
        <p:nvSpPr>
          <p:cNvPr id="5" name="Rectangle 4"/>
          <p:cNvSpPr/>
          <p:nvPr/>
        </p:nvSpPr>
        <p:spPr>
          <a:xfrm>
            <a:off x="149431" y="2133600"/>
            <a:ext cx="8768938" cy="1754326"/>
          </a:xfrm>
          <a:prstGeom prst="rect">
            <a:avLst/>
          </a:prstGeom>
        </p:spPr>
        <p:txBody>
          <a:bodyPr wrap="square">
            <a:spAutoFit/>
          </a:bodyPr>
          <a:lstStyle/>
          <a:p>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return</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fn</a:t>
            </a:r>
            <a:r>
              <a:rPr lang="en-US" sz="1800" dirty="0" smtClean="0">
                <a:solidFill>
                  <a:srgbClr val="D3AF86"/>
                </a:solidFill>
                <a:latin typeface="Consolas" panose="020B0609020204030204" pitchFamily="49" charset="0"/>
              </a:rPr>
              <a:t>.length</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 2 arguments.</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fn</a:t>
            </a:r>
            <a:r>
              <a:rPr lang="en-US" sz="1800" dirty="0">
                <a:solidFill>
                  <a:srgbClr val="D3AF86"/>
                </a:solidFill>
                <a:latin typeface="Consolas" panose="020B0609020204030204" pitchFamily="49" charset="0"/>
              </a:rPr>
              <a:t>.name); </a:t>
            </a:r>
            <a:r>
              <a:rPr lang="en-US" sz="1800" dirty="0" smtClean="0">
                <a:solidFill>
                  <a:srgbClr val="D3AF86"/>
                </a:solidFill>
                <a:latin typeface="Consolas" panose="020B0609020204030204" pitchFamily="49" charset="0"/>
              </a:rPr>
              <a:t>  </a:t>
            </a:r>
            <a:r>
              <a:rPr lang="en-US" sz="1800" dirty="0" smtClean="0">
                <a:solidFill>
                  <a:srgbClr val="00B050"/>
                </a:solidFill>
                <a:latin typeface="Consolas" panose="020B0609020204030204" pitchFamily="49" charset="0"/>
              </a:rPr>
              <a:t>// fn</a:t>
            </a:r>
            <a:endParaRPr lang="en-US" sz="1800" dirty="0">
              <a:solidFill>
                <a:srgbClr val="00B050"/>
              </a:solidFill>
              <a:latin typeface="Consolas" panose="020B0609020204030204" pitchFamily="49" charset="0"/>
            </a:endParaRPr>
          </a:p>
        </p:txBody>
      </p:sp>
    </p:spTree>
    <p:extLst>
      <p:ext uri="{BB962C8B-B14F-4D97-AF65-F5344CB8AC3E}">
        <p14:creationId xmlns:p14="http://schemas.microsoft.com/office/powerpoint/2010/main" val="39379467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expression</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1362670"/>
            <a:ext cx="88392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myFunction</a:t>
            </a:r>
            <a:r>
              <a:rPr lang="en-IN" sz="2000" dirty="0">
                <a:solidFill>
                  <a:srgbClr val="0070C0"/>
                </a:solidFill>
                <a:latin typeface="Consolas" panose="020B0609020204030204" pitchFamily="49" charset="0"/>
                <a:cs typeface="Arial" panose="020B0604020202020204" pitchFamily="34" charset="0"/>
              </a:rPr>
              <a:t> = </a:t>
            </a:r>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para1,</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para2,</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paraN</a:t>
            </a:r>
            <a:r>
              <a:rPr lang="en-IN" sz="2000" dirty="0">
                <a:solidFill>
                  <a:schemeClr val="bg1">
                    <a:lumMod val="85000"/>
                  </a:schemeClr>
                </a:solidFill>
                <a:latin typeface="Consolas" panose="020B0609020204030204" pitchFamily="49" charset="0"/>
              </a:rPr>
              <a:t>]]]) {</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4648200" y="76200"/>
            <a:ext cx="44196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Note that function expressions are not hoisted.</a:t>
            </a:r>
          </a:p>
        </p:txBody>
      </p:sp>
      <p:sp>
        <p:nvSpPr>
          <p:cNvPr id="12" name="Rectangle 11"/>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sp>
        <p:nvSpPr>
          <p:cNvPr id="4" name="Rectangle 3"/>
          <p:cNvSpPr/>
          <p:nvPr/>
        </p:nvSpPr>
        <p:spPr>
          <a:xfrm>
            <a:off x="76200" y="4464784"/>
            <a:ext cx="4572000" cy="1631216"/>
          </a:xfrm>
          <a:prstGeom prst="rect">
            <a:avLst/>
          </a:prstGeom>
        </p:spPr>
        <p:txBody>
          <a:bodyPr>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
        <p:nvSpPr>
          <p:cNvPr id="6" name="Rectangle 5"/>
          <p:cNvSpPr/>
          <p:nvPr/>
        </p:nvSpPr>
        <p:spPr>
          <a:xfrm>
            <a:off x="4572000" y="4464784"/>
            <a:ext cx="4593771" cy="1631216"/>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add</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37940354"/>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28600" y="106680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anonymous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not stored in a program file, but is associated with a variable whose data type is function_handle . Anonymous functions can accept inputs and return outputs, just as standard functions do. </a:t>
            </a:r>
          </a:p>
        </p:txBody>
      </p:sp>
      <p:sp>
        <p:nvSpPr>
          <p:cNvPr id="19" name="Rectangle 18"/>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20" name="Rectangle 19"/>
          <p:cNvSpPr/>
          <p:nvPr/>
        </p:nvSpPr>
        <p:spPr>
          <a:xfrm>
            <a:off x="239486" y="3861137"/>
            <a:ext cx="8763000" cy="1015663"/>
          </a:xfrm>
          <a:prstGeom prst="rect">
            <a:avLst/>
          </a:prstGeom>
        </p:spPr>
        <p:txBody>
          <a:bodyPr wrap="square">
            <a:spAutoFit/>
          </a:bodyPr>
          <a:lstStyle/>
          <a:p>
            <a:r>
              <a:rPr lang="en-IN" sz="2000" dirty="0">
                <a:solidFill>
                  <a:schemeClr val="bg1">
                    <a:lumMod val="85000"/>
                  </a:schemeClr>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b="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rPr>
              <a:t>})();</a:t>
            </a:r>
          </a:p>
        </p:txBody>
      </p:sp>
      <p:sp>
        <p:nvSpPr>
          <p:cNvPr id="21" name="Rectangle 20"/>
          <p:cNvSpPr/>
          <p:nvPr/>
        </p:nvSpPr>
        <p:spPr>
          <a:xfrm>
            <a:off x="239486" y="2558826"/>
            <a:ext cx="8839200" cy="1015663"/>
          </a:xfrm>
          <a:prstGeom prst="rect">
            <a:avLst/>
          </a:prstGeom>
        </p:spPr>
        <p:txBody>
          <a:bodyPr wrap="square">
            <a:spAutoFit/>
          </a:bodyPr>
          <a:lstStyle/>
          <a:p>
            <a:r>
              <a:rPr lang="en-IN" sz="2000" dirty="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a:solidFill>
                  <a:schemeClr val="bg1">
                    <a:lumMod val="65000"/>
                  </a:schemeClr>
                </a:solidFill>
                <a:latin typeface="Consolas" panose="020B0609020204030204" pitchFamily="49" charset="0"/>
                <a:cs typeface="Arial" panose="020B0604020202020204" pitchFamily="34" charset="0"/>
              </a:rPr>
              <a:t>statement</a:t>
            </a:r>
          </a:p>
          <a:p>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45462211"/>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56113" y="1066800"/>
            <a:ext cx="6248400" cy="646331"/>
          </a:xfrm>
          <a:prstGeom prst="rect">
            <a:avLst/>
          </a:prstGeom>
          <a:solidFill>
            <a:srgbClr val="FFA500"/>
          </a:solidFill>
        </p:spPr>
        <p:txBody>
          <a:bodyPr wrap="square">
            <a:spAutoFit/>
          </a:bodyPr>
          <a:lstStyle/>
          <a:p>
            <a:r>
              <a:rPr lang="en-IN" sz="1800" dirty="0">
                <a:latin typeface="arial" panose="020B0604020202020204" pitchFamily="34" charset="0"/>
              </a:rPr>
              <a:t>An </a:t>
            </a:r>
            <a:r>
              <a:rPr lang="en-IN" sz="1800" b="1" dirty="0">
                <a:latin typeface="arial" panose="020B0604020202020204" pitchFamily="34" charset="0"/>
              </a:rPr>
              <a:t>anonymous function</a:t>
            </a:r>
            <a:r>
              <a:rPr lang="en-IN" sz="1800" dirty="0">
                <a:latin typeface="arial" panose="020B0604020202020204" pitchFamily="34" charset="0"/>
              </a:rPr>
              <a:t> is a </a:t>
            </a:r>
            <a:r>
              <a:rPr lang="en-IN" sz="1800" b="1" dirty="0">
                <a:latin typeface="arial" panose="020B0604020202020204" pitchFamily="34" charset="0"/>
              </a:rPr>
              <a:t>function</a:t>
            </a:r>
            <a:r>
              <a:rPr lang="en-IN" sz="1800" dirty="0">
                <a:latin typeface="arial" panose="020B0604020202020204" pitchFamily="34" charset="0"/>
              </a:rPr>
              <a:t> that was declared without any named identifier to refer to it.</a:t>
            </a:r>
            <a:endParaRPr lang="en-IN" sz="1800" dirty="0"/>
          </a:p>
        </p:txBody>
      </p:sp>
      <p:sp>
        <p:nvSpPr>
          <p:cNvPr id="5" name="Rectangle 4"/>
          <p:cNvSpPr/>
          <p:nvPr/>
        </p:nvSpPr>
        <p:spPr>
          <a:xfrm>
            <a:off x="228599" y="1915447"/>
            <a:ext cx="8675913" cy="1692771"/>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
        <p:nvSpPr>
          <p:cNvPr id="6" name="Rectangle 5"/>
          <p:cNvSpPr/>
          <p:nvPr/>
        </p:nvSpPr>
        <p:spPr>
          <a:xfrm>
            <a:off x="228598" y="3810534"/>
            <a:ext cx="8675913" cy="1631216"/>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smtClean="0">
                <a:solidFill>
                  <a:srgbClr val="D3AF86"/>
                </a:solidFill>
                <a:latin typeface="Consolas" panose="020B0609020204030204" pitchFamily="49" charset="0"/>
              </a:rPr>
              <a:t>&gt;  </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738085013"/>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smtClean="0"/>
              <a:t>parameters</a:t>
            </a:r>
            <a:endParaRPr lang="en-US" dirty="0"/>
          </a:p>
        </p:txBody>
      </p:sp>
      <p:sp>
        <p:nvSpPr>
          <p:cNvPr id="3" name="Rectangle 2"/>
          <p:cNvSpPr/>
          <p:nvPr/>
        </p:nvSpPr>
        <p:spPr>
          <a:xfrm>
            <a:off x="152400" y="3002340"/>
            <a:ext cx="8763000" cy="1569660"/>
          </a:xfrm>
          <a:prstGeom prst="rect">
            <a:avLst/>
          </a:prstGeom>
        </p:spPr>
        <p:txBody>
          <a:bodyPr wrap="square">
            <a:spAutoFit/>
          </a:bodyPr>
          <a:lstStyle/>
          <a:p>
            <a:pPr marL="342900" indent="-342900">
              <a:buFont typeface="Arial" panose="020B0604020202020204" pitchFamily="34" charset="0"/>
              <a:buChar char="•"/>
            </a:pPr>
            <a:r>
              <a:rPr lang="en-IN" i="1" dirty="0">
                <a:solidFill>
                  <a:srgbClr val="E8FC2C"/>
                </a:solidFill>
                <a:latin typeface="medium-content-serif-font"/>
              </a:rPr>
              <a:t>Parameters</a:t>
            </a:r>
            <a:r>
              <a:rPr lang="en-IN" dirty="0">
                <a:solidFill>
                  <a:srgbClr val="E8FC2C"/>
                </a:solidFill>
                <a:latin typeface="medium-content-serif-font"/>
              </a:rPr>
              <a:t> are variables listed as a part of the function definition.</a:t>
            </a:r>
          </a:p>
          <a:p>
            <a:pPr marL="342900" indent="-342900">
              <a:buFont typeface="Arial" panose="020B0604020202020204" pitchFamily="34" charset="0"/>
              <a:buChar char="•"/>
            </a:pPr>
            <a:r>
              <a:rPr lang="en-IN" i="1" dirty="0">
                <a:solidFill>
                  <a:srgbClr val="E8FC2C"/>
                </a:solidFill>
                <a:latin typeface="medium-content-serif-font"/>
              </a:rPr>
              <a:t>Arguments</a:t>
            </a:r>
            <a:r>
              <a:rPr lang="en-IN" dirty="0">
                <a:solidFill>
                  <a:srgbClr val="E8FC2C"/>
                </a:solidFill>
                <a:latin typeface="medium-content-serif-font"/>
              </a:rPr>
              <a:t> are values passed to the function when it is invoked.</a:t>
            </a:r>
            <a:endParaRPr lang="en-IN" b="0" i="0" dirty="0">
              <a:solidFill>
                <a:srgbClr val="E8FC2C"/>
              </a:solidFill>
              <a:effectLst/>
              <a:latin typeface="medium-content-serif-font"/>
            </a:endParaRPr>
          </a:p>
        </p:txBody>
      </p:sp>
    </p:spTree>
    <p:extLst>
      <p:ext uri="{BB962C8B-B14F-4D97-AF65-F5344CB8AC3E}">
        <p14:creationId xmlns:p14="http://schemas.microsoft.com/office/powerpoint/2010/main" val="3349619558"/>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default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1371600"/>
            <a:ext cx="8839200" cy="1323439"/>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param1</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defaultValue1</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 </a:t>
            </a:r>
            <a:r>
              <a:rPr lang="en-IN" sz="2000" dirty="0">
                <a:solidFill>
                  <a:schemeClr val="bg2">
                    <a:lumMod val="75000"/>
                  </a:schemeClr>
                </a:solidFill>
                <a:latin typeface="Consolas" panose="020B0609020204030204" pitchFamily="49" charset="0"/>
                <a:cs typeface="Arial" panose="020B0604020202020204" pitchFamily="34" charset="0"/>
              </a:rPr>
              <a:t>paramN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8E908C"/>
                </a:solidFill>
                <a:latin typeface="Consolas" panose="020B0609020204030204" pitchFamily="49" charset="0"/>
              </a:rPr>
              <a:t> </a:t>
            </a:r>
            <a:r>
              <a:rPr lang="en-IN" sz="2000" dirty="0" smtClean="0">
                <a:solidFill>
                  <a:srgbClr val="8E908C"/>
                </a:solidFill>
                <a:latin typeface="Consolas" panose="020B0609020204030204" pitchFamily="49"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8E908C"/>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065153"/>
            <a:ext cx="8839200" cy="1938992"/>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98676A"/>
                </a:solidFill>
                <a:latin typeface="Consolas" panose="020B0609020204030204" pitchFamily="49" charset="0"/>
              </a:rPr>
              <a:t>  function</a:t>
            </a:r>
            <a:r>
              <a:rPr lang="en-IN" sz="2000" dirty="0" smtClean="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p>
          <a:p>
            <a:r>
              <a:rPr lang="en-IN" sz="2000" dirty="0" smtClean="0">
                <a:solidFill>
                  <a:srgbClr val="A57A4C"/>
                </a:solidFill>
                <a:latin typeface="Consolas" panose="020B0609020204030204" pitchFamily="49" charset="0"/>
              </a:rPr>
              <a:t>    /* </a:t>
            </a:r>
            <a:r>
              <a:rPr lang="en-IN" sz="2000" dirty="0">
                <a:solidFill>
                  <a:srgbClr val="A57A4C"/>
                </a:solidFill>
                <a:latin typeface="Consolas" panose="020B0609020204030204" pitchFamily="49" charset="0"/>
              </a:rPr>
              <a:t>do something */</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8AB1B0"/>
                </a:solidFill>
                <a:latin typeface="Consolas" panose="020B0609020204030204" pitchFamily="49" charset="0"/>
              </a:rPr>
              <a:t>  f1</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0379628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console</a:t>
            </a:r>
            <a:endParaRPr lang="en-US" sz="6000" dirty="0"/>
          </a:p>
        </p:txBody>
      </p:sp>
      <p:sp>
        <p:nvSpPr>
          <p:cNvPr id="3" name="Rectangle 2"/>
          <p:cNvSpPr/>
          <p:nvPr/>
        </p:nvSpPr>
        <p:spPr>
          <a:xfrm>
            <a:off x="152400" y="76200"/>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cxnSp>
        <p:nvCxnSpPr>
          <p:cNvPr id="4" name="Straight Connector 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90232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057870"/>
            <a:ext cx="8839200"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Passing </a:t>
            </a:r>
            <a:r>
              <a:rPr lang="en-IN" sz="1800" dirty="0">
                <a:latin typeface="Arial" panose="020B0604020202020204" pitchFamily="34" charset="0"/>
                <a:cs typeface="Arial" panose="020B0604020202020204" pitchFamily="34" charset="0"/>
              </a:rPr>
              <a:t>arguments for a rest parameter, you can use as many as you want; you can even pass none. The compiler will build an array of the arguments passed in with the name given after the ellipsis (...), allowing you to use it in your function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4" name="Rectangle 3"/>
          <p:cNvSpPr/>
          <p:nvPr/>
        </p:nvSpPr>
        <p:spPr>
          <a:xfrm>
            <a:off x="228600" y="2438400"/>
            <a:ext cx="8610600" cy="400110"/>
          </a:xfrm>
          <a:prstGeom prst="rect">
            <a:avLst/>
          </a:prstGeom>
        </p:spPr>
        <p:txBody>
          <a:bodyPr wrap="square">
            <a:spAutoFit/>
          </a:bodyPr>
          <a:lstStyle/>
          <a:p>
            <a:r>
              <a:rPr lang="en-IN" sz="2000" dirty="0">
                <a:solidFill>
                  <a:srgbClr val="666633"/>
                </a:solidFill>
                <a:latin typeface="Arial" panose="020B0604020202020204" pitchFamily="34" charset="0"/>
                <a:cs typeface="Arial" panose="020B0604020202020204" pitchFamily="34" charset="0"/>
              </a:rPr>
              <a:t>The ellipsis is also used in the type of the function with rest parameters.</a:t>
            </a:r>
          </a:p>
        </p:txBody>
      </p:sp>
      <p:sp>
        <p:nvSpPr>
          <p:cNvPr id="5" name="Rectangle 4"/>
          <p:cNvSpPr/>
          <p:nvPr/>
        </p:nvSpPr>
        <p:spPr>
          <a:xfrm>
            <a:off x="266700" y="3295710"/>
            <a:ext cx="8610600" cy="1477328"/>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country</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states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INDIA</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Gujarat</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Bihar</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Maharashtra</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Goa</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Assam</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Uttar Pradesh</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Rajasthan</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country</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states</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265316997"/>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
        <p:nvSpPr>
          <p:cNvPr id="12" name="Rectangle 11"/>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4" name="Rectangle 3"/>
          <p:cNvSpPr/>
          <p:nvPr/>
        </p:nvSpPr>
        <p:spPr>
          <a:xfrm>
            <a:off x="174170" y="4953000"/>
            <a:ext cx="8817429" cy="1200329"/>
          </a:xfrm>
          <a:prstGeom prst="rect">
            <a:avLst/>
          </a:prstGeom>
        </p:spPr>
        <p:txBody>
          <a:bodyPr wrap="square">
            <a:spAutoFit/>
          </a:bodyPr>
          <a:lstStyle/>
          <a:p>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team</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players</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coach</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captain</a:t>
            </a:r>
            <a:r>
              <a:rPr lang="en-US" sz="1800" dirty="0">
                <a:solidFill>
                  <a:srgbClr val="D3AF86"/>
                </a:solidFill>
                <a:latin typeface="Consolas" panose="020B0609020204030204" pitchFamily="49" charset="0"/>
              </a:rPr>
              <a:t>) {</a:t>
            </a:r>
          </a:p>
          <a:p>
            <a:r>
              <a:rPr lang="en-US" sz="1800" dirty="0" smtClean="0">
                <a:solidFill>
                  <a:srgbClr val="A57A4C"/>
                </a:solidFill>
                <a:latin typeface="Consolas" panose="020B0609020204030204" pitchFamily="49" charset="0"/>
              </a:rPr>
              <a:t>    </a:t>
            </a:r>
            <a:r>
              <a:rPr lang="en-US" sz="1800" dirty="0" smtClean="0">
                <a:solidFill>
                  <a:srgbClr val="FF0000"/>
                </a:solidFill>
                <a:latin typeface="Consolas" panose="020B0609020204030204" pitchFamily="49" charset="0"/>
              </a:rPr>
              <a:t>/* </a:t>
            </a:r>
            <a:r>
              <a:rPr lang="en-US" sz="1800" dirty="0">
                <a:solidFill>
                  <a:srgbClr val="FF0000"/>
                </a:solidFill>
                <a:latin typeface="Consolas" panose="020B0609020204030204" pitchFamily="49" charset="0"/>
              </a:rPr>
              <a:t>This is not possible*/</a:t>
            </a:r>
          </a:p>
          <a:p>
            <a:r>
              <a:rPr lang="en-US" sz="1800" dirty="0">
                <a:solidFill>
                  <a:srgbClr val="D3AF86"/>
                </a:solidFill>
                <a:latin typeface="Consolas" panose="020B0609020204030204" pitchFamily="49" charset="0"/>
              </a:rPr>
              <a:t>}</a:t>
            </a:r>
          </a:p>
          <a:p>
            <a:r>
              <a:rPr lang="en-US" sz="1800" dirty="0">
                <a:solidFill>
                  <a:srgbClr val="8AB1B0"/>
                </a:solidFill>
                <a:latin typeface="Consolas" panose="020B0609020204030204" pitchFamily="49" charset="0"/>
              </a:rPr>
              <a:t>team</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coachName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captionName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player1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player2</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player3</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
        <p:nvSpPr>
          <p:cNvPr id="7" name="Rectangle 6"/>
          <p:cNvSpPr/>
          <p:nvPr/>
        </p:nvSpPr>
        <p:spPr>
          <a:xfrm>
            <a:off x="228600" y="3363686"/>
            <a:ext cx="8610600" cy="1200329"/>
          </a:xfrm>
          <a:prstGeom prst="rect">
            <a:avLst/>
          </a:prstGeom>
        </p:spPr>
        <p:txBody>
          <a:bodyPr wrap="square">
            <a:spAutoFit/>
          </a:bodyPr>
          <a:lstStyle/>
          <a:p>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team</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coach</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captain</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players</a:t>
            </a:r>
            <a:r>
              <a:rPr lang="en-US" sz="1800" dirty="0">
                <a:solidFill>
                  <a:srgbClr val="D3AF86"/>
                </a:solidFill>
                <a:latin typeface="Consolas" panose="020B0609020204030204" pitchFamily="49" charset="0"/>
              </a:rPr>
              <a:t>) {</a:t>
            </a:r>
          </a:p>
          <a:p>
            <a:r>
              <a:rPr lang="en-US" sz="1800" dirty="0" smtClean="0">
                <a:solidFill>
                  <a:srgbClr val="A57A4C"/>
                </a:solidFill>
                <a:latin typeface="Consolas" panose="020B0609020204030204" pitchFamily="49" charset="0"/>
              </a:rPr>
              <a:t>    </a:t>
            </a:r>
            <a:r>
              <a:rPr lang="en-US" sz="1800" dirty="0" smtClean="0">
                <a:solidFill>
                  <a:srgbClr val="00B050"/>
                </a:solidFill>
                <a:latin typeface="Consolas" panose="020B0609020204030204" pitchFamily="49" charset="0"/>
              </a:rPr>
              <a:t>/* </a:t>
            </a:r>
            <a:r>
              <a:rPr lang="en-US" sz="1800" dirty="0">
                <a:solidFill>
                  <a:srgbClr val="00B050"/>
                </a:solidFill>
                <a:latin typeface="Consolas" panose="020B0609020204030204" pitchFamily="49" charset="0"/>
              </a:rPr>
              <a:t>do something */</a:t>
            </a:r>
          </a:p>
          <a:p>
            <a:r>
              <a:rPr lang="en-US" sz="1800" dirty="0">
                <a:solidFill>
                  <a:srgbClr val="D3AF86"/>
                </a:solidFill>
                <a:latin typeface="Consolas" panose="020B0609020204030204" pitchFamily="49" charset="0"/>
              </a:rPr>
              <a:t>}</a:t>
            </a:r>
          </a:p>
          <a:p>
            <a:r>
              <a:rPr lang="en-US" sz="1800" dirty="0">
                <a:solidFill>
                  <a:srgbClr val="8AB1B0"/>
                </a:solidFill>
                <a:latin typeface="Consolas" panose="020B0609020204030204" pitchFamily="49" charset="0"/>
              </a:rPr>
              <a:t>team</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coachName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captionName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player1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player2</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player3</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778384625"/>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
        <p:nvSpPr>
          <p:cNvPr id="7" name="Rectangle 6"/>
          <p:cNvSpPr/>
          <p:nvPr/>
        </p:nvSpPr>
        <p:spPr>
          <a:xfrm>
            <a:off x="114300" y="3320143"/>
            <a:ext cx="8877300" cy="2862322"/>
          </a:xfrm>
          <a:prstGeom prst="rect">
            <a:avLst/>
          </a:prstGeom>
        </p:spPr>
        <p:txBody>
          <a:bodyPr wrap="square">
            <a:spAutoFit/>
          </a:bodyPr>
          <a:lstStyle/>
          <a:p>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fruits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Orange </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Apple </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Grapes </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Mango </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Banana </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fn1</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z</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z</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8AB1B0"/>
                </a:solidFill>
                <a:latin typeface="Consolas" panose="020B0609020204030204" pitchFamily="49" charset="0"/>
              </a:rPr>
              <a:t>fn1</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fruits</a:t>
            </a:r>
            <a:r>
              <a:rPr lang="en-US" sz="1800" dirty="0">
                <a:solidFill>
                  <a:srgbClr val="D3AF86"/>
                </a:solidFill>
                <a:latin typeface="Consolas" panose="020B0609020204030204" pitchFamily="49" charset="0"/>
              </a:rPr>
              <a:t>); </a:t>
            </a:r>
            <a:r>
              <a:rPr lang="en-US" sz="1800" dirty="0">
                <a:solidFill>
                  <a:srgbClr val="A57A4C"/>
                </a:solidFill>
                <a:latin typeface="Consolas" panose="020B0609020204030204" pitchFamily="49" charset="0"/>
              </a:rPr>
              <a:t>// x = </a:t>
            </a:r>
            <a:r>
              <a:rPr lang="en-US" sz="1800" dirty="0" smtClean="0">
                <a:solidFill>
                  <a:srgbClr val="A57A4C"/>
                </a:solidFill>
                <a:latin typeface="Consolas" panose="020B0609020204030204" pitchFamily="49" charset="0"/>
              </a:rPr>
              <a:t>['Orange</a:t>
            </a:r>
            <a:r>
              <a:rPr lang="en-US" sz="1800" dirty="0">
                <a:solidFill>
                  <a:srgbClr val="A57A4C"/>
                </a:solidFill>
                <a:latin typeface="Consolas" panose="020B0609020204030204" pitchFamily="49" charset="0"/>
              </a:rPr>
              <a:t>', 'Apple', 'Grapes', 'Mango', 'Banana</a:t>
            </a:r>
            <a:r>
              <a:rPr lang="en-US" sz="1800" dirty="0" smtClean="0">
                <a:solidFill>
                  <a:srgbClr val="A57A4C"/>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DC3958"/>
                </a:solidFill>
                <a:latin typeface="Consolas" panose="020B0609020204030204" pitchFamily="49" charset="0"/>
              </a:rPr>
              <a:t>	      </a:t>
            </a:r>
            <a:r>
              <a:rPr lang="en-US" sz="1800" dirty="0" smtClean="0">
                <a:solidFill>
                  <a:srgbClr val="A57A4C"/>
                </a:solidFill>
                <a:latin typeface="Consolas" panose="020B0609020204030204" pitchFamily="49" charset="0"/>
              </a:rPr>
              <a:t>//</a:t>
            </a:r>
            <a:r>
              <a:rPr lang="en-US" sz="1800" dirty="0" smtClean="0">
                <a:solidFill>
                  <a:srgbClr val="DC3958"/>
                </a:solidFill>
                <a:latin typeface="Consolas" panose="020B0609020204030204" pitchFamily="49" charset="0"/>
              </a:rPr>
              <a:t> y</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undefined</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z</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undefined</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8AB1B0"/>
                </a:solidFill>
                <a:latin typeface="Consolas" panose="020B0609020204030204" pitchFamily="49" charset="0"/>
              </a:rPr>
              <a:t>fn1</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fruits</a:t>
            </a:r>
            <a:r>
              <a:rPr lang="en-US" sz="1800" dirty="0">
                <a:solidFill>
                  <a:srgbClr val="D3AF86"/>
                </a:solidFill>
                <a:latin typeface="Consolas" panose="020B0609020204030204" pitchFamily="49" charset="0"/>
              </a:rPr>
              <a:t>); </a:t>
            </a:r>
            <a:r>
              <a:rPr lang="en-US" sz="1800" dirty="0">
                <a:solidFill>
                  <a:srgbClr val="A57A4C"/>
                </a:solidFill>
                <a:latin typeface="Consolas" panose="020B0609020204030204" pitchFamily="49" charset="0"/>
              </a:rPr>
              <a:t>// Orange Apple Grapes</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573582148"/>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callback </a:t>
            </a:r>
            <a:r>
              <a:rPr lang="en-IN" sz="3600" i="1" dirty="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152400" y="3352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3861137"/>
            <a:ext cx="8839200" cy="1015663"/>
          </a:xfrm>
          <a:prstGeom prst="rect">
            <a:avLst/>
          </a:prstGeom>
          <a:noFill/>
        </p:spPr>
        <p:txBody>
          <a:bodyPr wrap="square">
            <a:spAutoFit/>
          </a:bodyPr>
          <a:lstStyle/>
          <a:p>
            <a:r>
              <a:rPr lang="en-IN" sz="2000" dirty="0" smtClean="0">
                <a:solidFill>
                  <a:srgbClr val="98676A"/>
                </a:solidFill>
                <a:latin typeface="Consolas" panose="020B0609020204030204" pitchFamily="49" charset="0"/>
              </a:rPr>
              <a:t>let </a:t>
            </a:r>
            <a:r>
              <a:rPr lang="en-IN" sz="2000" dirty="0" smtClean="0">
                <a:solidFill>
                  <a:srgbClr val="FF6000"/>
                </a:solidFill>
                <a:latin typeface="Consolas" panose="020B0609020204030204" pitchFamily="49" charset="0"/>
                <a:cs typeface="Arial" panose="020B0604020202020204" pitchFamily="34" charset="0"/>
              </a:rPr>
              <a:t>name </a:t>
            </a:r>
            <a:r>
              <a:rPr lang="en-IN" sz="2000" dirty="0">
                <a:solidFill>
                  <a:srgbClr val="D4D4D4"/>
                </a:solidFill>
                <a:latin typeface="Consolas" panose="020B0609020204030204" pitchFamily="49" charset="0"/>
              </a:rPr>
              <a:t>=</a:t>
            </a:r>
            <a:r>
              <a:rPr lang="en-IN" sz="2000" dirty="0" smtClean="0">
                <a:solidFill>
                  <a:srgbClr val="98676A"/>
                </a:solidFill>
                <a:latin typeface="Consolas" panose="020B0609020204030204" pitchFamily="49" charset="0"/>
              </a:rPr>
              <a:t> function</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 b, </a:t>
            </a:r>
            <a:r>
              <a:rPr lang="en-IN" sz="2000" i="1" dirty="0" smtClean="0">
                <a:solidFill>
                  <a:schemeClr val="bg2">
                    <a:lumMod val="75000"/>
                  </a:schemeClr>
                </a:solidFill>
                <a:latin typeface="Consolas" panose="020B0609020204030204" pitchFamily="49" charset="0"/>
                <a:cs typeface="Arial" panose="020B0604020202020204" pitchFamily="34" charset="0"/>
              </a:rPr>
              <a:t>-n</a:t>
            </a:r>
            <a:r>
              <a:rPr lang="en-IN" sz="2000" dirty="0" smtClean="0">
                <a:solidFill>
                  <a:schemeClr val="bg2">
                    <a:lumMod val="75000"/>
                  </a:schemeClr>
                </a:solidFill>
                <a:latin typeface="Consolas" panose="020B0609020204030204" pitchFamily="49" charset="0"/>
                <a:cs typeface="Arial" panose="020B0604020202020204" pitchFamily="34" charset="0"/>
              </a:rPr>
              <a:t>, </a:t>
            </a:r>
            <a:r>
              <a:rPr lang="en-IN" sz="2000" dirty="0" smtClean="0">
                <a:solidFill>
                  <a:srgbClr val="F3EF53"/>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return (</a:t>
            </a:r>
            <a:r>
              <a:rPr lang="en-IN" sz="2000" dirty="0" smtClean="0">
                <a:solidFill>
                  <a:srgbClr val="F3EF53"/>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a, b</a:t>
            </a:r>
            <a:r>
              <a:rPr lang="en-IN" sz="2000" dirty="0" smtClean="0">
                <a:solidFill>
                  <a:schemeClr val="bg2">
                    <a:lumMod val="75000"/>
                  </a:schemeClr>
                </a:solidFill>
                <a:latin typeface="Consolas" panose="020B0609020204030204" pitchFamily="49" charset="0"/>
                <a:cs typeface="Arial" panose="020B0604020202020204" pitchFamily="34" charset="0"/>
              </a:rPr>
              <a:t>, </a:t>
            </a:r>
            <a:r>
              <a:rPr lang="en-IN" sz="2000" i="1" dirty="0">
                <a:solidFill>
                  <a:schemeClr val="bg2">
                    <a:lumMod val="75000"/>
                  </a:schemeClr>
                </a:solidFill>
                <a:latin typeface="Consolas" panose="020B0609020204030204" pitchFamily="49" charset="0"/>
                <a:cs typeface="Arial" panose="020B0604020202020204" pitchFamily="34" charset="0"/>
              </a:rPr>
              <a:t>-n</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52400" y="1106108"/>
            <a:ext cx="88392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callback</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also known as a </a:t>
            </a:r>
            <a:r>
              <a:rPr lang="en-IN" sz="1800" dirty="0">
                <a:solidFill>
                  <a:srgbClr val="0000FF"/>
                </a:solidFill>
                <a:latin typeface="Consolas" panose="020B0609020204030204" pitchFamily="49" charset="0"/>
              </a:rPr>
              <a:t>higher-order</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passed to another function as a parameter, and the callback function is called (executed) inside the </a:t>
            </a:r>
            <a:r>
              <a:rPr lang="en-IN" sz="1800" dirty="0" smtClean="0">
                <a:latin typeface="Arial" panose="020B0604020202020204" pitchFamily="34" charset="0"/>
                <a:cs typeface="Arial" panose="020B0604020202020204" pitchFamily="34" charset="0"/>
              </a:rPr>
              <a:t>other Function</a:t>
            </a:r>
            <a:r>
              <a:rPr lang="en-IN" sz="1800" dirty="0">
                <a:latin typeface="Arial" panose="020B0604020202020204" pitchFamily="34" charset="0"/>
                <a:cs typeface="Arial" panose="020B0604020202020204" pitchFamily="34" charset="0"/>
              </a:rPr>
              <a:t>.</a:t>
            </a:r>
          </a:p>
        </p:txBody>
      </p:sp>
      <p:sp>
        <p:nvSpPr>
          <p:cNvPr id="6" name="Rectangle 5"/>
          <p:cNvSpPr/>
          <p:nvPr/>
        </p:nvSpPr>
        <p:spPr>
          <a:xfrm>
            <a:off x="228600" y="2288032"/>
            <a:ext cx="8763000" cy="707886"/>
          </a:xfrm>
          <a:prstGeom prst="rect">
            <a:avLst/>
          </a:prstGeom>
          <a:solidFill>
            <a:srgbClr val="E90919"/>
          </a:solidFill>
        </p:spPr>
        <p:txBody>
          <a:bodyPr wrap="square">
            <a:spAutoFit/>
          </a:bodyPr>
          <a:lstStyle/>
          <a:p>
            <a:pPr algn="just"/>
            <a:r>
              <a:rPr lang="en-IN" sz="2000" dirty="0">
                <a:solidFill>
                  <a:schemeClr val="bg1"/>
                </a:solidFill>
              </a:rPr>
              <a:t>A high-order function is a function that can take another function as </a:t>
            </a:r>
            <a:r>
              <a:rPr lang="en-IN" sz="2000" dirty="0" smtClean="0">
                <a:solidFill>
                  <a:schemeClr val="bg1"/>
                </a:solidFill>
              </a:rPr>
              <a:t>an </a:t>
            </a:r>
            <a:r>
              <a:rPr lang="en-IN" sz="2000" dirty="0">
                <a:solidFill>
                  <a:schemeClr val="bg1"/>
                </a:solidFill>
              </a:rPr>
              <a:t>argument, or that returns a function as a result.</a:t>
            </a:r>
          </a:p>
        </p:txBody>
      </p:sp>
    </p:spTree>
    <p:extLst>
      <p:ext uri="{BB962C8B-B14F-4D97-AF65-F5344CB8AC3E}">
        <p14:creationId xmlns:p14="http://schemas.microsoft.com/office/powerpoint/2010/main" val="2815126304"/>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callback </a:t>
            </a:r>
            <a:r>
              <a:rPr lang="en-IN" sz="3600" i="1" dirty="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295400"/>
            <a:ext cx="8686800" cy="3693319"/>
          </a:xfrm>
          <a:prstGeom prst="rect">
            <a:avLst/>
          </a:prstGeom>
        </p:spPr>
        <p:txBody>
          <a:bodyPr wrap="square">
            <a:spAutoFit/>
          </a:bodyPr>
          <a:lstStyle/>
          <a:p>
            <a:r>
              <a:rPr lang="en-IN" sz="1800" dirty="0">
                <a:solidFill>
                  <a:srgbClr val="98676A"/>
                </a:solidFill>
                <a:latin typeface="Consolas" panose="020B0609020204030204" pitchFamily="49" charset="0"/>
              </a:rPr>
              <a:t>let</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fn1</a:t>
            </a:r>
            <a:r>
              <a:rPr lang="en-IN" sz="1800" dirty="0">
                <a:solidFill>
                  <a:srgbClr val="D3AF86"/>
                </a:solidFill>
                <a:latin typeface="Consolas" panose="020B0609020204030204" pitchFamily="49" charset="0"/>
              </a:rPr>
              <a:t> = (</a:t>
            </a:r>
            <a:r>
              <a:rPr lang="en-IN" sz="1800" dirty="0" smtClean="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a:solidFill>
                  <a:srgbClr val="98676A"/>
                </a:solidFill>
                <a:latin typeface="Consolas" panose="020B0609020204030204" pitchFamily="49" charset="0"/>
              </a:rPr>
              <a:t>=&gt;</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a:t>
            </a:r>
          </a:p>
          <a:p>
            <a:r>
              <a:rPr lang="en-IN" sz="1800" dirty="0">
                <a:solidFill>
                  <a:srgbClr val="98676A"/>
                </a:solidFill>
                <a:latin typeface="Consolas" panose="020B0609020204030204" pitchFamily="49" charset="0"/>
              </a:rPr>
              <a:t>let</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fn2</a:t>
            </a:r>
            <a:r>
              <a:rPr lang="en-IN" sz="1800" dirty="0">
                <a:solidFill>
                  <a:srgbClr val="D3AF86"/>
                </a:solidFill>
                <a:latin typeface="Consolas" panose="020B0609020204030204" pitchFamily="49" charset="0"/>
              </a:rPr>
              <a:t> = (</a:t>
            </a:r>
            <a:r>
              <a:rPr lang="en-IN" sz="1800" dirty="0" smtClean="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a:solidFill>
                  <a:srgbClr val="98676A"/>
                </a:solidFill>
                <a:latin typeface="Consolas" panose="020B0609020204030204" pitchFamily="49" charset="0"/>
              </a:rPr>
              <a:t>=&gt;</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a:t>
            </a:r>
          </a:p>
          <a:p>
            <a:r>
              <a:rPr lang="en-IN" sz="1800" dirty="0">
                <a:solidFill>
                  <a:srgbClr val="98676A"/>
                </a:solidFill>
                <a:latin typeface="Consolas" panose="020B0609020204030204" pitchFamily="49" charset="0"/>
              </a:rPr>
              <a:t>let</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fn3</a:t>
            </a:r>
            <a:r>
              <a:rPr lang="en-IN" sz="1800" dirty="0">
                <a:solidFill>
                  <a:srgbClr val="D3AF86"/>
                </a:solidFill>
                <a:latin typeface="Consolas" panose="020B0609020204030204" pitchFamily="49" charset="0"/>
              </a:rPr>
              <a:t> = (</a:t>
            </a:r>
            <a:r>
              <a:rPr lang="en-IN" sz="1800" dirty="0" smtClean="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a:solidFill>
                  <a:srgbClr val="98676A"/>
                </a:solidFill>
                <a:latin typeface="Consolas" panose="020B0609020204030204" pitchFamily="49" charset="0"/>
              </a:rPr>
              <a:t>=&gt;</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a:t>
            </a:r>
          </a:p>
          <a:p>
            <a:r>
              <a:rPr lang="en-IN" sz="1800" dirty="0">
                <a:solidFill>
                  <a:srgbClr val="98676A"/>
                </a:solidFill>
                <a:latin typeface="Consolas" panose="020B0609020204030204" pitchFamily="49" charset="0"/>
              </a:rPr>
              <a:t>let</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fn4</a:t>
            </a:r>
            <a:r>
              <a:rPr lang="en-IN" sz="1800" dirty="0">
                <a:solidFill>
                  <a:srgbClr val="D3AF86"/>
                </a:solidFill>
                <a:latin typeface="Consolas" panose="020B0609020204030204" pitchFamily="49" charset="0"/>
              </a:rPr>
              <a:t> = (</a:t>
            </a:r>
            <a:r>
              <a:rPr lang="en-IN" sz="1800" dirty="0" smtClean="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a:solidFill>
                  <a:srgbClr val="98676A"/>
                </a:solidFill>
                <a:latin typeface="Consolas" panose="020B0609020204030204" pitchFamily="49" charset="0"/>
              </a:rPr>
              <a:t>=&gt;</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a:t>
            </a:r>
          </a:p>
          <a:p>
            <a:r>
              <a:rPr lang="en-IN" sz="1800" dirty="0">
                <a:solidFill>
                  <a:srgbClr val="D3AF86"/>
                </a:solidFill>
                <a:latin typeface="Consolas" panose="020B0609020204030204" pitchFamily="49" charset="0"/>
              </a:rPr>
              <a:t/>
            </a:r>
            <a:br>
              <a:rPr lang="en-IN" sz="1800" dirty="0">
                <a:solidFill>
                  <a:srgbClr val="D3AF86"/>
                </a:solidFill>
                <a:latin typeface="Consolas" panose="020B0609020204030204" pitchFamily="49" charset="0"/>
              </a:rPr>
            </a:br>
            <a:r>
              <a:rPr lang="en-IN" sz="1800" dirty="0">
                <a:solidFill>
                  <a:srgbClr val="98676A"/>
                </a:solidFill>
                <a:latin typeface="Consolas" panose="020B0609020204030204" pitchFamily="49" charset="0"/>
              </a:rPr>
              <a:t>let</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functionCall</a:t>
            </a:r>
            <a:r>
              <a:rPr lang="en-IN" sz="1800" dirty="0">
                <a:solidFill>
                  <a:srgbClr val="D3AF86"/>
                </a:solidFill>
                <a:latin typeface="Consolas" panose="020B0609020204030204" pitchFamily="49" charset="0"/>
              </a:rPr>
              <a:t> = </a:t>
            </a:r>
            <a:r>
              <a:rPr lang="en-IN" sz="1800" dirty="0">
                <a:solidFill>
                  <a:srgbClr val="98676A"/>
                </a:solidFill>
                <a:latin typeface="Consolas" panose="020B0609020204030204" pitchFamily="49" charset="0"/>
              </a:rPr>
              <a:t>function</a:t>
            </a:r>
            <a:r>
              <a:rPr lang="en-IN" sz="1800" dirty="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callback</a:t>
            </a:r>
            <a:r>
              <a:rPr lang="en-IN" sz="1800" dirty="0">
                <a:solidFill>
                  <a:srgbClr val="D3AF86"/>
                </a:solidFill>
                <a:latin typeface="Consolas" panose="020B0609020204030204" pitchFamily="49" charset="0"/>
              </a:rPr>
              <a:t> : any</a:t>
            </a:r>
            <a:r>
              <a:rPr lang="en-IN" sz="1800" dirty="0" smtClean="0">
                <a:solidFill>
                  <a:srgbClr val="D3AF86"/>
                </a:solidFill>
                <a:latin typeface="Consolas" panose="020B0609020204030204" pitchFamily="49" charset="0"/>
              </a:rPr>
              <a:t>) {</a:t>
            </a:r>
            <a:endParaRPr lang="en-IN" sz="1800" dirty="0">
              <a:solidFill>
                <a:srgbClr val="D3AF86"/>
              </a:solidFill>
              <a:latin typeface="Consolas" panose="020B0609020204030204" pitchFamily="49" charset="0"/>
            </a:endParaRPr>
          </a:p>
          <a:p>
            <a:r>
              <a:rPr lang="en-IN" sz="1800" dirty="0" smtClean="0">
                <a:solidFill>
                  <a:srgbClr val="98676A"/>
                </a:solidFill>
                <a:latin typeface="Consolas" panose="020B0609020204030204" pitchFamily="49" charset="0"/>
              </a:rPr>
              <a:t>    return</a:t>
            </a:r>
            <a:r>
              <a:rPr lang="en-IN" sz="1800" dirty="0" smtClean="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callback</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a:t>
            </a:r>
          </a:p>
          <a:p>
            <a:r>
              <a:rPr lang="en-IN" sz="1800" dirty="0">
                <a:solidFill>
                  <a:srgbClr val="D3AF86"/>
                </a:solidFill>
                <a:latin typeface="Consolas" panose="020B0609020204030204" pitchFamily="49" charset="0"/>
              </a:rPr>
              <a:t>}</a:t>
            </a:r>
          </a:p>
          <a:p>
            <a:r>
              <a:rPr lang="en-IN" sz="1800" dirty="0">
                <a:solidFill>
                  <a:srgbClr val="D3AF86"/>
                </a:solidFill>
                <a:latin typeface="Consolas" panose="020B0609020204030204" pitchFamily="49" charset="0"/>
              </a:rPr>
              <a:t/>
            </a:r>
            <a:br>
              <a:rPr lang="en-IN" sz="1800" dirty="0">
                <a:solidFill>
                  <a:srgbClr val="D3AF86"/>
                </a:solidFill>
                <a:latin typeface="Consolas" panose="020B0609020204030204" pitchFamily="49" charset="0"/>
              </a:rPr>
            </a:br>
            <a:r>
              <a:rPr lang="en-IN" sz="1800" dirty="0">
                <a:solidFill>
                  <a:srgbClr val="F06431"/>
                </a:solidFill>
                <a:latin typeface="Consolas" panose="020B0609020204030204" pitchFamily="49" charset="0"/>
              </a:rPr>
              <a:t>console</a:t>
            </a:r>
            <a:r>
              <a:rPr lang="en-IN" sz="1800" dirty="0">
                <a:solidFill>
                  <a:srgbClr val="D3AF86"/>
                </a:solidFill>
                <a:latin typeface="Consolas" panose="020B0609020204030204" pitchFamily="49" charset="0"/>
              </a:rPr>
              <a:t>.</a:t>
            </a:r>
            <a:r>
              <a:rPr lang="en-IN" sz="1800" dirty="0">
                <a:solidFill>
                  <a:srgbClr val="7E602C"/>
                </a:solidFill>
                <a:latin typeface="Consolas" panose="020B0609020204030204" pitchFamily="49" charset="0"/>
              </a:rPr>
              <a:t>log</a:t>
            </a:r>
            <a:r>
              <a:rPr lang="en-IN" sz="1800" dirty="0">
                <a:solidFill>
                  <a:srgbClr val="D3AF86"/>
                </a:solidFill>
                <a:latin typeface="Consolas" panose="020B0609020204030204" pitchFamily="49" charset="0"/>
              </a:rPr>
              <a:t>(</a:t>
            </a:r>
            <a:r>
              <a:rPr lang="en-IN" sz="1800" dirty="0">
                <a:solidFill>
                  <a:srgbClr val="8AB1B0"/>
                </a:solidFill>
                <a:latin typeface="Consolas" panose="020B0609020204030204" pitchFamily="49" charset="0"/>
              </a:rPr>
              <a:t>functionCall</a:t>
            </a:r>
            <a:r>
              <a:rPr lang="en-IN" sz="1800" dirty="0">
                <a:solidFill>
                  <a:srgbClr val="D3AF86"/>
                </a:solidFill>
                <a:latin typeface="Consolas" panose="020B0609020204030204" pitchFamily="49" charset="0"/>
              </a:rPr>
              <a:t>(</a:t>
            </a:r>
            <a:r>
              <a:rPr lang="en-IN" sz="1800" dirty="0">
                <a:solidFill>
                  <a:srgbClr val="F79A32"/>
                </a:solidFill>
                <a:latin typeface="Consolas" panose="020B0609020204030204" pitchFamily="49" charset="0"/>
              </a:rPr>
              <a:t>4</a:t>
            </a:r>
            <a:r>
              <a:rPr lang="en-IN" sz="1800" dirty="0" smtClean="0">
                <a:solidFill>
                  <a:srgbClr val="D3AF86"/>
                </a:solidFill>
                <a:latin typeface="Consolas" panose="020B0609020204030204" pitchFamily="49" charset="0"/>
              </a:rPr>
              <a:t>, </a:t>
            </a:r>
            <a:r>
              <a:rPr lang="en-IN" sz="1800" dirty="0" smtClean="0">
                <a:solidFill>
                  <a:srgbClr val="F79A32"/>
                </a:solidFill>
                <a:latin typeface="Consolas" panose="020B0609020204030204" pitchFamily="49" charset="0"/>
              </a:rPr>
              <a:t>5</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fn1</a:t>
            </a:r>
            <a:r>
              <a:rPr lang="en-IN" sz="1800" dirty="0">
                <a:solidFill>
                  <a:srgbClr val="D3AF86"/>
                </a:solidFill>
                <a:latin typeface="Consolas" panose="020B0609020204030204" pitchFamily="49" charset="0"/>
              </a:rPr>
              <a:t>));</a:t>
            </a:r>
          </a:p>
          <a:p>
            <a:r>
              <a:rPr lang="en-IN" sz="1800" dirty="0">
                <a:solidFill>
                  <a:srgbClr val="F06431"/>
                </a:solidFill>
                <a:latin typeface="Consolas" panose="020B0609020204030204" pitchFamily="49" charset="0"/>
              </a:rPr>
              <a:t>console</a:t>
            </a:r>
            <a:r>
              <a:rPr lang="en-IN" sz="1800" dirty="0">
                <a:solidFill>
                  <a:srgbClr val="D3AF86"/>
                </a:solidFill>
                <a:latin typeface="Consolas" panose="020B0609020204030204" pitchFamily="49" charset="0"/>
              </a:rPr>
              <a:t>.</a:t>
            </a:r>
            <a:r>
              <a:rPr lang="en-IN" sz="1800" dirty="0">
                <a:solidFill>
                  <a:srgbClr val="7E602C"/>
                </a:solidFill>
                <a:latin typeface="Consolas" panose="020B0609020204030204" pitchFamily="49" charset="0"/>
              </a:rPr>
              <a:t>log</a:t>
            </a:r>
            <a:r>
              <a:rPr lang="en-IN" sz="1800" dirty="0">
                <a:solidFill>
                  <a:srgbClr val="D3AF86"/>
                </a:solidFill>
                <a:latin typeface="Consolas" panose="020B0609020204030204" pitchFamily="49" charset="0"/>
              </a:rPr>
              <a:t>(</a:t>
            </a:r>
            <a:r>
              <a:rPr lang="en-IN" sz="1800" dirty="0">
                <a:solidFill>
                  <a:srgbClr val="8AB1B0"/>
                </a:solidFill>
                <a:latin typeface="Consolas" panose="020B0609020204030204" pitchFamily="49" charset="0"/>
              </a:rPr>
              <a:t>functionCall</a:t>
            </a:r>
            <a:r>
              <a:rPr lang="en-IN" sz="1800" dirty="0">
                <a:solidFill>
                  <a:srgbClr val="D3AF86"/>
                </a:solidFill>
                <a:latin typeface="Consolas" panose="020B0609020204030204" pitchFamily="49" charset="0"/>
              </a:rPr>
              <a:t>(</a:t>
            </a:r>
            <a:r>
              <a:rPr lang="en-IN" sz="1800" dirty="0">
                <a:solidFill>
                  <a:srgbClr val="F79A32"/>
                </a:solidFill>
                <a:latin typeface="Consolas" panose="020B0609020204030204" pitchFamily="49" charset="0"/>
              </a:rPr>
              <a:t>4</a:t>
            </a:r>
            <a:r>
              <a:rPr lang="en-IN" sz="1800" dirty="0" smtClean="0">
                <a:solidFill>
                  <a:srgbClr val="D3AF86"/>
                </a:solidFill>
                <a:latin typeface="Consolas" panose="020B0609020204030204" pitchFamily="49" charset="0"/>
              </a:rPr>
              <a:t>, </a:t>
            </a:r>
            <a:r>
              <a:rPr lang="en-IN" sz="1800" dirty="0" smtClean="0">
                <a:solidFill>
                  <a:srgbClr val="F79A32"/>
                </a:solidFill>
                <a:latin typeface="Consolas" panose="020B0609020204030204" pitchFamily="49" charset="0"/>
              </a:rPr>
              <a:t>5</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fn2</a:t>
            </a:r>
            <a:r>
              <a:rPr lang="en-IN" sz="1800" dirty="0">
                <a:solidFill>
                  <a:srgbClr val="D3AF86"/>
                </a:solidFill>
                <a:latin typeface="Consolas" panose="020B0609020204030204" pitchFamily="49" charset="0"/>
              </a:rPr>
              <a:t>));</a:t>
            </a:r>
          </a:p>
          <a:p>
            <a:r>
              <a:rPr lang="en-IN" sz="1800" dirty="0">
                <a:solidFill>
                  <a:srgbClr val="F06431"/>
                </a:solidFill>
                <a:latin typeface="Consolas" panose="020B0609020204030204" pitchFamily="49" charset="0"/>
              </a:rPr>
              <a:t>console</a:t>
            </a:r>
            <a:r>
              <a:rPr lang="en-IN" sz="1800" dirty="0">
                <a:solidFill>
                  <a:srgbClr val="D3AF86"/>
                </a:solidFill>
                <a:latin typeface="Consolas" panose="020B0609020204030204" pitchFamily="49" charset="0"/>
              </a:rPr>
              <a:t>.</a:t>
            </a:r>
            <a:r>
              <a:rPr lang="en-IN" sz="1800" dirty="0">
                <a:solidFill>
                  <a:srgbClr val="7E602C"/>
                </a:solidFill>
                <a:latin typeface="Consolas" panose="020B0609020204030204" pitchFamily="49" charset="0"/>
              </a:rPr>
              <a:t>log</a:t>
            </a:r>
            <a:r>
              <a:rPr lang="en-IN" sz="1800" dirty="0">
                <a:solidFill>
                  <a:srgbClr val="D3AF86"/>
                </a:solidFill>
                <a:latin typeface="Consolas" panose="020B0609020204030204" pitchFamily="49" charset="0"/>
              </a:rPr>
              <a:t>(</a:t>
            </a:r>
            <a:r>
              <a:rPr lang="en-IN" sz="1800" dirty="0">
                <a:solidFill>
                  <a:srgbClr val="8AB1B0"/>
                </a:solidFill>
                <a:latin typeface="Consolas" panose="020B0609020204030204" pitchFamily="49" charset="0"/>
              </a:rPr>
              <a:t>functionCall</a:t>
            </a:r>
            <a:r>
              <a:rPr lang="en-IN" sz="1800" dirty="0">
                <a:solidFill>
                  <a:srgbClr val="D3AF86"/>
                </a:solidFill>
                <a:latin typeface="Consolas" panose="020B0609020204030204" pitchFamily="49" charset="0"/>
              </a:rPr>
              <a:t>(</a:t>
            </a:r>
            <a:r>
              <a:rPr lang="en-IN" sz="1800" dirty="0">
                <a:solidFill>
                  <a:srgbClr val="F79A32"/>
                </a:solidFill>
                <a:latin typeface="Consolas" panose="020B0609020204030204" pitchFamily="49" charset="0"/>
              </a:rPr>
              <a:t>4</a:t>
            </a:r>
            <a:r>
              <a:rPr lang="en-IN" sz="1800" dirty="0" smtClean="0">
                <a:solidFill>
                  <a:srgbClr val="D3AF86"/>
                </a:solidFill>
                <a:latin typeface="Consolas" panose="020B0609020204030204" pitchFamily="49" charset="0"/>
              </a:rPr>
              <a:t>, </a:t>
            </a:r>
            <a:r>
              <a:rPr lang="en-IN" sz="1800" dirty="0" smtClean="0">
                <a:solidFill>
                  <a:srgbClr val="F79A32"/>
                </a:solidFill>
                <a:latin typeface="Consolas" panose="020B0609020204030204" pitchFamily="49" charset="0"/>
              </a:rPr>
              <a:t>5</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fn3</a:t>
            </a:r>
            <a:r>
              <a:rPr lang="en-IN" sz="1800" dirty="0">
                <a:solidFill>
                  <a:srgbClr val="D3AF86"/>
                </a:solidFill>
                <a:latin typeface="Consolas" panose="020B0609020204030204" pitchFamily="49" charset="0"/>
              </a:rPr>
              <a:t>));</a:t>
            </a:r>
          </a:p>
          <a:p>
            <a:r>
              <a:rPr lang="en-IN" sz="1800" dirty="0">
                <a:solidFill>
                  <a:srgbClr val="F06431"/>
                </a:solidFill>
                <a:latin typeface="Consolas" panose="020B0609020204030204" pitchFamily="49" charset="0"/>
              </a:rPr>
              <a:t>console</a:t>
            </a:r>
            <a:r>
              <a:rPr lang="en-IN" sz="1800" dirty="0">
                <a:solidFill>
                  <a:srgbClr val="D3AF86"/>
                </a:solidFill>
                <a:latin typeface="Consolas" panose="020B0609020204030204" pitchFamily="49" charset="0"/>
              </a:rPr>
              <a:t>.</a:t>
            </a:r>
            <a:r>
              <a:rPr lang="en-IN" sz="1800" dirty="0">
                <a:solidFill>
                  <a:srgbClr val="7E602C"/>
                </a:solidFill>
                <a:latin typeface="Consolas" panose="020B0609020204030204" pitchFamily="49" charset="0"/>
              </a:rPr>
              <a:t>log</a:t>
            </a:r>
            <a:r>
              <a:rPr lang="en-IN" sz="1800" dirty="0">
                <a:solidFill>
                  <a:srgbClr val="D3AF86"/>
                </a:solidFill>
                <a:latin typeface="Consolas" panose="020B0609020204030204" pitchFamily="49" charset="0"/>
              </a:rPr>
              <a:t>(</a:t>
            </a:r>
            <a:r>
              <a:rPr lang="en-IN" sz="1800" dirty="0">
                <a:solidFill>
                  <a:srgbClr val="8AB1B0"/>
                </a:solidFill>
                <a:latin typeface="Consolas" panose="020B0609020204030204" pitchFamily="49" charset="0"/>
              </a:rPr>
              <a:t>functionCall</a:t>
            </a:r>
            <a:r>
              <a:rPr lang="en-IN" sz="1800" dirty="0">
                <a:solidFill>
                  <a:srgbClr val="D3AF86"/>
                </a:solidFill>
                <a:latin typeface="Consolas" panose="020B0609020204030204" pitchFamily="49" charset="0"/>
              </a:rPr>
              <a:t>(</a:t>
            </a:r>
            <a:r>
              <a:rPr lang="en-IN" sz="1800" dirty="0">
                <a:solidFill>
                  <a:srgbClr val="F79A32"/>
                </a:solidFill>
                <a:latin typeface="Consolas" panose="020B0609020204030204" pitchFamily="49" charset="0"/>
              </a:rPr>
              <a:t>4</a:t>
            </a:r>
            <a:r>
              <a:rPr lang="en-IN" sz="1800" dirty="0" smtClean="0">
                <a:solidFill>
                  <a:srgbClr val="D3AF86"/>
                </a:solidFill>
                <a:latin typeface="Consolas" panose="020B0609020204030204" pitchFamily="49" charset="0"/>
              </a:rPr>
              <a:t>, </a:t>
            </a:r>
            <a:r>
              <a:rPr lang="en-IN" sz="1800" dirty="0" smtClean="0">
                <a:solidFill>
                  <a:srgbClr val="F79A32"/>
                </a:solidFill>
                <a:latin typeface="Consolas" panose="020B0609020204030204" pitchFamily="49" charset="0"/>
              </a:rPr>
              <a:t>5</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fn4</a:t>
            </a:r>
            <a:r>
              <a:rPr lang="en-IN" sz="1800" dirty="0">
                <a:solidFill>
                  <a:srgbClr val="D3AF86"/>
                </a:solidFill>
                <a:latin typeface="Consolas" panose="020B0609020204030204" pitchFamily="49" charset="0"/>
              </a:rPr>
              <a:t>));</a:t>
            </a:r>
            <a:endParaRPr lang="en-IN"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503312433"/>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r>
              <a:rPr lang="en-US" sz="3600" dirty="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hoisting</a:t>
            </a:r>
          </a:p>
        </p:txBody>
      </p:sp>
      <p:cxnSp>
        <p:nvCxnSpPr>
          <p:cNvPr id="6" name="Straight Connector 5"/>
          <p:cNvCxnSpPr/>
          <p:nvPr/>
        </p:nvCxnSpPr>
        <p:spPr>
          <a:xfrm>
            <a:off x="0" y="1827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845403"/>
            <a:ext cx="8839200" cy="830997"/>
          </a:xfrm>
          <a:prstGeom prst="rect">
            <a:avLst/>
          </a:prstGeom>
        </p:spPr>
        <p:txBody>
          <a:bodyPr wrap="square">
            <a:spAutoFit/>
          </a:bodyPr>
          <a:lstStyle/>
          <a:p>
            <a:r>
              <a:rPr lang="en-US" i="1" dirty="0">
                <a:solidFill>
                  <a:srgbClr val="00FF87"/>
                </a:solidFill>
                <a:latin typeface="Arial" panose="020B0604020202020204" pitchFamily="34" charset="0"/>
                <a:cs typeface="Arial" panose="020B0604020202020204" pitchFamily="34" charset="0"/>
              </a:rPr>
              <a:t>For functions, only function declaration gets hoisted to the top and not the function expression.</a:t>
            </a:r>
          </a:p>
        </p:txBody>
      </p:sp>
      <p:sp>
        <p:nvSpPr>
          <p:cNvPr id="9" name="Rectangle 8"/>
          <p:cNvSpPr/>
          <p:nvPr/>
        </p:nvSpPr>
        <p:spPr>
          <a:xfrm>
            <a:off x="3886200" y="148679"/>
            <a:ext cx="5181600" cy="384721"/>
          </a:xfrm>
          <a:prstGeom prst="rect">
            <a:avLst/>
          </a:prstGeom>
          <a:solidFill>
            <a:srgbClr val="FF5733"/>
          </a:solidFill>
        </p:spPr>
        <p:txBody>
          <a:bodyPr wrap="square">
            <a:spAutoFit/>
          </a:bodyPr>
          <a:lstStyle/>
          <a:p>
            <a:r>
              <a:rPr lang="en-IN" sz="1900" i="1" dirty="0">
                <a:solidFill>
                  <a:srgbClr val="FFFF00"/>
                </a:solidFill>
                <a:latin typeface="Arial" panose="020B0604020202020204" pitchFamily="34" charset="0"/>
                <a:cs typeface="Arial" panose="020B0604020202020204" pitchFamily="34" charset="0"/>
              </a:rPr>
              <a:t>Note that function expressions are not hoisted.</a:t>
            </a:r>
          </a:p>
        </p:txBody>
      </p:sp>
      <p:sp>
        <p:nvSpPr>
          <p:cNvPr id="10" name="Rectangle 9"/>
          <p:cNvSpPr/>
          <p:nvPr/>
        </p:nvSpPr>
        <p:spPr>
          <a:xfrm>
            <a:off x="228600" y="1937658"/>
            <a:ext cx="8686800" cy="1508105"/>
          </a:xfrm>
          <a:prstGeom prst="rect">
            <a:avLst/>
          </a:prstGeom>
        </p:spPr>
        <p:txBody>
          <a:bodyPr wrap="square">
            <a:spAutoFit/>
          </a:bodyPr>
          <a:lstStyle/>
          <a:p>
            <a:r>
              <a:rPr lang="en-US" sz="2300" b="1" dirty="0">
                <a:latin typeface="Arial" panose="020B0604020202020204" pitchFamily="34" charset="0"/>
                <a:cs typeface="Arial" panose="020B0604020202020204" pitchFamily="34" charset="0"/>
              </a:rPr>
              <a:t>Function </a:t>
            </a:r>
            <a:r>
              <a:rPr lang="en-US" sz="2300" b="1" dirty="0" smtClean="0">
                <a:latin typeface="Arial" panose="020B0604020202020204" pitchFamily="34" charset="0"/>
                <a:cs typeface="Arial" panose="020B0604020202020204" pitchFamily="34" charset="0"/>
              </a:rPr>
              <a:t>Declarations</a:t>
            </a:r>
          </a:p>
          <a:p>
            <a:r>
              <a:rPr lang="en-IN" sz="2300" dirty="0" smtClean="0">
                <a:solidFill>
                  <a:srgbClr val="98676A"/>
                </a:solidFill>
                <a:latin typeface="Consolas" panose="020B0609020204030204" pitchFamily="49" charset="0"/>
              </a:rPr>
              <a:t>function</a:t>
            </a:r>
            <a:r>
              <a:rPr lang="en-IN" sz="2300" dirty="0" smtClean="0">
                <a:latin typeface="Consolas" panose="020B0609020204030204" pitchFamily="49" charset="0"/>
              </a:rPr>
              <a:t> </a:t>
            </a:r>
            <a:r>
              <a:rPr lang="en-IN" sz="2300" dirty="0">
                <a:solidFill>
                  <a:srgbClr val="FF6000"/>
                </a:solidFill>
                <a:latin typeface="Consolas" panose="020B0609020204030204" pitchFamily="49" charset="0"/>
                <a:cs typeface="Arial" panose="020B0604020202020204" pitchFamily="34" charset="0"/>
              </a:rPr>
              <a:t>name</a:t>
            </a:r>
            <a:r>
              <a:rPr lang="en-IN" sz="2300" dirty="0">
                <a:solidFill>
                  <a:schemeClr val="bg1">
                    <a:lumMod val="75000"/>
                  </a:schemeClr>
                </a:solidFill>
                <a:latin typeface="Consolas" panose="020B0609020204030204" pitchFamily="49" charset="0"/>
              </a:rPr>
              <a:t>([param[, param,[..., param]]]) {</a:t>
            </a:r>
          </a:p>
          <a:p>
            <a:r>
              <a:rPr lang="en-IN" sz="2300" dirty="0">
                <a:solidFill>
                  <a:schemeClr val="bg1">
                    <a:lumMod val="75000"/>
                  </a:schemeClr>
                </a:solidFill>
                <a:latin typeface="Consolas" panose="020B0609020204030204" pitchFamily="49" charset="0"/>
              </a:rPr>
              <a:t>   [statements]</a:t>
            </a:r>
          </a:p>
          <a:p>
            <a:r>
              <a:rPr lang="en-IN" sz="2300" dirty="0" smtClean="0">
                <a:solidFill>
                  <a:schemeClr val="bg1">
                    <a:lumMod val="75000"/>
                  </a:schemeClr>
                </a:solidFill>
                <a:latin typeface="Consolas" panose="020B0609020204030204" pitchFamily="49" charset="0"/>
              </a:rPr>
              <a:t>}</a:t>
            </a:r>
            <a:endParaRPr lang="en-IN" sz="2300" dirty="0" smtClean="0">
              <a:latin typeface="Consolas" panose="020B0609020204030204" pitchFamily="49" charset="0"/>
            </a:endParaRPr>
          </a:p>
        </p:txBody>
      </p:sp>
      <p:sp>
        <p:nvSpPr>
          <p:cNvPr id="11" name="Rectangle 10"/>
          <p:cNvSpPr/>
          <p:nvPr/>
        </p:nvSpPr>
        <p:spPr>
          <a:xfrm>
            <a:off x="228600" y="4157752"/>
            <a:ext cx="8610600" cy="1862048"/>
          </a:xfrm>
          <a:prstGeom prst="rect">
            <a:avLst/>
          </a:prstGeom>
        </p:spPr>
        <p:txBody>
          <a:bodyPr wrap="square">
            <a:spAutoFit/>
          </a:bodyPr>
          <a:lstStyle/>
          <a:p>
            <a:r>
              <a:rPr lang="en-US" sz="2300" b="1" dirty="0">
                <a:latin typeface="Arial" panose="020B0604020202020204" pitchFamily="34" charset="0"/>
                <a:cs typeface="Arial" panose="020B0604020202020204" pitchFamily="34" charset="0"/>
              </a:rPr>
              <a:t>Function Expressions</a:t>
            </a:r>
          </a:p>
          <a:p>
            <a:r>
              <a:rPr lang="en-IN" sz="2300" dirty="0" smtClean="0">
                <a:solidFill>
                  <a:srgbClr val="0077AA"/>
                </a:solidFill>
                <a:latin typeface="Consolas" panose="020B0609020204030204" pitchFamily="49" charset="0"/>
              </a:rPr>
              <a:t>var</a:t>
            </a:r>
            <a:r>
              <a:rPr lang="en-IN" sz="2300" dirty="0" smtClean="0">
                <a:latin typeface="Consolas" panose="020B0609020204030204" pitchFamily="49" charset="0"/>
              </a:rPr>
              <a:t> </a:t>
            </a:r>
            <a:r>
              <a:rPr lang="en-IN" sz="2300" dirty="0">
                <a:solidFill>
                  <a:srgbClr val="DD4A68"/>
                </a:solidFill>
                <a:latin typeface="Consolas" panose="020B0609020204030204" pitchFamily="49" charset="0"/>
              </a:rPr>
              <a:t>myFunction</a:t>
            </a:r>
            <a:r>
              <a:rPr lang="en-IN" sz="2300" dirty="0">
                <a:solidFill>
                  <a:srgbClr val="0070C0"/>
                </a:solidFill>
                <a:latin typeface="Consolas" panose="020B0609020204030204" pitchFamily="49" charset="0"/>
                <a:cs typeface="Arial" panose="020B0604020202020204" pitchFamily="34" charset="0"/>
              </a:rPr>
              <a:t> </a:t>
            </a:r>
            <a:r>
              <a:rPr lang="en-IN" sz="2300" dirty="0" smtClean="0">
                <a:solidFill>
                  <a:srgbClr val="98676A"/>
                </a:solidFill>
                <a:latin typeface="Consolas" panose="020B0609020204030204" pitchFamily="49" charset="0"/>
              </a:rPr>
              <a:t>=</a:t>
            </a:r>
            <a:r>
              <a:rPr lang="en-IN" sz="2300" dirty="0" smtClean="0">
                <a:latin typeface="Consolas" panose="020B0609020204030204" pitchFamily="49" charset="0"/>
              </a:rPr>
              <a:t> </a:t>
            </a:r>
            <a:r>
              <a:rPr lang="en-IN" sz="2300" dirty="0">
                <a:solidFill>
                  <a:srgbClr val="98676A"/>
                </a:solidFill>
                <a:latin typeface="Consolas" panose="020B0609020204030204" pitchFamily="49" charset="0"/>
              </a:rPr>
              <a:t>function</a:t>
            </a:r>
            <a:r>
              <a:rPr lang="en-IN" sz="2300" dirty="0">
                <a:latin typeface="Consolas" panose="020B0609020204030204" pitchFamily="49" charset="0"/>
              </a:rPr>
              <a:t> </a:t>
            </a:r>
            <a:r>
              <a:rPr lang="en-IN" sz="2300" dirty="0">
                <a:solidFill>
                  <a:schemeClr val="bg1">
                    <a:lumMod val="75000"/>
                  </a:schemeClr>
                </a:solidFill>
                <a:latin typeface="Consolas" panose="020B0609020204030204" pitchFamily="49" charset="0"/>
              </a:rPr>
              <a:t>[</a:t>
            </a:r>
            <a:r>
              <a:rPr lang="en-IN" sz="2300" dirty="0">
                <a:solidFill>
                  <a:srgbClr val="FF6000"/>
                </a:solidFill>
                <a:latin typeface="Consolas" panose="020B0609020204030204" pitchFamily="49" charset="0"/>
                <a:cs typeface="Arial" panose="020B0604020202020204" pitchFamily="34" charset="0"/>
              </a:rPr>
              <a:t>name</a:t>
            </a:r>
            <a:r>
              <a:rPr lang="en-IN" sz="2300" dirty="0">
                <a:solidFill>
                  <a:schemeClr val="bg1">
                    <a:lumMod val="75000"/>
                  </a:schemeClr>
                </a:solidFill>
                <a:latin typeface="Consolas" panose="020B0609020204030204" pitchFamily="49" charset="0"/>
              </a:rPr>
              <a:t>]([param1[, param2[, ..., paramN]]]) {</a:t>
            </a:r>
          </a:p>
          <a:p>
            <a:r>
              <a:rPr lang="en-IN" sz="2300" dirty="0">
                <a:solidFill>
                  <a:schemeClr val="bg1">
                    <a:lumMod val="75000"/>
                  </a:schemeClr>
                </a:solidFill>
                <a:latin typeface="Consolas" panose="020B0609020204030204" pitchFamily="49" charset="0"/>
              </a:rPr>
              <a:t>   statements</a:t>
            </a:r>
          </a:p>
          <a:p>
            <a:r>
              <a:rPr lang="en-IN" sz="2300" dirty="0">
                <a:solidFill>
                  <a:schemeClr val="bg1">
                    <a:lumMod val="75000"/>
                  </a:schemeClr>
                </a:solidFill>
                <a:latin typeface="Consolas" panose="020B0609020204030204" pitchFamily="49" charset="0"/>
              </a:rPr>
              <a:t>};</a:t>
            </a:r>
          </a:p>
        </p:txBody>
      </p:sp>
      <p:sp>
        <p:nvSpPr>
          <p:cNvPr id="3" name="Rectangle 2"/>
          <p:cNvSpPr/>
          <p:nvPr/>
        </p:nvSpPr>
        <p:spPr>
          <a:xfrm>
            <a:off x="3733800" y="2770710"/>
            <a:ext cx="5105400" cy="1446550"/>
          </a:xfrm>
          <a:prstGeom prst="rect">
            <a:avLst/>
          </a:prstGeom>
          <a:ln w="19050">
            <a:solidFill>
              <a:schemeClr val="accent2">
                <a:lumMod val="50000"/>
              </a:schemeClr>
            </a:solidFill>
          </a:ln>
        </p:spPr>
        <p:txBody>
          <a:bodyPr wrap="square">
            <a:spAutoFit/>
          </a:bodyPr>
          <a:lstStyle/>
          <a:p>
            <a:r>
              <a:rPr lang="en-IN" sz="2200" dirty="0" smtClean="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a:t>
            </a:r>
          </a:p>
          <a:p>
            <a:r>
              <a:rPr lang="en-IN" sz="2200" dirty="0">
                <a:solidFill>
                  <a:srgbClr val="569CD6"/>
                </a:solidFill>
                <a:latin typeface="Consolas" panose="020B0609020204030204" pitchFamily="49" charset="0"/>
              </a:rPr>
              <a:t>function</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CE9178"/>
                </a:solidFill>
                <a:latin typeface="Consolas" panose="020B0609020204030204" pitchFamily="49" charset="0"/>
              </a:rPr>
              <a:t>"Hello World!"</a:t>
            </a:r>
            <a:r>
              <a:rPr lang="en-IN" sz="2200" dirty="0">
                <a:solidFill>
                  <a:srgbClr val="D4D4D4"/>
                </a:solidFill>
                <a:latin typeface="Consolas" panose="020B0609020204030204" pitchFamily="49" charset="0"/>
              </a:rPr>
              <a:t>)</a:t>
            </a:r>
          </a:p>
          <a:p>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4" name="Rectangle 3"/>
          <p:cNvSpPr/>
          <p:nvPr/>
        </p:nvSpPr>
        <p:spPr>
          <a:xfrm>
            <a:off x="3733800" y="5088776"/>
            <a:ext cx="5181600" cy="1446550"/>
          </a:xfrm>
          <a:prstGeom prst="rect">
            <a:avLst/>
          </a:prstGeom>
          <a:ln w="19050">
            <a:solidFill>
              <a:schemeClr val="accent2">
                <a:lumMod val="50000"/>
              </a:schemeClr>
            </a:solidFill>
          </a:ln>
        </p:spPr>
        <p:txBody>
          <a:bodyPr wrap="square">
            <a:spAutoFit/>
          </a:bodyPr>
          <a:lstStyle/>
          <a:p>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a:t>
            </a:r>
            <a:r>
              <a:rPr lang="en-IN" sz="2200" dirty="0">
                <a:solidFill>
                  <a:srgbClr val="608B4E"/>
                </a:solidFill>
                <a:latin typeface="Consolas" panose="020B0609020204030204" pitchFamily="49" charset="0"/>
              </a:rPr>
              <a:t>// error fn is not defined</a:t>
            </a:r>
            <a:endParaRPr lang="en-IN" sz="2200" dirty="0">
              <a:solidFill>
                <a:srgbClr val="D4D4D4"/>
              </a:solidFill>
              <a:latin typeface="Consolas" panose="020B0609020204030204" pitchFamily="49" charset="0"/>
            </a:endParaRPr>
          </a:p>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 </a:t>
            </a:r>
            <a:r>
              <a:rPr lang="en-IN" sz="2200" dirty="0">
                <a:solidFill>
                  <a:srgbClr val="569CD6"/>
                </a:solidFill>
                <a:latin typeface="Consolas" panose="020B0609020204030204" pitchFamily="49" charset="0"/>
              </a:rPr>
              <a:t>function</a:t>
            </a:r>
            <a:r>
              <a:rPr lang="en-IN" sz="2200" dirty="0">
                <a:solidFill>
                  <a:srgbClr val="D4D4D4"/>
                </a:solidFill>
                <a:latin typeface="Consolas" panose="020B0609020204030204" pitchFamily="49" charset="0"/>
              </a:rPr>
              <a:t>(){</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CE9178"/>
                </a:solidFill>
                <a:latin typeface="Consolas" panose="020B0609020204030204" pitchFamily="49" charset="0"/>
              </a:rPr>
              <a:t>"Hello World!"</a:t>
            </a:r>
            <a:r>
              <a:rPr lang="en-IN" sz="2200" dirty="0">
                <a:solidFill>
                  <a:srgbClr val="D4D4D4"/>
                </a:solidFill>
                <a:latin typeface="Consolas" panose="020B0609020204030204" pitchFamily="49" charset="0"/>
              </a:rPr>
              <a:t>)</a:t>
            </a:r>
          </a:p>
          <a:p>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15950425"/>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 object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an Array-like object corresponding to the arguments passed to a function</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 The arguments object is a local variable available within </a:t>
            </a:r>
            <a:r>
              <a:rPr lang="en-IN" sz="1800" dirty="0" smtClean="0">
                <a:latin typeface="Arial" panose="020B0604020202020204" pitchFamily="34" charset="0"/>
                <a:cs typeface="Arial" panose="020B0604020202020204" pitchFamily="34" charset="0"/>
              </a:rPr>
              <a:t>all </a:t>
            </a:r>
            <a:r>
              <a:rPr lang="en-IN" sz="1800" dirty="0">
                <a:latin typeface="Arial" panose="020B0604020202020204" pitchFamily="34" charset="0"/>
                <a:cs typeface="Arial" panose="020B0604020202020204" pitchFamily="34" charset="0"/>
              </a:rPr>
              <a:t>functions. You can refer to a function's arguments within the function by using the arguments object. This object contains an entry for each argument passed to the function, the first entry's index starting at 0.</a:t>
            </a:r>
          </a:p>
        </p:txBody>
      </p:sp>
      <p:sp>
        <p:nvSpPr>
          <p:cNvPr id="3" name="Rectangle 1"/>
          <p:cNvSpPr>
            <a:spLocks noChangeArrowheads="1"/>
          </p:cNvSpPr>
          <p:nvPr/>
        </p:nvSpPr>
        <p:spPr bwMode="auto">
          <a:xfrm>
            <a:off x="217714" y="3886200"/>
            <a:ext cx="8621486" cy="830997"/>
          </a:xfrm>
          <a:prstGeom prst="rect">
            <a:avLst/>
          </a:prstGeom>
          <a:noFill/>
          <a:ln>
            <a:noFill/>
          </a:ln>
          <a:effec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lvl="0"/>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2</a:t>
            </a:r>
            <a:r>
              <a:rPr kumimoji="0" lang="en-US" sz="1800" b="0" i="0" u="none" strike="noStrike" cap="none" normalizeH="0" baseline="0" dirty="0" smtClean="0">
                <a:ln>
                  <a:noFill/>
                </a:ln>
                <a:solidFill>
                  <a:srgbClr val="999999"/>
                </a:solidFill>
                <a:effectLst/>
                <a:latin typeface="Consolas" panose="020B0609020204030204" pitchFamily="49" charset="0"/>
              </a:rPr>
              <a:t>]</a:t>
            </a:r>
            <a:r>
              <a:rPr lang="en-US" sz="1800" dirty="0" smtClean="0">
                <a:solidFill>
                  <a:srgbClr val="999999"/>
                </a:solidFill>
                <a:latin typeface="Consolas" panose="020B0609020204030204" pitchFamily="49"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52400" y="3025914"/>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3406914"/>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endParaRPr lang="en-IN" sz="2000" dirty="0" smtClean="0">
              <a:solidFill>
                <a:srgbClr val="FF7F27"/>
              </a:solidFill>
              <a:latin typeface="Consolas" panose="020B0609020204030204" pitchFamily="49" charset="0"/>
              <a:cs typeface="Arial" panose="020B0604020202020204" pitchFamily="34" charset="0"/>
            </a:endParaRPr>
          </a:p>
        </p:txBody>
      </p:sp>
      <p:sp>
        <p:nvSpPr>
          <p:cNvPr id="6" name="Rectangle 2"/>
          <p:cNvSpPr>
            <a:spLocks noChangeArrowheads="1"/>
          </p:cNvSpPr>
          <p:nvPr/>
        </p:nvSpPr>
        <p:spPr bwMode="auto">
          <a:xfrm>
            <a:off x="195943" y="4980801"/>
            <a:ext cx="8643257"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kumimoji="0" lang="en-US" sz="1800" b="0" i="0" u="none" strike="noStrike" cap="none" normalizeH="0" baseline="0" dirty="0" smtClean="0">
                <a:ln>
                  <a:noFill/>
                </a:ln>
                <a:solidFill>
                  <a:srgbClr val="333333"/>
                </a:solidFill>
                <a:effectLst/>
                <a:latin typeface="Consolas" panose="020B0609020204030204" pitchFamily="49" charset="0"/>
              </a:rPr>
              <a:t>(</a:t>
            </a:r>
            <a:r>
              <a:rPr lang="en-US" sz="1800" dirty="0">
                <a:solidFill>
                  <a:srgbClr val="0000FF"/>
                </a:solidFill>
                <a:latin typeface="Consolas" panose="020B0609020204030204" pitchFamily="49" charset="0"/>
              </a:rPr>
              <a:t>typeof</a:t>
            </a:r>
            <a:r>
              <a:rPr kumimoji="0" lang="en-US" sz="1800" b="0" i="0" u="none" strike="noStrike" cap="none" normalizeH="0" baseline="0" dirty="0" smtClean="0">
                <a:ln>
                  <a:noFill/>
                </a:ln>
                <a:solidFill>
                  <a:srgbClr val="333333"/>
                </a:solidFill>
                <a:effectLst/>
                <a:latin typeface="Consolas" panose="020B0609020204030204" pitchFamily="49" charset="0"/>
              </a:rPr>
              <a:t> arguments);    </a:t>
            </a:r>
            <a:r>
              <a:rPr lang="en-US" sz="1800" dirty="0" smtClean="0">
                <a:solidFill>
                  <a:srgbClr val="008000"/>
                </a:solidFill>
                <a:latin typeface="Consolas" panose="020B0609020204030204" pitchFamily="49" charset="0"/>
              </a:rPr>
              <a:t>// </a:t>
            </a:r>
            <a:r>
              <a:rPr lang="en-US" sz="1800" dirty="0">
                <a:solidFill>
                  <a:srgbClr val="008000"/>
                </a:solidFill>
                <a:latin typeface="Consolas" panose="020B0609020204030204" pitchFamily="49" charset="0"/>
              </a:rPr>
              <a:t>'object' </a:t>
            </a:r>
          </a:p>
        </p:txBody>
      </p:sp>
      <p:sp>
        <p:nvSpPr>
          <p:cNvPr id="11" name="Rectangle 3"/>
          <p:cNvSpPr>
            <a:spLocks noChangeArrowheads="1"/>
          </p:cNvSpPr>
          <p:nvPr/>
        </p:nvSpPr>
        <p:spPr bwMode="auto">
          <a:xfrm>
            <a:off x="185057" y="5465802"/>
            <a:ext cx="8654143" cy="55399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1800" dirty="0">
                <a:solidFill>
                  <a:srgbClr val="333333"/>
                </a:solidFill>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lang="en-US" sz="1800" dirty="0">
                <a:solidFill>
                  <a:srgbClr val="333333"/>
                </a:solidFill>
                <a:latin typeface="Consolas" panose="020B0609020204030204" pitchFamily="49" charset="0"/>
              </a:rPr>
              <a:t>(</a:t>
            </a:r>
            <a:r>
              <a:rPr lang="en-US" sz="1800" dirty="0">
                <a:solidFill>
                  <a:srgbClr val="0000FF"/>
                </a:solidFill>
                <a:latin typeface="Consolas" panose="020B0609020204030204" pitchFamily="49" charset="0"/>
              </a:rPr>
              <a:t>typeof</a:t>
            </a:r>
            <a:r>
              <a:rPr lang="en-US" sz="1800" dirty="0">
                <a:solidFill>
                  <a:srgbClr val="333333"/>
                </a:solidFill>
                <a:latin typeface="Consolas" panose="020B0609020204030204" pitchFamily="49" charset="0"/>
              </a:rPr>
              <a:t> arguments[0]); </a:t>
            </a:r>
            <a:r>
              <a:rPr lang="en-US" sz="1800" dirty="0" smtClean="0">
                <a:solidFill>
                  <a:srgbClr val="008000"/>
                </a:solidFill>
                <a:latin typeface="Consolas" panose="020B0609020204030204" pitchFamily="49" charset="0"/>
              </a:rPr>
              <a:t>// this </a:t>
            </a:r>
            <a:r>
              <a:rPr lang="en-US" sz="1800" dirty="0">
                <a:solidFill>
                  <a:srgbClr val="008000"/>
                </a:solidFill>
                <a:latin typeface="Consolas" panose="020B0609020204030204" pitchFamily="49" charset="0"/>
              </a:rPr>
              <a:t>will return the </a:t>
            </a:r>
            <a:r>
              <a:rPr lang="en-US" sz="1800" dirty="0" smtClean="0">
                <a:solidFill>
                  <a:srgbClr val="008000"/>
                </a:solidFill>
                <a:latin typeface="Consolas" panose="020B0609020204030204" pitchFamily="49" charset="0"/>
              </a:rPr>
              <a:t>typeof</a:t>
            </a:r>
          </a:p>
          <a:p>
            <a:r>
              <a:rPr lang="en-US" sz="1800" dirty="0" smtClean="0">
                <a:solidFill>
                  <a:srgbClr val="008000"/>
                </a:solidFill>
                <a:latin typeface="Consolas" panose="020B0609020204030204" pitchFamily="49" charset="0"/>
              </a:rPr>
              <a:t>                                  // individual </a:t>
            </a:r>
            <a:r>
              <a:rPr lang="en-US" sz="1800" dirty="0">
                <a:solidFill>
                  <a:srgbClr val="008000"/>
                </a:solidFill>
                <a:latin typeface="Consolas" panose="020B0609020204030204" pitchFamily="49" charset="0"/>
              </a:rPr>
              <a:t>arguments.</a:t>
            </a:r>
            <a:r>
              <a:rPr lang="en-US" sz="1800" dirty="0">
                <a:solidFill>
                  <a:srgbClr val="333333"/>
                </a:solidFill>
                <a:latin typeface="Consolas" panose="020B0609020204030204" pitchFamily="49" charset="0"/>
              </a:rPr>
              <a:t> </a:t>
            </a:r>
          </a:p>
        </p:txBody>
      </p:sp>
    </p:spTree>
    <p:extLst>
      <p:ext uri="{BB962C8B-B14F-4D97-AF65-F5344CB8AC3E}">
        <p14:creationId xmlns:p14="http://schemas.microsoft.com/office/powerpoint/2010/main" val="2852364841"/>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arguments.length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arguments.length</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contains the number of arguments passed to the function.</a:t>
            </a:r>
          </a:p>
        </p:txBody>
      </p:sp>
      <p:sp>
        <p:nvSpPr>
          <p:cNvPr id="7" name="Rectangle 6"/>
          <p:cNvSpPr/>
          <p:nvPr/>
        </p:nvSpPr>
        <p:spPr>
          <a:xfrm>
            <a:off x="152400" y="2343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27240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length</a:t>
            </a:r>
            <a:endParaRPr lang="en-IN" sz="2000" dirty="0" smtClean="0">
              <a:solidFill>
                <a:srgbClr val="FFC90E"/>
              </a:solidFill>
              <a:latin typeface="Consolas" panose="020B0609020204030204" pitchFamily="49" charset="0"/>
              <a:cs typeface="Arial" panose="020B0604020202020204" pitchFamily="34" charset="0"/>
            </a:endParaRPr>
          </a:p>
        </p:txBody>
      </p:sp>
      <p:sp>
        <p:nvSpPr>
          <p:cNvPr id="6" name="Rectangle 5"/>
          <p:cNvSpPr/>
          <p:nvPr/>
        </p:nvSpPr>
        <p:spPr>
          <a:xfrm>
            <a:off x="228600" y="4648200"/>
            <a:ext cx="8610600" cy="1015663"/>
          </a:xfrm>
          <a:prstGeom prst="rect">
            <a:avLst/>
          </a:prstGeom>
        </p:spPr>
        <p:txBody>
          <a:bodyPr wrap="square">
            <a:spAutoFit/>
          </a:bodyPr>
          <a:lstStyle/>
          <a:p>
            <a:r>
              <a:rPr lang="en-IN" sz="2000" dirty="0">
                <a:solidFill>
                  <a:srgbClr val="C586C0"/>
                </a:solidFill>
                <a:latin typeface="Consolas" panose="020B0609020204030204" pitchFamily="49" charset="0"/>
              </a:rPr>
              <a:t>for</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&lt; </a:t>
            </a:r>
            <a:r>
              <a:rPr lang="en-IN" sz="2000" dirty="0">
                <a:solidFill>
                  <a:srgbClr val="569CD6"/>
                </a:solidFill>
                <a:latin typeface="Consolas" panose="020B0609020204030204" pitchFamily="49" charset="0"/>
              </a:rPr>
              <a:t>arguments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length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arguments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1" name="Rectangle 10"/>
          <p:cNvSpPr/>
          <p:nvPr/>
        </p:nvSpPr>
        <p:spPr>
          <a:xfrm>
            <a:off x="228600" y="3327737"/>
            <a:ext cx="8610600" cy="1015663"/>
          </a:xfrm>
          <a:prstGeom prst="rect">
            <a:avLst/>
          </a:prstGeom>
        </p:spPr>
        <p:txBody>
          <a:bodyPr wrap="square">
            <a:spAutoFit/>
          </a:bodyPr>
          <a:lstStyle/>
          <a:p>
            <a:r>
              <a:rPr lang="en-IN" sz="2000" dirty="0">
                <a:solidFill>
                  <a:srgbClr val="C586C0"/>
                </a:solidFill>
                <a:latin typeface="Consolas" panose="020B0609020204030204" pitchFamily="49" charset="0"/>
              </a:rPr>
              <a:t>for</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&lt; </a:t>
            </a:r>
            <a:r>
              <a:rPr lang="en-IN" sz="2000" dirty="0">
                <a:solidFill>
                  <a:srgbClr val="569CD6"/>
                </a:solidFill>
                <a:latin typeface="Consolas" panose="020B0609020204030204" pitchFamily="49" charset="0"/>
              </a:rPr>
              <a:t>arguments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length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252951013"/>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promise function</a:t>
            </a:r>
            <a:endParaRPr lang="en-US" sz="6000" dirty="0"/>
          </a:p>
        </p:txBody>
      </p:sp>
    </p:spTree>
    <p:extLst>
      <p:ext uri="{BB962C8B-B14F-4D97-AF65-F5344CB8AC3E}">
        <p14:creationId xmlns:p14="http://schemas.microsoft.com/office/powerpoint/2010/main" val="3320710830"/>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promise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TODO</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152400" y="1888123"/>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1" name="Rectangle 10"/>
          <p:cNvSpPr/>
          <p:nvPr/>
        </p:nvSpPr>
        <p:spPr>
          <a:xfrm>
            <a:off x="76200" y="2269123"/>
            <a:ext cx="9018814" cy="415498"/>
          </a:xfrm>
          <a:prstGeom prst="rect">
            <a:avLst/>
          </a:prstGeom>
          <a:noFill/>
        </p:spPr>
        <p:txBody>
          <a:bodyPr wrap="square">
            <a:spAutoFit/>
          </a:bodyPr>
          <a:lstStyle/>
          <a:p>
            <a:r>
              <a:rPr lang="en-IN" sz="2100" dirty="0">
                <a:solidFill>
                  <a:srgbClr val="FF7F27"/>
                </a:solidFill>
                <a:latin typeface="Consolas" panose="020B0609020204030204" pitchFamily="49" charset="0"/>
                <a:cs typeface="Arial" panose="020B0604020202020204" pitchFamily="34" charset="0"/>
              </a:rPr>
              <a:t>new </a:t>
            </a:r>
            <a:r>
              <a:rPr lang="en-IN" sz="2100" dirty="0">
                <a:solidFill>
                  <a:srgbClr val="FFC90E"/>
                </a:solidFill>
                <a:latin typeface="Consolas" panose="020B0609020204030204" pitchFamily="49" charset="0"/>
                <a:cs typeface="Arial" panose="020B0604020202020204" pitchFamily="34" charset="0"/>
              </a:rPr>
              <a:t>Promise</a:t>
            </a:r>
            <a:r>
              <a:rPr lang="en-IN" sz="2100" dirty="0" smtClean="0">
                <a:solidFill>
                  <a:schemeClr val="bg1">
                    <a:lumMod val="75000"/>
                  </a:schemeClr>
                </a:solidFill>
                <a:latin typeface="Consolas" panose="020B0609020204030204" pitchFamily="49" charset="0"/>
                <a:cs typeface="Arial" panose="020B0604020202020204" pitchFamily="34" charset="0"/>
              </a:rPr>
              <a:t>(/*executor*/ </a:t>
            </a:r>
            <a:r>
              <a:rPr lang="en-IN" sz="2100" dirty="0" smtClean="0">
                <a:solidFill>
                  <a:srgbClr val="98676A"/>
                </a:solidFill>
                <a:latin typeface="Consolas" panose="020B0609020204030204" pitchFamily="49" charset="0"/>
              </a:rPr>
              <a:t>function</a:t>
            </a:r>
            <a:r>
              <a:rPr lang="en-IN" sz="2100" dirty="0" smtClean="0">
                <a:solidFill>
                  <a:schemeClr val="bg1">
                    <a:lumMod val="75000"/>
                  </a:schemeClr>
                </a:solidFill>
                <a:latin typeface="Consolas" panose="020B0609020204030204" pitchFamily="49" charset="0"/>
                <a:cs typeface="Arial" panose="020B0604020202020204" pitchFamily="34" charset="0"/>
              </a:rPr>
              <a:t>(</a:t>
            </a:r>
            <a:r>
              <a:rPr lang="en-IN" sz="2100" dirty="0" smtClean="0">
                <a:solidFill>
                  <a:srgbClr val="FF7F27"/>
                </a:solidFill>
                <a:latin typeface="Consolas" panose="020B0609020204030204" pitchFamily="49" charset="0"/>
                <a:cs typeface="Arial" panose="020B0604020202020204" pitchFamily="34" charset="0"/>
              </a:rPr>
              <a:t>resolve</a:t>
            </a:r>
            <a:r>
              <a:rPr lang="en-IN" sz="2100" dirty="0">
                <a:solidFill>
                  <a:srgbClr val="FF7F27"/>
                </a:solidFill>
                <a:latin typeface="Consolas" panose="020B0609020204030204" pitchFamily="49" charset="0"/>
                <a:cs typeface="Arial" panose="020B0604020202020204" pitchFamily="34" charset="0"/>
              </a:rPr>
              <a:t>, reject</a:t>
            </a:r>
            <a:r>
              <a:rPr lang="en-IN" sz="2100" dirty="0" smtClean="0">
                <a:solidFill>
                  <a:schemeClr val="bg1">
                    <a:lumMod val="75000"/>
                  </a:schemeClr>
                </a:solidFill>
                <a:latin typeface="Consolas" panose="020B0609020204030204" pitchFamily="49" charset="0"/>
                <a:cs typeface="Arial" panose="020B0604020202020204" pitchFamily="34" charset="0"/>
              </a:rPr>
              <a:t>) { </a:t>
            </a:r>
            <a:r>
              <a:rPr lang="en-IN" sz="2100" dirty="0">
                <a:solidFill>
                  <a:schemeClr val="bg1">
                    <a:lumMod val="75000"/>
                  </a:schemeClr>
                </a:solidFill>
                <a:latin typeface="Consolas" panose="020B0609020204030204" pitchFamily="49" charset="0"/>
                <a:cs typeface="Arial" panose="020B0604020202020204" pitchFamily="34" charset="0"/>
              </a:rPr>
              <a:t>... </a:t>
            </a:r>
            <a:r>
              <a:rPr lang="en-IN" sz="2100" dirty="0" smtClean="0">
                <a:solidFill>
                  <a:schemeClr val="bg1">
                    <a:lumMod val="75000"/>
                  </a:schemeClr>
                </a:solidFill>
                <a:latin typeface="Consolas" panose="020B0609020204030204" pitchFamily="49" charset="0"/>
                <a:cs typeface="Arial" panose="020B0604020202020204" pitchFamily="34" charset="0"/>
              </a:rPr>
              <a:t>})</a:t>
            </a:r>
            <a:endParaRPr lang="en-IN" sz="2100" dirty="0">
              <a:solidFill>
                <a:schemeClr val="bg1">
                  <a:lumMod val="75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978219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28600"/>
            <a:ext cx="86868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153353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console.log</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219200"/>
            <a:ext cx="8686800" cy="369332"/>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Outputs a message to the Web Console</a:t>
            </a:r>
            <a:r>
              <a:rPr lang="en-IN" sz="1800" dirty="0" smtClean="0">
                <a:solidFill>
                  <a:srgbClr val="333333"/>
                </a:solidFill>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206828" y="1838704"/>
            <a:ext cx="8708571" cy="707886"/>
          </a:xfrm>
          <a:prstGeom prst="rect">
            <a:avLst/>
          </a:prstGeom>
          <a:solidFill>
            <a:schemeClr val="bg2">
              <a:lumMod val="10000"/>
            </a:schemeClr>
          </a:solidFill>
        </p:spPr>
        <p:txBody>
          <a:bodyPr wrap="square">
            <a:spAutoFit/>
          </a:bodyPr>
          <a:lstStyle/>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90E"/>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a:solidFill>
                  <a:schemeClr val="bg1">
                    <a:lumMod val="85000"/>
                  </a:schemeClr>
                </a:solidFill>
                <a:latin typeface="Consolas" panose="020B0609020204030204" pitchFamily="49" charset="0"/>
              </a:rPr>
              <a:t>obj1</a:t>
            </a:r>
            <a:r>
              <a:rPr lang="nn-NO" sz="2000" dirty="0" smtClean="0">
                <a:solidFill>
                  <a:srgbClr val="333333"/>
                </a:solidFill>
                <a:latin typeface="Consolas" panose="020B0609020204030204" pitchFamily="49" charset="0"/>
              </a:rPr>
              <a:t> </a:t>
            </a:r>
            <a:r>
              <a:rPr lang="nn-NO" sz="2000" dirty="0">
                <a:solidFill>
                  <a:schemeClr val="bg1">
                    <a:lumMod val="85000"/>
                  </a:schemeClr>
                </a:solidFill>
                <a:latin typeface="Consolas" panose="020B0609020204030204" pitchFamily="49" charset="0"/>
              </a:rPr>
              <a:t>[, obj2, ..., objN])</a:t>
            </a:r>
            <a:r>
              <a:rPr lang="nn-NO" sz="2000" dirty="0">
                <a:solidFill>
                  <a:srgbClr val="333333"/>
                </a:solidFill>
                <a:latin typeface="Consolas" panose="020B0609020204030204" pitchFamily="49" charset="0"/>
              </a:rPr>
              <a:t>;</a:t>
            </a:r>
          </a:p>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000"/>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a:solidFill>
                  <a:schemeClr val="bg1">
                    <a:lumMod val="85000"/>
                  </a:schemeClr>
                </a:solidFill>
                <a:latin typeface="Consolas" panose="020B0609020204030204" pitchFamily="49" charset="0"/>
              </a:rPr>
              <a:t>msg</a:t>
            </a:r>
            <a:r>
              <a:rPr lang="nn-NO" sz="2000" dirty="0" smtClean="0">
                <a:solidFill>
                  <a:srgbClr val="333333"/>
                </a:solidFill>
                <a:latin typeface="Consolas" panose="020B0609020204030204" pitchFamily="49" charset="0"/>
              </a:rPr>
              <a:t> </a:t>
            </a:r>
            <a:r>
              <a:rPr lang="nn-NO" sz="2000" dirty="0">
                <a:solidFill>
                  <a:schemeClr val="bg1">
                    <a:lumMod val="85000"/>
                  </a:schemeClr>
                </a:solidFill>
                <a:latin typeface="Consolas" panose="020B0609020204030204" pitchFamily="49" charset="0"/>
              </a:rPr>
              <a:t>[, subst1, ..., substN])</a:t>
            </a:r>
            <a:r>
              <a:rPr lang="nn-NO" sz="2000" dirty="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3" name="Rectangle 2"/>
          <p:cNvSpPr/>
          <p:nvPr/>
        </p:nvSpPr>
        <p:spPr>
          <a:xfrm>
            <a:off x="228599" y="2873276"/>
            <a:ext cx="8686799" cy="2308324"/>
          </a:xfrm>
          <a:prstGeom prst="rect">
            <a:avLst/>
          </a:prstGeom>
        </p:spPr>
        <p:txBody>
          <a:bodyPr wrap="square">
            <a:spAutoFit/>
          </a:bodyPr>
          <a:lstStyle/>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Hello</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World</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Result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1002</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30639346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promise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95943" y="1082219"/>
            <a:ext cx="8610600" cy="4708981"/>
          </a:xfrm>
          <a:prstGeom prst="rect">
            <a:avLst/>
          </a:prstGeom>
        </p:spPr>
        <p:txBody>
          <a:bodyPr wrap="square">
            <a:spAutoFit/>
          </a:bodyPr>
          <a:lstStyle/>
          <a:p>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Promise</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resolve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reject</a:t>
            </a:r>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let</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bool</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if</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bool</a:t>
            </a:r>
            <a:r>
              <a:rPr lang="en-IN" sz="2000" dirty="0">
                <a:solidFill>
                  <a:srgbClr val="D4D4D4"/>
                </a:solidFill>
                <a:latin typeface="Consolas" panose="020B0609020204030204" pitchFamily="49" charset="0"/>
              </a:rPr>
              <a:t>) </a:t>
            </a:r>
            <a:r>
              <a:rPr lang="en-IN" sz="2000" dirty="0" smtClean="0">
                <a:solidFill>
                  <a:srgbClr val="D4D4D4"/>
                </a:solidFill>
                <a:latin typeface="Consolas" panose="020B0609020204030204" pitchFamily="49" charset="0"/>
              </a:rPr>
              <a:t>{ </a:t>
            </a:r>
          </a:p>
          <a:p>
            <a:r>
              <a:rPr lang="en-IN" sz="2000" dirty="0" smtClean="0">
                <a:solidFill>
                  <a:srgbClr val="DCDCAA"/>
                </a:solidFill>
                <a:latin typeface="Consolas" panose="020B0609020204030204" pitchFamily="49" charset="0"/>
              </a:rPr>
              <a:t>       resolve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"done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C586C0"/>
                </a:solidFill>
                <a:latin typeface="Consolas" panose="020B0609020204030204" pitchFamily="49" charset="0"/>
              </a:rPr>
              <a:t>    else</a:t>
            </a:r>
            <a:r>
              <a:rPr lang="en-IN" sz="2000" dirty="0" smtClean="0">
                <a:solidFill>
                  <a:srgbClr val="D4D4D4"/>
                </a:solidFill>
                <a:latin typeface="Consolas" panose="020B0609020204030204" pitchFamily="49" charset="0"/>
              </a:rPr>
              <a:t> { </a:t>
            </a:r>
          </a:p>
          <a:p>
            <a:r>
              <a:rPr lang="en-IN" sz="2000" dirty="0" smtClean="0">
                <a:solidFill>
                  <a:srgbClr val="DCDCAA"/>
                </a:solidFill>
                <a:latin typeface="Consolas" panose="020B0609020204030204" pitchFamily="49" charset="0"/>
              </a:rPr>
              <a:t>       reject</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'not done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p>
          <a:p>
            <a:r>
              <a:rPr lang="en-IN" sz="2000" dirty="0" smtClean="0">
                <a:solidFill>
                  <a:srgbClr val="D4D4D4"/>
                </a:solidFill>
                <a:latin typeface="Consolas" panose="020B0609020204030204" pitchFamily="49" charset="0"/>
              </a:rPr>
              <a:t>    } </a:t>
            </a:r>
          </a:p>
          <a:p>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a:p>
            <a:endParaRPr lang="en-IN" sz="2000" dirty="0" smtClean="0">
              <a:solidFill>
                <a:srgbClr val="9CDCFE"/>
              </a:solidFill>
              <a:latin typeface="Consolas" panose="020B0609020204030204" pitchFamily="49" charset="0"/>
            </a:endParaRPr>
          </a:p>
          <a:p>
            <a:r>
              <a:rPr lang="en-IN" sz="2000" dirty="0" smtClean="0">
                <a:solidFill>
                  <a:srgbClr val="9CDCFE"/>
                </a:solidFill>
                <a:latin typeface="Consolas" panose="020B0609020204030204" pitchFamily="49" charset="0"/>
              </a:rPr>
              <a:t>p</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then</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catch</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4509203"/>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arrow function</a:t>
            </a:r>
            <a:endParaRPr lang="en-US" sz="6000" dirty="0"/>
          </a:p>
        </p:txBody>
      </p:sp>
      <p:sp>
        <p:nvSpPr>
          <p:cNvPr id="4" name="Rectangle 3"/>
          <p:cNvSpPr/>
          <p:nvPr/>
        </p:nvSpPr>
        <p:spPr>
          <a:xfrm>
            <a:off x="762000" y="3071084"/>
            <a:ext cx="7696200" cy="830997"/>
          </a:xfrm>
          <a:prstGeom prst="rect">
            <a:avLst/>
          </a:prstGeom>
        </p:spPr>
        <p:txBody>
          <a:bodyPr wrap="square">
            <a:spAutoFit/>
          </a:bodyPr>
          <a:lstStyle/>
          <a:p>
            <a:r>
              <a:rPr lang="en-IN" dirty="0">
                <a:solidFill>
                  <a:srgbClr val="00FF87"/>
                </a:solidFill>
                <a:latin typeface="medium-content-serif-font"/>
              </a:rPr>
              <a:t>An arrow function expression has a shorter syntax </a:t>
            </a:r>
            <a:r>
              <a:rPr lang="en-IN" dirty="0" smtClean="0">
                <a:solidFill>
                  <a:srgbClr val="00FF87"/>
                </a:solidFill>
                <a:latin typeface="medium-content-serif-font"/>
              </a:rPr>
              <a:t>than a</a:t>
            </a:r>
            <a:r>
              <a:rPr lang="en-IN" dirty="0">
                <a:solidFill>
                  <a:srgbClr val="00FF87"/>
                </a:solidFill>
                <a:latin typeface="medium-content-serif-font"/>
              </a:rPr>
              <a:t> function expression.</a:t>
            </a:r>
          </a:p>
        </p:txBody>
      </p:sp>
    </p:spTree>
    <p:extLst>
      <p:ext uri="{BB962C8B-B14F-4D97-AF65-F5344CB8AC3E}">
        <p14:creationId xmlns:p14="http://schemas.microsoft.com/office/powerpoint/2010/main" val="3956434854"/>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 y="126195"/>
            <a:ext cx="8839200" cy="646331"/>
          </a:xfrm>
          <a:prstGeom prst="rect">
            <a:avLst/>
          </a:prstGeom>
        </p:spPr>
        <p:txBody>
          <a:bodyPr wrap="square">
            <a:spAutoFit/>
          </a:bodyPr>
          <a:lstStyle/>
          <a:p>
            <a:r>
              <a:rPr lang="en-IN" sz="1800" dirty="0">
                <a:solidFill>
                  <a:srgbClr val="FF7F27"/>
                </a:solidFill>
                <a:latin typeface="Open Sans"/>
                <a:cs typeface="Arial" panose="020B0604020202020204" pitchFamily="34" charset="0"/>
              </a:rPr>
              <a:t>line break between the parameter definitions and the arrow of an arrow function is not allowed:</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2400" y="1066800"/>
            <a:ext cx="8839200" cy="5355312"/>
          </a:xfrm>
          <a:prstGeom prst="rect">
            <a:avLst/>
          </a:prstGeom>
        </p:spPr>
        <p:txBody>
          <a:bodyPr wrap="square">
            <a:spAutoFit/>
          </a:bodyPr>
          <a:lstStyle/>
          <a:p>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func1</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 </a:t>
            </a:r>
            <a:r>
              <a:rPr lang="en-US" sz="1800" dirty="0">
                <a:solidFill>
                  <a:srgbClr val="FF0000"/>
                </a:solidFill>
                <a:latin typeface="Consolas" panose="020B0609020204030204" pitchFamily="49" charset="0"/>
              </a:rPr>
              <a:t>// SyntaxError</a:t>
            </a:r>
          </a:p>
          <a:p>
            <a:r>
              <a:rPr lang="en-US" sz="1800" dirty="0" smtClean="0">
                <a:solidFill>
                  <a:srgbClr val="98676A"/>
                </a:solidFill>
                <a:latin typeface="Consolas" panose="020B0609020204030204" pitchFamily="49" charset="0"/>
              </a:rPr>
              <a:t>    =&gt;</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return</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func2</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 </a:t>
            </a:r>
            <a:r>
              <a:rPr lang="en-US" sz="1800" dirty="0">
                <a:solidFill>
                  <a:srgbClr val="FF0000"/>
                </a:solidFill>
                <a:latin typeface="Consolas" panose="020B0609020204030204" pitchFamily="49" charset="0"/>
              </a:rPr>
              <a:t>// SyntaxError</a:t>
            </a:r>
          </a:p>
          <a:p>
            <a:r>
              <a:rPr lang="en-US" sz="1800" dirty="0" smtClean="0">
                <a:solidFill>
                  <a:srgbClr val="98676A"/>
                </a:solidFill>
                <a:latin typeface="Consolas" panose="020B0609020204030204" pitchFamily="49" charset="0"/>
              </a:rPr>
              <a:t>    =&gt;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func5</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=&gt;</a:t>
            </a:r>
            <a:r>
              <a:rPr lang="en-US" sz="1800" dirty="0">
                <a:solidFill>
                  <a:srgbClr val="D3AF86"/>
                </a:solidFill>
                <a:latin typeface="Consolas" panose="020B0609020204030204" pitchFamily="49" charset="0"/>
              </a:rPr>
              <a:t> </a:t>
            </a:r>
            <a:r>
              <a:rPr lang="en-US" sz="1800" dirty="0">
                <a:solidFill>
                  <a:srgbClr val="FF0000"/>
                </a:solidFill>
                <a:latin typeface="Consolas" panose="020B0609020204030204" pitchFamily="49" charset="0"/>
              </a:rPr>
              <a:t>// OK</a:t>
            </a:r>
          </a:p>
          <a:p>
            <a:r>
              <a:rPr lang="en-US" sz="1800" dirty="0" smtClean="0">
                <a:solidFill>
                  <a:srgbClr val="DC3958"/>
                </a:solidFill>
                <a:latin typeface="Consolas" panose="020B0609020204030204" pitchFamily="49" charset="0"/>
              </a:rPr>
              <a:t>    x</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func3</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=&gt;</a:t>
            </a:r>
            <a:r>
              <a:rPr lang="en-US" sz="1800" dirty="0">
                <a:solidFill>
                  <a:srgbClr val="D3AF86"/>
                </a:solidFill>
                <a:latin typeface="Consolas" panose="020B0609020204030204" pitchFamily="49" charset="0"/>
              </a:rPr>
              <a:t> </a:t>
            </a:r>
            <a:r>
              <a:rPr lang="en-US" sz="1800" dirty="0">
                <a:solidFill>
                  <a:srgbClr val="FF0000"/>
                </a:solidFill>
                <a:latin typeface="Consolas" panose="020B0609020204030204" pitchFamily="49" charset="0"/>
              </a:rPr>
              <a:t>// OK</a:t>
            </a:r>
          </a:p>
          <a:p>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return</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func4</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=&gt;</a:t>
            </a:r>
            <a:r>
              <a:rPr lang="en-US" sz="1800" dirty="0">
                <a:solidFill>
                  <a:srgbClr val="D3AF86"/>
                </a:solidFill>
                <a:latin typeface="Consolas" panose="020B0609020204030204" pitchFamily="49" charset="0"/>
              </a:rPr>
              <a:t> { </a:t>
            </a:r>
            <a:r>
              <a:rPr lang="en-US" sz="1800" dirty="0">
                <a:solidFill>
                  <a:srgbClr val="FF0000"/>
                </a:solidFill>
                <a:latin typeface="Consolas" panose="020B0609020204030204" pitchFamily="49" charset="0"/>
              </a:rPr>
              <a:t>// OK</a:t>
            </a:r>
          </a:p>
          <a:p>
            <a:r>
              <a:rPr lang="en-US" sz="1800" dirty="0" smtClean="0">
                <a:solidFill>
                  <a:srgbClr val="98676A"/>
                </a:solidFill>
                <a:latin typeface="Consolas" panose="020B0609020204030204" pitchFamily="49" charset="0"/>
              </a:rPr>
              <a:t>    return</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121844286"/>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862037"/>
            <a:ext cx="8839200" cy="330669"/>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1229648"/>
            <a:ext cx="8839200" cy="3647152"/>
          </a:xfrm>
          <a:prstGeom prst="rect">
            <a:avLst/>
          </a:prstGeom>
        </p:spPr>
        <p:txBody>
          <a:bodyPr wrap="square">
            <a:spAutoFit/>
          </a:bodyPr>
          <a:lstStyle/>
          <a:p>
            <a:r>
              <a:rPr lang="en-IN" sz="2100" dirty="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param2</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paramN</a:t>
            </a:r>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r>
              <a:rPr lang="en-IN" sz="2100" dirty="0" smtClean="0">
                <a:latin typeface="Consolas" panose="020B0609020204030204" pitchFamily="49" charset="0"/>
              </a:rPr>
              <a:t> </a:t>
            </a:r>
            <a:endParaRPr lang="en-IN" sz="2100" dirty="0">
              <a:latin typeface="Consolas" panose="020B0609020204030204" pitchFamily="49" charset="0"/>
            </a:endParaRPr>
          </a:p>
          <a:p>
            <a:r>
              <a:rPr lang="en-IN" sz="2100" dirty="0" smtClean="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param2</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paramN</a:t>
            </a:r>
            <a:r>
              <a:rPr lang="en-IN" sz="2100" dirty="0" smtClean="0">
                <a:solidFill>
                  <a:schemeClr val="bg1">
                    <a:lumMod val="85000"/>
                  </a:schemeClr>
                </a:solidFill>
                <a:latin typeface="Consolas" panose="020B0609020204030204" pitchFamily="49" charset="0"/>
              </a:rPr>
              <a:t>)</a:t>
            </a:r>
            <a:r>
              <a:rPr lang="en-IN" sz="2100" dirty="0" smtClean="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return</a:t>
            </a:r>
            <a:r>
              <a:rPr lang="en-IN" sz="2100" dirty="0" smtClean="0">
                <a:latin typeface="Consolas" panose="020B0609020204030204" pitchFamily="49" charset="0"/>
              </a:rPr>
              <a:t> </a:t>
            </a:r>
            <a:r>
              <a:rPr lang="en-IN" sz="2100" dirty="0" smtClean="0">
                <a:solidFill>
                  <a:schemeClr val="bg1">
                    <a:lumMod val="75000"/>
                  </a:schemeClr>
                </a:solidFill>
                <a:latin typeface="Consolas" panose="020B0609020204030204" pitchFamily="49" charset="0"/>
              </a:rPr>
              <a:t>expression </a:t>
            </a:r>
            <a:r>
              <a:rPr lang="en-IN" sz="2100" dirty="0">
                <a:solidFill>
                  <a:srgbClr val="92D050"/>
                </a:solidFill>
                <a:latin typeface="Consolas" panose="020B0609020204030204" pitchFamily="49" charset="0"/>
              </a:rPr>
              <a:t>//equivalent to: =&gt; </a:t>
            </a:r>
            <a:r>
              <a:rPr lang="en-IN" sz="2100" dirty="0" smtClean="0">
                <a:solidFill>
                  <a:srgbClr val="92D050"/>
                </a:solidFill>
                <a:latin typeface="Consolas" panose="020B0609020204030204" pitchFamily="49" charset="0"/>
              </a:rPr>
              <a:t>{return </a:t>
            </a:r>
            <a:r>
              <a:rPr lang="en-IN" sz="2100" dirty="0">
                <a:solidFill>
                  <a:srgbClr val="92D050"/>
                </a:solidFill>
                <a:latin typeface="Consolas" panose="020B0609020204030204" pitchFamily="49" charset="0"/>
              </a:rPr>
              <a:t>expression</a:t>
            </a:r>
            <a:r>
              <a:rPr lang="en-IN" sz="2100" dirty="0" smtClean="0">
                <a:solidFill>
                  <a:srgbClr val="92D050"/>
                </a:solidFill>
                <a:latin typeface="Consolas" panose="020B0609020204030204" pitchFamily="49" charset="0"/>
              </a:rPr>
              <a:t>;} </a:t>
            </a:r>
            <a:endParaRPr lang="en-IN" sz="2100" dirty="0">
              <a:solidFill>
                <a:srgbClr val="92D050"/>
              </a:solidFill>
              <a:latin typeface="Consolas" panose="020B0609020204030204" pitchFamily="49" charset="0"/>
            </a:endParaRPr>
          </a:p>
          <a:p>
            <a:endParaRPr lang="en-IN" sz="2100" dirty="0">
              <a:solidFill>
                <a:srgbClr val="92D050"/>
              </a:solidFill>
              <a:latin typeface="Consolas" panose="020B0609020204030204" pitchFamily="49" charset="0"/>
            </a:endParaRPr>
          </a:p>
          <a:p>
            <a:r>
              <a:rPr lang="en-IN" sz="2100" dirty="0" smtClean="0">
                <a:solidFill>
                  <a:srgbClr val="92D050"/>
                </a:solidFill>
                <a:latin typeface="Consolas" panose="020B0609020204030204" pitchFamily="49" charset="0"/>
              </a:rPr>
              <a:t>//Parentheses </a:t>
            </a:r>
            <a:r>
              <a:rPr lang="en-IN" sz="2100" dirty="0">
                <a:solidFill>
                  <a:srgbClr val="92D050"/>
                </a:solidFill>
                <a:latin typeface="Consolas" panose="020B0609020204030204" pitchFamily="49" charset="0"/>
              </a:rPr>
              <a:t>are optional when there's only one </a:t>
            </a:r>
            <a:r>
              <a:rPr lang="en-IN" sz="2100" dirty="0" smtClean="0">
                <a:solidFill>
                  <a:srgbClr val="92D050"/>
                </a:solidFill>
                <a:latin typeface="Consolas" panose="020B0609020204030204" pitchFamily="49" charset="0"/>
              </a:rPr>
              <a:t>parameter:</a:t>
            </a:r>
          </a:p>
          <a:p>
            <a:r>
              <a:rPr lang="en-IN" sz="2100" dirty="0" smtClean="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singleParam</a:t>
            </a:r>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a:p>
            <a:r>
              <a:rPr lang="en-IN" sz="2100" dirty="0" smtClean="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singleParam</a:t>
            </a:r>
            <a:r>
              <a:rPr lang="en-IN" sz="2100" dirty="0" smtClean="0">
                <a:latin typeface="Consolas" panose="020B0609020204030204" pitchFamily="49" charset="0"/>
              </a:rPr>
              <a:t>  </a:t>
            </a:r>
            <a:r>
              <a:rPr lang="en-IN" sz="2100" dirty="0" smtClean="0">
                <a:solidFill>
                  <a:srgbClr val="98676A"/>
                </a:solidFill>
                <a:latin typeface="Consolas" panose="020B0609020204030204" pitchFamily="49" charset="0"/>
              </a:rPr>
              <a:t>=&gt;</a:t>
            </a:r>
            <a:r>
              <a:rPr lang="en-IN" sz="2100" dirty="0" smtClean="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a:p>
            <a:endParaRPr lang="en-IN" sz="2100" dirty="0">
              <a:latin typeface="Consolas" panose="020B0609020204030204" pitchFamily="49" charset="0"/>
            </a:endParaRPr>
          </a:p>
          <a:p>
            <a:r>
              <a:rPr lang="en-IN" sz="2100" dirty="0" smtClean="0">
                <a:solidFill>
                  <a:srgbClr val="92D050"/>
                </a:solidFill>
                <a:latin typeface="Consolas" panose="020B0609020204030204" pitchFamily="49" charset="0"/>
              </a:rPr>
              <a:t>//The function </a:t>
            </a:r>
            <a:r>
              <a:rPr lang="en-IN" sz="2100" dirty="0">
                <a:solidFill>
                  <a:srgbClr val="92D050"/>
                </a:solidFill>
                <a:latin typeface="Consolas" panose="020B0609020204030204" pitchFamily="49" charset="0"/>
              </a:rPr>
              <a:t>with no parameters should be written with a pair of parentheses.</a:t>
            </a:r>
          </a:p>
          <a:p>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p:txBody>
      </p:sp>
      <p:sp>
        <p:nvSpPr>
          <p:cNvPr id="9" name="Rectangle 8"/>
          <p:cNvSpPr/>
          <p:nvPr/>
        </p:nvSpPr>
        <p:spPr>
          <a:xfrm>
            <a:off x="206829" y="4953000"/>
            <a:ext cx="8763000" cy="1708160"/>
          </a:xfrm>
          <a:prstGeom prst="rect">
            <a:avLst/>
          </a:prstGeom>
        </p:spPr>
        <p:txBody>
          <a:bodyPr wrap="square">
            <a:spAutoFit/>
          </a:bodyPr>
          <a:lstStyle/>
          <a:p>
            <a:r>
              <a:rPr lang="en-IN" sz="2100" dirty="0">
                <a:solidFill>
                  <a:srgbClr val="92D050"/>
                </a:solidFill>
                <a:latin typeface="Consolas" panose="020B0609020204030204" pitchFamily="49" charset="0"/>
              </a:rPr>
              <a:t>// Rest parameters and default parameters are supported</a:t>
            </a:r>
          </a:p>
          <a:p>
            <a:r>
              <a:rPr lang="en-IN" sz="2100" dirty="0">
                <a:solidFill>
                  <a:schemeClr val="bg1">
                    <a:lumMod val="7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param2</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...rest</a:t>
            </a:r>
            <a:r>
              <a:rPr lang="en-IN" sz="2100" dirty="0">
                <a:solidFill>
                  <a:schemeClr val="bg1">
                    <a:lumMod val="7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 statements } </a:t>
            </a:r>
            <a:endParaRPr lang="en-IN" sz="2100" dirty="0" smtClean="0">
              <a:solidFill>
                <a:schemeClr val="bg1">
                  <a:lumMod val="75000"/>
                </a:schemeClr>
              </a:solidFill>
              <a:latin typeface="Consolas" panose="020B0609020204030204" pitchFamily="49" charset="0"/>
            </a:endParaRPr>
          </a:p>
          <a:p>
            <a:endParaRPr lang="en-IN" sz="2100" dirty="0">
              <a:solidFill>
                <a:schemeClr val="bg1">
                  <a:lumMod val="75000"/>
                </a:schemeClr>
              </a:solidFill>
              <a:latin typeface="Consolas" panose="020B0609020204030204" pitchFamily="49" charset="0"/>
            </a:endParaRPr>
          </a:p>
          <a:p>
            <a:r>
              <a:rPr lang="en-IN" sz="2100" dirty="0">
                <a:solidFill>
                  <a:schemeClr val="bg1">
                    <a:lumMod val="7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 </a:t>
            </a:r>
            <a:r>
              <a:rPr lang="en-IN" sz="2100" dirty="0">
                <a:solidFill>
                  <a:srgbClr val="98676A"/>
                </a:solidFill>
                <a:latin typeface="Consolas" panose="020B0609020204030204" pitchFamily="49" charset="0"/>
              </a:rPr>
              <a:t>=</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defaultVal1</a:t>
            </a:r>
            <a:r>
              <a:rPr lang="en-IN" sz="2100" dirty="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param2</a:t>
            </a:r>
            <a:r>
              <a:rPr lang="en-IN" sz="2100" dirty="0">
                <a:latin typeface="Consolas" panose="020B0609020204030204" pitchFamily="49" charset="0"/>
              </a:rPr>
              <a:t>, …, </a:t>
            </a:r>
            <a:r>
              <a:rPr lang="en-IN" sz="2100" dirty="0">
                <a:solidFill>
                  <a:srgbClr val="FF7F27"/>
                </a:solidFill>
                <a:latin typeface="Consolas" panose="020B0609020204030204" pitchFamily="49" charset="0"/>
                <a:cs typeface="Arial" panose="020B0604020202020204" pitchFamily="34" charset="0"/>
              </a:rPr>
              <a:t>paramN</a:t>
            </a:r>
            <a:r>
              <a:rPr lang="en-IN" sz="2100" dirty="0">
                <a:latin typeface="Consolas" panose="020B0609020204030204" pitchFamily="49" charset="0"/>
              </a:rPr>
              <a:t> </a:t>
            </a:r>
            <a:r>
              <a:rPr lang="en-IN" sz="2100" dirty="0">
                <a:solidFill>
                  <a:srgbClr val="98676A"/>
                </a:solidFill>
                <a:latin typeface="Consolas" panose="020B0609020204030204" pitchFamily="49" charset="0"/>
              </a:rPr>
              <a:t>=</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defaultValN</a:t>
            </a:r>
            <a:r>
              <a:rPr lang="en-IN" sz="2100" dirty="0">
                <a:solidFill>
                  <a:schemeClr val="bg1">
                    <a:lumMod val="7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 </a:t>
            </a:r>
            <a:r>
              <a:rPr lang="en-IN" sz="2100" dirty="0" smtClean="0">
                <a:solidFill>
                  <a:schemeClr val="bg1">
                    <a:lumMod val="75000"/>
                  </a:schemeClr>
                </a:solidFill>
                <a:latin typeface="Consolas" panose="020B0609020204030204" pitchFamily="49" charset="0"/>
              </a:rPr>
              <a:t>statements </a:t>
            </a:r>
            <a:r>
              <a:rPr lang="en-IN" sz="2100" dirty="0">
                <a:solidFill>
                  <a:schemeClr val="bg1">
                    <a:lumMod val="75000"/>
                  </a:schemeClr>
                </a:solidFill>
                <a:latin typeface="Consolas" panose="020B0609020204030204" pitchFamily="49" charset="0"/>
              </a:rPr>
              <a:t>}</a:t>
            </a:r>
          </a:p>
        </p:txBody>
      </p:sp>
    </p:spTree>
    <p:extLst>
      <p:ext uri="{BB962C8B-B14F-4D97-AF65-F5344CB8AC3E}">
        <p14:creationId xmlns:p14="http://schemas.microsoft.com/office/powerpoint/2010/main" val="234129256"/>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038761"/>
            <a:ext cx="8686800" cy="1323439"/>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Function </a:t>
            </a:r>
            <a:r>
              <a:rPr lang="en-US" sz="2000" b="1" dirty="0" smtClean="0">
                <a:latin typeface="Arial" panose="020B0604020202020204" pitchFamily="34" charset="0"/>
                <a:cs typeface="Arial" panose="020B0604020202020204" pitchFamily="34" charset="0"/>
              </a:rPr>
              <a:t>Declarations</a:t>
            </a:r>
          </a:p>
          <a:p>
            <a:r>
              <a:rPr lang="en-IN" sz="2000" dirty="0" smtClean="0">
                <a:solidFill>
                  <a:srgbClr val="98676A"/>
                </a:solidFill>
                <a:latin typeface="Consolas" panose="020B0609020204030204" pitchFamily="49" charset="0"/>
              </a:rPr>
              <a:t>function</a:t>
            </a:r>
            <a:r>
              <a:rPr lang="en-IN" sz="2000" dirty="0" smtClean="0">
                <a:latin typeface="Consolas" panose="020B0609020204030204" pitchFamily="49" charset="0"/>
              </a:rPr>
              <a:t> </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chemeClr val="bg1">
                    <a:lumMod val="75000"/>
                  </a:schemeClr>
                </a:solidFill>
                <a:latin typeface="Consolas" panose="020B0609020204030204" pitchFamily="49" charset="0"/>
              </a:rPr>
              <a:t>([param[, param,[..., param]]]) {</a:t>
            </a:r>
          </a:p>
          <a:p>
            <a:r>
              <a:rPr lang="en-IN" sz="2000" dirty="0">
                <a:solidFill>
                  <a:schemeClr val="bg1">
                    <a:lumMod val="75000"/>
                  </a:schemeClr>
                </a:solidFill>
                <a:latin typeface="Consolas" panose="020B0609020204030204" pitchFamily="49" charset="0"/>
              </a:rPr>
              <a:t>   [statements]</a:t>
            </a:r>
          </a:p>
          <a:p>
            <a:r>
              <a:rPr lang="en-IN" sz="2000" dirty="0" smtClean="0">
                <a:solidFill>
                  <a:schemeClr val="bg1">
                    <a:lumMod val="75000"/>
                  </a:schemeClr>
                </a:solidFill>
                <a:latin typeface="Consolas" panose="020B0609020204030204" pitchFamily="49" charset="0"/>
              </a:rPr>
              <a:t>}</a:t>
            </a:r>
            <a:endParaRPr lang="en-IN" sz="2000" dirty="0" smtClean="0">
              <a:latin typeface="Consolas" panose="020B0609020204030204" pitchFamily="49" charset="0"/>
            </a:endParaRPr>
          </a:p>
        </p:txBody>
      </p:sp>
      <p:sp>
        <p:nvSpPr>
          <p:cNvPr id="5" name="Rectangle 4"/>
          <p:cNvSpPr/>
          <p:nvPr/>
        </p:nvSpPr>
        <p:spPr>
          <a:xfrm>
            <a:off x="250371" y="2583359"/>
            <a:ext cx="6019800" cy="769441"/>
          </a:xfrm>
          <a:prstGeom prst="rect">
            <a:avLst/>
          </a:prstGeom>
        </p:spPr>
        <p:txBody>
          <a:bodyPr wrap="square">
            <a:spAutoFit/>
          </a:bodyPr>
          <a:lstStyle/>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9CDCFE"/>
                </a:solidFill>
                <a:latin typeface="Consolas" panose="020B0609020204030204" pitchFamily="49" charset="0"/>
              </a:rPr>
              <a:t>x</a:t>
            </a:r>
            <a:r>
              <a:rPr lang="en-IN" sz="2200" dirty="0">
                <a:solidFill>
                  <a:srgbClr val="D4D4D4"/>
                </a:solidFill>
                <a:latin typeface="Consolas" panose="020B0609020204030204" pitchFamily="49" charset="0"/>
              </a:rPr>
              <a:t> = ((</a:t>
            </a:r>
            <a:r>
              <a:rPr lang="en-IN" sz="2200" dirty="0">
                <a:solidFill>
                  <a:srgbClr val="9CDCFE"/>
                </a:solidFill>
                <a:latin typeface="Consolas" panose="020B0609020204030204" pitchFamily="49" charset="0"/>
              </a:rPr>
              <a:t>a</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a </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4</a:t>
            </a:r>
            <a:r>
              <a:rPr lang="en-IN" sz="2200" dirty="0">
                <a:solidFill>
                  <a:srgbClr val="D4D4D4"/>
                </a:solidFill>
                <a:latin typeface="Consolas" panose="020B0609020204030204" pitchFamily="49" charset="0"/>
              </a:rPr>
              <a:t>, </a:t>
            </a:r>
            <a:r>
              <a:rPr lang="en-IN" sz="2200" dirty="0">
                <a:solidFill>
                  <a:srgbClr val="B5CEA8"/>
                </a:solidFill>
                <a:latin typeface="Consolas" panose="020B0609020204030204" pitchFamily="49" charset="0"/>
              </a:rPr>
              <a:t>5</a:t>
            </a:r>
            <a:r>
              <a:rPr lang="en-IN" sz="2200" dirty="0">
                <a:solidFill>
                  <a:srgbClr val="D4D4D4"/>
                </a:solidFill>
                <a:latin typeface="Consolas" panose="020B0609020204030204" pitchFamily="49" charset="0"/>
              </a:rPr>
              <a:t>);</a:t>
            </a:r>
          </a:p>
          <a:p>
            <a:r>
              <a:rPr lang="en-IN" sz="2200" dirty="0">
                <a:solidFill>
                  <a:srgbClr val="4EC9B0"/>
                </a:solidFill>
                <a:latin typeface="Consolas" panose="020B0609020204030204" pitchFamily="49" charset="0"/>
              </a:rPr>
              <a:t>console</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9CDCFE"/>
                </a:solidFill>
                <a:latin typeface="Consolas" panose="020B0609020204030204" pitchFamily="49" charset="0"/>
              </a:rPr>
              <a:t>x</a:t>
            </a:r>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7" name="Rectangle 6"/>
          <p:cNvSpPr/>
          <p:nvPr/>
        </p:nvSpPr>
        <p:spPr>
          <a:xfrm>
            <a:off x="228600" y="3568051"/>
            <a:ext cx="8610600" cy="1631216"/>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Function Expressions</a:t>
            </a:r>
          </a:p>
          <a:p>
            <a:r>
              <a:rPr lang="en-IN" sz="2000" dirty="0" smtClean="0">
                <a:solidFill>
                  <a:srgbClr val="0077AA"/>
                </a:solidFill>
                <a:latin typeface="Consolas" panose="020B0609020204030204" pitchFamily="49" charset="0"/>
              </a:rPr>
              <a:t>var</a:t>
            </a:r>
            <a:r>
              <a:rPr lang="en-IN" sz="2000" dirty="0" smtClean="0">
                <a:latin typeface="Consolas" panose="020B0609020204030204" pitchFamily="49" charset="0"/>
              </a:rPr>
              <a:t> </a:t>
            </a:r>
            <a:r>
              <a:rPr lang="en-IN" sz="2000" dirty="0">
                <a:solidFill>
                  <a:srgbClr val="DD4A68"/>
                </a:solidFill>
                <a:latin typeface="Consolas" panose="020B0609020204030204" pitchFamily="49" charset="0"/>
              </a:rPr>
              <a:t>myFunction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98676A"/>
                </a:solidFill>
                <a:latin typeface="Consolas" panose="020B0609020204030204" pitchFamily="49" charset="0"/>
              </a:rPr>
              <a:t>=</a:t>
            </a:r>
            <a:r>
              <a:rPr lang="en-IN" sz="2000" dirty="0" smtClean="0">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latin typeface="Consolas" panose="020B0609020204030204" pitchFamily="49" charset="0"/>
              </a:rPr>
              <a:t> </a:t>
            </a:r>
            <a:r>
              <a:rPr lang="en-IN" sz="2000" dirty="0">
                <a:solidFill>
                  <a:schemeClr val="bg1">
                    <a:lumMod val="75000"/>
                  </a:schemeClr>
                </a:solidFill>
                <a:latin typeface="Consolas" panose="020B0609020204030204" pitchFamily="49"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chemeClr val="bg1">
                    <a:lumMod val="75000"/>
                  </a:schemeClr>
                </a:solidFill>
                <a:latin typeface="Consolas" panose="020B0609020204030204" pitchFamily="49" charset="0"/>
              </a:rPr>
              <a:t>]([param1[, param2[, ..., paramN]]]) {</a:t>
            </a:r>
          </a:p>
          <a:p>
            <a:r>
              <a:rPr lang="en-IN" sz="2000" dirty="0">
                <a:solidFill>
                  <a:schemeClr val="bg1">
                    <a:lumMod val="75000"/>
                  </a:schemeClr>
                </a:solidFill>
                <a:latin typeface="Consolas" panose="020B0609020204030204" pitchFamily="49" charset="0"/>
              </a:rPr>
              <a:t>   statements</a:t>
            </a:r>
          </a:p>
          <a:p>
            <a:r>
              <a:rPr lang="en-IN" sz="2000" dirty="0">
                <a:solidFill>
                  <a:schemeClr val="bg1">
                    <a:lumMod val="75000"/>
                  </a:schemeClr>
                </a:solidFill>
                <a:latin typeface="Consolas" panose="020B0609020204030204" pitchFamily="49" charset="0"/>
              </a:rPr>
              <a:t>};</a:t>
            </a:r>
          </a:p>
        </p:txBody>
      </p:sp>
      <p:sp>
        <p:nvSpPr>
          <p:cNvPr id="9" name="Rectangle 8"/>
          <p:cNvSpPr/>
          <p:nvPr/>
        </p:nvSpPr>
        <p:spPr>
          <a:xfrm>
            <a:off x="228600" y="5334000"/>
            <a:ext cx="5638800" cy="769441"/>
          </a:xfrm>
          <a:prstGeom prst="rect">
            <a:avLst/>
          </a:prstGeom>
        </p:spPr>
        <p:txBody>
          <a:bodyPr wrap="square">
            <a:spAutoFit/>
          </a:bodyPr>
          <a:lstStyle/>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fn1</a:t>
            </a:r>
            <a:r>
              <a:rPr lang="en-IN" sz="2200" dirty="0">
                <a:solidFill>
                  <a:srgbClr val="D4D4D4"/>
                </a:solidFill>
                <a:latin typeface="Consolas" panose="020B0609020204030204" pitchFamily="49" charset="0"/>
              </a:rPr>
              <a:t> = (</a:t>
            </a:r>
            <a:r>
              <a:rPr lang="en-IN" sz="2200" dirty="0">
                <a:solidFill>
                  <a:srgbClr val="9CDCFE"/>
                </a:solidFill>
                <a:latin typeface="Consolas" panose="020B0609020204030204" pitchFamily="49" charset="0"/>
              </a:rPr>
              <a:t>a</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a </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a:t>
            </a:r>
          </a:p>
          <a:p>
            <a:r>
              <a:rPr lang="en-IN" sz="2200" dirty="0">
                <a:solidFill>
                  <a:srgbClr val="4EC9B0"/>
                </a:solidFill>
                <a:latin typeface="Consolas" panose="020B0609020204030204" pitchFamily="49" charset="0"/>
              </a:rPr>
              <a:t>console</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fn1</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3</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4</a:t>
            </a:r>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6" name="Rectangle 5"/>
          <p:cNvSpPr/>
          <p:nvPr/>
        </p:nvSpPr>
        <p:spPr>
          <a:xfrm>
            <a:off x="5867400" y="1796534"/>
            <a:ext cx="3124200" cy="1015663"/>
          </a:xfrm>
          <a:prstGeom prst="rect">
            <a:avLst/>
          </a:prstGeom>
          <a:ln w="28575">
            <a:solidFill>
              <a:srgbClr val="FF0000"/>
            </a:solidFill>
          </a:ln>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a </a:t>
            </a:r>
            <a:r>
              <a:rPr lang="en-IN" sz="2000" dirty="0" smtClean="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0" name="Rectangle 9"/>
          <p:cNvSpPr/>
          <p:nvPr/>
        </p:nvSpPr>
        <p:spPr>
          <a:xfrm>
            <a:off x="5029200" y="4482451"/>
            <a:ext cx="3962400" cy="1015663"/>
          </a:xfrm>
          <a:prstGeom prst="rect">
            <a:avLst/>
          </a:prstGeom>
          <a:ln w="28575">
            <a:solidFill>
              <a:srgbClr val="FE1212"/>
            </a:solidFill>
          </a:ln>
        </p:spPr>
        <p:txBody>
          <a:bodyPr wrap="square">
            <a:spAutoFit/>
          </a:bodyPr>
          <a:lstStyle/>
          <a:p>
            <a:r>
              <a:rPr lang="en-IN" sz="2000" dirty="0">
                <a:solidFill>
                  <a:srgbClr val="569CD6"/>
                </a:solidFill>
                <a:latin typeface="Consolas" panose="020B0609020204030204" pitchFamily="49" charset="0"/>
              </a:rPr>
              <a:t>const</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a </a:t>
            </a:r>
            <a:r>
              <a:rPr lang="en-IN" sz="2000" dirty="0" smtClean="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cxnSp>
        <p:nvCxnSpPr>
          <p:cNvPr id="12" name="Elbow Connector 11"/>
          <p:cNvCxnSpPr/>
          <p:nvPr/>
        </p:nvCxnSpPr>
        <p:spPr>
          <a:xfrm rot="5400000">
            <a:off x="4351200" y="1161684"/>
            <a:ext cx="360000" cy="2520000"/>
          </a:xfrm>
          <a:prstGeom prst="bentConnector3">
            <a:avLst>
              <a:gd name="adj1" fmla="val -1837"/>
            </a:avLst>
          </a:prstGeom>
          <a:ln w="28575">
            <a:solidFill>
              <a:srgbClr val="FE121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5400000">
            <a:off x="3521185" y="3873000"/>
            <a:ext cx="360000" cy="2520000"/>
          </a:xfrm>
          <a:prstGeom prst="bentConnector3">
            <a:avLst>
              <a:gd name="adj1" fmla="val -1837"/>
            </a:avLst>
          </a:prstGeom>
          <a:ln w="28575">
            <a:solidFill>
              <a:srgbClr val="FE121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1390610"/>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a:t>
            </a:r>
            <a:r>
              <a:rPr lang="en-US" sz="3600" i="1" dirty="0">
                <a:solidFill>
                  <a:srgbClr val="13D9E3"/>
                </a:solidFill>
                <a:latin typeface="Arial" panose="020B0604020202020204" pitchFamily="34" charset="0"/>
                <a:cs typeface="Arial" panose="020B0604020202020204" pitchFamily="34" charset="0"/>
              </a:rPr>
              <a:t>function </a:t>
            </a:r>
            <a:r>
              <a:rPr lang="en-US" sz="3600" i="1" dirty="0" smtClean="0">
                <a:solidFill>
                  <a:srgbClr val="13D9E3"/>
                </a:solidFill>
                <a:latin typeface="Arial" panose="020B0604020202020204" pitchFamily="34" charset="0"/>
                <a:cs typeface="Arial" panose="020B0604020202020204" pitchFamily="34" charset="0"/>
              </a:rPr>
              <a:t>without </a:t>
            </a:r>
            <a:r>
              <a:rPr lang="en-US" sz="3600" i="1" dirty="0">
                <a:solidFill>
                  <a:srgbClr val="13D9E3"/>
                </a:solidFill>
                <a:latin typeface="Arial" panose="020B0604020202020204" pitchFamily="34" charset="0"/>
                <a:cs typeface="Arial" panose="020B0604020202020204" pitchFamily="34" charset="0"/>
              </a:rPr>
              <a:t>arguments</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76200" y="2057400"/>
            <a:ext cx="8915400" cy="1200329"/>
          </a:xfrm>
          <a:prstGeom prst="rect">
            <a:avLst/>
          </a:prstGeom>
        </p:spPr>
        <p:txBody>
          <a:bodyPr wrap="square">
            <a:spAutoFit/>
          </a:bodyPr>
          <a:lstStyle/>
          <a:p>
            <a:r>
              <a:rPr lang="en-IN" sz="1800" dirty="0">
                <a:solidFill>
                  <a:srgbClr val="608B4E"/>
                </a:solidFill>
                <a:latin typeface="Consolas" panose="020B0609020204030204" pitchFamily="49" charset="0"/>
              </a:rPr>
              <a:t>// const fn = function(){</a:t>
            </a:r>
            <a:endParaRPr lang="en-IN" sz="1800" dirty="0">
              <a:solidFill>
                <a:srgbClr val="D4D4D4"/>
              </a:solidFill>
              <a:latin typeface="Consolas" panose="020B0609020204030204" pitchFamily="49" charset="0"/>
            </a:endParaRPr>
          </a:p>
          <a:p>
            <a:r>
              <a:rPr lang="en-IN" sz="1800" dirty="0">
                <a:solidFill>
                  <a:srgbClr val="608B4E"/>
                </a:solidFill>
                <a:latin typeface="Consolas" panose="020B0609020204030204" pitchFamily="49" charset="0"/>
              </a:rPr>
              <a:t>// </a:t>
            </a:r>
            <a:r>
              <a:rPr lang="en-IN" sz="1800" dirty="0" smtClean="0">
                <a:solidFill>
                  <a:srgbClr val="608B4E"/>
                </a:solidFill>
                <a:latin typeface="Consolas" panose="020B0609020204030204" pitchFamily="49" charset="0"/>
              </a:rPr>
              <a:t>   return </a:t>
            </a:r>
            <a:r>
              <a:rPr lang="en-IN" sz="1800" dirty="0">
                <a:solidFill>
                  <a:srgbClr val="608B4E"/>
                </a:solidFill>
                <a:latin typeface="Consolas" panose="020B0609020204030204" pitchFamily="49" charset="0"/>
              </a:rPr>
              <a:t>"Hello World";</a:t>
            </a:r>
            <a:endParaRPr lang="en-IN" sz="1800" dirty="0">
              <a:solidFill>
                <a:srgbClr val="D4D4D4"/>
              </a:solidFill>
              <a:latin typeface="Consolas" panose="020B0609020204030204" pitchFamily="49" charset="0"/>
            </a:endParaRPr>
          </a:p>
          <a:p>
            <a:r>
              <a:rPr lang="en-IN" sz="1800" dirty="0">
                <a:solidFill>
                  <a:srgbClr val="608B4E"/>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608B4E"/>
                </a:solidFill>
                <a:latin typeface="Consolas" panose="020B0609020204030204" pitchFamily="49" charset="0"/>
              </a:rPr>
              <a:t>// console.log(fn</a:t>
            </a:r>
            <a:r>
              <a:rPr lang="en-IN" sz="1800" dirty="0" smtClean="0">
                <a:solidFill>
                  <a:srgbClr val="608B4E"/>
                </a:solidFill>
                <a:latin typeface="Consolas" panose="020B0609020204030204" pitchFamily="49" charset="0"/>
              </a:rPr>
              <a:t>());</a:t>
            </a:r>
            <a:endParaRPr lang="en-IN" sz="1800" dirty="0">
              <a:solidFill>
                <a:srgbClr val="D4D4D4"/>
              </a:solidFill>
              <a:latin typeface="Consolas" panose="020B0609020204030204" pitchFamily="49" charset="0"/>
            </a:endParaRPr>
          </a:p>
        </p:txBody>
      </p:sp>
      <p:sp>
        <p:nvSpPr>
          <p:cNvPr id="3" name="Rectangle 2"/>
          <p:cNvSpPr/>
          <p:nvPr/>
        </p:nvSpPr>
        <p:spPr>
          <a:xfrm>
            <a:off x="228600" y="3505200"/>
            <a:ext cx="8610600" cy="2308324"/>
          </a:xfrm>
          <a:prstGeom prst="rect">
            <a:avLst/>
          </a:prstGeom>
        </p:spPr>
        <p:txBody>
          <a:bodyPr wrap="square">
            <a:spAutoFit/>
          </a:bodyPr>
          <a:lstStyle/>
          <a:p>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 = () </a:t>
            </a:r>
            <a:r>
              <a:rPr lang="en-US" sz="1800" dirty="0">
                <a:solidFill>
                  <a:srgbClr val="98676A"/>
                </a:solidFill>
                <a:latin typeface="Consolas" panose="020B0609020204030204" pitchFamily="49" charset="0"/>
              </a:rPr>
              <a:t>=&gt;</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Hello World1</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8AB1B0"/>
                </a:solidFill>
                <a:latin typeface="Consolas" panose="020B0609020204030204" pitchFamily="49" charset="0"/>
              </a:rPr>
              <a:t>fn</a:t>
            </a:r>
            <a:r>
              <a:rPr lang="en-US" sz="1800" dirty="0" smtClean="0">
                <a:solidFill>
                  <a:srgbClr val="D3AF86"/>
                </a:solidFill>
                <a:latin typeface="Consolas" panose="020B0609020204030204" pitchFamily="49" charset="0"/>
              </a:rPr>
              <a:t>());</a:t>
            </a:r>
          </a:p>
          <a:p>
            <a:endParaRPr lang="en-US" sz="1800" dirty="0" smtClean="0">
              <a:solidFill>
                <a:srgbClr val="D3AF86"/>
              </a:solidFill>
              <a:latin typeface="Consolas" panose="020B0609020204030204" pitchFamily="49" charset="0"/>
            </a:endParaRPr>
          </a:p>
          <a:p>
            <a:endParaRPr lang="en-US" sz="1800" dirty="0">
              <a:solidFill>
                <a:srgbClr val="D3AF86"/>
              </a:solidFill>
              <a:latin typeface="Consolas" panose="020B0609020204030204" pitchFamily="49" charset="0"/>
            </a:endParaRPr>
          </a:p>
          <a:p>
            <a:r>
              <a:rPr lang="en-US" sz="1800" dirty="0">
                <a:solidFill>
                  <a:srgbClr val="F79A32"/>
                </a:solidFill>
                <a:latin typeface="Consolas" panose="020B0609020204030204" pitchFamily="49" charset="0"/>
              </a:rPr>
              <a:t>2.</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 = () </a:t>
            </a:r>
            <a:r>
              <a:rPr lang="en-US" sz="1800" dirty="0">
                <a:solidFill>
                  <a:srgbClr val="98676A"/>
                </a:solidFill>
                <a:latin typeface="Consolas" panose="020B0609020204030204" pitchFamily="49" charset="0"/>
              </a:rPr>
              <a:t>=&gt;</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return</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Hello World2</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300234773"/>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a:t>
            </a:r>
            <a:r>
              <a:rPr lang="en-US" sz="3600" i="1" dirty="0">
                <a:solidFill>
                  <a:srgbClr val="13D9E3"/>
                </a:solidFill>
                <a:latin typeface="Arial" panose="020B0604020202020204" pitchFamily="34" charset="0"/>
                <a:cs typeface="Arial" panose="020B0604020202020204" pitchFamily="34" charset="0"/>
              </a:rPr>
              <a:t>function </a:t>
            </a:r>
            <a:r>
              <a:rPr lang="en-US" sz="3600" i="1" dirty="0" smtClean="0">
                <a:solidFill>
                  <a:srgbClr val="13D9E3"/>
                </a:solidFill>
                <a:latin typeface="Arial" panose="020B0604020202020204" pitchFamily="34" charset="0"/>
                <a:cs typeface="Arial" panose="020B0604020202020204" pitchFamily="34" charset="0"/>
              </a:rPr>
              <a:t>without </a:t>
            </a:r>
            <a:r>
              <a:rPr lang="en-US" sz="3600" i="1" dirty="0">
                <a:solidFill>
                  <a:srgbClr val="13D9E3"/>
                </a:solidFill>
                <a:latin typeface="Arial" panose="020B0604020202020204" pitchFamily="34" charset="0"/>
                <a:cs typeface="Arial" panose="020B0604020202020204" pitchFamily="34" charset="0"/>
              </a:rPr>
              <a:t>arguments</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6" name="Rectangle 5"/>
          <p:cNvSpPr/>
          <p:nvPr/>
        </p:nvSpPr>
        <p:spPr>
          <a:xfrm>
            <a:off x="217714" y="2209800"/>
            <a:ext cx="8610600" cy="2031325"/>
          </a:xfrm>
          <a:prstGeom prst="rect">
            <a:avLst/>
          </a:prstGeom>
        </p:spPr>
        <p:txBody>
          <a:bodyPr wrap="square">
            <a:spAutoFit/>
          </a:bodyPr>
          <a:lstStyle/>
          <a:p>
            <a:r>
              <a:rPr lang="en-US" sz="1800" dirty="0">
                <a:solidFill>
                  <a:srgbClr val="F79A32"/>
                </a:solidFill>
                <a:latin typeface="Consolas" panose="020B0609020204030204" pitchFamily="49" charset="0"/>
              </a:rPr>
              <a:t>3.</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fruits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Mango</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Grapes</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Orange</a:t>
            </a:r>
            <a:r>
              <a:rPr lang="en-US" sz="1800" dirty="0">
                <a:solidFill>
                  <a:srgbClr val="D3AF86"/>
                </a:solidFill>
                <a:latin typeface="Consolas" panose="020B0609020204030204" pitchFamily="49" charset="0"/>
              </a:rPr>
              <a:t>', </a:t>
            </a:r>
            <a:r>
              <a:rPr lang="en-US" sz="1800" dirty="0" smtClean="0">
                <a:solidFill>
                  <a:srgbClr val="D3AF86"/>
                </a:solidFill>
                <a:latin typeface="Consolas" panose="020B0609020204030204" pitchFamily="49" charset="0"/>
              </a:rPr>
              <a:t>'</a:t>
            </a:r>
            <a:r>
              <a:rPr lang="en-US" sz="1800" dirty="0" smtClean="0">
                <a:solidFill>
                  <a:srgbClr val="889B4A"/>
                </a:solidFill>
                <a:latin typeface="Consolas" panose="020B0609020204030204" pitchFamily="49" charset="0"/>
              </a:rPr>
              <a:t>Apple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sort</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const</a:t>
            </a:r>
            <a:r>
              <a:rPr lang="en-US" sz="1800" dirty="0" smtClean="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 = () </a:t>
            </a:r>
            <a:r>
              <a:rPr lang="en-US" sz="1800" dirty="0">
                <a:solidFill>
                  <a:srgbClr val="98676A"/>
                </a:solidFill>
                <a:latin typeface="Consolas" panose="020B0609020204030204" pitchFamily="49" charset="0"/>
              </a:rPr>
              <a:t>=&gt;</a:t>
            </a:r>
            <a:r>
              <a:rPr lang="en-US" sz="1800" dirty="0">
                <a:solidFill>
                  <a:srgbClr val="D3AF86"/>
                </a:solidFill>
                <a:latin typeface="Consolas" panose="020B0609020204030204" pitchFamily="49" charset="0"/>
              </a:rPr>
              <a:t> {</a:t>
            </a:r>
          </a:p>
          <a:p>
            <a:r>
              <a:rPr lang="en-US" sz="1800" dirty="0" smtClean="0">
                <a:solidFill>
                  <a:srgbClr val="DC3958"/>
                </a:solidFill>
                <a:latin typeface="Consolas" panose="020B0609020204030204" pitchFamily="49" charset="0"/>
              </a:rPr>
              <a:t>       fruits</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forEach</a:t>
            </a:r>
            <a:r>
              <a:rPr lang="en-US" sz="1800" dirty="0" smtClean="0">
                <a:solidFill>
                  <a:srgbClr val="D3AF86"/>
                </a:solidFill>
                <a:latin typeface="Consolas" panose="020B0609020204030204" pitchFamily="49" charset="0"/>
              </a:rPr>
              <a:t>(</a:t>
            </a:r>
            <a:r>
              <a:rPr lang="en-US" sz="1800" dirty="0" smtClean="0">
                <a:solidFill>
                  <a:srgbClr val="98676A"/>
                </a:solidFill>
                <a:latin typeface="Consolas" panose="020B0609020204030204" pitchFamily="49" charset="0"/>
              </a:rPr>
              <a:t>function</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value</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value</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 </a:t>
            </a:r>
            <a:endParaRPr lang="en-US" sz="1800" dirty="0">
              <a:solidFill>
                <a:srgbClr val="D3AF86"/>
              </a:solidFill>
              <a:latin typeface="Consolas" panose="020B0609020204030204" pitchFamily="49" charset="0"/>
            </a:endParaRP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8AB1B0"/>
                </a:solidFill>
                <a:latin typeface="Consolas" panose="020B0609020204030204" pitchFamily="49" charset="0"/>
              </a:rPr>
              <a:t>   fn</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31304692"/>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 with arguments</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66700" y="2209800"/>
            <a:ext cx="4914900" cy="1569660"/>
          </a:xfrm>
          <a:prstGeom prst="rect">
            <a:avLst/>
          </a:prstGeom>
        </p:spPr>
        <p:txBody>
          <a:bodyPr wrap="square">
            <a:spAutoFit/>
          </a:bodyPr>
          <a:lstStyle/>
          <a:p>
            <a:r>
              <a:rPr lang="en-IN" dirty="0">
                <a:solidFill>
                  <a:srgbClr val="569CD6"/>
                </a:solidFill>
                <a:latin typeface="Consolas" panose="020B0609020204030204" pitchFamily="49" charset="0"/>
              </a:rPr>
              <a:t>const</a:t>
            </a:r>
            <a:r>
              <a:rPr lang="en-IN" dirty="0">
                <a:solidFill>
                  <a:srgbClr val="D4D4D4"/>
                </a:solidFill>
                <a:latin typeface="Consolas" panose="020B0609020204030204" pitchFamily="49" charset="0"/>
              </a:rPr>
              <a:t> </a:t>
            </a:r>
            <a:r>
              <a:rPr lang="en-IN" dirty="0">
                <a:solidFill>
                  <a:srgbClr val="DCDCAA"/>
                </a:solidFill>
                <a:latin typeface="Consolas" panose="020B0609020204030204" pitchFamily="49" charset="0"/>
              </a:rPr>
              <a:t>fn</a:t>
            </a:r>
            <a:r>
              <a:rPr lang="en-IN" dirty="0">
                <a:solidFill>
                  <a:srgbClr val="D4D4D4"/>
                </a:solidFill>
                <a:latin typeface="Consolas" panose="020B0609020204030204" pitchFamily="49" charset="0"/>
              </a:rPr>
              <a:t> = </a:t>
            </a:r>
            <a:r>
              <a:rPr lang="en-IN" dirty="0" smtClean="0">
                <a:solidFill>
                  <a:srgbClr val="569CD6"/>
                </a:solidFill>
                <a:latin typeface="Consolas" panose="020B0609020204030204" pitchFamily="49" charset="0"/>
              </a:rPr>
              <a:t>function </a:t>
            </a:r>
            <a:r>
              <a:rPr lang="en-IN" dirty="0" smtClean="0">
                <a:solidFill>
                  <a:srgbClr val="D4D4D4"/>
                </a:solidFill>
                <a:latin typeface="Consolas" panose="020B0609020204030204" pitchFamily="49" charset="0"/>
              </a:rPr>
              <a:t>(</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 {</a:t>
            </a:r>
          </a:p>
          <a:p>
            <a:r>
              <a:rPr lang="en-IN" dirty="0" smtClean="0">
                <a:solidFill>
                  <a:srgbClr val="C586C0"/>
                </a:solidFill>
                <a:latin typeface="Consolas" panose="020B0609020204030204" pitchFamily="49" charset="0"/>
              </a:rPr>
              <a:t>    return</a:t>
            </a:r>
            <a:r>
              <a:rPr lang="en-IN" dirty="0" smtClean="0">
                <a:solidFill>
                  <a:srgbClr val="D4D4D4"/>
                </a:solidFill>
                <a:latin typeface="Consolas" panose="020B0609020204030204" pitchFamily="49" charset="0"/>
              </a:rPr>
              <a:t> </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a:t>
            </a:r>
          </a:p>
          <a:p>
            <a:r>
              <a:rPr lang="en-IN" dirty="0" smtClean="0">
                <a:solidFill>
                  <a:srgbClr val="D4D4D4"/>
                </a:solidFill>
                <a:latin typeface="Consolas" panose="020B0609020204030204" pitchFamily="49" charset="0"/>
              </a:rPr>
              <a:t>};</a:t>
            </a:r>
          </a:p>
          <a:p>
            <a:r>
              <a:rPr lang="en-IN" dirty="0" smtClean="0">
                <a:solidFill>
                  <a:srgbClr val="4EC9B0"/>
                </a:solidFill>
                <a:latin typeface="Consolas" panose="020B0609020204030204" pitchFamily="49" charset="0"/>
              </a:rPr>
              <a:t>console</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log</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fn</a:t>
            </a:r>
            <a:r>
              <a:rPr lang="en-IN" dirty="0" smtClean="0">
                <a:solidFill>
                  <a:srgbClr val="D4D4D4"/>
                </a:solidFill>
                <a:latin typeface="Consolas" panose="020B0609020204030204" pitchFamily="49" charset="0"/>
              </a:rPr>
              <a:t>(</a:t>
            </a:r>
            <a:r>
              <a:rPr lang="en-IN" dirty="0" smtClean="0">
                <a:solidFill>
                  <a:srgbClr val="B5CEA8"/>
                </a:solidFill>
                <a:latin typeface="Consolas" panose="020B0609020204030204" pitchFamily="49" charset="0"/>
              </a:rPr>
              <a:t>1</a:t>
            </a:r>
            <a:r>
              <a:rPr lang="en-IN" dirty="0">
                <a:solidFill>
                  <a:srgbClr val="D4D4D4"/>
                </a:solidFill>
                <a:latin typeface="Consolas" panose="020B0609020204030204" pitchFamily="49" charset="0"/>
              </a:rPr>
              <a:t>, </a:t>
            </a:r>
            <a:r>
              <a:rPr lang="en-IN" dirty="0">
                <a:solidFill>
                  <a:srgbClr val="B5CEA8"/>
                </a:solidFill>
                <a:latin typeface="Consolas" panose="020B0609020204030204" pitchFamily="49" charset="0"/>
              </a:rPr>
              <a:t>2</a:t>
            </a:r>
            <a:r>
              <a:rPr lang="en-IN" dirty="0" smtClean="0">
                <a:solidFill>
                  <a:srgbClr val="D4D4D4"/>
                </a:solidFill>
                <a:latin typeface="Consolas" panose="020B0609020204030204" pitchFamily="49" charset="0"/>
              </a:rPr>
              <a:t>));</a:t>
            </a:r>
            <a:endParaRPr lang="en-IN" dirty="0">
              <a:solidFill>
                <a:srgbClr val="D4D4D4"/>
              </a:solidFill>
              <a:latin typeface="Consolas" panose="020B0609020204030204" pitchFamily="49" charset="0"/>
            </a:endParaRPr>
          </a:p>
        </p:txBody>
      </p:sp>
      <p:cxnSp>
        <p:nvCxnSpPr>
          <p:cNvPr id="13" name="Straight Arrow Connector 12"/>
          <p:cNvCxnSpPr>
            <a:endCxn id="9" idx="0"/>
          </p:cNvCxnSpPr>
          <p:nvPr/>
        </p:nvCxnSpPr>
        <p:spPr>
          <a:xfrm>
            <a:off x="4286250" y="2667000"/>
            <a:ext cx="19050" cy="1600200"/>
          </a:xfrm>
          <a:prstGeom prst="straightConnector1">
            <a:avLst/>
          </a:prstGeom>
          <a:ln w="28575">
            <a:solidFill>
              <a:srgbClr val="FFC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16200000" flipH="1">
            <a:off x="3651514" y="1833427"/>
            <a:ext cx="1188000" cy="3636000"/>
          </a:xfrm>
          <a:prstGeom prst="bentConnector3">
            <a:avLst>
              <a:gd name="adj1" fmla="val 23933"/>
            </a:avLst>
          </a:prstGeom>
          <a:ln w="285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90600" y="3002999"/>
            <a:ext cx="2438400" cy="0"/>
          </a:xfrm>
          <a:prstGeom prst="line">
            <a:avLst/>
          </a:prstGeom>
          <a:ln w="28575">
            <a:solidFill>
              <a:srgbClr val="FE121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733800" y="2667000"/>
            <a:ext cx="990600" cy="0"/>
          </a:xfrm>
          <a:prstGeom prst="line">
            <a:avLst/>
          </a:prstGeom>
          <a:ln w="28575">
            <a:solidFill>
              <a:srgbClr val="FE1212"/>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828800" y="4267200"/>
            <a:ext cx="4953000" cy="830997"/>
            <a:chOff x="1828800" y="4267200"/>
            <a:chExt cx="4953000" cy="830997"/>
          </a:xfrm>
        </p:grpSpPr>
        <p:sp>
          <p:nvSpPr>
            <p:cNvPr id="9" name="Rectangle 8"/>
            <p:cNvSpPr/>
            <p:nvPr/>
          </p:nvSpPr>
          <p:spPr>
            <a:xfrm>
              <a:off x="1828800" y="4267200"/>
              <a:ext cx="4953000" cy="830997"/>
            </a:xfrm>
            <a:prstGeom prst="rect">
              <a:avLst/>
            </a:prstGeom>
          </p:spPr>
          <p:txBody>
            <a:bodyPr wrap="square">
              <a:spAutoFit/>
            </a:bodyPr>
            <a:lstStyle/>
            <a:p>
              <a:r>
                <a:rPr lang="en-IN" dirty="0" smtClean="0">
                  <a:solidFill>
                    <a:srgbClr val="569CD6"/>
                  </a:solidFill>
                  <a:latin typeface="Consolas" panose="020B0609020204030204" pitchFamily="49" charset="0"/>
                </a:rPr>
                <a:t>const</a:t>
              </a:r>
              <a:r>
                <a:rPr lang="en-IN" dirty="0" smtClean="0">
                  <a:solidFill>
                    <a:srgbClr val="D4D4D4"/>
                  </a:solidFill>
                  <a:latin typeface="Consolas" panose="020B0609020204030204" pitchFamily="49" charset="0"/>
                </a:rPr>
                <a:t> </a:t>
              </a:r>
              <a:r>
                <a:rPr lang="en-IN" dirty="0">
                  <a:solidFill>
                    <a:srgbClr val="DCDCAA"/>
                  </a:solidFill>
                  <a:latin typeface="Consolas" panose="020B0609020204030204" pitchFamily="49" charset="0"/>
                </a:rPr>
                <a:t>fn1</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=&gt;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a:t>
              </a:r>
            </a:p>
            <a:p>
              <a:r>
                <a:rPr lang="en-IN" dirty="0">
                  <a:solidFill>
                    <a:srgbClr val="4EC9B0"/>
                  </a:solidFill>
                  <a:latin typeface="Consolas" panose="020B0609020204030204" pitchFamily="49" charset="0"/>
                </a:rPr>
                <a:t>console</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log</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fn1</a:t>
              </a:r>
              <a:r>
                <a:rPr lang="en-IN" dirty="0">
                  <a:solidFill>
                    <a:srgbClr val="D4D4D4"/>
                  </a:solidFill>
                  <a:latin typeface="Consolas" panose="020B0609020204030204" pitchFamily="49" charset="0"/>
                </a:rPr>
                <a:t>(</a:t>
              </a:r>
              <a:r>
                <a:rPr lang="en-IN" dirty="0">
                  <a:solidFill>
                    <a:srgbClr val="B5CEA8"/>
                  </a:solidFill>
                  <a:latin typeface="Consolas" panose="020B0609020204030204" pitchFamily="49" charset="0"/>
                </a:rPr>
                <a:t>5</a:t>
              </a:r>
              <a:r>
                <a:rPr lang="en-IN" dirty="0">
                  <a:solidFill>
                    <a:srgbClr val="D4D4D4"/>
                  </a:solidFill>
                  <a:latin typeface="Consolas" panose="020B0609020204030204" pitchFamily="49" charset="0"/>
                </a:rPr>
                <a:t>, </a:t>
              </a:r>
              <a:r>
                <a:rPr lang="en-IN" dirty="0">
                  <a:solidFill>
                    <a:srgbClr val="B5CEA8"/>
                  </a:solidFill>
                  <a:latin typeface="Consolas" panose="020B0609020204030204" pitchFamily="49" charset="0"/>
                </a:rPr>
                <a:t>6</a:t>
              </a:r>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sp>
          <p:nvSpPr>
            <p:cNvPr id="31" name="Rectangle 30"/>
            <p:cNvSpPr/>
            <p:nvPr/>
          </p:nvSpPr>
          <p:spPr>
            <a:xfrm>
              <a:off x="3905250" y="4324350"/>
              <a:ext cx="1063625" cy="38976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p:cNvSpPr/>
            <p:nvPr/>
          </p:nvSpPr>
          <p:spPr>
            <a:xfrm>
              <a:off x="5562600" y="4324352"/>
              <a:ext cx="1063625" cy="38976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803023254"/>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 with REST</a:t>
            </a:r>
            <a:endParaRPr lang="en-US"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78468"/>
            <a:ext cx="87630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Arrow function </a:t>
            </a:r>
            <a:r>
              <a:rPr lang="en-IN" sz="1800" dirty="0" smtClean="0">
                <a:latin typeface="Arial" panose="020B0604020202020204" pitchFamily="34" charset="0"/>
                <a:cs typeface="Arial" panose="020B0604020202020204" pitchFamily="34" charset="0"/>
              </a:rPr>
              <a:t>does not </a:t>
            </a:r>
            <a:r>
              <a:rPr lang="en-IN" sz="1800" dirty="0">
                <a:latin typeface="Arial" panose="020B0604020202020204" pitchFamily="34" charset="0"/>
                <a:cs typeface="Arial" panose="020B0604020202020204" pitchFamily="34" charset="0"/>
              </a:rPr>
              <a:t>have its own </a:t>
            </a:r>
            <a:r>
              <a:rPr lang="en-IN" sz="1800" b="1" i="1" dirty="0">
                <a:latin typeface="Arial" panose="020B0604020202020204" pitchFamily="34" charset="0"/>
                <a:cs typeface="Arial" panose="020B0604020202020204" pitchFamily="34" charset="0"/>
              </a:rPr>
              <a:t>this, arguments, super</a:t>
            </a:r>
            <a:r>
              <a:rPr lang="en-IN" sz="1800" dirty="0">
                <a:latin typeface="Arial" panose="020B0604020202020204" pitchFamily="34" charset="0"/>
                <a:cs typeface="Arial" panose="020B0604020202020204" pitchFamily="34" charset="0"/>
              </a:rPr>
              <a:t>, or </a:t>
            </a:r>
            <a:r>
              <a:rPr lang="en-IN" sz="1800" b="1" i="1" dirty="0">
                <a:latin typeface="Arial" panose="020B0604020202020204" pitchFamily="34" charset="0"/>
                <a:cs typeface="Arial" panose="020B0604020202020204" pitchFamily="34" charset="0"/>
              </a:rPr>
              <a:t>new.target</a:t>
            </a:r>
            <a:r>
              <a:rPr lang="en-IN" sz="1800" dirty="0">
                <a:latin typeface="Arial" panose="020B0604020202020204" pitchFamily="34" charset="0"/>
                <a:cs typeface="Arial" panose="020B0604020202020204" pitchFamily="34" charset="0"/>
              </a:rPr>
              <a:t>.</a:t>
            </a:r>
          </a:p>
        </p:txBody>
      </p:sp>
      <p:sp>
        <p:nvSpPr>
          <p:cNvPr id="7" name="Rectangle 6"/>
          <p:cNvSpPr/>
          <p:nvPr/>
        </p:nvSpPr>
        <p:spPr>
          <a:xfrm>
            <a:off x="136071" y="1943800"/>
            <a:ext cx="8795657" cy="2585323"/>
          </a:xfrm>
          <a:prstGeom prst="rect">
            <a:avLst/>
          </a:prstGeom>
        </p:spPr>
        <p:txBody>
          <a:bodyPr wrap="square">
            <a:spAutoFit/>
          </a:bodyPr>
          <a:lstStyle/>
          <a:p>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arguments</a:t>
            </a:r>
            <a:r>
              <a:rPr lang="en-US" sz="1800" dirty="0" smtClean="0">
                <a:solidFill>
                  <a:srgbClr val="D3AF86"/>
                </a:solidFill>
                <a:latin typeface="Consolas" panose="020B0609020204030204" pitchFamily="49" charset="0"/>
              </a:rPr>
              <a:t>[</a:t>
            </a:r>
            <a:r>
              <a:rPr lang="en-US" sz="1800" dirty="0" smtClean="0">
                <a:solidFill>
                  <a:srgbClr val="F79A32"/>
                </a:solidFill>
                <a:latin typeface="Consolas" panose="020B0609020204030204" pitchFamily="49" charset="0"/>
              </a:rPr>
              <a:t>0</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Mango</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Grapes</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Orange</a:t>
            </a:r>
            <a:r>
              <a:rPr lang="en-US" sz="1800" dirty="0" smtClean="0">
                <a:solidFill>
                  <a:srgbClr val="D3AF86"/>
                </a:solidFill>
                <a:latin typeface="Consolas" panose="020B0609020204030204" pitchFamily="49" charset="0"/>
              </a:rPr>
              <a:t>'); 	</a:t>
            </a:r>
            <a:r>
              <a:rPr lang="en-US" sz="1800" dirty="0" smtClean="0">
                <a:solidFill>
                  <a:srgbClr val="00B050"/>
                </a:solidFill>
                <a:latin typeface="Consolas" panose="020B0609020204030204" pitchFamily="49" charset="0"/>
              </a:rPr>
              <a:t>// </a:t>
            </a:r>
            <a:r>
              <a:rPr lang="en-US" sz="1800" dirty="0">
                <a:solidFill>
                  <a:srgbClr val="00B050"/>
                </a:solidFill>
                <a:latin typeface="Consolas" panose="020B0609020204030204" pitchFamily="49" charset="0"/>
              </a:rPr>
              <a:t>prints </a:t>
            </a:r>
            <a:r>
              <a:rPr lang="en-US" sz="1800" dirty="0" smtClean="0">
                <a:solidFill>
                  <a:srgbClr val="00B050"/>
                </a:solidFill>
                <a:latin typeface="Consolas" panose="020B0609020204030204" pitchFamily="49" charset="0"/>
              </a:rPr>
              <a:t>Mango</a:t>
            </a:r>
          </a:p>
          <a:p>
            <a:endParaRPr lang="en-US" sz="1800" b="0" dirty="0" smtClean="0">
              <a:solidFill>
                <a:srgbClr val="00B050"/>
              </a:solidFill>
              <a:effectLst/>
              <a:latin typeface="Consolas" panose="020B0609020204030204" pitchFamily="49" charset="0"/>
            </a:endParaRPr>
          </a:p>
          <a:p>
            <a:endParaRPr lang="en-US" sz="1800" b="0" dirty="0">
              <a:solidFill>
                <a:srgbClr val="00B050"/>
              </a:solidFill>
              <a:effectLst/>
              <a:latin typeface="Consolas" panose="020B0609020204030204" pitchFamily="49" charset="0"/>
            </a:endParaRPr>
          </a:p>
          <a:p>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rest</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=&gt;</a:t>
            </a:r>
            <a:r>
              <a:rPr lang="en-US" sz="1800" dirty="0">
                <a:solidFill>
                  <a:srgbClr val="D3AF86"/>
                </a:solidFill>
                <a:latin typeface="Consolas" panose="020B0609020204030204" pitchFamily="49" charset="0"/>
              </a:rPr>
              <a:t> </a:t>
            </a:r>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rest</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0</a:t>
            </a:r>
            <a:r>
              <a:rPr lang="en-US" sz="1800" dirty="0">
                <a:solidFill>
                  <a:srgbClr val="D3AF86"/>
                </a:solidFill>
                <a:latin typeface="Consolas" panose="020B0609020204030204" pitchFamily="49" charset="0"/>
              </a:rPr>
              <a:t>]);</a:t>
            </a:r>
          </a:p>
          <a:p>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Mango</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Grapes</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Orange</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 prints Mango</a:t>
            </a:r>
            <a:endParaRPr lang="en-US" sz="1800" dirty="0">
              <a:solidFill>
                <a:srgbClr val="D3AF86"/>
              </a:solidFill>
              <a:latin typeface="Consolas" panose="020B0609020204030204" pitchFamily="49" charset="0"/>
            </a:endParaRPr>
          </a:p>
          <a:p>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546605804"/>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try catch block</a:t>
            </a:r>
            <a:endParaRPr lang="en-US" sz="6000" dirty="0"/>
          </a:p>
        </p:txBody>
      </p:sp>
    </p:spTree>
    <p:extLst>
      <p:ext uri="{BB962C8B-B14F-4D97-AF65-F5344CB8AC3E}">
        <p14:creationId xmlns:p14="http://schemas.microsoft.com/office/powerpoint/2010/main" val="34966569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console.table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219200"/>
            <a:ext cx="8686800" cy="923330"/>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Displays tabular data as a table. This function takes one mandatory argument data, which must be an array or an object, and one additional optional parameter columns.</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323850" y="2499955"/>
            <a:ext cx="8458200" cy="400110"/>
          </a:xfrm>
          <a:prstGeom prst="rect">
            <a:avLst/>
          </a:prstGeom>
          <a:solidFill>
            <a:schemeClr val="bg2">
              <a:lumMod val="10000"/>
            </a:schemeClr>
          </a:solidFill>
        </p:spPr>
        <p:txBody>
          <a:bodyPr wrap="square">
            <a:spAutoFit/>
          </a:bodyPr>
          <a:lstStyle/>
          <a:p>
            <a:r>
              <a:rPr lang="nn-NO" sz="2000" dirty="0">
                <a:solidFill>
                  <a:srgbClr val="FF7F27"/>
                </a:solidFill>
                <a:latin typeface="Consolas" panose="020B0609020204030204" pitchFamily="49" charset="0"/>
              </a:rPr>
              <a:t>console</a:t>
            </a:r>
            <a:r>
              <a:rPr lang="nn-NO" sz="2000" dirty="0" smtClean="0">
                <a:solidFill>
                  <a:srgbClr val="0077AA"/>
                </a:solidFill>
                <a:latin typeface="Consolas" panose="020B0609020204030204" pitchFamily="49" charset="0"/>
              </a:rPr>
              <a:t>.</a:t>
            </a:r>
            <a:r>
              <a:rPr lang="nn-NO" sz="2000" dirty="0" smtClean="0">
                <a:solidFill>
                  <a:srgbClr val="FFC90E"/>
                </a:solidFill>
                <a:latin typeface="Consolas" panose="020B0609020204030204" pitchFamily="49" charset="0"/>
              </a:rPr>
              <a:t>tab</a:t>
            </a:r>
            <a:r>
              <a:rPr lang="nn-NO" sz="2000" dirty="0">
                <a:solidFill>
                  <a:srgbClr val="FFC90E"/>
                </a:solidFill>
                <a:latin typeface="Consolas" panose="020B0609020204030204" pitchFamily="49" charset="0"/>
              </a:rPr>
              <a:t>le</a:t>
            </a:r>
            <a:r>
              <a:rPr lang="nn-NO" sz="2000" dirty="0" smtClean="0">
                <a:solidFill>
                  <a:schemeClr val="bg1">
                    <a:lumMod val="85000"/>
                  </a:schemeClr>
                </a:solidFill>
                <a:latin typeface="Consolas" panose="020B0609020204030204" pitchFamily="49" charset="0"/>
              </a:rPr>
              <a:t>(data </a:t>
            </a:r>
            <a:r>
              <a:rPr lang="nn-NO" sz="2000" dirty="0">
                <a:solidFill>
                  <a:schemeClr val="bg1">
                    <a:lumMod val="85000"/>
                  </a:schemeClr>
                </a:solidFill>
                <a:latin typeface="Consolas" panose="020B0609020204030204" pitchFamily="49" charset="0"/>
              </a:rPr>
              <a:t>[, columns</a:t>
            </a:r>
            <a:r>
              <a:rPr lang="nn-NO" sz="2000" dirty="0" smtClean="0">
                <a:solidFill>
                  <a:schemeClr val="bg1">
                    <a:lumMod val="85000"/>
                  </a:schemeClr>
                </a:solidFill>
                <a:latin typeface="Consolas" panose="020B0609020204030204" pitchFamily="49" charset="0"/>
              </a:rPr>
              <a:t>]);</a:t>
            </a:r>
            <a:endParaRPr lang="nn-NO" sz="2000" dirty="0">
              <a:solidFill>
                <a:schemeClr val="bg1">
                  <a:lumMod val="85000"/>
                </a:schemeClr>
              </a:solidFill>
              <a:latin typeface="Consolas" panose="020B0609020204030204" pitchFamily="49" charset="0"/>
            </a:endParaRPr>
          </a:p>
        </p:txBody>
      </p:sp>
      <p:sp>
        <p:nvSpPr>
          <p:cNvPr id="3" name="Rectangle 2"/>
          <p:cNvSpPr/>
          <p:nvPr/>
        </p:nvSpPr>
        <p:spPr>
          <a:xfrm>
            <a:off x="228600" y="3219271"/>
            <a:ext cx="8553450" cy="1200329"/>
          </a:xfrm>
          <a:prstGeom prst="rect">
            <a:avLst/>
          </a:prstGeom>
        </p:spPr>
        <p:txBody>
          <a:bodyPr wrap="square">
            <a:spAutoFit/>
          </a:bodyPr>
          <a:lstStyle/>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people</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people</a:t>
            </a:r>
            <a:r>
              <a:rPr lang="en-US" sz="1800" dirty="0">
                <a:solidFill>
                  <a:srgbClr val="D3AF86"/>
                </a:solidFill>
                <a:latin typeface="Consolas" panose="020B0609020204030204" pitchFamily="49" charset="0"/>
              </a:rPr>
              <a:t>); </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494950186"/>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try...catch </a:t>
            </a:r>
            <a:r>
              <a:rPr lang="en-IN" sz="1800" dirty="0">
                <a:latin typeface="Arial" panose="020B0604020202020204" pitchFamily="34" charset="0"/>
                <a:cs typeface="Arial" panose="020B0604020202020204" pitchFamily="34" charset="0"/>
              </a:rPr>
              <a:t>statement marks a block of statements to try, and specifies a response, should an exception be thrown.</a:t>
            </a:r>
          </a:p>
        </p:txBody>
      </p:sp>
      <p:sp>
        <p:nvSpPr>
          <p:cNvPr id="12" name="Rectangle 11"/>
          <p:cNvSpPr/>
          <p:nvPr/>
        </p:nvSpPr>
        <p:spPr>
          <a:xfrm>
            <a:off x="152400" y="2667000"/>
            <a:ext cx="8839200" cy="1754326"/>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try</a:t>
            </a:r>
            <a:r>
              <a:rPr lang="en-IN" sz="1800" dirty="0">
                <a:solidFill>
                  <a:schemeClr val="bg1">
                    <a:lumMod val="95000"/>
                  </a:schemeClr>
                </a:solidFill>
                <a:latin typeface="Arial" panose="020B0604020202020204" pitchFamily="34" charset="0"/>
                <a:cs typeface="Arial" panose="020B0604020202020204" pitchFamily="34" charset="0"/>
              </a:rPr>
              <a:t> statement lets you test a block of code for errors</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catch</a:t>
            </a:r>
            <a:r>
              <a:rPr lang="en-IN" sz="1800" dirty="0">
                <a:solidFill>
                  <a:schemeClr val="bg1">
                    <a:lumMod val="95000"/>
                  </a:schemeClr>
                </a:solidFill>
                <a:latin typeface="Arial" panose="020B0604020202020204" pitchFamily="34" charset="0"/>
                <a:cs typeface="Arial" panose="020B0604020202020204" pitchFamily="34" charset="0"/>
              </a:rPr>
              <a:t> statement lets you handle the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smtClean="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finally</a:t>
            </a:r>
            <a:r>
              <a:rPr lang="en-IN" sz="1800" dirty="0">
                <a:solidFill>
                  <a:schemeClr val="bg1">
                    <a:lumMod val="95000"/>
                  </a:schemeClr>
                </a:solidFill>
                <a:latin typeface="Arial" panose="020B0604020202020204" pitchFamily="34" charset="0"/>
                <a:cs typeface="Arial" panose="020B0604020202020204" pitchFamily="34" charset="0"/>
              </a:rPr>
              <a:t> statement lets you execute code, after try and catch, regardless of the result</a:t>
            </a:r>
            <a:r>
              <a:rPr lang="en-IN" sz="1800" dirty="0" smtClean="0">
                <a:solidFill>
                  <a:schemeClr val="bg1">
                    <a:lumMod val="95000"/>
                  </a:schemeClr>
                </a:solidFill>
                <a:latin typeface="Arial" panose="020B0604020202020204" pitchFamily="34" charset="0"/>
                <a:cs typeface="Arial" panose="020B0604020202020204" pitchFamily="34" charset="0"/>
              </a:rPr>
              <a:t>.</a:t>
            </a:r>
            <a:endParaRPr lang="en-IN" sz="18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2642125"/>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1295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1676400"/>
            <a:ext cx="8839200" cy="4093428"/>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try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try_statements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catch</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exception_var_1 if condition_1</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rgbClr val="92D050"/>
                </a:solidFill>
                <a:latin typeface="Consolas" panose="020B0609020204030204" pitchFamily="49" charset="0"/>
                <a:cs typeface="Arial" panose="020B0604020202020204" pitchFamily="34" charset="0"/>
              </a:rPr>
              <a:t>// non-standard</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catch_statements_1</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catch</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exception_var_2</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catch_statements_2</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E8FC2C"/>
                </a:solidFill>
                <a:latin typeface="Consolas" panose="020B0609020204030204" pitchFamily="49" charset="0"/>
                <a:cs typeface="Arial" panose="020B0604020202020204" pitchFamily="34" charset="0"/>
              </a:rPr>
              <a:t>finally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finally_statements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83239022"/>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304800" y="2971800"/>
            <a:ext cx="8534400" cy="1477328"/>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smtClean="0">
                <a:solidFill>
                  <a:srgbClr val="FFFF00"/>
                </a:solidFill>
                <a:latin typeface="Arial" panose="020B0604020202020204" pitchFamily="34" charset="0"/>
                <a:cs typeface="Arial" panose="020B0604020202020204" pitchFamily="34" charset="0"/>
              </a:rPr>
              <a:t>try</a:t>
            </a:r>
            <a:r>
              <a:rPr lang="en-IN" sz="1800" dirty="0">
                <a:solidFill>
                  <a:srgbClr val="FFFF00"/>
                </a:solidFill>
                <a:latin typeface="Arial" panose="020B0604020202020204" pitchFamily="34" charset="0"/>
                <a:cs typeface="Arial" panose="020B0604020202020204" pitchFamily="34" charset="0"/>
              </a:rPr>
              <a:t>...</a:t>
            </a:r>
            <a:r>
              <a:rPr lang="en-IN" sz="1800" dirty="0" smtClean="0">
                <a:solidFill>
                  <a:srgbClr val="FFFF00"/>
                </a:solidFill>
                <a:latin typeface="Arial" panose="020B0604020202020204" pitchFamily="34" charset="0"/>
                <a:cs typeface="Arial" panose="020B0604020202020204" pitchFamily="34" charset="0"/>
              </a:rPr>
              <a:t>catch</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a:t>
            </a:r>
            <a:r>
              <a:rPr lang="en-IN" sz="1800" dirty="0" smtClean="0">
                <a:solidFill>
                  <a:srgbClr val="FFFF00"/>
                </a:solidFill>
                <a:latin typeface="Arial" panose="020B0604020202020204" pitchFamily="34" charset="0"/>
                <a:cs typeface="Arial" panose="020B0604020202020204" pitchFamily="34" charset="0"/>
              </a:rPr>
              <a:t>finally</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try...catch...finally</a:t>
            </a:r>
          </a:p>
        </p:txBody>
      </p:sp>
      <p:sp>
        <p:nvSpPr>
          <p:cNvPr id="6" name="Rectangle 5"/>
          <p:cNvSpPr/>
          <p:nvPr/>
        </p:nvSpPr>
        <p:spPr>
          <a:xfrm>
            <a:off x="228600" y="172084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a:t>
            </a:r>
            <a:r>
              <a:rPr lang="en-IN" sz="1800" dirty="0">
                <a:latin typeface="Arial" panose="020B0604020202020204" pitchFamily="34" charset="0"/>
                <a:cs typeface="Arial" panose="020B0604020202020204" pitchFamily="34" charset="0"/>
              </a:rPr>
              <a:t> statement consists of a try block, which contains one or more statements ({} must always be used, also for single statements), and at least one catch clause or a finally clause, or both. That is, there are three forms of the try statement:</a:t>
            </a:r>
          </a:p>
        </p:txBody>
      </p:sp>
    </p:spTree>
    <p:extLst>
      <p:ext uri="{BB962C8B-B14F-4D97-AF65-F5344CB8AC3E}">
        <p14:creationId xmlns:p14="http://schemas.microsoft.com/office/powerpoint/2010/main" val="262645780"/>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objects</a:t>
            </a:r>
            <a:endParaRPr lang="en-US" sz="6000" dirty="0"/>
          </a:p>
        </p:txBody>
      </p:sp>
    </p:spTree>
    <p:extLst>
      <p:ext uri="{BB962C8B-B14F-4D97-AF65-F5344CB8AC3E}">
        <p14:creationId xmlns:p14="http://schemas.microsoft.com/office/powerpoint/2010/main" val="1798451701"/>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a:t>
            </a:r>
            <a:r>
              <a:rPr lang="en-US" sz="3600" dirty="0" smtClean="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114800" y="98048"/>
            <a:ext cx="49530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DOM document object is the owner of all other objects in your web page.</a:t>
            </a:r>
          </a:p>
        </p:txBody>
      </p:sp>
      <p:sp>
        <p:nvSpPr>
          <p:cNvPr id="6" name="Rectangle 5"/>
          <p:cNvSpPr/>
          <p:nvPr/>
        </p:nvSpPr>
        <p:spPr>
          <a:xfrm>
            <a:off x="228600" y="1524000"/>
            <a:ext cx="8610600" cy="584775"/>
          </a:xfrm>
          <a:prstGeom prst="rect">
            <a:avLst/>
          </a:prstGeom>
        </p:spPr>
        <p:txBody>
          <a:bodyPr wrap="square">
            <a:spAutoFit/>
          </a:bodyPr>
          <a:lstStyle/>
          <a:p>
            <a:r>
              <a:rPr lang="en-IN" sz="3200" i="1" dirty="0">
                <a:solidFill>
                  <a:srgbClr val="FF0000"/>
                </a:solidFill>
                <a:latin typeface="Calibri" panose="020F0502020204030204" pitchFamily="34" charset="0"/>
                <a:cs typeface="Calibri" panose="020F0502020204030204" pitchFamily="34" charset="0"/>
              </a:rPr>
              <a:t>There are a couple of ways to find the elements.</a:t>
            </a:r>
          </a:p>
        </p:txBody>
      </p:sp>
    </p:spTree>
    <p:extLst>
      <p:ext uri="{BB962C8B-B14F-4D97-AF65-F5344CB8AC3E}">
        <p14:creationId xmlns:p14="http://schemas.microsoft.com/office/powerpoint/2010/main" val="306234784"/>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getElementById</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smtClean="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attribute.</a:t>
            </a:r>
          </a:p>
        </p:txBody>
      </p:sp>
      <p:sp>
        <p:nvSpPr>
          <p:cNvPr id="7" name="Rectangle 6"/>
          <p:cNvSpPr/>
          <p:nvPr/>
        </p:nvSpPr>
        <p:spPr>
          <a:xfrm>
            <a:off x="152400" y="2615148"/>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getElementById</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id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222396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233678"/>
            <a:ext cx="8610600" cy="2862322"/>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Parameters </a:t>
            </a:r>
          </a:p>
          <a:p>
            <a:r>
              <a:rPr lang="en-IN" sz="2000" dirty="0">
                <a:solidFill>
                  <a:srgbClr val="DD4A68"/>
                </a:solidFill>
                <a:latin typeface="Consolas" panose="020B0609020204030204" pitchFamily="49" charset="0"/>
              </a:rPr>
              <a:t>id</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case-sensitive string representing the unique ID of the element being sought.</a:t>
            </a: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Return </a:t>
            </a:r>
            <a:r>
              <a:rPr lang="en-IN" sz="2000" dirty="0">
                <a:latin typeface="Arial" panose="020B0604020202020204" pitchFamily="34" charset="0"/>
                <a:cs typeface="Arial" panose="020B0604020202020204" pitchFamily="34" charset="0"/>
              </a:rPr>
              <a:t>Value</a:t>
            </a:r>
          </a:p>
          <a:p>
            <a:r>
              <a:rPr lang="en-IN" sz="2000" dirty="0">
                <a:solidFill>
                  <a:srgbClr val="DD4A68"/>
                </a:solidFill>
                <a:latin typeface="Consolas" panose="020B0609020204030204" pitchFamily="49" charset="0"/>
              </a:rPr>
              <a:t>element</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reference to an Element object, or null if an element with the specified ID is not in the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2414135228"/>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1477328"/>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innerText</a:t>
            </a:r>
            <a:r>
              <a:rPr lang="en-IN" sz="1800" dirty="0">
                <a:latin typeface="Arial" panose="020B0604020202020204" pitchFamily="34" charset="0"/>
                <a:cs typeface="Arial" panose="020B0604020202020204" pitchFamily="34" charset="0"/>
              </a:rPr>
              <a:t> property can be used to write the dynamic text on the html document</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innerHTML</a:t>
            </a:r>
            <a:r>
              <a:rPr lang="en-IN" sz="1800" dirty="0">
                <a:latin typeface="Arial" panose="020B0604020202020204" pitchFamily="34" charset="0"/>
                <a:cs typeface="Arial" panose="020B0604020202020204" pitchFamily="34" charset="0"/>
              </a:rPr>
              <a:t> property can be used to write the dynamic html on the html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841521808"/>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4267200"/>
            <a:ext cx="8839200" cy="2308324"/>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smtClean="0">
                <a:solidFill>
                  <a:srgbClr val="0000FF"/>
                </a:solidFill>
                <a:latin typeface="Consolas" panose="020B0609020204030204" pitchFamily="49" charset="0"/>
              </a:rPr>
              <a:t>&gt; </a:t>
            </a: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div</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id</a:t>
            </a:r>
            <a:r>
              <a:rPr lang="en-IN" sz="1800" dirty="0">
                <a:solidFill>
                  <a:srgbClr val="0000FF"/>
                </a:solidFill>
                <a:latin typeface="Consolas" panose="020B0609020204030204" pitchFamily="49" charset="0"/>
              </a:rPr>
              <a:t>="div1</a:t>
            </a:r>
            <a:r>
              <a:rPr lang="en-IN" sz="1800" dirty="0" smtClean="0">
                <a:solidFill>
                  <a:srgbClr val="0000FF"/>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This </a:t>
            </a:r>
            <a:r>
              <a:rPr lang="en-IN" sz="1800" dirty="0">
                <a:solidFill>
                  <a:srgbClr val="000000"/>
                </a:solidFill>
                <a:latin typeface="Consolas" panose="020B0609020204030204" pitchFamily="49" charset="0"/>
              </a:rPr>
              <a:t>is the text of div tag...</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saleel</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IWAY</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Hello World!</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div</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a:solidFill>
                  <a:srgbClr val="0000FF"/>
                </a:solidFill>
                <a:latin typeface="Consolas" panose="020B0609020204030204" pitchFamily="49" charset="0"/>
              </a:rPr>
              <a:t>&gt;</a:t>
            </a:r>
            <a:endParaRPr lang="en-IN" sz="1800" dirty="0"/>
          </a:p>
        </p:txBody>
      </p:sp>
      <p:sp>
        <p:nvSpPr>
          <p:cNvPr id="3" name="Rectangle 2"/>
          <p:cNvSpPr/>
          <p:nvPr/>
        </p:nvSpPr>
        <p:spPr>
          <a:xfrm>
            <a:off x="152400" y="1051679"/>
            <a:ext cx="8839200" cy="3139321"/>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D3AF86"/>
                </a:solidFill>
                <a:latin typeface="Consolas" panose="020B0609020204030204" pitchFamily="49" charset="0"/>
              </a:rPr>
              <a:t>   window.onload </a:t>
            </a:r>
            <a:r>
              <a:rPr lang="en-US" sz="1800" dirty="0">
                <a:solidFill>
                  <a:srgbClr val="D3AF86"/>
                </a:solidFill>
                <a:latin typeface="Consolas" panose="020B0609020204030204" pitchFamily="49" charset="0"/>
              </a:rPr>
              <a:t>= function () </a:t>
            </a:r>
            <a:r>
              <a:rPr lang="en-US" sz="1800" dirty="0">
                <a:solidFill>
                  <a:srgbClr val="088649"/>
                </a:solidFill>
                <a:latin typeface="Consolas" panose="020B0609020204030204" pitchFamily="49" charset="0"/>
              </a:rPr>
              <a:t>{</a:t>
            </a:r>
            <a:endParaRPr lang="en-US" sz="1800" dirty="0">
              <a:solidFill>
                <a:srgbClr val="D3AF86"/>
              </a:solidFill>
              <a:latin typeface="Consolas" panose="020B0609020204030204" pitchFamily="49" charset="0"/>
            </a:endParaRPr>
          </a:p>
          <a:p>
            <a:r>
              <a:rPr lang="en-US" sz="1800" dirty="0" smtClean="0">
                <a:solidFill>
                  <a:srgbClr val="D3AF86"/>
                </a:solidFill>
                <a:latin typeface="Consolas" panose="020B0609020204030204" pitchFamily="49" charset="0"/>
              </a:rPr>
              <a:t>   document.</a:t>
            </a:r>
            <a:r>
              <a:rPr lang="en-US" sz="1800" dirty="0" smtClean="0">
                <a:solidFill>
                  <a:srgbClr val="7E602C"/>
                </a:solidFill>
                <a:latin typeface="Consolas" panose="020B0609020204030204" pitchFamily="49" charset="0"/>
              </a:rPr>
              <a:t>getElementById</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button1</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addEventListener</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click</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function</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document.</a:t>
            </a:r>
            <a:r>
              <a:rPr lang="en-US" sz="1800" dirty="0">
                <a:solidFill>
                  <a:srgbClr val="7E602C"/>
                </a:solidFill>
                <a:latin typeface="Consolas" panose="020B0609020204030204" pitchFamily="49" charset="0"/>
              </a:rPr>
              <a:t>getElementById</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div1</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innerHTML</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innerText</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x</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innerHTML</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&lt;img alt="Image..." /&gt;</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false</a:t>
            </a:r>
            <a:r>
              <a:rPr lang="en-US" sz="1800" dirty="0">
                <a:solidFill>
                  <a:srgbClr val="D3AF86"/>
                </a:solidFill>
                <a:latin typeface="Consolas" panose="020B0609020204030204" pitchFamily="49" charset="0"/>
              </a:rPr>
              <a:t>)</a:t>
            </a:r>
          </a:p>
          <a:p>
            <a:r>
              <a:rPr lang="en-US" sz="1800" dirty="0">
                <a:solidFill>
                  <a:srgbClr val="088649"/>
                </a:solidFill>
                <a:latin typeface="Consolas" panose="020B0609020204030204" pitchFamily="49" charset="0"/>
              </a:rPr>
              <a:t>}</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837183758"/>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IN" sz="3600" i="1" dirty="0">
                <a:solidFill>
                  <a:srgbClr val="13D9E3"/>
                </a:solidFill>
                <a:latin typeface="Arial" panose="020B0604020202020204" pitchFamily="34" charset="0"/>
                <a:cs typeface="Arial" panose="020B0604020202020204" pitchFamily="34" charset="0"/>
              </a:rPr>
              <a:t>getElementsByTagName</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06269"/>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smtClean="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attribute</a:t>
            </a:r>
            <a:r>
              <a:rPr lang="en-IN" sz="1800" dirty="0">
                <a:latin typeface="Arial" panose="020B0604020202020204" pitchFamily="34" charset="0"/>
                <a:cs typeface="Arial" panose="020B0604020202020204" pitchFamily="34" charset="0"/>
              </a:rPr>
              <a:t>.</a:t>
            </a:r>
          </a:p>
        </p:txBody>
      </p:sp>
      <p:sp>
        <p:nvSpPr>
          <p:cNvPr id="7" name="Rectangle 6"/>
          <p:cNvSpPr/>
          <p:nvPr/>
        </p:nvSpPr>
        <p:spPr>
          <a:xfrm>
            <a:off x="152400" y="229618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elements</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getElementsByTagName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tagname</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8" name="Rectangle 7"/>
          <p:cNvSpPr/>
          <p:nvPr/>
        </p:nvSpPr>
        <p:spPr>
          <a:xfrm>
            <a:off x="152400" y="1905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228600" y="3098356"/>
            <a:ext cx="8686800" cy="1477328"/>
          </a:xfrm>
          <a:prstGeom prst="rect">
            <a:avLst/>
          </a:prstGeom>
        </p:spPr>
        <p:txBody>
          <a:bodyPr wrap="square">
            <a:spAutoFit/>
          </a:bodyPr>
          <a:lstStyle/>
          <a:p>
            <a:r>
              <a:rPr lang="en-US" sz="1800" dirty="0">
                <a:solidFill>
                  <a:srgbClr val="00B050"/>
                </a:solidFill>
                <a:latin typeface="Consolas" panose="020B0609020204030204" pitchFamily="49" charset="0"/>
              </a:rPr>
              <a:t>// This code will display all Tag Name</a:t>
            </a:r>
          </a:p>
          <a:p>
            <a:r>
              <a:rPr lang="en-US" sz="1800" dirty="0">
                <a:solidFill>
                  <a:srgbClr val="98676A"/>
                </a:solidFill>
                <a:latin typeface="Consolas" panose="020B0609020204030204" pitchFamily="49" charset="0"/>
              </a:rPr>
              <a:t>let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 document.</a:t>
            </a:r>
            <a:r>
              <a:rPr lang="en-US" sz="1800" dirty="0">
                <a:solidFill>
                  <a:srgbClr val="7E602C"/>
                </a:solidFill>
                <a:latin typeface="Consolas" panose="020B0609020204030204" pitchFamily="49" charset="0"/>
              </a:rPr>
              <a:t>getElementsByTagName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for</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a</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].tagName);</a:t>
            </a:r>
          </a:p>
          <a:p>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764959285"/>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createElement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createElement() </a:t>
            </a:r>
            <a:r>
              <a:rPr lang="en-IN" sz="1800" dirty="0">
                <a:latin typeface="Arial" panose="020B0604020202020204" pitchFamily="34" charset="0"/>
                <a:cs typeface="Arial" panose="020B0604020202020204" pitchFamily="34" charset="0"/>
              </a:rPr>
              <a:t>method creates an Element Node with the specified name.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createElement</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tagName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options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124200"/>
            <a:ext cx="8610600" cy="369332"/>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img</a:t>
            </a:r>
            <a:r>
              <a:rPr lang="en-US" sz="1800" dirty="0">
                <a:solidFill>
                  <a:srgbClr val="D3AF86"/>
                </a:solidFill>
                <a:latin typeface="Consolas" panose="020B0609020204030204" pitchFamily="49" charset="0"/>
              </a:rPr>
              <a:t> = document.</a:t>
            </a:r>
            <a:r>
              <a:rPr lang="en-US" sz="1800" dirty="0">
                <a:solidFill>
                  <a:srgbClr val="7E602C"/>
                </a:solidFill>
                <a:latin typeface="Consolas" panose="020B0609020204030204" pitchFamily="49" charset="0"/>
              </a:rPr>
              <a:t>createElement</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img</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4472934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console.clear</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219200"/>
            <a:ext cx="8686800" cy="369332"/>
          </a:xfrm>
          <a:prstGeom prst="rect">
            <a:avLst/>
          </a:prstGeom>
        </p:spPr>
        <p:txBody>
          <a:bodyPr wrap="square">
            <a:spAutoFit/>
          </a:bodyPr>
          <a:lstStyle/>
          <a:p>
            <a:r>
              <a:rPr lang="en-IN" sz="1800" dirty="0" smtClean="0">
                <a:solidFill>
                  <a:srgbClr val="333333"/>
                </a:solidFill>
                <a:latin typeface="Arial" panose="020B0604020202020204" pitchFamily="34" charset="0"/>
                <a:cs typeface="Arial" panose="020B0604020202020204" pitchFamily="34" charset="0"/>
              </a:rPr>
              <a:t>Clears the console.</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304800" y="1796028"/>
            <a:ext cx="8458200" cy="400110"/>
          </a:xfrm>
          <a:prstGeom prst="rect">
            <a:avLst/>
          </a:prstGeom>
          <a:solidFill>
            <a:schemeClr val="bg2">
              <a:lumMod val="10000"/>
            </a:schemeClr>
          </a:solidFill>
        </p:spPr>
        <p:txBody>
          <a:bodyPr wrap="square">
            <a:spAutoFit/>
          </a:bodyPr>
          <a:lstStyle/>
          <a:p>
            <a:r>
              <a:rPr lang="nn-NO" sz="2000" dirty="0">
                <a:solidFill>
                  <a:srgbClr val="FF7F27"/>
                </a:solidFill>
                <a:latin typeface="Consolas" panose="020B0609020204030204" pitchFamily="49" charset="0"/>
              </a:rPr>
              <a:t>console</a:t>
            </a:r>
            <a:r>
              <a:rPr lang="nn-NO" sz="2000" dirty="0">
                <a:solidFill>
                  <a:srgbClr val="0077AA"/>
                </a:solidFill>
                <a:latin typeface="Consolas" panose="020B0609020204030204" pitchFamily="49" charset="0"/>
              </a:rPr>
              <a:t>.</a:t>
            </a:r>
            <a:r>
              <a:rPr lang="nn-NO" sz="2000" dirty="0">
                <a:solidFill>
                  <a:srgbClr val="FFC90E"/>
                </a:solidFill>
                <a:latin typeface="Consolas" panose="020B0609020204030204" pitchFamily="49" charset="0"/>
              </a:rPr>
              <a:t>clear</a:t>
            </a:r>
            <a:r>
              <a:rPr lang="nn-NO" sz="2000" dirty="0">
                <a:solidFill>
                  <a:schemeClr val="bg1">
                    <a:lumMod val="85000"/>
                  </a:schemeClr>
                </a:solidFill>
                <a:latin typeface="Consolas" panose="020B0609020204030204" pitchFamily="49" charset="0"/>
              </a:rPr>
              <a:t>();</a:t>
            </a:r>
          </a:p>
        </p:txBody>
      </p:sp>
      <p:sp>
        <p:nvSpPr>
          <p:cNvPr id="4" name="Rectangle 3"/>
          <p:cNvSpPr/>
          <p:nvPr/>
        </p:nvSpPr>
        <p:spPr>
          <a:xfrm>
            <a:off x="304800" y="2590800"/>
            <a:ext cx="8458200" cy="369332"/>
          </a:xfrm>
          <a:prstGeom prst="rect">
            <a:avLst/>
          </a:prstGeom>
        </p:spPr>
        <p:txBody>
          <a:bodyPr wrap="square">
            <a:spAutoFit/>
          </a:bodyPr>
          <a:lstStyle/>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clear</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042203768"/>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a:solidFill>
                  <a:srgbClr val="13D9E3"/>
                </a:solidFill>
                <a:latin typeface="Arial" panose="020B0604020202020204" pitchFamily="34" charset="0"/>
                <a:cs typeface="Arial" panose="020B0604020202020204" pitchFamily="34" charset="0"/>
              </a:rPr>
              <a:t>Node.appendChild()</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Node.appendChild() </a:t>
            </a:r>
            <a:r>
              <a:rPr lang="en-IN" sz="1800" dirty="0">
                <a:latin typeface="Arial" panose="020B0604020202020204" pitchFamily="34" charset="0"/>
                <a:cs typeface="Arial" panose="020B0604020202020204" pitchFamily="34" charset="0"/>
              </a:rPr>
              <a:t>method adds a node to the end of the list of children of a specified parent node.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Node</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appendChild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2930309705"/>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element</a:t>
            </a:r>
            <a:endParaRPr lang="en-US" sz="6000" dirty="0"/>
          </a:p>
        </p:txBody>
      </p:sp>
      <p:sp>
        <p:nvSpPr>
          <p:cNvPr id="3" name="Rectangle 2"/>
          <p:cNvSpPr/>
          <p:nvPr/>
        </p:nvSpPr>
        <p:spPr>
          <a:xfrm>
            <a:off x="2880299" y="3048000"/>
            <a:ext cx="3839577" cy="523220"/>
          </a:xfrm>
          <a:prstGeom prst="rect">
            <a:avLst/>
          </a:prstGeom>
        </p:spPr>
        <p:txBody>
          <a:bodyPr wrap="none">
            <a:spAutoFit/>
          </a:bodyPr>
          <a:lstStyle/>
          <a:p>
            <a:r>
              <a:rPr lang="en-IN" sz="2800" i="1" dirty="0">
                <a:solidFill>
                  <a:srgbClr val="FF6000"/>
                </a:solidFill>
                <a:latin typeface="Segoe UI" panose="020B0502040204020203" pitchFamily="34" charset="0"/>
              </a:rPr>
              <a:t>Properties and Methods</a:t>
            </a:r>
            <a:endParaRPr lang="en-IN" sz="2800" i="1" dirty="0">
              <a:solidFill>
                <a:srgbClr val="FF6000"/>
              </a:solidFill>
              <a:effectLst/>
              <a:latin typeface="Segoe UI" panose="020B0502040204020203" pitchFamily="34" charset="0"/>
            </a:endParaRPr>
          </a:p>
        </p:txBody>
      </p:sp>
      <p:sp>
        <p:nvSpPr>
          <p:cNvPr id="4" name="Rectangle 3"/>
          <p:cNvSpPr/>
          <p:nvPr/>
        </p:nvSpPr>
        <p:spPr>
          <a:xfrm>
            <a:off x="5029200" y="3725424"/>
            <a:ext cx="1518364" cy="369332"/>
          </a:xfrm>
          <a:prstGeom prst="rect">
            <a:avLst/>
          </a:prstGeom>
          <a:solidFill>
            <a:schemeClr val="bg1"/>
          </a:solidFill>
        </p:spPr>
        <p:txBody>
          <a:bodyPr wrap="none">
            <a:spAutoFit/>
          </a:bodyPr>
          <a:lstStyle/>
          <a:p>
            <a:r>
              <a:rPr lang="en-IN" sz="1800" dirty="0">
                <a:solidFill>
                  <a:schemeClr val="bg2">
                    <a:lumMod val="75000"/>
                  </a:schemeClr>
                </a:solidFill>
                <a:latin typeface="Open Sans"/>
                <a:cs typeface="Times New Roman" panose="02020603050405020304" pitchFamily="18" charset="0"/>
              </a:rPr>
              <a:t>getAttribute()</a:t>
            </a:r>
          </a:p>
        </p:txBody>
      </p:sp>
      <p:sp>
        <p:nvSpPr>
          <p:cNvPr id="5" name="Rectangle 4"/>
          <p:cNvSpPr/>
          <p:nvPr/>
        </p:nvSpPr>
        <p:spPr>
          <a:xfrm>
            <a:off x="228600" y="3725424"/>
            <a:ext cx="1043876" cy="369332"/>
          </a:xfrm>
          <a:prstGeom prst="rect">
            <a:avLst/>
          </a:prstGeom>
          <a:solidFill>
            <a:schemeClr val="bg1"/>
          </a:solidFill>
        </p:spPr>
        <p:txBody>
          <a:bodyPr wrap="none">
            <a:spAutoFit/>
          </a:bodyPr>
          <a:lstStyle/>
          <a:p>
            <a:r>
              <a:rPr lang="en-IN" sz="1800" dirty="0" smtClean="0">
                <a:solidFill>
                  <a:schemeClr val="bg2">
                    <a:lumMod val="75000"/>
                  </a:schemeClr>
                </a:solidFill>
                <a:latin typeface="Open Sans"/>
                <a:cs typeface="Times New Roman" panose="02020603050405020304" pitchFamily="18" charset="0"/>
              </a:rPr>
              <a:t>Attribute</a:t>
            </a:r>
            <a:endParaRPr lang="en-IN" sz="1800" dirty="0">
              <a:solidFill>
                <a:schemeClr val="bg2">
                  <a:lumMod val="75000"/>
                </a:schemeClr>
              </a:solidFill>
              <a:latin typeface="Open Sans"/>
              <a:cs typeface="Times New Roman" panose="02020603050405020304" pitchFamily="18" charset="0"/>
            </a:endParaRPr>
          </a:p>
        </p:txBody>
      </p:sp>
      <p:cxnSp>
        <p:nvCxnSpPr>
          <p:cNvPr id="7" name="Straight Connector 6"/>
          <p:cNvCxnSpPr/>
          <p:nvPr/>
        </p:nvCxnSpPr>
        <p:spPr>
          <a:xfrm>
            <a:off x="4577442" y="3700361"/>
            <a:ext cx="0" cy="2590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775209"/>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getAttribute</a:t>
            </a:r>
            <a:r>
              <a:rPr lang="en-US" sz="3600" i="1" dirty="0" smtClean="0">
                <a:solidFill>
                  <a:srgbClr val="13D9E3"/>
                </a:solidFill>
                <a:latin typeface="Arial" panose="020B0604020202020204" pitchFamily="34" charset="0"/>
                <a:cs typeface="Arial" panose="020B0604020202020204" pitchFamily="34" charset="0"/>
              </a:rPr>
              <a:t>() - Method</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9069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attribute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getAttribute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attributeName</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995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14300" y="2819400"/>
            <a:ext cx="8839200" cy="3139321"/>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application/javascript</a:t>
            </a:r>
            <a:r>
              <a:rPr lang="en-US" sz="1800" dirty="0">
                <a:solidFill>
                  <a:srgbClr val="D3AF86"/>
                </a:solidFill>
                <a:latin typeface="Consolas" panose="020B0609020204030204" pitchFamily="49" charset="0"/>
              </a:rPr>
              <a:t>'&gt;</a:t>
            </a:r>
          </a:p>
          <a:p>
            <a:r>
              <a:rPr lang="en-US" sz="1800" dirty="0" smtClean="0">
                <a:solidFill>
                  <a:srgbClr val="D3AF86"/>
                </a:solidFill>
                <a:latin typeface="Consolas" panose="020B0609020204030204" pitchFamily="49" charset="0"/>
              </a:rPr>
              <a:t>   window.onload </a:t>
            </a:r>
            <a:r>
              <a:rPr lang="en-US" sz="1800" dirty="0">
                <a:solidFill>
                  <a:srgbClr val="D3AF86"/>
                </a:solidFill>
                <a:latin typeface="Consolas" panose="020B0609020204030204" pitchFamily="49" charset="0"/>
              </a:rPr>
              <a:t>= function() </a:t>
            </a:r>
            <a:r>
              <a:rPr lang="en-US" sz="1800" dirty="0">
                <a:solidFill>
                  <a:srgbClr val="088649"/>
                </a:solidFill>
                <a:latin typeface="Consolas" panose="020B0609020204030204" pitchFamily="49" charset="0"/>
              </a:rPr>
              <a:t>{</a:t>
            </a:r>
            <a:endParaRPr lang="en-US" sz="1800" dirty="0">
              <a:solidFill>
                <a:srgbClr val="D3AF86"/>
              </a:solidFill>
              <a:latin typeface="Consolas" panose="020B0609020204030204" pitchFamily="49" charset="0"/>
            </a:endParaRPr>
          </a:p>
          <a:p>
            <a:r>
              <a:rPr lang="en-US" sz="1800" dirty="0" smtClean="0">
                <a:solidFill>
                  <a:srgbClr val="D3AF86"/>
                </a:solidFill>
                <a:latin typeface="Consolas" panose="020B0609020204030204" pitchFamily="49" charset="0"/>
              </a:rPr>
              <a:t>      document.</a:t>
            </a:r>
            <a:r>
              <a:rPr lang="en-US" sz="1800" dirty="0" smtClean="0">
                <a:solidFill>
                  <a:srgbClr val="7E602C"/>
                </a:solidFill>
                <a:latin typeface="Consolas" panose="020B0609020204030204" pitchFamily="49" charset="0"/>
              </a:rPr>
              <a:t>getElementById</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button1</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addEventListener</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click</a:t>
            </a:r>
            <a:r>
              <a:rPr lang="en-US" sz="1800" dirty="0">
                <a:solidFill>
                  <a:srgbClr val="D3AF86"/>
                </a:solidFill>
                <a:latin typeface="Consolas" panose="020B0609020204030204" pitchFamily="49" charset="0"/>
              </a:rPr>
              <a:t>', </a:t>
            </a:r>
            <a:endParaRPr lang="en-US" sz="1800" dirty="0" smtClean="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 </a:t>
            </a:r>
            <a:r>
              <a:rPr lang="en-US" sz="1800" dirty="0" smtClean="0">
                <a:solidFill>
                  <a:srgbClr val="D3AF86"/>
                </a:solidFill>
                <a:latin typeface="Consolas" panose="020B0609020204030204" pitchFamily="49" charset="0"/>
              </a:rPr>
              <a:t>     </a:t>
            </a:r>
            <a:r>
              <a:rPr lang="en-US" sz="1800" dirty="0" smtClean="0">
                <a:solidFill>
                  <a:srgbClr val="DC3958"/>
                </a:solidFill>
                <a:latin typeface="Consolas" panose="020B0609020204030204" pitchFamily="49" charset="0"/>
              </a:rPr>
              <a:t>fn</a:t>
            </a:r>
            <a:r>
              <a:rPr lang="en-US" sz="1800" dirty="0">
                <a:solidFill>
                  <a:srgbClr val="D3AF86"/>
                </a:solidFill>
                <a:latin typeface="Consolas" panose="020B0609020204030204" pitchFamily="49" charset="0"/>
              </a:rPr>
              <a:t>, </a:t>
            </a:r>
            <a:r>
              <a:rPr lang="en-US" sz="1800" dirty="0" smtClean="0">
                <a:solidFill>
                  <a:srgbClr val="F79A32"/>
                </a:solidFill>
                <a:latin typeface="Consolas" panose="020B0609020204030204" pitchFamily="49" charset="0"/>
              </a:rPr>
              <a:t>false</a:t>
            </a:r>
            <a:r>
              <a:rPr lang="en-US" sz="1800" dirty="0">
                <a:solidFill>
                  <a:srgbClr val="D3AF86"/>
                </a:solidFill>
                <a:latin typeface="Consolas" panose="020B0609020204030204" pitchFamily="49" charset="0"/>
              </a:rPr>
              <a:t>);</a:t>
            </a:r>
          </a:p>
          <a:p>
            <a:r>
              <a:rPr lang="en-US" sz="1800" dirty="0" smtClean="0">
                <a:solidFill>
                  <a:srgbClr val="088649"/>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smtClean="0">
                <a:solidFill>
                  <a:srgbClr val="D3AF86"/>
                </a:solidFill>
                <a:latin typeface="Consolas" panose="020B0609020204030204" pitchFamily="49" charset="0"/>
              </a:rPr>
              <a:t>   function </a:t>
            </a:r>
            <a:r>
              <a:rPr lang="en-US" sz="1800" dirty="0">
                <a:solidFill>
                  <a:srgbClr val="D3AF86"/>
                </a:solidFill>
                <a:latin typeface="Consolas" panose="020B0609020204030204" pitchFamily="49" charset="0"/>
              </a:rPr>
              <a:t>fn() </a:t>
            </a:r>
            <a:r>
              <a:rPr lang="en-US" sz="1800" dirty="0">
                <a:solidFill>
                  <a:srgbClr val="088649"/>
                </a:solidFill>
                <a:latin typeface="Consolas" panose="020B0609020204030204" pitchFamily="49" charset="0"/>
              </a:rPr>
              <a:t>{</a:t>
            </a:r>
            <a:endParaRPr lang="en-US" sz="1800" dirty="0">
              <a:solidFill>
                <a:srgbClr val="D3AF86"/>
              </a:solidFill>
              <a:latin typeface="Consolas" panose="020B0609020204030204" pitchFamily="49" charset="0"/>
            </a:endParaRPr>
          </a:p>
          <a:p>
            <a:r>
              <a:rPr lang="en-US" sz="1800" dirty="0" smtClean="0">
                <a:solidFill>
                  <a:srgbClr val="DC3958"/>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 document.</a:t>
            </a:r>
            <a:r>
              <a:rPr lang="en-US" sz="1800" dirty="0">
                <a:solidFill>
                  <a:srgbClr val="7E602C"/>
                </a:solidFill>
                <a:latin typeface="Consolas" panose="020B0609020204030204" pitchFamily="49" charset="0"/>
              </a:rPr>
              <a:t>getElementById</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header1</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getAttribute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ID</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a:t>
            </a:r>
          </a:p>
          <a:p>
            <a:r>
              <a:rPr lang="en-US" sz="1800" dirty="0" smtClean="0">
                <a:solidFill>
                  <a:srgbClr val="088649"/>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535506148"/>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Attributes - property</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14490"/>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attributes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233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590800"/>
            <a:ext cx="8839200" cy="397031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onload</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"button1"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attributes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smtClean="0">
                <a:solidFill>
                  <a:srgbClr val="D4D4D4"/>
                </a:solidFill>
                <a:latin typeface="Consolas" panose="020B0609020204030204" pitchFamily="49" charset="0"/>
              </a:rPr>
              <a:t>&lt; </a:t>
            </a:r>
            <a:r>
              <a:rPr lang="en-IN" sz="1800" dirty="0" smtClean="0">
                <a:solidFill>
                  <a:srgbClr val="9CDCFE"/>
                </a:solidFill>
                <a:latin typeface="Consolas" panose="020B0609020204030204" pitchFamily="49" charset="0"/>
              </a:rPr>
              <a:t>a</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attributes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92659921"/>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CSS</a:t>
            </a:r>
            <a:endParaRPr lang="en-US" sz="6000" dirty="0"/>
          </a:p>
        </p:txBody>
      </p:sp>
    </p:spTree>
    <p:extLst>
      <p:ext uri="{BB962C8B-B14F-4D97-AF65-F5344CB8AC3E}">
        <p14:creationId xmlns:p14="http://schemas.microsoft.com/office/powerpoint/2010/main" val="93420740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smtClean="0">
                <a:solidFill>
                  <a:srgbClr val="13D9E3"/>
                </a:solidFill>
                <a:latin typeface="Arial" panose="020B0604020202020204" pitchFamily="34" charset="0"/>
                <a:cs typeface="Arial" panose="020B0604020202020204" pitchFamily="34" charset="0"/>
              </a:rPr>
              <a:t>CSS</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HTMLElement.style</a:t>
            </a:r>
            <a:r>
              <a:rPr lang="en-IN" sz="1800" dirty="0">
                <a:latin typeface="Arial" panose="020B0604020202020204" pitchFamily="34" charset="0"/>
                <a:cs typeface="Arial" panose="020B0604020202020204" pitchFamily="34" charset="0"/>
              </a:rPr>
              <a:t> property is used to get as well as set the inline style of an element.</a:t>
            </a:r>
          </a:p>
        </p:txBody>
      </p:sp>
      <p:sp>
        <p:nvSpPr>
          <p:cNvPr id="7" name="Rectangle 6"/>
          <p:cNvSpPr/>
          <p:nvPr/>
        </p:nvSpPr>
        <p:spPr>
          <a:xfrm>
            <a:off x="195943" y="222891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7F27"/>
                </a:solidFill>
                <a:latin typeface="Consolas" panose="020B0609020204030204" pitchFamily="49" charset="0"/>
                <a:cs typeface="Arial" panose="020B0604020202020204" pitchFamily="34" charset="0"/>
              </a:rPr>
              <a:t>style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color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92D050"/>
                </a:solidFill>
                <a:latin typeface="Consolas" panose="020B0609020204030204" pitchFamily="49" charset="0"/>
                <a:cs typeface="Arial" panose="020B0604020202020204" pitchFamily="34" charset="0"/>
              </a:rPr>
              <a:t>Red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061574397"/>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solidFill>
            <a:schemeClr val="bg1"/>
          </a:solidFill>
        </p:spPr>
        <p:txBody>
          <a:bodyPr wrap="square">
            <a:spAutoFit/>
          </a:bodyPr>
          <a:lstStyle>
            <a:defPPr>
              <a:defRPr lang="en-US"/>
            </a:defPPr>
            <a:lvl1pPr algn="ctr">
              <a:defRPr sz="6000" i="1">
                <a:solidFill>
                  <a:srgbClr val="C10374"/>
                </a:solidFill>
                <a:latin typeface="Century" panose="02040604050505020304" pitchFamily="18" charset="0"/>
              </a:defRPr>
            </a:lvl1pPr>
          </a:lstStyle>
          <a:p>
            <a:r>
              <a:rPr lang="en-IN" dirty="0"/>
              <a:t>class</a:t>
            </a:r>
            <a:endParaRPr lang="en-US" dirty="0"/>
          </a:p>
        </p:txBody>
      </p:sp>
      <p:sp>
        <p:nvSpPr>
          <p:cNvPr id="3" name="Rectangle 2"/>
          <p:cNvSpPr>
            <a:spLocks noChangeArrowheads="1"/>
          </p:cNvSpPr>
          <p:nvPr/>
        </p:nvSpPr>
        <p:spPr bwMode="auto">
          <a:xfrm>
            <a:off x="152400" y="3200400"/>
            <a:ext cx="8839200" cy="3077766"/>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class</a:t>
            </a:r>
            <a:r>
              <a:rPr kumimoji="0" lang="en-US" sz="2000" b="0" i="0" u="none" strike="noStrike" cap="none" normalizeH="0" baseline="0" dirty="0" smtClean="0">
                <a:ln>
                  <a:noFill/>
                </a:ln>
                <a:solidFill>
                  <a:srgbClr val="000000"/>
                </a:solidFill>
                <a:effectLst/>
                <a:latin typeface="Consolas" panose="020B0609020204030204" pitchFamily="49" charset="0"/>
              </a:rPr>
              <a:t> MyClass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constructor</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999999"/>
                </a:solidFill>
                <a:latin typeface="Consolas" panose="020B0609020204030204" pitchFamily="49" charset="0"/>
              </a:rPr>
              <a:t> </a:t>
            </a:r>
            <a:r>
              <a:rPr lang="en-US" sz="2000" dirty="0" smtClean="0">
                <a:solidFill>
                  <a:srgbClr val="999999"/>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method2</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get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static</a:t>
            </a:r>
            <a:r>
              <a:rPr kumimoji="0" lang="en-US" sz="2000" b="0" i="0" u="none" strike="noStrike" cap="none" normalizeH="0" baseline="0" dirty="0" smtClean="0">
                <a:ln>
                  <a:noFill/>
                </a:ln>
                <a:solidFill>
                  <a:srgbClr val="000000"/>
                </a:solidFill>
                <a:effectLst/>
                <a:latin typeface="Consolas" panose="020B0609020204030204" pitchFamily="49" charset="0"/>
              </a:rPr>
              <a:t> staticMethod</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rPr>
              <a:t> </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130628" y="118408"/>
            <a:ext cx="8860971" cy="1938992"/>
          </a:xfrm>
          <a:prstGeom prst="rect">
            <a:avLst/>
          </a:prstGeom>
          <a:solidFill>
            <a:schemeClr val="bg1"/>
          </a:solidFill>
        </p:spPr>
        <p:txBody>
          <a:bodyPr wrap="square">
            <a:spAutoFit/>
          </a:bodyPr>
          <a:lstStyle/>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method</a:t>
            </a:r>
            <a:r>
              <a:rPr lang="en-IN" sz="2000" dirty="0">
                <a:solidFill>
                  <a:schemeClr val="bg2">
                    <a:lumMod val="50000"/>
                  </a:schemeClr>
                </a:solidFill>
                <a:latin typeface="Arial" panose="020B0604020202020204" pitchFamily="34" charset="0"/>
                <a:cs typeface="Arial" panose="020B0604020202020204" pitchFamily="34" charset="0"/>
              </a:rPr>
              <a:t> is on an object.</a:t>
            </a:r>
          </a:p>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function</a:t>
            </a:r>
            <a:r>
              <a:rPr lang="en-IN" sz="2000" dirty="0">
                <a:solidFill>
                  <a:schemeClr val="bg2">
                    <a:lumMod val="50000"/>
                  </a:schemeClr>
                </a:solidFill>
                <a:latin typeface="Arial" panose="020B0604020202020204" pitchFamily="34" charset="0"/>
                <a:cs typeface="Arial" panose="020B0604020202020204" pitchFamily="34" charset="0"/>
              </a:rPr>
              <a:t> is independent of an object.</a:t>
            </a:r>
          </a:p>
          <a:p>
            <a:endParaRPr lang="en-IN" sz="2000" dirty="0">
              <a:solidFill>
                <a:schemeClr val="bg2">
                  <a:lumMod val="50000"/>
                </a:schemeClr>
              </a:solidFill>
              <a:latin typeface="Arial" panose="020B0604020202020204" pitchFamily="34" charset="0"/>
              <a:cs typeface="Arial" panose="020B0604020202020204" pitchFamily="34" charset="0"/>
            </a:endParaRPr>
          </a:p>
          <a:p>
            <a:r>
              <a:rPr lang="en-IN" sz="2000" dirty="0">
                <a:solidFill>
                  <a:schemeClr val="bg2">
                    <a:lumMod val="50000"/>
                  </a:schemeClr>
                </a:solidFill>
                <a:latin typeface="Arial" panose="020B0604020202020204" pitchFamily="34" charset="0"/>
                <a:cs typeface="Arial" panose="020B0604020202020204" pitchFamily="34" charset="0"/>
              </a:rPr>
              <a:t>For Java, there are only methods.</a:t>
            </a:r>
          </a:p>
          <a:p>
            <a:r>
              <a:rPr lang="en-IN" sz="2000" dirty="0">
                <a:solidFill>
                  <a:schemeClr val="bg2">
                    <a:lumMod val="50000"/>
                  </a:schemeClr>
                </a:solidFill>
                <a:latin typeface="Arial" panose="020B0604020202020204" pitchFamily="34" charset="0"/>
                <a:cs typeface="Arial" panose="020B0604020202020204" pitchFamily="34" charset="0"/>
              </a:rPr>
              <a:t>For C, there are only functions.</a:t>
            </a:r>
          </a:p>
          <a:p>
            <a:r>
              <a:rPr lang="en-IN" sz="2000" dirty="0" smtClean="0">
                <a:solidFill>
                  <a:schemeClr val="bg2">
                    <a:lumMod val="50000"/>
                  </a:schemeClr>
                </a:solidFill>
                <a:latin typeface="Arial" panose="020B0604020202020204" pitchFamily="34" charset="0"/>
                <a:cs typeface="Arial" panose="020B0604020202020204" pitchFamily="34" charset="0"/>
              </a:rPr>
              <a:t>For </a:t>
            </a:r>
            <a:r>
              <a:rPr lang="en-IN" sz="2000" dirty="0">
                <a:solidFill>
                  <a:schemeClr val="bg2">
                    <a:lumMod val="50000"/>
                  </a:schemeClr>
                </a:solidFill>
                <a:latin typeface="Arial" panose="020B0604020202020204" pitchFamily="34" charset="0"/>
                <a:cs typeface="Arial" panose="020B0604020202020204" pitchFamily="34" charset="0"/>
              </a:rPr>
              <a:t>C++ it would depend on whether or not you're in a class.</a:t>
            </a:r>
          </a:p>
        </p:txBody>
      </p:sp>
    </p:spTree>
    <p:extLst>
      <p:ext uri="{BB962C8B-B14F-4D97-AF65-F5344CB8AC3E}">
        <p14:creationId xmlns:p14="http://schemas.microsoft.com/office/powerpoint/2010/main" val="1888481705"/>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729805"/>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declarations</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expression</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91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Classes are in fact "special functions", and just as you can define function expressions and function declarations, the class syntax has two components: </a:t>
            </a:r>
            <a:r>
              <a:rPr lang="en-IN" sz="1800" dirty="0">
                <a:solidFill>
                  <a:srgbClr val="0000FF"/>
                </a:solidFill>
                <a:latin typeface="Consolas" panose="020B0609020204030204" pitchFamily="49" charset="0"/>
              </a:rPr>
              <a:t>class expressions </a:t>
            </a:r>
            <a:r>
              <a:rPr lang="en-IN" sz="1800" dirty="0">
                <a:latin typeface="Arial" panose="020B0604020202020204" pitchFamily="34" charset="0"/>
                <a:cs typeface="Arial" panose="020B0604020202020204" pitchFamily="34" charset="0"/>
              </a:rPr>
              <a:t>and</a:t>
            </a:r>
            <a:r>
              <a:rPr lang="en-IN" sz="1800" dirty="0">
                <a:solidFill>
                  <a:srgbClr val="0000FF"/>
                </a:solidFill>
                <a:latin typeface="Consolas" panose="020B0609020204030204" pitchFamily="49" charset="0"/>
              </a:rPr>
              <a:t> class declarations.</a:t>
            </a:r>
          </a:p>
        </p:txBody>
      </p:sp>
      <p:sp>
        <p:nvSpPr>
          <p:cNvPr id="7" name="Rectangle 6"/>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3175710545"/>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One way to define a class is using a class </a:t>
            </a:r>
            <a:r>
              <a:rPr lang="en-IN" sz="1800" dirty="0">
                <a:solidFill>
                  <a:srgbClr val="0000FF"/>
                </a:solidFill>
                <a:latin typeface="Consolas" panose="020B0609020204030204" pitchFamily="49" charset="0"/>
              </a:rPr>
              <a:t>declaration</a:t>
            </a:r>
            <a:r>
              <a:rPr lang="en-IN" sz="1800" dirty="0">
                <a:latin typeface="Arial" panose="020B0604020202020204" pitchFamily="34" charset="0"/>
                <a:cs typeface="Arial" panose="020B0604020202020204" pitchFamily="34" charset="0"/>
              </a:rPr>
              <a:t>. To declare a class, you use the class keyword with the name of the class ("Customer" here).</a:t>
            </a:r>
          </a:p>
        </p:txBody>
      </p:sp>
      <p:sp>
        <p:nvSpPr>
          <p:cNvPr id="4" name="Rectangle 3"/>
          <p:cNvSpPr/>
          <p:nvPr/>
        </p:nvSpPr>
        <p:spPr>
          <a:xfrm>
            <a:off x="152400" y="2467689"/>
            <a:ext cx="4572000" cy="1323439"/>
          </a:xfrm>
          <a:prstGeom prst="rect">
            <a:avLst/>
          </a:prstGeom>
        </p:spPr>
        <p:txBody>
          <a:bodyPr>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a:t>
            </a: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97451715"/>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12" name="Rectangle 11"/>
          <p:cNvSpPr/>
          <p:nvPr/>
        </p:nvSpPr>
        <p:spPr>
          <a:xfrm>
            <a:off x="152400" y="22860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constructor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 { ... }</a:t>
            </a:r>
          </a:p>
        </p:txBody>
      </p:sp>
      <p:sp>
        <p:nvSpPr>
          <p:cNvPr id="4" name="Rectangle 3"/>
          <p:cNvSpPr/>
          <p:nvPr/>
        </p:nvSpPr>
        <p:spPr>
          <a:xfrm>
            <a:off x="152400" y="3124200"/>
            <a:ext cx="8839200" cy="2031325"/>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There can be </a:t>
            </a:r>
            <a:r>
              <a:rPr lang="en-IN" sz="1800" b="1" i="1" dirty="0">
                <a:solidFill>
                  <a:srgbClr val="FFFF00"/>
                </a:solidFill>
                <a:latin typeface="Arial" panose="020B0604020202020204" pitchFamily="34" charset="0"/>
                <a:cs typeface="Arial" panose="020B0604020202020204" pitchFamily="34" charset="0"/>
              </a:rPr>
              <a:t>only one </a:t>
            </a:r>
            <a:r>
              <a:rPr lang="en-IN" sz="1800" dirty="0">
                <a:solidFill>
                  <a:schemeClr val="bg1">
                    <a:lumMod val="95000"/>
                  </a:schemeClr>
                </a:solidFill>
                <a:latin typeface="Arial" panose="020B0604020202020204" pitchFamily="34" charset="0"/>
                <a:cs typeface="Arial" panose="020B0604020202020204" pitchFamily="34" charset="0"/>
              </a:rPr>
              <a:t>special method with the name "</a:t>
            </a:r>
            <a:r>
              <a:rPr lang="en-IN" sz="1800" b="1" i="1" dirty="0">
                <a:solidFill>
                  <a:srgbClr val="FFFF00"/>
                </a:solidFill>
                <a:latin typeface="Arial" panose="020B0604020202020204" pitchFamily="34" charset="0"/>
                <a:cs typeface="Arial" panose="020B0604020202020204" pitchFamily="34" charset="0"/>
              </a:rPr>
              <a:t>constructor</a:t>
            </a:r>
            <a:r>
              <a:rPr lang="en-IN" sz="1800" dirty="0">
                <a:solidFill>
                  <a:schemeClr val="bg1">
                    <a:lumMod val="95000"/>
                  </a:schemeClr>
                </a:solidFill>
                <a:latin typeface="Arial" panose="020B0604020202020204" pitchFamily="34" charset="0"/>
                <a:cs typeface="Arial" panose="020B0604020202020204" pitchFamily="34" charset="0"/>
              </a:rPr>
              <a:t>" in a class. Having more than one occurrence of a constructor method in a class will throw a SyntaxError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A constructor can use the </a:t>
            </a:r>
            <a:r>
              <a:rPr lang="en-IN" sz="1800" b="1" i="1" dirty="0">
                <a:solidFill>
                  <a:srgbClr val="FFFF00"/>
                </a:solidFill>
                <a:latin typeface="Arial" panose="020B0604020202020204" pitchFamily="34" charset="0"/>
                <a:cs typeface="Arial" panose="020B0604020202020204" pitchFamily="34" charset="0"/>
              </a:rPr>
              <a:t>super</a:t>
            </a:r>
            <a:r>
              <a:rPr lang="en-IN" sz="1800" dirty="0">
                <a:solidFill>
                  <a:srgbClr val="FFFF00"/>
                </a:solidFill>
                <a:latin typeface="Arial" panose="020B0604020202020204" pitchFamily="34" charset="0"/>
                <a:cs typeface="Arial" panose="020B0604020202020204" pitchFamily="34" charset="0"/>
              </a:rPr>
              <a:t> </a:t>
            </a:r>
            <a:r>
              <a:rPr lang="en-IN" sz="1800" dirty="0">
                <a:solidFill>
                  <a:schemeClr val="bg1">
                    <a:lumMod val="95000"/>
                  </a:schemeClr>
                </a:solidFill>
                <a:latin typeface="Arial" panose="020B0604020202020204" pitchFamily="34" charset="0"/>
                <a:cs typeface="Arial" panose="020B0604020202020204" pitchFamily="34" charset="0"/>
              </a:rPr>
              <a:t>keyword to call the constructor of a parent </a:t>
            </a:r>
            <a:r>
              <a:rPr lang="en-IN" sz="1800" dirty="0" smtClean="0">
                <a:solidFill>
                  <a:schemeClr val="bg1">
                    <a:lumMod val="95000"/>
                  </a:schemeClr>
                </a:solidFill>
                <a:latin typeface="Arial" panose="020B0604020202020204" pitchFamily="34" charset="0"/>
                <a:cs typeface="Arial" panose="020B0604020202020204" pitchFamily="34" charset="0"/>
              </a:rPr>
              <a:t>class.</a:t>
            </a:r>
          </a:p>
          <a:p>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If you do not specify a constructor method, </a:t>
            </a:r>
            <a:r>
              <a:rPr lang="en-IN" sz="1800" b="1" i="1" dirty="0">
                <a:solidFill>
                  <a:srgbClr val="FFFF00"/>
                </a:solidFill>
                <a:latin typeface="Arial" panose="020B0604020202020204" pitchFamily="34" charset="0"/>
                <a:cs typeface="Arial" panose="020B0604020202020204" pitchFamily="34" charset="0"/>
              </a:rPr>
              <a:t>a default constructor</a:t>
            </a:r>
            <a:r>
              <a:rPr lang="en-IN" sz="1800" dirty="0">
                <a:solidFill>
                  <a:schemeClr val="bg1">
                    <a:lumMod val="95000"/>
                  </a:schemeClr>
                </a:solidFill>
                <a:latin typeface="Arial" panose="020B0604020202020204" pitchFamily="34" charset="0"/>
                <a:cs typeface="Arial" panose="020B0604020202020204" pitchFamily="34" charset="0"/>
              </a:rPr>
              <a:t> is used.</a:t>
            </a:r>
          </a:p>
        </p:txBody>
      </p:sp>
    </p:spTree>
    <p:extLst>
      <p:ext uri="{BB962C8B-B14F-4D97-AF65-F5344CB8AC3E}">
        <p14:creationId xmlns:p14="http://schemas.microsoft.com/office/powerpoint/2010/main" val="24863533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676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v</a:t>
            </a:r>
            <a:r>
              <a:rPr lang="en-IN" sz="6000" dirty="0" smtClean="0"/>
              <a:t>ariables</a:t>
            </a:r>
            <a:endParaRPr lang="en-US" sz="6000" dirty="0"/>
          </a:p>
        </p:txBody>
      </p:sp>
      <p:sp>
        <p:nvSpPr>
          <p:cNvPr id="3" name="Rectangle 2"/>
          <p:cNvSpPr/>
          <p:nvPr/>
        </p:nvSpPr>
        <p:spPr>
          <a:xfrm>
            <a:off x="152400" y="157371"/>
            <a:ext cx="8839200" cy="1061829"/>
          </a:xfrm>
          <a:prstGeom prst="rect">
            <a:avLst/>
          </a:prstGeom>
        </p:spPr>
        <p:txBody>
          <a:bodyPr wrap="square">
            <a:spAutoFit/>
          </a:bodyPr>
          <a:lstStyle/>
          <a:p>
            <a:r>
              <a:rPr lang="en-IN" sz="2100" dirty="0">
                <a:solidFill>
                  <a:srgbClr val="333333"/>
                </a:solidFill>
                <a:latin typeface="Open Sans"/>
              </a:rPr>
              <a:t>JavaScript is a </a:t>
            </a:r>
            <a:r>
              <a:rPr lang="en-IN" sz="2100" i="1" dirty="0">
                <a:solidFill>
                  <a:srgbClr val="333333"/>
                </a:solidFill>
                <a:latin typeface="Open Sans"/>
              </a:rPr>
              <a:t>loosely typed</a:t>
            </a:r>
            <a:r>
              <a:rPr lang="en-IN" sz="2100" dirty="0">
                <a:solidFill>
                  <a:srgbClr val="333333"/>
                </a:solidFill>
                <a:latin typeface="Open Sans"/>
              </a:rPr>
              <a:t> or a </a:t>
            </a:r>
            <a:r>
              <a:rPr lang="en-IN" sz="2100" i="1" dirty="0">
                <a:solidFill>
                  <a:srgbClr val="333333"/>
                </a:solidFill>
                <a:latin typeface="Open Sans"/>
              </a:rPr>
              <a:t>dynamic</a:t>
            </a:r>
            <a:r>
              <a:rPr lang="en-IN" sz="2100" dirty="0">
                <a:solidFill>
                  <a:srgbClr val="333333"/>
                </a:solidFill>
                <a:latin typeface="Open Sans"/>
              </a:rPr>
              <a:t> language. Variables in JavaScript are not directly associated with any particular value type, and any variable can be assigned (and re-assigned) values of all types:</a:t>
            </a:r>
            <a:endParaRPr lang="en-IN" sz="2100" dirty="0"/>
          </a:p>
        </p:txBody>
      </p:sp>
      <p:sp>
        <p:nvSpPr>
          <p:cNvPr id="23" name="Rectangle 22"/>
          <p:cNvSpPr/>
          <p:nvPr/>
        </p:nvSpPr>
        <p:spPr>
          <a:xfrm>
            <a:off x="0" y="1309856"/>
            <a:ext cx="9144000" cy="769441"/>
          </a:xfrm>
          <a:prstGeom prst="rect">
            <a:avLst/>
          </a:prstGeom>
          <a:noFill/>
        </p:spPr>
        <p:txBody>
          <a:bodyPr wrap="square">
            <a:spAutoFit/>
          </a:bodyPr>
          <a:lstStyle/>
          <a:p>
            <a:r>
              <a:rPr lang="en-IN" sz="2200" i="1" dirty="0">
                <a:solidFill>
                  <a:schemeClr val="accent4">
                    <a:lumMod val="50000"/>
                  </a:schemeClr>
                </a:solidFill>
                <a:latin typeface="Segoe UI" panose="020B0502040204020203" pitchFamily="34" charset="0"/>
                <a:cs typeface="Segoe UI" panose="020B0502040204020203" pitchFamily="34" charset="0"/>
              </a:rPr>
              <a:t>A declared variable that is not yet assigned with a </a:t>
            </a:r>
            <a:r>
              <a:rPr lang="en-IN" sz="2200" i="1" dirty="0" smtClean="0">
                <a:solidFill>
                  <a:schemeClr val="accent4">
                    <a:lumMod val="50000"/>
                  </a:schemeClr>
                </a:solidFill>
                <a:latin typeface="Segoe UI" panose="020B0502040204020203" pitchFamily="34" charset="0"/>
                <a:cs typeface="Segoe UI" panose="020B0502040204020203" pitchFamily="34" charset="0"/>
              </a:rPr>
              <a:t>value </a:t>
            </a:r>
            <a:r>
              <a:rPr lang="en-IN" sz="2200" i="1" dirty="0">
                <a:solidFill>
                  <a:schemeClr val="accent4">
                    <a:lumMod val="50000"/>
                  </a:schemeClr>
                </a:solidFill>
                <a:latin typeface="Segoe UI" panose="020B0502040204020203" pitchFamily="34" charset="0"/>
                <a:cs typeface="Segoe UI" panose="020B0502040204020203" pitchFamily="34" charset="0"/>
              </a:rPr>
              <a:t>is by default </a:t>
            </a:r>
            <a:r>
              <a:rPr lang="en-IN" sz="2200" i="1" dirty="0" smtClean="0">
                <a:solidFill>
                  <a:schemeClr val="accent4">
                    <a:lumMod val="50000"/>
                  </a:schemeClr>
                </a:solidFill>
                <a:latin typeface="Segoe UI" panose="020B0502040204020203" pitchFamily="34" charset="0"/>
                <a:cs typeface="Segoe UI" panose="020B0502040204020203" pitchFamily="34" charset="0"/>
              </a:rPr>
              <a:t>undefined</a:t>
            </a:r>
            <a:r>
              <a:rPr lang="en-IN" sz="2200" i="1" dirty="0">
                <a:solidFill>
                  <a:schemeClr val="accent4">
                    <a:lumMod val="50000"/>
                  </a:schemeClr>
                </a:solidFill>
                <a:latin typeface="Segoe UI" panose="020B0502040204020203" pitchFamily="34" charset="0"/>
                <a:cs typeface="Segoe UI" panose="020B0502040204020203" pitchFamily="34" charset="0"/>
              </a:rPr>
              <a:t>.</a:t>
            </a:r>
          </a:p>
        </p:txBody>
      </p:sp>
      <p:cxnSp>
        <p:nvCxnSpPr>
          <p:cNvPr id="25" name="Straight Connector 24"/>
          <p:cNvCxnSpPr/>
          <p:nvPr/>
        </p:nvCxnSpPr>
        <p:spPr>
          <a:xfrm>
            <a:off x="0" y="12938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152400" y="2755341"/>
            <a:ext cx="8839200" cy="3493059"/>
            <a:chOff x="152400" y="2514600"/>
            <a:chExt cx="8839200" cy="3493059"/>
          </a:xfrm>
        </p:grpSpPr>
        <p:grpSp>
          <p:nvGrpSpPr>
            <p:cNvPr id="5" name="Group 4"/>
            <p:cNvGrpSpPr/>
            <p:nvPr/>
          </p:nvGrpSpPr>
          <p:grpSpPr>
            <a:xfrm>
              <a:off x="152400" y="2514600"/>
              <a:ext cx="8839200" cy="3493059"/>
              <a:chOff x="152400" y="2645298"/>
              <a:chExt cx="8839200" cy="3294970"/>
            </a:xfrm>
          </p:grpSpPr>
          <p:sp>
            <p:nvSpPr>
              <p:cNvPr id="4" name="Rectangle 1"/>
              <p:cNvSpPr>
                <a:spLocks noChangeArrowheads="1"/>
              </p:cNvSpPr>
              <p:nvPr/>
            </p:nvSpPr>
            <p:spPr bwMode="auto">
              <a:xfrm>
                <a:off x="152400" y="2645298"/>
                <a:ext cx="8839200" cy="3266131"/>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a:t>
                </a:r>
                <a:r>
                  <a:rPr lang="en-US" sz="2200" dirty="0" smtClean="0">
                    <a:solidFill>
                      <a:srgbClr val="0077AA"/>
                    </a:solidFill>
                    <a:latin typeface="Consolas" panose="020B0609020204030204" pitchFamily="49" charset="0"/>
                  </a:rPr>
                  <a:t>var    </a:t>
                </a:r>
                <a:r>
                  <a:rPr lang="en-US" sz="2000" dirty="0" smtClean="0">
                    <a:solidFill>
                      <a:srgbClr val="999999"/>
                    </a:solidFill>
                    <a:latin typeface="Consolas" panose="020B0609020204030204" pitchFamily="49" charset="0"/>
                  </a:rPr>
                  <a:t>;			</a:t>
                </a:r>
                <a:r>
                  <a:rPr lang="en-US" sz="2000" dirty="0">
                    <a:solidFill>
                      <a:srgbClr val="708090"/>
                    </a:solidFill>
                    <a:latin typeface="Consolas" panose="020B0609020204030204" pitchFamily="49" charset="0"/>
                  </a:rPr>
                  <a:t> </a:t>
                </a:r>
                <a:r>
                  <a:rPr lang="en-US" sz="2000" dirty="0" smtClean="0">
                    <a:solidFill>
                      <a:srgbClr val="708090"/>
                    </a:solidFill>
                    <a:latin typeface="Consolas" panose="020B0609020204030204" pitchFamily="49" charset="0"/>
                  </a:rPr>
                  <a:t> </a:t>
                </a:r>
                <a:r>
                  <a:rPr lang="en-US" sz="2000" dirty="0" smtClean="0">
                    <a:solidFill>
                      <a:schemeClr val="accent2">
                        <a:lumMod val="50000"/>
                      </a:schemeClr>
                    </a:solidFill>
                    <a:latin typeface="Consolas" panose="020B0609020204030204" pitchFamily="49" charset="0"/>
                  </a:rPr>
                  <a:t>//</a:t>
                </a:r>
                <a:r>
                  <a:rPr lang="en-US" sz="2000" dirty="0" smtClean="0">
                    <a:solidFill>
                      <a:srgbClr val="708090"/>
                    </a:solidFill>
                    <a:latin typeface="Consolas" panose="020B0609020204030204" pitchFamily="49" charset="0"/>
                  </a:rPr>
                  <a:t>    </a:t>
                </a:r>
                <a:r>
                  <a:rPr lang="en-US" sz="2000" dirty="0" smtClean="0">
                    <a:solidFill>
                      <a:srgbClr val="333333"/>
                    </a:solidFill>
                    <a:latin typeface="Consolas" panose="020B0609020204030204" pitchFamily="49" charset="0"/>
                  </a:rPr>
                  <a:t> </a:t>
                </a:r>
                <a:r>
                  <a:rPr lang="en-US" sz="2200" i="1" dirty="0" smtClean="0">
                    <a:solidFill>
                      <a:schemeClr val="accent2">
                        <a:lumMod val="50000"/>
                      </a:schemeClr>
                    </a:solidFill>
                    <a:latin typeface="Consolas" panose="020B0609020204030204" pitchFamily="49" charset="0"/>
                  </a:rPr>
                  <a:t>is now undefined</a:t>
                </a:r>
              </a:p>
              <a:p>
                <a:pPr lvl="0">
                  <a:lnSpc>
                    <a:spcPct val="150000"/>
                  </a:lnSpc>
                </a:pPr>
                <a:endParaRPr kumimoji="0" lang="en-US" sz="2200" b="0" i="0" u="none" strike="noStrike" cap="none" normalizeH="0" baseline="0" dirty="0" smtClean="0">
                  <a:ln>
                    <a:noFill/>
                  </a:ln>
                  <a:solidFill>
                    <a:srgbClr val="0077AA"/>
                  </a:solidFill>
                  <a:effectLst/>
                  <a:latin typeface="Consolas" panose="020B0609020204030204" pitchFamily="49" charset="0"/>
                </a:endParaRPr>
              </a:p>
              <a:p>
                <a:pPr lvl="0">
                  <a:lnSpc>
                    <a:spcPct val="150000"/>
                  </a:lnSpc>
                </a:pPr>
                <a:r>
                  <a:rPr lang="en-US" sz="2000" dirty="0" smtClean="0">
                    <a:solidFill>
                      <a:srgbClr val="0077AA"/>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 </a:t>
                </a:r>
                <a:r>
                  <a:rPr kumimoji="0" lang="en-US" sz="2200" b="0" i="0" u="none" strike="noStrike" cap="none" normalizeH="0" baseline="0" dirty="0" smtClean="0">
                    <a:ln>
                      <a:noFill/>
                    </a:ln>
                    <a:solidFill>
                      <a:srgbClr val="0077AA"/>
                    </a:solidFill>
                    <a:effectLst/>
                    <a:latin typeface="Consolas" panose="020B0609020204030204" pitchFamily="49" charset="0"/>
                  </a:rPr>
                  <a:t>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i="0" u="none" strike="noStrike" cap="none" normalizeH="0" baseline="0" dirty="0" smtClean="0">
                    <a:ln>
                      <a:noFill/>
                    </a:ln>
                    <a:solidFill>
                      <a:schemeClr val="accent2">
                        <a:lumMod val="50000"/>
                      </a:schemeClr>
                    </a:solidFill>
                    <a:effectLst/>
                    <a:latin typeface="Consolas" panose="020B0609020204030204" pitchFamily="49" charset="0"/>
                  </a:rPr>
                  <a:t>//    </a:t>
                </a:r>
                <a:r>
                  <a:rPr lang="en-US" sz="2000" dirty="0" smtClean="0">
                    <a:solidFill>
                      <a:schemeClr val="accent2">
                        <a:lumMod val="50000"/>
                      </a:schemeClr>
                    </a:solidFill>
                    <a:latin typeface="Consolas" panose="020B0609020204030204" pitchFamily="49" charset="0"/>
                  </a:rPr>
                  <a:t> </a:t>
                </a:r>
                <a:r>
                  <a:rPr kumimoji="0" lang="en-US" sz="2200" i="0" u="none" strike="noStrike" cap="none" normalizeH="0" baseline="0" dirty="0" smtClean="0">
                    <a:ln>
                      <a:noFill/>
                    </a:ln>
                    <a:solidFill>
                      <a:schemeClr val="accent2">
                        <a:lumMod val="50000"/>
                      </a:schemeClr>
                    </a:solidFill>
                    <a:effectLst/>
                    <a:latin typeface="Consolas" panose="020B0609020204030204" pitchFamily="49" charset="0"/>
                  </a:rPr>
                  <a:t>is now having a Number</a:t>
                </a:r>
              </a:p>
              <a:p>
                <a:pPr lvl="0">
                  <a:lnSpc>
                    <a:spcPct val="150000"/>
                  </a:lnSpc>
                </a:pPr>
                <a:endParaRPr kumimoji="0" lang="en-US" sz="2000" b="0" i="0" u="none" strike="noStrike" cap="none" normalizeH="0" baseline="0" dirty="0" smtClean="0">
                  <a:ln>
                    <a:noFill/>
                  </a:ln>
                  <a:solidFill>
                    <a:srgbClr val="333333"/>
                  </a:solidFill>
                  <a:effectLst/>
                  <a:latin typeface="Consolas" panose="020B0609020204030204" pitchFamily="49" charset="0"/>
                </a:endParaRP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200" b="0" i="0" u="none" strike="noStrike" cap="none" normalizeH="0" baseline="0" dirty="0" smtClean="0">
                    <a:ln>
                      <a:noFill/>
                    </a:ln>
                    <a:solidFill>
                      <a:srgbClr val="0077AA"/>
                    </a:solidFill>
                    <a:effectLst/>
                    <a:latin typeface="Consolas" panose="020B0609020204030204" pitchFamily="49" charset="0"/>
                  </a:rPr>
                  <a:t>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2">
                        <a:lumMod val="50000"/>
                      </a:schemeClr>
                    </a:solidFill>
                    <a:effectLst/>
                    <a:latin typeface="Consolas" panose="020B0609020204030204" pitchFamily="49" charset="0"/>
                  </a:rPr>
                  <a:t>//     </a:t>
                </a:r>
                <a:r>
                  <a:rPr kumimoji="0" lang="en-US" sz="2200" b="0" i="0" u="none" strike="noStrike" cap="none" normalizeH="0" baseline="0" dirty="0" smtClean="0">
                    <a:ln>
                      <a:noFill/>
                    </a:ln>
                    <a:solidFill>
                      <a:schemeClr val="accent2">
                        <a:lumMod val="50000"/>
                      </a:schemeClr>
                    </a:solidFill>
                    <a:effectLst/>
                    <a:latin typeface="Consolas" panose="020B0609020204030204" pitchFamily="49" charset="0"/>
                  </a:rPr>
                  <a:t>is now </a:t>
                </a:r>
                <a:r>
                  <a:rPr lang="en-US" sz="2200" dirty="0">
                    <a:solidFill>
                      <a:schemeClr val="accent2">
                        <a:lumMod val="50000"/>
                      </a:schemeClr>
                    </a:solidFill>
                    <a:latin typeface="Consolas" panose="020B0609020204030204" pitchFamily="49" charset="0"/>
                  </a:rPr>
                  <a:t>having a </a:t>
                </a:r>
                <a:r>
                  <a:rPr kumimoji="0" lang="en-US" sz="2200" b="0" i="0" u="none" strike="noStrike" cap="none" normalizeH="0" baseline="0" dirty="0" smtClean="0">
                    <a:ln>
                      <a:noFill/>
                    </a:ln>
                    <a:solidFill>
                      <a:schemeClr val="accent2">
                        <a:lumMod val="50000"/>
                      </a:schemeClr>
                    </a:solidFill>
                    <a:effectLst/>
                    <a:latin typeface="Consolas" panose="020B0609020204030204" pitchFamily="49" charset="0"/>
                  </a:rPr>
                  <a:t>String</a:t>
                </a: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a:t>
                </a:r>
                <a:r>
                  <a:rPr kumimoji="0" lang="en-US" sz="2200" b="0" i="0" u="none" strike="noStrike" cap="none" normalizeH="0" baseline="0" dirty="0" smtClean="0">
                    <a:ln>
                      <a:noFill/>
                    </a:ln>
                    <a:solidFill>
                      <a:srgbClr val="0077AA"/>
                    </a:solidFill>
                    <a:effectLst/>
                    <a:latin typeface="Consolas" panose="020B0609020204030204" pitchFamily="49" charset="0"/>
                  </a:rPr>
                  <a:t>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  </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2">
                        <a:lumMod val="50000"/>
                      </a:schemeClr>
                    </a:solidFill>
                    <a:effectLst/>
                    <a:latin typeface="Consolas" panose="020B0609020204030204" pitchFamily="49" charset="0"/>
                  </a:rPr>
                  <a:t>//     </a:t>
                </a:r>
                <a:r>
                  <a:rPr kumimoji="0" lang="en-US" sz="2200" b="0" i="0" u="none" strike="noStrike" cap="none" normalizeH="0" baseline="0" dirty="0" smtClean="0">
                    <a:ln>
                      <a:noFill/>
                    </a:ln>
                    <a:solidFill>
                      <a:schemeClr val="accent2">
                        <a:lumMod val="50000"/>
                      </a:schemeClr>
                    </a:solidFill>
                    <a:effectLst/>
                    <a:latin typeface="Consolas" panose="020B0609020204030204" pitchFamily="49" charset="0"/>
                  </a:rPr>
                  <a:t>is now </a:t>
                </a:r>
                <a:r>
                  <a:rPr lang="en-US" sz="2200" dirty="0">
                    <a:solidFill>
                      <a:schemeClr val="accent2">
                        <a:lumMod val="50000"/>
                      </a:schemeClr>
                    </a:solidFill>
                    <a:latin typeface="Consolas" panose="020B0609020204030204" pitchFamily="49" charset="0"/>
                  </a:rPr>
                  <a:t>having a </a:t>
                </a:r>
                <a:r>
                  <a:rPr kumimoji="0" lang="en-US" sz="2200" b="0" i="0" u="none" strike="noStrike" cap="none" normalizeH="0" baseline="0" dirty="0" smtClean="0">
                    <a:ln>
                      <a:noFill/>
                    </a:ln>
                    <a:solidFill>
                      <a:schemeClr val="accent2">
                        <a:lumMod val="50000"/>
                      </a:schemeClr>
                    </a:solidFill>
                    <a:effectLst/>
                    <a:latin typeface="Consolas" panose="020B0609020204030204" pitchFamily="49" charset="0"/>
                  </a:rPr>
                  <a:t>Boolean</a:t>
                </a:r>
                <a:r>
                  <a:rPr kumimoji="0" lang="en-US" sz="2200" b="0" i="0" u="none" strike="noStrike" cap="none" normalizeH="0" baseline="0" dirty="0" smtClean="0">
                    <a:ln>
                      <a:noFill/>
                    </a:ln>
                    <a:solidFill>
                      <a:schemeClr val="accent2">
                        <a:lumMod val="50000"/>
                      </a:schemeClr>
                    </a:solidFill>
                    <a:effectLst/>
                  </a:rPr>
                  <a:t> </a:t>
                </a:r>
                <a:r>
                  <a:rPr kumimoji="0" lang="en-US" sz="2000" b="0" i="0" u="none" strike="noStrike" cap="none" normalizeH="0" baseline="0" dirty="0" smtClean="0">
                    <a:ln>
                      <a:noFill/>
                    </a:ln>
                    <a:solidFill>
                      <a:schemeClr val="tx1"/>
                    </a:solidFill>
                    <a:effectLst/>
                  </a:rPr>
                  <a:t>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0171" y="3725119"/>
                <a:ext cx="366583" cy="3665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7885" y="3725119"/>
                <a:ext cx="366583" cy="366583"/>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599" y="3725119"/>
                <a:ext cx="366583" cy="366583"/>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0263" y="3746891"/>
                <a:ext cx="366583" cy="366583"/>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84031" y="4606851"/>
                <a:ext cx="366583" cy="366583"/>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0263" y="5545826"/>
                <a:ext cx="366583" cy="366583"/>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27885" y="4577152"/>
                <a:ext cx="366583" cy="366583"/>
              </a:xfrm>
              <a:prstGeom prst="rect">
                <a:avLst/>
              </a:prstGeom>
            </p:spPr>
          </p:pic>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95599" y="4577152"/>
                <a:ext cx="366583" cy="366583"/>
              </a:xfrm>
              <a:prstGeom prst="rect">
                <a:avLst/>
              </a:prstGeom>
            </p:spPr>
          </p:pic>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60171" y="4577152"/>
                <a:ext cx="366583" cy="366583"/>
              </a:xfrm>
              <a:prstGeom prst="rect">
                <a:avLst/>
              </a:prstGeom>
            </p:spPr>
          </p:pic>
          <p:pic>
            <p:nvPicPr>
              <p:cNvPr id="21" name="Picture 2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56844" y="5466103"/>
                <a:ext cx="1521576" cy="474165"/>
              </a:xfrm>
              <a:prstGeom prst="rect">
                <a:avLst/>
              </a:prstGeom>
            </p:spPr>
          </p:pic>
          <p:pic>
            <p:nvPicPr>
              <p:cNvPr id="16" name="Picture 1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6930" y="5447857"/>
                <a:ext cx="484412" cy="484412"/>
              </a:xfrm>
              <a:prstGeom prst="rect">
                <a:avLst/>
              </a:prstGeom>
            </p:spPr>
          </p:pic>
          <p:pic>
            <p:nvPicPr>
              <p:cNvPr id="24" name="Picture 2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1486" y="4533407"/>
                <a:ext cx="484412" cy="484412"/>
              </a:xfrm>
              <a:prstGeom prst="rect">
                <a:avLst/>
              </a:prstGeom>
            </p:spPr>
          </p:pic>
          <p:pic>
            <p:nvPicPr>
              <p:cNvPr id="26" name="Picture 2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12372" y="3661924"/>
                <a:ext cx="484412" cy="484412"/>
              </a:xfrm>
              <a:prstGeom prst="rect">
                <a:avLst/>
              </a:prstGeom>
            </p:spPr>
          </p:pic>
          <p:pic>
            <p:nvPicPr>
              <p:cNvPr id="27" name="Picture 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35932" y="5426084"/>
                <a:ext cx="484412" cy="484412"/>
              </a:xfrm>
              <a:prstGeom prst="rect">
                <a:avLst/>
              </a:prstGeom>
            </p:spPr>
          </p:pic>
          <p:pic>
            <p:nvPicPr>
              <p:cNvPr id="28" name="Picture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30488" y="4511637"/>
                <a:ext cx="484412" cy="484412"/>
              </a:xfrm>
              <a:prstGeom prst="rect">
                <a:avLst/>
              </a:prstGeom>
            </p:spPr>
          </p:pic>
          <p:pic>
            <p:nvPicPr>
              <p:cNvPr id="29" name="Picture 2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41374" y="3640151"/>
                <a:ext cx="484412" cy="484412"/>
              </a:xfrm>
              <a:prstGeom prst="rect">
                <a:avLst/>
              </a:prstGeom>
            </p:spPr>
          </p:pic>
        </p:grpSp>
        <p:pic>
          <p:nvPicPr>
            <p:cNvPr id="30" name="Picture 2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0600" y="2597433"/>
              <a:ext cx="484412" cy="513534"/>
            </a:xfrm>
            <a:prstGeom prst="rect">
              <a:avLst/>
            </a:prstGeom>
          </p:spPr>
        </p:pic>
        <p:pic>
          <p:nvPicPr>
            <p:cNvPr id="31" name="Picture 3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30488" y="2597433"/>
              <a:ext cx="484412" cy="513534"/>
            </a:xfrm>
            <a:prstGeom prst="rect">
              <a:avLst/>
            </a:prstGeom>
          </p:spPr>
        </p:pic>
      </p:grpSp>
    </p:spTree>
    <p:extLst>
      <p:ext uri="{BB962C8B-B14F-4D97-AF65-F5344CB8AC3E}">
        <p14:creationId xmlns:p14="http://schemas.microsoft.com/office/powerpoint/2010/main" val="3530254415"/>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10" name="Rectangle 9"/>
          <p:cNvSpPr/>
          <p:nvPr/>
        </p:nvSpPr>
        <p:spPr>
          <a:xfrm>
            <a:off x="152400" y="22860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constructor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 { ... }</a:t>
            </a:r>
          </a:p>
        </p:txBody>
      </p:sp>
      <p:sp>
        <p:nvSpPr>
          <p:cNvPr id="3" name="Rectangle 2"/>
          <p:cNvSpPr/>
          <p:nvPr/>
        </p:nvSpPr>
        <p:spPr>
          <a:xfrm>
            <a:off x="152400" y="3124200"/>
            <a:ext cx="8839200" cy="1754326"/>
          </a:xfrm>
          <a:prstGeom prst="rect">
            <a:avLst/>
          </a:prstGeom>
        </p:spPr>
        <p:txBody>
          <a:bodyPr wrap="square">
            <a:spAutoFit/>
          </a:bodyPr>
          <a:lstStyle/>
          <a:p>
            <a:r>
              <a:rPr lang="en-US" sz="1800" dirty="0">
                <a:solidFill>
                  <a:srgbClr val="98676A"/>
                </a:solidFill>
                <a:latin typeface="Consolas" panose="020B0609020204030204" pitchFamily="49" charset="0"/>
              </a:rPr>
              <a:t>class</a:t>
            </a:r>
            <a:r>
              <a:rPr lang="en-US" sz="1800" dirty="0">
                <a:solidFill>
                  <a:srgbClr val="D3AF86"/>
                </a:solidFill>
                <a:latin typeface="Consolas" panose="020B0609020204030204" pitchFamily="49" charset="0"/>
              </a:rPr>
              <a:t> </a:t>
            </a:r>
            <a:r>
              <a:rPr lang="en-US" sz="1800" dirty="0">
                <a:solidFill>
                  <a:srgbClr val="F06431"/>
                </a:solidFill>
                <a:latin typeface="Consolas" panose="020B0609020204030204" pitchFamily="49" charset="0"/>
              </a:rPr>
              <a:t>Customer</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constructor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p>
          <a:p>
            <a:r>
              <a:rPr lang="en-US" sz="1800" dirty="0" smtClean="0">
                <a:solidFill>
                  <a:srgbClr val="8AB1B0"/>
                </a:solidFill>
                <a:latin typeface="Consolas" panose="020B0609020204030204" pitchFamily="49" charset="0"/>
              </a:rPr>
              <a:t>        alert</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Hello World</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a:t>
            </a:r>
            <a:r>
              <a:rPr lang="en-US" sz="1800" dirty="0">
                <a:solidFill>
                  <a:srgbClr val="D3AF86"/>
                </a:solidFill>
                <a:latin typeface="Consolas" panose="020B0609020204030204" pitchFamily="49" charset="0"/>
              </a:rPr>
              <a:t> = new </a:t>
            </a:r>
            <a:r>
              <a:rPr lang="en-US" sz="1800" dirty="0">
                <a:solidFill>
                  <a:srgbClr val="F06431"/>
                </a:solidFill>
                <a:latin typeface="Consolas" panose="020B0609020204030204" pitchFamily="49" charset="0"/>
              </a:rPr>
              <a:t>Customer</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4115050209"/>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with </a:t>
            </a:r>
            <a:r>
              <a:rPr lang="en-IN" sz="3600" i="1" dirty="0">
                <a:solidFill>
                  <a:srgbClr val="13D9E3"/>
                </a:solidFill>
                <a:latin typeface="Arial" panose="020B0604020202020204" pitchFamily="34" charset="0"/>
                <a:cs typeface="Arial" panose="020B0604020202020204" pitchFamily="34" charset="0"/>
              </a:rPr>
              <a:t>arguments</a:t>
            </a:r>
            <a:r>
              <a:rPr lang="en-US" sz="3600" i="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95943" y="1219200"/>
            <a:ext cx="8686800" cy="3416320"/>
          </a:xfrm>
          <a:prstGeom prst="rect">
            <a:avLst/>
          </a:prstGeom>
        </p:spPr>
        <p:txBody>
          <a:bodyPr wrap="square">
            <a:spAutoFit/>
          </a:bodyPr>
          <a:lstStyle/>
          <a:p>
            <a:r>
              <a:rPr lang="en-US" sz="1800" dirty="0">
                <a:solidFill>
                  <a:srgbClr val="98676A"/>
                </a:solidFill>
                <a:latin typeface="Consolas" panose="020B0609020204030204" pitchFamily="49" charset="0"/>
              </a:rPr>
              <a:t>class</a:t>
            </a:r>
            <a:r>
              <a:rPr lang="en-US" sz="1800" dirty="0">
                <a:solidFill>
                  <a:srgbClr val="D3AF86"/>
                </a:solidFill>
                <a:latin typeface="Consolas" panose="020B0609020204030204" pitchFamily="49" charset="0"/>
              </a:rPr>
              <a:t> </a:t>
            </a:r>
            <a:r>
              <a:rPr lang="en-US" sz="1800" dirty="0">
                <a:solidFill>
                  <a:srgbClr val="F06431"/>
                </a:solidFill>
                <a:latin typeface="Consolas" panose="020B0609020204030204" pitchFamily="49" charset="0"/>
              </a:rPr>
              <a:t>person</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constructor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id</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firstName</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lastName</a:t>
            </a:r>
            <a:r>
              <a:rPr lang="en-US" sz="1800" dirty="0">
                <a:solidFill>
                  <a:srgbClr val="D3AF86"/>
                </a:solidFill>
                <a:latin typeface="Consolas" panose="020B0609020204030204" pitchFamily="49" charset="0"/>
              </a:rPr>
              <a:t>) {</a:t>
            </a:r>
          </a:p>
          <a:p>
            <a:r>
              <a:rPr lang="en-US" sz="1800" dirty="0" smtClean="0">
                <a:solidFill>
                  <a:srgbClr val="DC3958"/>
                </a:solidFill>
                <a:latin typeface="Consolas" panose="020B0609020204030204" pitchFamily="49" charset="0"/>
              </a:rPr>
              <a:t>        this</a:t>
            </a:r>
            <a:r>
              <a:rPr lang="en-US" sz="1800" dirty="0" smtClean="0">
                <a:solidFill>
                  <a:srgbClr val="D3AF86"/>
                </a:solidFill>
                <a:latin typeface="Consolas" panose="020B0609020204030204" pitchFamily="49" charset="0"/>
              </a:rPr>
              <a:t>.id </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id</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this</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firstName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firstName</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this</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lastName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lastName</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8AB1B0"/>
                </a:solidFill>
                <a:latin typeface="Consolas" panose="020B0609020204030204" pitchFamily="49" charset="0"/>
              </a:rPr>
              <a:t>    display</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this</a:t>
            </a:r>
            <a:r>
              <a:rPr lang="en-US" sz="1800" dirty="0" smtClean="0">
                <a:solidFill>
                  <a:srgbClr val="D3AF86"/>
                </a:solidFill>
                <a:latin typeface="Consolas" panose="020B0609020204030204" pitchFamily="49" charset="0"/>
              </a:rPr>
              <a:t>.id</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this</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firstName</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this</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lastName</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let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 = new </a:t>
            </a:r>
            <a:r>
              <a:rPr lang="en-US" sz="1800" dirty="0">
                <a:solidFill>
                  <a:srgbClr val="F06431"/>
                </a:solidFill>
                <a:latin typeface="Consolas" panose="020B0609020204030204" pitchFamily="49" charset="0"/>
              </a:rPr>
              <a:t>person</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Bagde</a:t>
            </a:r>
            <a:r>
              <a:rPr lang="en-US" sz="1800" dirty="0">
                <a:solidFill>
                  <a:srgbClr val="D3AF86"/>
                </a:solidFill>
                <a:latin typeface="Consolas" panose="020B0609020204030204" pitchFamily="49" charset="0"/>
              </a:rPr>
              <a:t>');</a:t>
            </a:r>
          </a:p>
          <a:p>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a:t>
            </a:r>
            <a:r>
              <a:rPr lang="en-US" sz="1800" dirty="0">
                <a:solidFill>
                  <a:srgbClr val="8AB1B0"/>
                </a:solidFill>
                <a:latin typeface="Consolas" panose="020B0609020204030204" pitchFamily="49" charset="0"/>
              </a:rPr>
              <a:t>display</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911795341"/>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instanceof</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757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9906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instanceof</a:t>
            </a:r>
            <a:r>
              <a:rPr lang="en-IN" sz="1800" dirty="0">
                <a:latin typeface="Arial" panose="020B0604020202020204" pitchFamily="34" charset="0"/>
                <a:cs typeface="Arial" panose="020B0604020202020204" pitchFamily="34" charset="0"/>
              </a:rPr>
              <a:t> operator is used to check the type of an object at run time. The instanceof operator returns a boolean value that indicates if an object is an instance of a particular class.</a:t>
            </a:r>
          </a:p>
        </p:txBody>
      </p:sp>
      <p:sp>
        <p:nvSpPr>
          <p:cNvPr id="8" name="Rectangle 7"/>
          <p:cNvSpPr/>
          <p:nvPr/>
        </p:nvSpPr>
        <p:spPr>
          <a:xfrm>
            <a:off x="152400" y="219962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instanceof</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constructor</a:t>
            </a:r>
          </a:p>
        </p:txBody>
      </p:sp>
      <p:sp>
        <p:nvSpPr>
          <p:cNvPr id="3" name="Rectangle 2"/>
          <p:cNvSpPr/>
          <p:nvPr/>
        </p:nvSpPr>
        <p:spPr>
          <a:xfrm>
            <a:off x="152400" y="2659082"/>
            <a:ext cx="8839200" cy="3970318"/>
          </a:xfrm>
          <a:prstGeom prst="rect">
            <a:avLst/>
          </a:prstGeom>
        </p:spPr>
        <p:txBody>
          <a:bodyPr wrap="square">
            <a:spAutoFit/>
          </a:bodyPr>
          <a:lstStyle/>
          <a:p>
            <a:r>
              <a:rPr lang="en-US" sz="1800" dirty="0">
                <a:solidFill>
                  <a:srgbClr val="98676A"/>
                </a:solidFill>
                <a:latin typeface="Consolas" panose="020B0609020204030204" pitchFamily="49" charset="0"/>
              </a:rPr>
              <a:t>class</a:t>
            </a:r>
            <a:r>
              <a:rPr lang="en-US" sz="1800" dirty="0">
                <a:solidFill>
                  <a:srgbClr val="D3AF86"/>
                </a:solidFill>
                <a:latin typeface="Consolas" panose="020B0609020204030204" pitchFamily="49" charset="0"/>
              </a:rPr>
              <a:t> </a:t>
            </a:r>
            <a:r>
              <a:rPr lang="en-US" sz="1800" dirty="0">
                <a:solidFill>
                  <a:srgbClr val="F06431"/>
                </a:solidFill>
                <a:latin typeface="Consolas" panose="020B0609020204030204" pitchFamily="49" charset="0"/>
              </a:rPr>
              <a:t>Customer</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constructor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customerName</a:t>
            </a:r>
            <a:r>
              <a:rPr lang="en-US" sz="1800" dirty="0">
                <a:solidFill>
                  <a:srgbClr val="D3AF86"/>
                </a:solidFill>
                <a:latin typeface="Consolas" panose="020B0609020204030204" pitchFamily="49" charset="0"/>
              </a:rPr>
              <a:t>) {</a:t>
            </a:r>
          </a:p>
          <a:p>
            <a:r>
              <a:rPr lang="en-US" sz="1800" dirty="0" smtClean="0">
                <a:solidFill>
                  <a:srgbClr val="DC3958"/>
                </a:solidFill>
                <a:latin typeface="Consolas" panose="020B0609020204030204" pitchFamily="49" charset="0"/>
              </a:rPr>
              <a:t>        this</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customerName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customerName</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D3AF86"/>
                </a:solidFill>
                <a:latin typeface="Consolas" panose="020B0609020204030204" pitchFamily="49" charset="0"/>
              </a:rPr>
              <a:t>};</a:t>
            </a:r>
          </a:p>
          <a:p>
            <a:endParaRPr lang="en-US" sz="1800" dirty="0">
              <a:solidFill>
                <a:srgbClr val="D3AF86"/>
              </a:solidFill>
              <a:latin typeface="Consolas" panose="020B0609020204030204" pitchFamily="49" charset="0"/>
            </a:endParaRPr>
          </a:p>
          <a:p>
            <a:r>
              <a:rPr lang="en-US" sz="1800" dirty="0">
                <a:solidFill>
                  <a:srgbClr val="98676A"/>
                </a:solidFill>
                <a:latin typeface="Consolas" panose="020B0609020204030204" pitchFamily="49" charset="0"/>
              </a:rPr>
              <a:t>class</a:t>
            </a:r>
            <a:r>
              <a:rPr lang="en-US" sz="1800" dirty="0">
                <a:solidFill>
                  <a:srgbClr val="D3AF86"/>
                </a:solidFill>
                <a:latin typeface="Consolas" panose="020B0609020204030204" pitchFamily="49" charset="0"/>
              </a:rPr>
              <a:t> </a:t>
            </a:r>
            <a:r>
              <a:rPr lang="en-US" sz="1800" dirty="0">
                <a:solidFill>
                  <a:srgbClr val="F06431"/>
                </a:solidFill>
                <a:latin typeface="Consolas" panose="020B0609020204030204" pitchFamily="49" charset="0"/>
              </a:rPr>
              <a:t>Person</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constructor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PersonName</a:t>
            </a:r>
            <a:r>
              <a:rPr lang="en-US" sz="1800" dirty="0">
                <a:solidFill>
                  <a:srgbClr val="D3AF86"/>
                </a:solidFill>
                <a:latin typeface="Consolas" panose="020B0609020204030204" pitchFamily="49" charset="0"/>
              </a:rPr>
              <a:t>) {</a:t>
            </a:r>
          </a:p>
          <a:p>
            <a:r>
              <a:rPr lang="en-US" sz="1800" dirty="0" smtClean="0">
                <a:solidFill>
                  <a:srgbClr val="DC3958"/>
                </a:solidFill>
                <a:latin typeface="Consolas" panose="020B0609020204030204" pitchFamily="49" charset="0"/>
              </a:rPr>
              <a:t>        this</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PersonName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PersonName</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a:t>
            </a:r>
            <a:r>
              <a:rPr lang="en-US" sz="1800" dirty="0">
                <a:solidFill>
                  <a:srgbClr val="D3AF86"/>
                </a:solidFill>
                <a:latin typeface="Consolas" panose="020B0609020204030204" pitchFamily="49" charset="0"/>
              </a:rPr>
              <a:t> = new </a:t>
            </a:r>
            <a:r>
              <a:rPr lang="en-US" sz="1800" dirty="0">
                <a:solidFill>
                  <a:srgbClr val="F06431"/>
                </a:solidFill>
                <a:latin typeface="Consolas" panose="020B0609020204030204" pitchFamily="49" charset="0"/>
              </a:rPr>
              <a:t>Person</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o</a:t>
            </a:r>
            <a:r>
              <a:rPr lang="en-US" sz="1800" dirty="0">
                <a:solidFill>
                  <a:srgbClr val="D3AF86"/>
                </a:solidFill>
                <a:latin typeface="Consolas" panose="020B0609020204030204" pitchFamily="49" charset="0"/>
              </a:rPr>
              <a:t>, typeof (</a:t>
            </a:r>
            <a:r>
              <a:rPr lang="en-US" sz="1800" dirty="0">
                <a:solidFill>
                  <a:srgbClr val="DC3958"/>
                </a:solidFill>
                <a:latin typeface="Consolas" panose="020B0609020204030204" pitchFamily="49" charset="0"/>
              </a:rPr>
              <a:t>o</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a:t>
            </a:r>
            <a:r>
              <a:rPr lang="en-US" sz="1800" dirty="0">
                <a:solidFill>
                  <a:srgbClr val="D3AF86"/>
                </a:solidFill>
                <a:latin typeface="Consolas" panose="020B0609020204030204" pitchFamily="49" charset="0"/>
              </a:rPr>
              <a:t> instanceof </a:t>
            </a:r>
            <a:r>
              <a:rPr lang="en-US" sz="1800" dirty="0">
                <a:solidFill>
                  <a:srgbClr val="F06431"/>
                </a:solidFill>
                <a:latin typeface="Consolas" panose="020B0609020204030204" pitchFamily="49" charset="0"/>
              </a:rPr>
              <a:t>Person</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a:t>
            </a:r>
            <a:r>
              <a:rPr lang="en-US" sz="1800" dirty="0">
                <a:solidFill>
                  <a:srgbClr val="D3AF86"/>
                </a:solidFill>
                <a:latin typeface="Consolas" panose="020B0609020204030204" pitchFamily="49" charset="0"/>
              </a:rPr>
              <a:t> instanceof </a:t>
            </a:r>
            <a:r>
              <a:rPr lang="en-US" sz="1800" dirty="0">
                <a:solidFill>
                  <a:srgbClr val="F06431"/>
                </a:solidFill>
                <a:latin typeface="Consolas" panose="020B0609020204030204" pitchFamily="49" charset="0"/>
              </a:rPr>
              <a:t>Customer</a:t>
            </a:r>
            <a:r>
              <a:rPr lang="en-US" sz="1800" dirty="0" smtClean="0">
                <a:solidFill>
                  <a:srgbClr val="D3AF86"/>
                </a:solidFill>
                <a:latin typeface="Consolas" panose="020B0609020204030204" pitchFamily="49" charset="0"/>
              </a:rPr>
              <a:t>);</a:t>
            </a:r>
            <a:endParaRPr lang="en-US" sz="1800" dirty="0">
              <a:solidFill>
                <a:srgbClr val="D3AF86"/>
              </a:solidFill>
              <a:latin typeface="Consolas" panose="020B0609020204030204" pitchFamily="49" charset="0"/>
            </a:endParaRPr>
          </a:p>
        </p:txBody>
      </p:sp>
    </p:spTree>
    <p:extLst>
      <p:ext uri="{BB962C8B-B14F-4D97-AF65-F5344CB8AC3E}">
        <p14:creationId xmlns:p14="http://schemas.microsoft.com/office/powerpoint/2010/main" val="434710538"/>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expression</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057400"/>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named</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unnamed</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class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expression</a:t>
            </a:r>
            <a:r>
              <a:rPr lang="en-IN" sz="1800" dirty="0">
                <a:latin typeface="Arial" panose="020B0604020202020204" pitchFamily="34" charset="0"/>
                <a:cs typeface="Arial" panose="020B0604020202020204" pitchFamily="34" charset="0"/>
              </a:rPr>
              <a:t> is another way to define a class. Class expressions can be </a:t>
            </a:r>
            <a:r>
              <a:rPr lang="en-IN" sz="1800" dirty="0">
                <a:solidFill>
                  <a:srgbClr val="0000FF"/>
                </a:solidFill>
                <a:latin typeface="Consolas" panose="020B0609020204030204" pitchFamily="49" charset="0"/>
              </a:rPr>
              <a:t>named or </a:t>
            </a:r>
            <a:r>
              <a:rPr lang="en-IN" sz="1800" dirty="0" smtClean="0">
                <a:solidFill>
                  <a:srgbClr val="0000FF"/>
                </a:solidFill>
                <a:latin typeface="Consolas" panose="020B0609020204030204" pitchFamily="49" charset="0"/>
              </a:rPr>
              <a:t>unnamed.</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5978683"/>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n</a:t>
            </a:r>
            <a:r>
              <a:rPr lang="en-US" sz="3600" i="1" dirty="0" smtClean="0">
                <a:solidFill>
                  <a:srgbClr val="13D9E3"/>
                </a:solidFill>
                <a:latin typeface="Arial" panose="020B0604020202020204" pitchFamily="34" charset="0"/>
                <a:cs typeface="Arial" panose="020B0604020202020204" pitchFamily="34" charset="0"/>
              </a:rPr>
              <a:t>amed class and </a:t>
            </a:r>
            <a:r>
              <a:rPr lang="en-US" sz="3600" i="1" dirty="0">
                <a:solidFill>
                  <a:srgbClr val="13D9E3"/>
                </a:solidFill>
                <a:latin typeface="Arial" panose="020B0604020202020204" pitchFamily="34" charset="0"/>
                <a:cs typeface="Arial" panose="020B0604020202020204" pitchFamily="34" charset="0"/>
              </a:rPr>
              <a:t>unnamed class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041499"/>
            <a:ext cx="8763000" cy="2677656"/>
          </a:xfrm>
          <a:prstGeom prst="rect">
            <a:avLst/>
          </a:prstGeom>
        </p:spPr>
        <p:txBody>
          <a:bodyPr wrap="square">
            <a:spAutoFit/>
          </a:bodyPr>
          <a:lstStyle/>
          <a:p>
            <a:r>
              <a:rPr lang="en-IN" sz="2000" i="1" dirty="0">
                <a:solidFill>
                  <a:srgbClr val="92D050"/>
                </a:solidFill>
                <a:latin typeface="Consolas" panose="020B0609020204030204" pitchFamily="49" charset="0"/>
              </a:rPr>
              <a:t>// named class</a:t>
            </a:r>
            <a:endParaRPr lang="en-IN" sz="1800" i="1" dirty="0">
              <a:solidFill>
                <a:srgbClr val="92D05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i="1" dirty="0">
                <a:solidFill>
                  <a:srgbClr val="92D050"/>
                </a:solidFill>
                <a:latin typeface="Consolas" panose="020B0609020204030204" pitchFamily="49" charset="0"/>
              </a:rPr>
              <a:t>Customer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52400" y="3815477"/>
            <a:ext cx="8839200" cy="2677656"/>
          </a:xfrm>
          <a:prstGeom prst="rect">
            <a:avLst/>
          </a:prstGeom>
        </p:spPr>
        <p:txBody>
          <a:bodyPr wrap="square">
            <a:spAutoFit/>
          </a:bodyPr>
          <a:lstStyle/>
          <a:p>
            <a:r>
              <a:rPr lang="en-IN" sz="2000" i="1" dirty="0">
                <a:solidFill>
                  <a:srgbClr val="92D050"/>
                </a:solidFill>
                <a:latin typeface="Consolas" panose="020B0609020204030204" pitchFamily="49" charset="0"/>
              </a:rPr>
              <a:t>// unnamed class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117235816"/>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extends</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extends</a:t>
            </a:r>
            <a:r>
              <a:rPr lang="en-IN" sz="1800" dirty="0">
                <a:latin typeface="Arial" panose="020B0604020202020204" pitchFamily="34" charset="0"/>
                <a:cs typeface="Arial" panose="020B0604020202020204" pitchFamily="34" charset="0"/>
              </a:rPr>
              <a:t> keyword is used in class declarations or class expressions to create a class which is a child of another class.</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ChildClass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extends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ParentClass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75000"/>
                  </a:schemeClr>
                </a:solidFill>
                <a:latin typeface="Consolas" panose="020B0609020204030204" pitchFamily="49" charset="0"/>
                <a:cs typeface="Arial" panose="020B0604020202020204" pitchFamily="34" charset="0"/>
              </a:rPr>
              <a:t>{ ... }</a:t>
            </a:r>
          </a:p>
        </p:txBody>
      </p:sp>
      <p:sp>
        <p:nvSpPr>
          <p:cNvPr id="4" name="Rectangle 3"/>
          <p:cNvSpPr/>
          <p:nvPr/>
        </p:nvSpPr>
        <p:spPr>
          <a:xfrm>
            <a:off x="228600" y="2971800"/>
            <a:ext cx="8686800" cy="2862322"/>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ClassA {</a:t>
            </a:r>
          </a:p>
          <a:p>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ClassB </a:t>
            </a:r>
            <a:r>
              <a:rPr lang="en-IN" sz="1800" dirty="0">
                <a:solidFill>
                  <a:srgbClr val="0000FF"/>
                </a:solidFill>
                <a:latin typeface="Consolas" panose="020B0609020204030204" pitchFamily="49" charset="0"/>
              </a:rPr>
              <a:t>extends</a:t>
            </a:r>
            <a:r>
              <a:rPr lang="en-IN" sz="1800" dirty="0">
                <a:solidFill>
                  <a:srgbClr val="000000"/>
                </a:solidFill>
                <a:latin typeface="Consolas" panose="020B0609020204030204" pitchFamily="49" charset="0"/>
              </a:rPr>
              <a:t> ClassA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ClassB();</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722625342"/>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super</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super</a:t>
            </a:r>
            <a:r>
              <a:rPr lang="en-IN" sz="1800" dirty="0">
                <a:latin typeface="Arial" panose="020B0604020202020204" pitchFamily="34" charset="0"/>
                <a:cs typeface="Arial" panose="020B0604020202020204" pitchFamily="34" charset="0"/>
              </a:rPr>
              <a:t> keyword is used to call functions on an object's parent.</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super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92D050"/>
                </a:solidFill>
                <a:latin typeface="Consolas" panose="020B0609020204030204" pitchFamily="49" charset="0"/>
                <a:cs typeface="Arial" panose="020B0604020202020204" pitchFamily="34" charset="0"/>
              </a:rPr>
              <a:t>// calls the parent constructor</a:t>
            </a:r>
            <a:r>
              <a:rPr lang="en-IN" sz="2000" dirty="0" smtClean="0">
                <a:solidFill>
                  <a:srgbClr val="92D050"/>
                </a:solidFill>
                <a:latin typeface="Consolas" panose="020B0609020204030204" pitchFamily="49" charset="0"/>
                <a:cs typeface="Arial" panose="020B0604020202020204" pitchFamily="34" charset="0"/>
              </a:rPr>
              <a:t>.</a:t>
            </a:r>
          </a:p>
          <a:p>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rgbClr val="FF7F27"/>
                </a:solidFill>
                <a:latin typeface="Consolas" panose="020B0609020204030204" pitchFamily="49" charset="0"/>
                <a:cs typeface="Arial" panose="020B0604020202020204" pitchFamily="34" charset="0"/>
              </a:rPr>
              <a:t>super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functionOnParent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3625573"/>
            <a:ext cx="8839200" cy="1200329"/>
          </a:xfrm>
          <a:prstGeom prst="rect">
            <a:avLst/>
          </a:prstGeom>
          <a:solidFill>
            <a:srgbClr val="C10374"/>
          </a:solidFill>
        </p:spPr>
        <p:txBody>
          <a:bodyPr wrap="square">
            <a:spAutoFit/>
          </a:bodyPr>
          <a:lstStyle/>
          <a:p>
            <a:r>
              <a:rPr lang="en-IN" dirty="0">
                <a:solidFill>
                  <a:schemeClr val="bg1">
                    <a:lumMod val="95000"/>
                  </a:schemeClr>
                </a:solidFill>
                <a:latin typeface="Arial" panose="020B0604020202020204" pitchFamily="34" charset="0"/>
                <a:cs typeface="Arial" panose="020B0604020202020204" pitchFamily="34" charset="0"/>
              </a:rPr>
              <a:t>When used in a constructor, the </a:t>
            </a:r>
            <a:r>
              <a:rPr lang="en-IN" i="1" dirty="0">
                <a:solidFill>
                  <a:srgbClr val="FFFF00"/>
                </a:solidFill>
                <a:latin typeface="Arial" panose="020B0604020202020204" pitchFamily="34" charset="0"/>
                <a:cs typeface="Arial" panose="020B0604020202020204" pitchFamily="34" charset="0"/>
              </a:rPr>
              <a:t>super</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appears alone and must be used before the </a:t>
            </a:r>
            <a:r>
              <a:rPr lang="en-IN" i="1" dirty="0">
                <a:solidFill>
                  <a:srgbClr val="FFFF00"/>
                </a:solidFill>
                <a:latin typeface="Arial" panose="020B0604020202020204" pitchFamily="34" charset="0"/>
                <a:cs typeface="Arial" panose="020B0604020202020204" pitchFamily="34" charset="0"/>
              </a:rPr>
              <a:t>this</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is used. The super keyword can also be used to call functions on a parent object.</a:t>
            </a:r>
          </a:p>
        </p:txBody>
      </p:sp>
    </p:spTree>
    <p:extLst>
      <p:ext uri="{BB962C8B-B14F-4D97-AF65-F5344CB8AC3E}">
        <p14:creationId xmlns:p14="http://schemas.microsoft.com/office/powerpoint/2010/main" val="328041099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60603"/>
            <a:ext cx="8991600" cy="6340197"/>
          </a:xfrm>
          <a:prstGeom prst="rect">
            <a:avLst/>
          </a:prstGeom>
        </p:spPr>
        <p:txBody>
          <a:bodyPr wrap="square">
            <a:spAutoFit/>
          </a:bodyPr>
          <a:lstStyle/>
          <a:p>
            <a:r>
              <a:rPr lang="en-IN" sz="1400" dirty="0">
                <a:solidFill>
                  <a:srgbClr val="000000"/>
                </a:solidFill>
                <a:latin typeface="Consolas" panose="020B0609020204030204" pitchFamily="49" charset="0"/>
              </a:rPr>
              <a:t> </a:t>
            </a:r>
            <a:r>
              <a:rPr lang="en-IN" sz="1400" dirty="0">
                <a:solidFill>
                  <a:srgbClr val="008000"/>
                </a:solidFill>
                <a:latin typeface="Consolas" panose="020B0609020204030204" pitchFamily="49" charset="0"/>
              </a:rPr>
              <a:t>/*     class Person {</a:t>
            </a:r>
          </a:p>
          <a:p>
            <a:r>
              <a:rPr lang="en-IN" sz="1400" dirty="0">
                <a:solidFill>
                  <a:srgbClr val="008000"/>
                </a:solidFill>
                <a:latin typeface="Consolas" panose="020B0609020204030204" pitchFamily="49" charset="0"/>
              </a:rPr>
              <a:t>            constructor(customerCode, customerName) {</a:t>
            </a:r>
          </a:p>
          <a:p>
            <a:r>
              <a:rPr lang="en-IN" sz="1400" dirty="0">
                <a:solidFill>
                  <a:srgbClr val="008000"/>
                </a:solidFill>
                <a:latin typeface="Consolas" panose="020B0609020204030204" pitchFamily="49" charset="0"/>
              </a:rPr>
              <a:t>                this.customerCode = customerCode;</a:t>
            </a:r>
          </a:p>
          <a:p>
            <a:r>
              <a:rPr lang="en-IN" sz="1400" dirty="0">
                <a:solidFill>
                  <a:srgbClr val="008000"/>
                </a:solidFill>
                <a:latin typeface="Consolas" panose="020B0609020204030204" pitchFamily="49" charset="0"/>
              </a:rPr>
              <a:t>                this.customerName = 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return (this.customerCode + " " + this.customerName);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class personDetails extends Person {</a:t>
            </a:r>
          </a:p>
          <a:p>
            <a:r>
              <a:rPr lang="en-IN" sz="1400" dirty="0">
                <a:solidFill>
                  <a:srgbClr val="008000"/>
                </a:solidFill>
                <a:latin typeface="Consolas" panose="020B0609020204030204" pitchFamily="49" charset="0"/>
              </a:rPr>
              <a:t>            constructor</a:t>
            </a:r>
            <a:r>
              <a:rPr lang="en-IN" sz="1400" dirty="0" smtClean="0">
                <a:solidFill>
                  <a:srgbClr val="008000"/>
                </a:solidFill>
                <a:latin typeface="Consolas" panose="020B0609020204030204" pitchFamily="49" charset="0"/>
              </a:rPr>
              <a:t>( customerMobile</a:t>
            </a:r>
            <a:r>
              <a:rPr lang="en-IN" sz="1400" dirty="0">
                <a:solidFill>
                  <a:srgbClr val="008000"/>
                </a:solidFill>
                <a:latin typeface="Consolas" panose="020B0609020204030204" pitchFamily="49" charset="0"/>
              </a:rPr>
              <a:t>, customerAddress, customerAge, customerCode, customerName) {</a:t>
            </a:r>
          </a:p>
          <a:p>
            <a:r>
              <a:rPr lang="en-IN" sz="1400" dirty="0">
                <a:solidFill>
                  <a:srgbClr val="008000"/>
                </a:solidFill>
                <a:latin typeface="Consolas" panose="020B0609020204030204" pitchFamily="49" charset="0"/>
              </a:rPr>
              <a:t>                super(customerCode, customerName);</a:t>
            </a:r>
          </a:p>
          <a:p>
            <a:r>
              <a:rPr lang="en-IN" sz="1400" dirty="0">
                <a:solidFill>
                  <a:srgbClr val="008000"/>
                </a:solidFill>
                <a:latin typeface="Consolas" panose="020B0609020204030204" pitchFamily="49" charset="0"/>
              </a:rPr>
              <a:t>                this.customerMobile = customerMobile;</a:t>
            </a:r>
          </a:p>
          <a:p>
            <a:r>
              <a:rPr lang="en-IN" sz="1400" dirty="0">
                <a:solidFill>
                  <a:srgbClr val="008000"/>
                </a:solidFill>
                <a:latin typeface="Consolas" panose="020B0609020204030204" pitchFamily="49" charset="0"/>
              </a:rPr>
              <a:t>                this.customerAddress = customerAddress;</a:t>
            </a:r>
          </a:p>
          <a:p>
            <a:r>
              <a:rPr lang="en-IN" sz="1400" dirty="0">
                <a:solidFill>
                  <a:srgbClr val="008000"/>
                </a:solidFill>
                <a:latin typeface="Consolas" panose="020B0609020204030204" pitchFamily="49" charset="0"/>
              </a:rPr>
              <a:t>                this.customerAge = 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a:t>
            </a:r>
            <a:r>
              <a:rPr lang="en-IN" sz="1400" dirty="0" smtClean="0">
                <a:solidFill>
                  <a:srgbClr val="008000"/>
                </a:solidFill>
                <a:latin typeface="Consolas" panose="020B0609020204030204" pitchFamily="49" charset="0"/>
              </a:rPr>
              <a:t>console.log(super.display</a:t>
            </a:r>
            <a:r>
              <a:rPr lang="en-IN" sz="1400" dirty="0">
                <a:solidFill>
                  <a:srgbClr val="008000"/>
                </a:solidFill>
                <a:latin typeface="Consolas" panose="020B0609020204030204" pitchFamily="49" charset="0"/>
              </a:rPr>
              <a:t>());</a:t>
            </a:r>
          </a:p>
          <a:p>
            <a:r>
              <a:rPr lang="en-IN" sz="1400" dirty="0">
                <a:solidFill>
                  <a:srgbClr val="008000"/>
                </a:solidFill>
                <a:latin typeface="Consolas" panose="020B0609020204030204" pitchFamily="49" charset="0"/>
              </a:rPr>
              <a:t>                 return (this.customerMobile + " " + this.customerAddress + " " + this.customerAge);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var o = new personDetails("9850....", "Pune-MH", 30, 1, 'Saleel');</a:t>
            </a:r>
          </a:p>
          <a:p>
            <a:r>
              <a:rPr lang="en-IN" sz="1400" dirty="0">
                <a:solidFill>
                  <a:srgbClr val="008000"/>
                </a:solidFill>
                <a:latin typeface="Consolas" panose="020B0609020204030204" pitchFamily="49" charset="0"/>
              </a:rPr>
              <a:t>        console.log(o.display());</a:t>
            </a:r>
          </a:p>
          <a:p>
            <a:r>
              <a:rPr lang="en-IN" sz="1400" dirty="0">
                <a:solidFill>
                  <a:srgbClr val="008000"/>
                </a:solidFill>
                <a:latin typeface="Consolas" panose="020B0609020204030204" pitchFamily="49" charset="0"/>
              </a:rPr>
              <a:t>        */</a:t>
            </a:r>
            <a:endParaRPr lang="en-IN" sz="1400" dirty="0"/>
          </a:p>
        </p:txBody>
      </p:sp>
    </p:spTree>
    <p:extLst>
      <p:ext uri="{BB962C8B-B14F-4D97-AF65-F5344CB8AC3E}">
        <p14:creationId xmlns:p14="http://schemas.microsoft.com/office/powerpoint/2010/main" val="495747633"/>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8610600" cy="707886"/>
          </a:xfrm>
          <a:prstGeom prst="rect">
            <a:avLst/>
          </a:prstGeom>
          <a:noFill/>
        </p:spPr>
        <p:txBody>
          <a:bodyPr wrap="square">
            <a:spAutoFit/>
          </a:bodyPr>
          <a:lstStyle/>
          <a:p>
            <a:r>
              <a:rPr lang="en-IN" sz="4000" i="1" dirty="0" smtClean="0">
                <a:solidFill>
                  <a:srgbClr val="FF6000"/>
                </a:solidFill>
                <a:latin typeface="Arial" panose="020B0604020202020204" pitchFamily="34" charset="0"/>
                <a:cs typeface="Arial" panose="020B0604020202020204" pitchFamily="34" charset="0"/>
              </a:rPr>
              <a:t>JavaScript</a:t>
            </a:r>
            <a:r>
              <a:rPr lang="en-IN" sz="4000" dirty="0" smtClean="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Tips</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and</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Tricks</a:t>
            </a:r>
            <a:r>
              <a:rPr lang="en-IN" sz="4000" dirty="0">
                <a:solidFill>
                  <a:srgbClr val="FF6000"/>
                </a:solidFill>
                <a:latin typeface="aleoregular"/>
              </a:rPr>
              <a:t> </a:t>
            </a:r>
            <a:r>
              <a:rPr lang="en-US" sz="4000" dirty="0">
                <a:solidFill>
                  <a:srgbClr val="FF6000"/>
                </a:solidFill>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109008"/>
            <a:ext cx="8610600" cy="1200329"/>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1 – Don’t forget var keyword when assigning a variable’s value for the first time.</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Assignment to an undeclared variable automatically results in a global variable being created. Avoid global variables.</a:t>
            </a:r>
          </a:p>
        </p:txBody>
      </p:sp>
      <p:sp>
        <p:nvSpPr>
          <p:cNvPr id="10" name="Rectangle 9"/>
          <p:cNvSpPr/>
          <p:nvPr/>
        </p:nvSpPr>
        <p:spPr>
          <a:xfrm>
            <a:off x="266700" y="2561272"/>
            <a:ext cx="8610600" cy="1477328"/>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2 – use === instead of ==</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The == (or !=) operator performs an automatic type conversion if needed. The === (or !==) operator will not perform any conversion. It compares the value and the type, which could be considered faster than ==.</a:t>
            </a:r>
          </a:p>
        </p:txBody>
      </p:sp>
      <p:sp>
        <p:nvSpPr>
          <p:cNvPr id="11" name="Rectangle 10"/>
          <p:cNvSpPr/>
          <p:nvPr/>
        </p:nvSpPr>
        <p:spPr>
          <a:xfrm>
            <a:off x="261256" y="4290535"/>
            <a:ext cx="8577943" cy="369332"/>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3 – undefined, null, 0, false, NaN, '' (empty string) are all falsy.</a:t>
            </a:r>
          </a:p>
        </p:txBody>
      </p:sp>
    </p:spTree>
    <p:extLst>
      <p:ext uri="{BB962C8B-B14F-4D97-AF65-F5344CB8AC3E}">
        <p14:creationId xmlns:p14="http://schemas.microsoft.com/office/powerpoint/2010/main" val="334175255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sz="1800" dirty="0" smtClean="0">
                <a:solidFill>
                  <a:srgbClr val="222222"/>
                </a:solidFill>
                <a:latin typeface="Verdana" panose="020B0604030504040204" pitchFamily="34" charset="0"/>
              </a:rPr>
              <a:t>1. Think </a:t>
            </a:r>
            <a:r>
              <a:rPr lang="en-IN" sz="1800" dirty="0">
                <a:solidFill>
                  <a:srgbClr val="222222"/>
                </a:solidFill>
                <a:latin typeface="Verdana" panose="020B0604030504040204" pitchFamily="34" charset="0"/>
              </a:rPr>
              <a:t>about how multiplication can be done without actually </a:t>
            </a:r>
            <a:r>
              <a:rPr lang="en-IN" sz="1800" dirty="0" smtClean="0">
                <a:solidFill>
                  <a:srgbClr val="222222"/>
                </a:solidFill>
                <a:latin typeface="Verdana" panose="020B0604030504040204" pitchFamily="34" charset="0"/>
              </a:rPr>
              <a:t>multiplying </a:t>
            </a:r>
            <a:endParaRPr lang="en-IN" sz="1800"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88268"/>
            <a:ext cx="1317990" cy="369332"/>
          </a:xfrm>
          <a:prstGeom prst="rect">
            <a:avLst/>
          </a:prstGeom>
        </p:spPr>
        <p:txBody>
          <a:bodyPr wrap="none">
            <a:spAutoFit/>
          </a:bodyPr>
          <a:lstStyle/>
          <a:p>
            <a:r>
              <a:rPr lang="en-IN" sz="1800" dirty="0" smtClean="0">
                <a:solidFill>
                  <a:srgbClr val="222222"/>
                </a:solidFill>
                <a:latin typeface="Verdana" panose="020B0604030504040204" pitchFamily="34" charset="0"/>
              </a:rPr>
              <a:t>2. Square</a:t>
            </a:r>
            <a:endParaRPr lang="en-IN" sz="1800" dirty="0">
              <a:solidFill>
                <a:srgbClr val="222222"/>
              </a:solidFill>
              <a:latin typeface="Verdana" panose="020B0604030504040204" pitchFamily="34" charset="0"/>
            </a:endParaRPr>
          </a:p>
        </p:txBody>
      </p:sp>
      <p:pic>
        <p:nvPicPr>
          <p:cNvPr id="7" name="Picture 6"/>
          <p:cNvPicPr>
            <a:picLocks noChangeAspect="1"/>
          </p:cNvPicPr>
          <p:nvPr/>
        </p:nvPicPr>
        <p:blipFill>
          <a:blip r:embed="rId3"/>
          <a:stretch>
            <a:fillRect/>
          </a:stretch>
        </p:blipFill>
        <p:spPr>
          <a:xfrm>
            <a:off x="457200" y="1289175"/>
            <a:ext cx="4648200" cy="1752600"/>
          </a:xfrm>
          <a:prstGeom prst="rect">
            <a:avLst/>
          </a:prstGeom>
        </p:spPr>
      </p:pic>
    </p:spTree>
    <p:extLst>
      <p:ext uri="{BB962C8B-B14F-4D97-AF65-F5344CB8AC3E}">
        <p14:creationId xmlns:p14="http://schemas.microsoft.com/office/powerpoint/2010/main" val="15351945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a:t>
            </a:r>
            <a:r>
              <a:rPr lang="en-US" sz="3600" i="1" dirty="0" smtClean="0">
                <a:solidFill>
                  <a:srgbClr val="13D9E3"/>
                </a:solidFill>
                <a:latin typeface="Arial" panose="020B0604020202020204" pitchFamily="34" charset="0"/>
                <a:cs typeface="Arial" panose="020B0604020202020204" pitchFamily="34" charset="0"/>
              </a:rPr>
              <a:t>declaration and initialization</a:t>
            </a:r>
            <a:endParaRPr lang="en-US" sz="3600" i="1" dirty="0">
              <a:solidFill>
                <a:srgbClr val="13D9E3"/>
              </a:solidFill>
              <a:latin typeface="Arial" panose="020B0604020202020204" pitchFamily="34" charset="0"/>
              <a:cs typeface="Arial" panose="020B0604020202020204" pitchFamily="34" charset="0"/>
            </a:endParaRPr>
          </a:p>
        </p:txBody>
      </p:sp>
      <p:grpSp>
        <p:nvGrpSpPr>
          <p:cNvPr id="2" name="Group 1"/>
          <p:cNvGrpSpPr/>
          <p:nvPr/>
        </p:nvGrpSpPr>
        <p:grpSpPr>
          <a:xfrm>
            <a:off x="527693" y="1219200"/>
            <a:ext cx="8088613" cy="2209800"/>
            <a:chOff x="533400" y="1905000"/>
            <a:chExt cx="8088613" cy="2209800"/>
          </a:xfrm>
        </p:grpSpPr>
        <p:pic>
          <p:nvPicPr>
            <p:cNvPr id="12" name="Picture 11"/>
            <p:cNvPicPr>
              <a:picLocks noChangeAspect="1"/>
            </p:cNvPicPr>
            <p:nvPr/>
          </p:nvPicPr>
          <p:blipFill>
            <a:blip r:embed="rId2"/>
            <a:stretch>
              <a:fillRect/>
            </a:stretch>
          </p:blipFill>
          <p:spPr>
            <a:xfrm>
              <a:off x="533400" y="2580552"/>
              <a:ext cx="8088613" cy="614178"/>
            </a:xfrm>
            <a:prstGeom prst="rect">
              <a:avLst/>
            </a:prstGeom>
          </p:spPr>
        </p:pic>
        <p:cxnSp>
          <p:nvCxnSpPr>
            <p:cNvPr id="18" name="Straight Arrow Connector 17"/>
            <p:cNvCxnSpPr/>
            <p:nvPr/>
          </p:nvCxnSpPr>
          <p:spPr>
            <a:xfrm>
              <a:off x="1548493" y="3657600"/>
              <a:ext cx="5867400" cy="0"/>
            </a:xfrm>
            <a:prstGeom prst="straightConnector1">
              <a:avLst/>
            </a:prstGeom>
            <a:ln w="38100">
              <a:solidFill>
                <a:srgbClr val="E909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3048000" y="2444183"/>
              <a:ext cx="2800350" cy="0"/>
            </a:xfrm>
            <a:prstGeom prst="straightConnector1">
              <a:avLst/>
            </a:prstGeom>
            <a:ln w="38100">
              <a:solidFill>
                <a:srgbClr val="E90919"/>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3"/>
            <a:stretch>
              <a:fillRect/>
            </a:stretch>
          </p:blipFill>
          <p:spPr>
            <a:xfrm>
              <a:off x="3042557" y="3771900"/>
              <a:ext cx="3124200" cy="342900"/>
            </a:xfrm>
            <a:prstGeom prst="rect">
              <a:avLst/>
            </a:prstGeom>
          </p:spPr>
        </p:pic>
        <p:pic>
          <p:nvPicPr>
            <p:cNvPr id="27" name="Picture 26"/>
            <p:cNvPicPr>
              <a:picLocks noChangeAspect="1"/>
            </p:cNvPicPr>
            <p:nvPr/>
          </p:nvPicPr>
          <p:blipFill>
            <a:blip r:embed="rId4"/>
            <a:stretch>
              <a:fillRect/>
            </a:stretch>
          </p:blipFill>
          <p:spPr>
            <a:xfrm>
              <a:off x="2976562" y="1905000"/>
              <a:ext cx="3190875" cy="333375"/>
            </a:xfrm>
            <a:prstGeom prst="rect">
              <a:avLst/>
            </a:prstGeom>
          </p:spPr>
        </p:pic>
      </p:grpSp>
      <p:sp>
        <p:nvSpPr>
          <p:cNvPr id="6" name="Rectangle 5"/>
          <p:cNvSpPr/>
          <p:nvPr/>
        </p:nvSpPr>
        <p:spPr>
          <a:xfrm>
            <a:off x="152400" y="3581400"/>
            <a:ext cx="8828314" cy="3139321"/>
          </a:xfrm>
          <a:prstGeom prst="rect">
            <a:avLst/>
          </a:prstGeom>
        </p:spPr>
        <p:txBody>
          <a:bodyPr wrap="square">
            <a:spAutoFit/>
          </a:bodyPr>
          <a:lstStyle/>
          <a:p>
            <a:r>
              <a:rPr lang="en-IN" sz="2200" dirty="0">
                <a:solidFill>
                  <a:srgbClr val="98676A"/>
                </a:solidFill>
                <a:latin typeface="Consolas" panose="020B0609020204030204" pitchFamily="49" charset="0"/>
              </a:rPr>
              <a:t>function</a:t>
            </a:r>
            <a:r>
              <a:rPr lang="en-IN" sz="2200" dirty="0">
                <a:solidFill>
                  <a:srgbClr val="D3AF86"/>
                </a:solidFill>
                <a:latin typeface="Consolas" panose="020B0609020204030204" pitchFamily="49" charset="0"/>
              </a:rPr>
              <a:t> </a:t>
            </a:r>
            <a:r>
              <a:rPr lang="en-IN" sz="2200" dirty="0" smtClean="0">
                <a:solidFill>
                  <a:srgbClr val="8AB1B0"/>
                </a:solidFill>
                <a:latin typeface="Consolas" panose="020B0609020204030204" pitchFamily="49" charset="0"/>
              </a:rPr>
              <a:t>fn</a:t>
            </a:r>
            <a:r>
              <a:rPr lang="en-IN" sz="2200" dirty="0" smtClean="0">
                <a:solidFill>
                  <a:srgbClr val="D3AF86"/>
                </a:solidFill>
                <a:latin typeface="Consolas" panose="020B0609020204030204" pitchFamily="49" charset="0"/>
              </a:rPr>
              <a:t>() </a:t>
            </a:r>
            <a:r>
              <a:rPr lang="en-IN" sz="2200" dirty="0">
                <a:solidFill>
                  <a:srgbClr val="D3AF86"/>
                </a:solidFill>
                <a:latin typeface="Consolas" panose="020B0609020204030204" pitchFamily="49" charset="0"/>
              </a:rPr>
              <a:t>{</a:t>
            </a:r>
          </a:p>
          <a:p>
            <a:r>
              <a:rPr lang="en-IN" sz="2200" dirty="0" smtClean="0">
                <a:solidFill>
                  <a:srgbClr val="F06431"/>
                </a:solidFill>
                <a:latin typeface="Consolas" panose="020B0609020204030204" pitchFamily="49" charset="0"/>
              </a:rPr>
              <a:t>   console</a:t>
            </a:r>
            <a:r>
              <a:rPr lang="en-IN" sz="2200" dirty="0" smtClean="0">
                <a:solidFill>
                  <a:srgbClr val="D3AF86"/>
                </a:solidFill>
                <a:latin typeface="Consolas" panose="020B0609020204030204" pitchFamily="49" charset="0"/>
              </a:rPr>
              <a:t>.</a:t>
            </a:r>
            <a:r>
              <a:rPr lang="en-IN" sz="2200" dirty="0" smtClean="0">
                <a:solidFill>
                  <a:srgbClr val="7E602C"/>
                </a:solidFill>
                <a:latin typeface="Consolas" panose="020B0609020204030204" pitchFamily="49" charset="0"/>
              </a:rPr>
              <a:t>log</a:t>
            </a:r>
            <a:r>
              <a:rPr lang="en-IN" sz="2200" dirty="0">
                <a:solidFill>
                  <a:srgbClr val="D3AF86"/>
                </a:solidFill>
                <a:latin typeface="Consolas" panose="020B0609020204030204" pitchFamily="49" charset="0"/>
              </a:rPr>
              <a:t>("</a:t>
            </a:r>
            <a:r>
              <a:rPr lang="en-IN" sz="2200" dirty="0">
                <a:solidFill>
                  <a:srgbClr val="889B4A"/>
                </a:solidFill>
                <a:latin typeface="Consolas" panose="020B0609020204030204" pitchFamily="49" charset="0"/>
              </a:rPr>
              <a:t>Hello</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a:t>
            </a:r>
          </a:p>
          <a:p>
            <a:endParaRPr lang="en-IN" sz="2200" dirty="0" smtClean="0">
              <a:solidFill>
                <a:srgbClr val="98676A"/>
              </a:solidFill>
              <a:latin typeface="Consolas" panose="020B0609020204030204" pitchFamily="49" charset="0"/>
            </a:endParaRPr>
          </a:p>
          <a:p>
            <a:r>
              <a:rPr lang="en-IN" sz="2200" dirty="0" smtClean="0">
                <a:solidFill>
                  <a:srgbClr val="98676A"/>
                </a:solidFill>
                <a:latin typeface="Consolas" panose="020B0609020204030204" pitchFamily="49" charset="0"/>
              </a:rPr>
              <a:t>function</a:t>
            </a:r>
            <a:r>
              <a:rPr lang="en-IN" sz="2200" dirty="0" smtClean="0">
                <a:solidFill>
                  <a:srgbClr val="D3AF86"/>
                </a:solidFill>
                <a:latin typeface="Consolas" panose="020B0609020204030204" pitchFamily="49" charset="0"/>
              </a:rPr>
              <a:t> </a:t>
            </a:r>
            <a:r>
              <a:rPr lang="en-IN" sz="2200" dirty="0" smtClean="0">
                <a:solidFill>
                  <a:srgbClr val="8AB1B0"/>
                </a:solidFill>
                <a:latin typeface="Consolas" panose="020B0609020204030204" pitchFamily="49" charset="0"/>
              </a:rPr>
              <a:t>fn</a:t>
            </a:r>
            <a:r>
              <a:rPr lang="en-IN" sz="2200" dirty="0" smtClean="0">
                <a:solidFill>
                  <a:srgbClr val="D3AF86"/>
                </a:solidFill>
                <a:latin typeface="Consolas" panose="020B0609020204030204" pitchFamily="49" charset="0"/>
              </a:rPr>
              <a:t>(</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a:t>
            </a:r>
          </a:p>
          <a:p>
            <a:r>
              <a:rPr lang="en-IN" sz="2200" dirty="0" smtClean="0">
                <a:solidFill>
                  <a:srgbClr val="F06431"/>
                </a:solidFill>
                <a:latin typeface="Consolas" panose="020B0609020204030204" pitchFamily="49" charset="0"/>
              </a:rPr>
              <a:t>   console</a:t>
            </a:r>
            <a:r>
              <a:rPr lang="en-IN" sz="2200" dirty="0" smtClean="0">
                <a:solidFill>
                  <a:srgbClr val="D3AF86"/>
                </a:solidFill>
                <a:latin typeface="Consolas" panose="020B0609020204030204" pitchFamily="49" charset="0"/>
              </a:rPr>
              <a:t>.</a:t>
            </a:r>
            <a:r>
              <a:rPr lang="en-IN" sz="2200" dirty="0" smtClean="0">
                <a:solidFill>
                  <a:srgbClr val="7E602C"/>
                </a:solidFill>
                <a:latin typeface="Consolas" panose="020B0609020204030204" pitchFamily="49" charset="0"/>
              </a:rPr>
              <a:t>log</a:t>
            </a:r>
            <a:r>
              <a:rPr lang="en-IN" sz="2200" dirty="0" smtClean="0">
                <a:solidFill>
                  <a:srgbClr val="D3AF86"/>
                </a:solidFill>
                <a:latin typeface="Consolas" panose="020B0609020204030204" pitchFamily="49" charset="0"/>
              </a:rPr>
              <a:t>(</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a:t>
            </a:r>
          </a:p>
          <a:p>
            <a:r>
              <a:rPr lang="en-IN" sz="2200" dirty="0" smtClean="0">
                <a:solidFill>
                  <a:srgbClr val="8AB1B0"/>
                </a:solidFill>
                <a:latin typeface="Consolas" panose="020B0609020204030204" pitchFamily="49" charset="0"/>
              </a:rPr>
              <a:t>fn</a:t>
            </a:r>
            <a:r>
              <a:rPr lang="en-IN" sz="2200" dirty="0">
                <a:solidFill>
                  <a:srgbClr val="D3AF86"/>
                </a:solidFill>
                <a:latin typeface="Consolas" panose="020B0609020204030204" pitchFamily="49" charset="0"/>
              </a:rPr>
              <a:t>();	</a:t>
            </a:r>
            <a:r>
              <a:rPr lang="en-IN" sz="2200" dirty="0" smtClean="0">
                <a:solidFill>
                  <a:srgbClr val="D3AF86"/>
                </a:solidFill>
                <a:latin typeface="Consolas" panose="020B0609020204030204" pitchFamily="49" charset="0"/>
              </a:rPr>
              <a:t>  </a:t>
            </a:r>
            <a:r>
              <a:rPr lang="en-IN" sz="2200" dirty="0" smtClean="0">
                <a:solidFill>
                  <a:srgbClr val="00B050"/>
                </a:solidFill>
                <a:latin typeface="Consolas" panose="020B0609020204030204" pitchFamily="49" charset="0"/>
              </a:rPr>
              <a:t>// undefined </a:t>
            </a:r>
            <a:r>
              <a:rPr lang="en-IN" sz="2200" dirty="0" smtClean="0">
                <a:solidFill>
                  <a:srgbClr val="92D050"/>
                </a:solidFill>
                <a:latin typeface="Consolas" panose="020B0609020204030204" pitchFamily="49" charset="0"/>
              </a:rPr>
              <a:t>-</a:t>
            </a:r>
            <a:r>
              <a:rPr lang="en-IN" sz="2200" dirty="0" smtClean="0">
                <a:solidFill>
                  <a:srgbClr val="60A0B0"/>
                </a:solidFill>
                <a:latin typeface="Courier New" panose="02070309020205020404" pitchFamily="49" charset="0"/>
              </a:rPr>
              <a:t>second </a:t>
            </a:r>
            <a:r>
              <a:rPr lang="en-IN" sz="2200" dirty="0">
                <a:solidFill>
                  <a:srgbClr val="60A0B0"/>
                </a:solidFill>
                <a:latin typeface="Courier New" panose="02070309020205020404" pitchFamily="49" charset="0"/>
              </a:rPr>
              <a:t>function will be called.</a:t>
            </a:r>
            <a:endParaRPr lang="en-IN" sz="2200" dirty="0">
              <a:solidFill>
                <a:srgbClr val="92D050"/>
              </a:solidFill>
              <a:latin typeface="Consolas" panose="020B0609020204030204" pitchFamily="49" charset="0"/>
            </a:endParaRPr>
          </a:p>
          <a:p>
            <a:r>
              <a:rPr lang="en-IN" sz="2200" dirty="0" smtClean="0">
                <a:solidFill>
                  <a:srgbClr val="8AB1B0"/>
                </a:solidFill>
                <a:latin typeface="Consolas" panose="020B0609020204030204" pitchFamily="49" charset="0"/>
              </a:rPr>
              <a:t>fn</a:t>
            </a:r>
            <a:r>
              <a:rPr lang="en-IN" sz="2200" dirty="0" smtClean="0">
                <a:solidFill>
                  <a:srgbClr val="D3AF86"/>
                </a:solidFill>
                <a:latin typeface="Consolas" panose="020B0609020204030204" pitchFamily="49" charset="0"/>
              </a:rPr>
              <a:t>(</a:t>
            </a:r>
            <a:r>
              <a:rPr lang="en-IN" sz="2200" dirty="0" smtClean="0">
                <a:solidFill>
                  <a:srgbClr val="F79A32"/>
                </a:solidFill>
                <a:latin typeface="Consolas" panose="020B0609020204030204" pitchFamily="49" charset="0"/>
              </a:rPr>
              <a:t>1</a:t>
            </a:r>
            <a:r>
              <a:rPr lang="en-IN" sz="2200" dirty="0" smtClean="0">
                <a:solidFill>
                  <a:srgbClr val="D3AF86"/>
                </a:solidFill>
                <a:latin typeface="Consolas" panose="020B0609020204030204" pitchFamily="49" charset="0"/>
              </a:rPr>
              <a:t>);  </a:t>
            </a:r>
            <a:r>
              <a:rPr lang="en-IN" sz="2200" dirty="0" smtClean="0">
                <a:solidFill>
                  <a:srgbClr val="00B050"/>
                </a:solidFill>
                <a:latin typeface="Consolas" panose="020B0609020204030204" pitchFamily="49" charset="0"/>
              </a:rPr>
              <a:t>// 1</a:t>
            </a:r>
            <a:r>
              <a:rPr lang="en-IN" sz="2200" dirty="0" smtClean="0">
                <a:solidFill>
                  <a:srgbClr val="92D050"/>
                </a:solidFill>
                <a:latin typeface="Consolas" panose="020B0609020204030204" pitchFamily="49" charset="0"/>
              </a:rPr>
              <a:t>         -</a:t>
            </a:r>
            <a:r>
              <a:rPr lang="en-IN" sz="2200" dirty="0">
                <a:solidFill>
                  <a:srgbClr val="60A0B0"/>
                </a:solidFill>
                <a:latin typeface="Courier New" panose="02070309020205020404" pitchFamily="49" charset="0"/>
              </a:rPr>
              <a:t>second function will be called.</a:t>
            </a:r>
            <a:endParaRPr lang="en-IN" sz="22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3033791673"/>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938992"/>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JavaScript (Programmes)</a:t>
            </a:r>
            <a:endParaRPr lang="en-US" sz="6000" dirty="0"/>
          </a:p>
        </p:txBody>
      </p:sp>
    </p:spTree>
    <p:extLst>
      <p:ext uri="{BB962C8B-B14F-4D97-AF65-F5344CB8AC3E}">
        <p14:creationId xmlns:p14="http://schemas.microsoft.com/office/powerpoint/2010/main" val="1952094483"/>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1. Print all HTML tags on console window using “application/javascript”.</a:t>
            </a:r>
            <a:endParaRPr lang="en-IN" sz="2000" i="1" dirty="0">
              <a:solidFill>
                <a:srgbClr val="00B0F0"/>
              </a:solidFill>
              <a:latin typeface="inherit"/>
              <a:cs typeface="Segoe UI Light" panose="020B0502040204020203" pitchFamily="34" charset="0"/>
            </a:endParaRPr>
          </a:p>
        </p:txBody>
      </p:sp>
      <p:sp>
        <p:nvSpPr>
          <p:cNvPr id="4" name="Rectangle 3"/>
          <p:cNvSpPr/>
          <p:nvPr/>
        </p:nvSpPr>
        <p:spPr>
          <a:xfrm>
            <a:off x="0" y="990600"/>
            <a:ext cx="9144000" cy="4185761"/>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dirty="0">
                <a:solidFill>
                  <a:srgbClr val="9DF39F"/>
                </a:solidFill>
                <a:latin typeface="Consolas" panose="020B0609020204030204" pitchFamily="49" charset="0"/>
              </a:rPr>
              <a:t>window</a:t>
            </a:r>
            <a:r>
              <a:rPr lang="en-IN" sz="1900" dirty="0">
                <a:solidFill>
                  <a:schemeClr val="bg1">
                    <a:lumMod val="65000"/>
                  </a:schemeClr>
                </a:solidFill>
                <a:latin typeface="Consolas" panose="020B0609020204030204" pitchFamily="49" charset="0"/>
              </a:rPr>
              <a:t>.</a:t>
            </a:r>
            <a:r>
              <a:rPr lang="en-IN" sz="1900" dirty="0">
                <a:solidFill>
                  <a:srgbClr val="FEC758"/>
                </a:solidFill>
                <a:latin typeface="Consolas" panose="020B0609020204030204" pitchFamily="49" charset="0"/>
              </a:rPr>
              <a:t>onload</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document</a:t>
            </a:r>
            <a:r>
              <a:rPr lang="en-IN" sz="1900" dirty="0" smtClean="0">
                <a:solidFill>
                  <a:schemeClr val="bg1">
                    <a:lumMod val="65000"/>
                  </a:schemeClr>
                </a:solidFill>
                <a:latin typeface="Consolas" panose="020B0609020204030204" pitchFamily="49" charset="0"/>
              </a:rPr>
              <a:t>.</a:t>
            </a:r>
            <a:r>
              <a:rPr lang="en-IN" sz="1900" dirty="0" smtClean="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a:t>
            </a:r>
            <a:r>
              <a:rPr lang="en-IN" sz="1900" dirty="0" smtClean="0">
                <a:solidFill>
                  <a:srgbClr val="CD8D8D"/>
                </a:solidFill>
                <a:latin typeface="Consolas" panose="020B0609020204030204" pitchFamily="49" charset="0"/>
              </a:rPr>
              <a:t>b1</a:t>
            </a:r>
            <a:r>
              <a:rPr lang="en-IN" sz="1900" dirty="0">
                <a:solidFill>
                  <a:srgbClr val="CD8D8D"/>
                </a:solidFill>
                <a:latin typeface="Consolas" panose="020B0609020204030204" pitchFamily="49" charset="0"/>
              </a:rPr>
              <a: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"click"</a:t>
            </a:r>
            <a:r>
              <a:rPr lang="en-IN" sz="1900" dirty="0">
                <a:solidFill>
                  <a:schemeClr val="bg1">
                    <a:lumMod val="65000"/>
                  </a:schemeClr>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b="1" dirty="0" smtClean="0">
                <a:solidFill>
                  <a:srgbClr val="FF6262"/>
                </a:solidFill>
                <a:latin typeface="Consolas" panose="020B0609020204030204" pitchFamily="49" charset="0"/>
              </a:rPr>
              <a:t>    let</a:t>
            </a:r>
            <a:r>
              <a:rPr lang="en-IN" sz="1900" dirty="0" smtClean="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getElementsByTagName</a:t>
            </a:r>
            <a:r>
              <a:rPr lang="en-IN" sz="1900" dirty="0" smtClean="0">
                <a:solidFill>
                  <a:schemeClr val="bg1">
                    <a:lumMod val="65000"/>
                  </a:schemeClr>
                </a:solidFill>
                <a:latin typeface="Consolas" panose="020B0609020204030204" pitchFamily="49" charset="0"/>
              </a:rPr>
              <a:t>(</a:t>
            </a:r>
            <a:r>
              <a:rPr lang="en-IN" sz="1900" dirty="0" smtClean="0">
                <a:solidFill>
                  <a:srgbClr val="CD8D8D"/>
                </a:solidFill>
                <a:latin typeface="Consolas" panose="020B0609020204030204" pitchFamily="49" charset="0"/>
              </a:rPr>
              <a:t>"*"</a:t>
            </a:r>
            <a:r>
              <a:rPr lang="en-IN" sz="1900" dirty="0" smtClean="0">
                <a:solidFill>
                  <a:schemeClr val="bg1">
                    <a:lumMod val="65000"/>
                  </a:schemeClr>
                </a:solidFill>
                <a:latin typeface="Consolas" panose="020B0609020204030204" pitchFamily="49" charset="0"/>
              </a:rPr>
              <a:t>);</a:t>
            </a:r>
            <a:endParaRPr lang="en-IN" sz="1900" dirty="0">
              <a:solidFill>
                <a:schemeClr val="bg1">
                  <a:lumMod val="65000"/>
                </a:schemeClr>
              </a:solidFill>
              <a:latin typeface="Consolas" panose="020B0609020204030204" pitchFamily="49" charset="0"/>
            </a:endParaRPr>
          </a:p>
          <a:p>
            <a:r>
              <a:rPr lang="en-IN" sz="1900" dirty="0" smtClean="0">
                <a:solidFill>
                  <a:srgbClr val="F12727"/>
                </a:solidFill>
                <a:latin typeface="Consolas" panose="020B0609020204030204" pitchFamily="49" charset="0"/>
              </a:rPr>
              <a:t>    for</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b="1" dirty="0">
                <a:solidFill>
                  <a:srgbClr val="FF6262"/>
                </a:solidFill>
                <a:latin typeface="Consolas" panose="020B0609020204030204" pitchFamily="49" charset="0"/>
              </a:rPr>
              <a:t>const</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key</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in</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 {</a:t>
            </a:r>
          </a:p>
          <a:p>
            <a:r>
              <a:rPr lang="en-IN" sz="1900" b="1" dirty="0" smtClean="0">
                <a:solidFill>
                  <a:srgbClr val="FF6262"/>
                </a:solidFill>
                <a:latin typeface="Consolas" panose="020B0609020204030204" pitchFamily="49" charset="0"/>
              </a:rPr>
              <a:t>        const</a:t>
            </a:r>
            <a:r>
              <a:rPr lang="en-IN" sz="1900" dirty="0" smtClean="0">
                <a:solidFill>
                  <a:schemeClr val="bg1">
                    <a:lumMod val="65000"/>
                  </a:schemeClr>
                </a:solidFill>
                <a:latin typeface="Consolas" panose="020B0609020204030204" pitchFamily="49" charset="0"/>
              </a:rPr>
              <a:t> </a:t>
            </a:r>
            <a:r>
              <a:rPr lang="en-IN" sz="1900" i="1" dirty="0">
                <a:solidFill>
                  <a:srgbClr val="FB9A4B"/>
                </a:solidFill>
                <a:latin typeface="Consolas" panose="020B0609020204030204" pitchFamily="49" charset="0"/>
              </a:rPr>
              <a:t>element</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chemeClr val="bg1">
                    <a:lumMod val="65000"/>
                  </a:schemeClr>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tagName</a:t>
            </a:r>
            <a:r>
              <a:rPr lang="en-IN" sz="1900" dirty="0">
                <a:solidFill>
                  <a:schemeClr val="bg1">
                    <a:lumMod val="65000"/>
                  </a:schemeClr>
                </a:solidFill>
                <a:latin typeface="Consolas" panose="020B0609020204030204" pitchFamily="49" charset="0"/>
              </a:rPr>
              <a:t>;</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x</a:t>
            </a:r>
            <a:r>
              <a:rPr lang="en-IN" sz="1900" dirty="0">
                <a:solidFill>
                  <a:srgbClr val="F8F8F8"/>
                </a:solidFill>
                <a:latin typeface="Consolas" panose="020B0609020204030204" pitchFamily="49" charset="0"/>
              </a:rPr>
              <a:t>[</a:t>
            </a:r>
            <a:r>
              <a:rPr lang="en-IN" sz="1900" i="1" dirty="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tagName</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CD8D8D"/>
                </a:solidFill>
                <a:latin typeface="Consolas" panose="020B0609020204030204" pitchFamily="49" charset="0"/>
              </a:rPr>
              <a:t>"SCRIPT"</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console</a:t>
            </a:r>
            <a:r>
              <a:rPr lang="en-IN" sz="1900" dirty="0" smtClean="0">
                <a:solidFill>
                  <a:schemeClr val="bg1">
                    <a:lumMod val="65000"/>
                  </a:schemeClr>
                </a:solidFill>
                <a:latin typeface="Consolas" panose="020B0609020204030204" pitchFamily="49" charset="0"/>
              </a:rPr>
              <a:t>.</a:t>
            </a:r>
            <a:r>
              <a:rPr lang="en-IN" sz="1900" dirty="0" smtClean="0">
                <a:solidFill>
                  <a:srgbClr val="FFB454"/>
                </a:solidFill>
                <a:latin typeface="Consolas" panose="020B0609020204030204" pitchFamily="49" charset="0"/>
              </a:rPr>
              <a:t>log</a:t>
            </a:r>
            <a:r>
              <a:rPr lang="en-IN" sz="1900" dirty="0" smtClean="0">
                <a:solidFill>
                  <a:srgbClr val="F8F8F8"/>
                </a:solidFill>
                <a:latin typeface="Consolas" panose="020B0609020204030204" pitchFamily="49" charset="0"/>
              </a:rPr>
              <a:t>(</a:t>
            </a:r>
            <a:r>
              <a:rPr lang="en-IN" sz="1900" i="1" dirty="0" smtClean="0">
                <a:solidFill>
                  <a:srgbClr val="FB9A4B"/>
                </a:solidFill>
                <a:latin typeface="Consolas" panose="020B0609020204030204" pitchFamily="49" charset="0"/>
              </a:rPr>
              <a:t>x</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innerText</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 </a:t>
            </a:r>
          </a:p>
          <a:p>
            <a:r>
              <a:rPr lang="en-IN" sz="1900" dirty="0">
                <a:solidFill>
                  <a:srgbClr val="EC0D1E"/>
                </a:solidFill>
                <a:latin typeface="Consolas" panose="020B0609020204030204" pitchFamily="49" charset="0"/>
              </a:rPr>
              <a:t>&lt;/script&gt;</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1118596231"/>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2. Print all textbox values on console window using “application/javascript”.</a:t>
            </a:r>
            <a:endParaRPr lang="en-IN" sz="2000" i="1" dirty="0">
              <a:solidFill>
                <a:srgbClr val="00B0F0"/>
              </a:solidFill>
              <a:latin typeface="inherit"/>
              <a:cs typeface="Segoe UI Light" panose="020B0502040204020203" pitchFamily="34" charset="0"/>
            </a:endParaRPr>
          </a:p>
        </p:txBody>
      </p:sp>
      <p:sp>
        <p:nvSpPr>
          <p:cNvPr id="2" name="Rectangle 1"/>
          <p:cNvSpPr/>
          <p:nvPr/>
        </p:nvSpPr>
        <p:spPr>
          <a:xfrm>
            <a:off x="0" y="982682"/>
            <a:ext cx="9144000" cy="4185761"/>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dirty="0" smtClean="0">
                <a:solidFill>
                  <a:srgbClr val="9DF39F"/>
                </a:solidFill>
                <a:latin typeface="Consolas" panose="020B0609020204030204" pitchFamily="49" charset="0"/>
              </a:rPr>
              <a:t>window</a:t>
            </a:r>
            <a:r>
              <a:rPr lang="en-IN" sz="1900" dirty="0" smtClean="0">
                <a:solidFill>
                  <a:srgbClr val="F8F8F8"/>
                </a:solidFill>
                <a:latin typeface="Consolas" panose="020B0609020204030204" pitchFamily="49" charset="0"/>
              </a:rPr>
              <a:t>.</a:t>
            </a:r>
            <a:r>
              <a:rPr lang="en-IN" sz="1900" dirty="0" smtClean="0">
                <a:solidFill>
                  <a:srgbClr val="FEC758"/>
                </a:solidFill>
                <a:latin typeface="Consolas" panose="020B0609020204030204" pitchFamily="49" charset="0"/>
              </a:rPr>
              <a:t>onload </a:t>
            </a:r>
            <a:r>
              <a:rPr lang="en-IN" sz="1900" dirty="0" smtClean="0">
                <a:solidFill>
                  <a:srgbClr val="F12727"/>
                </a:solidFill>
                <a:latin typeface="Consolas" panose="020B0609020204030204" pitchFamily="49" charset="0"/>
              </a:rPr>
              <a:t>= </a:t>
            </a:r>
            <a:r>
              <a:rPr lang="en-IN" sz="1900" b="1" dirty="0" smtClean="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a:t>
            </a:r>
          </a:p>
          <a:p>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a:t>
            </a:r>
            <a:r>
              <a:rPr lang="en-IN" sz="1900" dirty="0" smtClean="0">
                <a:solidFill>
                  <a:srgbClr val="CD8D8D"/>
                </a:solidFill>
                <a:latin typeface="Consolas" panose="020B0609020204030204" pitchFamily="49" charset="0"/>
              </a:rPr>
              <a:t>b1</a:t>
            </a:r>
            <a:r>
              <a:rPr lang="en-IN" sz="1900" dirty="0">
                <a:solidFill>
                  <a:srgbClr val="CD8D8D"/>
                </a:solidFill>
                <a:latin typeface="Consolas" panose="020B0609020204030204" pitchFamily="49" charset="0"/>
              </a:rPr>
              <a: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"click"</a:t>
            </a:r>
            <a:r>
              <a:rPr lang="en-IN" sz="1900" dirty="0">
                <a:solidFill>
                  <a:schemeClr val="bg1">
                    <a:lumMod val="65000"/>
                  </a:schemeClr>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b="1" dirty="0" smtClean="0">
                <a:solidFill>
                  <a:srgbClr val="FF6262"/>
                </a:solidFill>
                <a:latin typeface="Consolas" panose="020B0609020204030204" pitchFamily="49" charset="0"/>
              </a:rPr>
              <a:t>    let</a:t>
            </a:r>
            <a:r>
              <a:rPr lang="en-IN" sz="1900" dirty="0" smtClean="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getElementsByTagName</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a:t>
            </a:r>
            <a:r>
              <a:rPr lang="en-IN" sz="1900" dirty="0">
                <a:solidFill>
                  <a:schemeClr val="bg1">
                    <a:lumMod val="65000"/>
                  </a:schemeClr>
                </a:solidFill>
                <a:latin typeface="Consolas" panose="020B0609020204030204" pitchFamily="49" charset="0"/>
              </a:rPr>
              <a:t>);</a:t>
            </a:r>
          </a:p>
          <a:p>
            <a:r>
              <a:rPr lang="en-IN" sz="1900" dirty="0" smtClean="0">
                <a:solidFill>
                  <a:srgbClr val="F12727"/>
                </a:solidFill>
                <a:latin typeface="Consolas" panose="020B0609020204030204" pitchFamily="49" charset="0"/>
              </a:rPr>
              <a:t>    for</a:t>
            </a:r>
            <a:r>
              <a:rPr lang="en-IN" sz="1900" dirty="0" smtClean="0">
                <a:solidFill>
                  <a:srgbClr val="F8F8F8"/>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b="1" dirty="0">
                <a:solidFill>
                  <a:srgbClr val="FF6262"/>
                </a:solidFill>
                <a:latin typeface="Consolas" panose="020B0609020204030204" pitchFamily="49" charset="0"/>
              </a:rPr>
              <a:t>const</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key</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in</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 {</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tagName</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CD8D8D"/>
                </a:solidFill>
                <a:latin typeface="Consolas" panose="020B0609020204030204" pitchFamily="49" charset="0"/>
              </a:rPr>
              <a:t>"INPUT"</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smtClean="0">
                <a:solidFill>
                  <a:srgbClr val="F8F8F8"/>
                </a:solidFill>
                <a:latin typeface="Consolas" panose="020B0609020204030204" pitchFamily="49" charset="0"/>
              </a:rPr>
              <a:t>     </a:t>
            </a:r>
          </a:p>
          <a:p>
            <a:r>
              <a:rPr lang="en-IN" sz="1900" i="1" dirty="0">
                <a:solidFill>
                  <a:srgbClr val="F8F8F8"/>
                </a:solidFill>
                <a:latin typeface="Consolas" panose="020B0609020204030204" pitchFamily="49" charset="0"/>
              </a:rPr>
              <a:t> </a:t>
            </a:r>
            <a:r>
              <a:rPr lang="en-IN" sz="1900" i="1" dirty="0" smtClean="0">
                <a:solidFill>
                  <a:srgbClr val="F8F8F8"/>
                </a:solidFill>
                <a:latin typeface="Consolas" panose="020B0609020204030204" pitchFamily="49" charset="0"/>
              </a:rPr>
              <a:t>           </a:t>
            </a:r>
            <a:r>
              <a:rPr lang="en-IN" sz="1900" i="1" dirty="0" smtClean="0">
                <a:solidFill>
                  <a:srgbClr val="FB9A4B"/>
                </a:solidFill>
                <a:latin typeface="Consolas" panose="020B0609020204030204" pitchFamily="49" charset="0"/>
              </a:rPr>
              <a:t>x</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getAttribute</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"type"</a:t>
            </a:r>
            <a:r>
              <a:rPr lang="en-IN" sz="1900" dirty="0">
                <a:solidFill>
                  <a:schemeClr val="bg1">
                    <a:lumMod val="65000"/>
                  </a:schemeClr>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smtClean="0">
                <a:solidFill>
                  <a:srgbClr val="F8F8F8"/>
                </a:solidFill>
                <a:latin typeface="Consolas" panose="020B0609020204030204" pitchFamily="49" charset="0"/>
              </a:rPr>
              <a:t>  </a:t>
            </a:r>
            <a:r>
              <a:rPr lang="en-IN" sz="1900" dirty="0" smtClean="0">
                <a:solidFill>
                  <a:srgbClr val="CD8D8D"/>
                </a:solidFill>
                <a:latin typeface="Consolas" panose="020B0609020204030204" pitchFamily="49" charset="0"/>
              </a:rPr>
              <a:t>"</a:t>
            </a:r>
            <a:r>
              <a:rPr lang="en-IN" sz="1900" dirty="0">
                <a:solidFill>
                  <a:srgbClr val="CD8D8D"/>
                </a:solidFill>
                <a:latin typeface="Consolas" panose="020B0609020204030204" pitchFamily="49" charset="0"/>
              </a:rPr>
              <a:t>text"</a:t>
            </a:r>
            <a:r>
              <a:rPr lang="en-IN" sz="1900" dirty="0">
                <a:solidFill>
                  <a:schemeClr val="bg1">
                    <a:lumMod val="65000"/>
                  </a:schemeClr>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console</a:t>
            </a:r>
            <a:r>
              <a:rPr lang="en-IN" sz="1900" dirty="0" smtClean="0">
                <a:solidFill>
                  <a:srgbClr val="F8F8F8"/>
                </a:solidFill>
                <a:latin typeface="Consolas" panose="020B0609020204030204" pitchFamily="49" charset="0"/>
              </a:rPr>
              <a:t>.</a:t>
            </a:r>
            <a:r>
              <a:rPr lang="en-IN" sz="1900" dirty="0" smtClean="0">
                <a:solidFill>
                  <a:srgbClr val="FFB454"/>
                </a:solidFill>
                <a:latin typeface="Consolas" panose="020B0609020204030204" pitchFamily="49" charset="0"/>
              </a:rPr>
              <a:t>log</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x</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value</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a:t>
            </a:r>
          </a:p>
          <a:p>
            <a:r>
              <a:rPr lang="en-IN" sz="1900" dirty="0">
                <a:solidFill>
                  <a:srgbClr val="EC0D1E"/>
                </a:solidFill>
                <a:latin typeface="Consolas" panose="020B0609020204030204" pitchFamily="49" charset="0"/>
              </a:rPr>
              <a:t>&lt;/script</a:t>
            </a:r>
            <a:r>
              <a:rPr lang="en-IN" sz="1900" dirty="0" smtClean="0">
                <a:solidFill>
                  <a:srgbClr val="EC0D1E"/>
                </a:solidFill>
                <a:latin typeface="Consolas" panose="020B0609020204030204" pitchFamily="49" charset="0"/>
              </a:rPr>
              <a:t>&gt;    </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3721563364"/>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3. Validation (only text) in textbox using “application/javascript”.</a:t>
            </a:r>
            <a:endParaRPr lang="en-IN" sz="2000" i="1" dirty="0">
              <a:solidFill>
                <a:srgbClr val="00B0F0"/>
              </a:solidFill>
              <a:latin typeface="inherit"/>
              <a:cs typeface="Segoe UI Light" panose="020B0502040204020203" pitchFamily="34" charset="0"/>
            </a:endParaRPr>
          </a:p>
        </p:txBody>
      </p:sp>
      <p:sp>
        <p:nvSpPr>
          <p:cNvPr id="2" name="Rectangle 1"/>
          <p:cNvSpPr/>
          <p:nvPr/>
        </p:nvSpPr>
        <p:spPr>
          <a:xfrm>
            <a:off x="0" y="990600"/>
            <a:ext cx="9144000" cy="4478149"/>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i="1" dirty="0">
                <a:solidFill>
                  <a:srgbClr val="E7C0C0"/>
                </a:solidFill>
                <a:latin typeface="Consolas" panose="020B0609020204030204" pitchFamily="49" charset="0"/>
              </a:rPr>
              <a:t>//#region CodeRegion </a:t>
            </a:r>
            <a:endParaRPr lang="en-IN" sz="1900" dirty="0">
              <a:solidFill>
                <a:srgbClr val="F8F8F8"/>
              </a:solidFill>
              <a:latin typeface="Consolas" panose="020B0609020204030204" pitchFamily="49" charset="0"/>
            </a:endParaRPr>
          </a:p>
          <a:p>
            <a:r>
              <a:rPr lang="en-IN" sz="1900" dirty="0" smtClean="0">
                <a:solidFill>
                  <a:srgbClr val="9DF39F"/>
                </a:solidFill>
                <a:latin typeface="Consolas" panose="020B0609020204030204" pitchFamily="49" charset="0"/>
              </a:rPr>
              <a:t>window</a:t>
            </a:r>
            <a:r>
              <a:rPr lang="en-IN" sz="1900" dirty="0" smtClean="0">
                <a:solidFill>
                  <a:schemeClr val="bg1">
                    <a:lumMod val="65000"/>
                  </a:schemeClr>
                </a:solidFill>
                <a:latin typeface="Consolas" panose="020B0609020204030204" pitchFamily="49" charset="0"/>
              </a:rPr>
              <a:t>.</a:t>
            </a:r>
            <a:r>
              <a:rPr lang="en-IN" sz="1900" dirty="0" smtClean="0">
                <a:solidFill>
                  <a:srgbClr val="FEC758"/>
                </a:solidFill>
                <a:latin typeface="Consolas" panose="020B0609020204030204" pitchFamily="49" charset="0"/>
              </a:rPr>
              <a:t>onload </a:t>
            </a:r>
            <a:r>
              <a:rPr lang="en-IN" sz="1900" dirty="0" smtClean="0">
                <a:solidFill>
                  <a:srgbClr val="F12727"/>
                </a:solidFill>
                <a:latin typeface="Consolas" panose="020B0609020204030204" pitchFamily="49" charset="0"/>
              </a:rPr>
              <a:t>= </a:t>
            </a:r>
            <a:r>
              <a:rPr lang="en-IN" sz="1900" b="1" dirty="0" smtClean="0">
                <a:solidFill>
                  <a:srgbClr val="FF6262"/>
                </a:solidFill>
                <a:latin typeface="Consolas" panose="020B0609020204030204" pitchFamily="49" charset="0"/>
              </a:rPr>
              <a:t>function</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 {</a:t>
            </a:r>
          </a:p>
          <a:p>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"text1"</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"keypress"</a:t>
            </a:r>
            <a:r>
              <a:rPr lang="en-IN" sz="1900" dirty="0">
                <a:solidFill>
                  <a:schemeClr val="bg1">
                    <a:lumMod val="65000"/>
                  </a:schemeClr>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 </a:t>
            </a:r>
            <a:r>
              <a:rPr lang="en-IN" sz="1900" dirty="0" smtClean="0">
                <a:solidFill>
                  <a:srgbClr val="F12727"/>
                </a:solidFill>
                <a:latin typeface="Consolas" panose="020B0609020204030204" pitchFamily="49" charset="0"/>
              </a:rPr>
              <a:t>&gt;= </a:t>
            </a:r>
            <a:r>
              <a:rPr lang="en-IN" sz="1900" dirty="0" smtClean="0">
                <a:solidFill>
                  <a:srgbClr val="994646"/>
                </a:solidFill>
                <a:latin typeface="Consolas" panose="020B0609020204030204" pitchFamily="49" charset="0"/>
              </a:rPr>
              <a:t>65</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 </a:t>
            </a:r>
            <a:r>
              <a:rPr lang="en-IN" sz="1900" dirty="0" smtClean="0">
                <a:solidFill>
                  <a:srgbClr val="F12727"/>
                </a:solidFill>
                <a:latin typeface="Consolas" panose="020B0609020204030204" pitchFamily="49" charset="0"/>
              </a:rPr>
              <a:t>&lt;= </a:t>
            </a:r>
            <a:r>
              <a:rPr lang="en-IN" sz="1900" dirty="0" smtClean="0">
                <a:solidFill>
                  <a:srgbClr val="994646"/>
                </a:solidFill>
                <a:latin typeface="Consolas" panose="020B0609020204030204" pitchFamily="49" charset="0"/>
              </a:rPr>
              <a:t>90</a:t>
            </a:r>
            <a:r>
              <a:rPr lang="en-IN" sz="1900" dirty="0">
                <a:solidFill>
                  <a:schemeClr val="bg1">
                    <a:lumMod val="65000"/>
                  </a:schemeClr>
                </a:solidFill>
                <a:latin typeface="Consolas" panose="020B0609020204030204" pitchFamily="49" charset="0"/>
              </a:rPr>
              <a:t>) </a:t>
            </a:r>
            <a:endParaRPr lang="en-IN" sz="1900" dirty="0" smtClean="0">
              <a:solidFill>
                <a:schemeClr val="bg1">
                  <a:lumMod val="65000"/>
                </a:schemeClr>
              </a:solidFill>
              <a:latin typeface="Consolas" panose="020B0609020204030204" pitchFamily="49" charset="0"/>
            </a:endParaRPr>
          </a:p>
          <a:p>
            <a:r>
              <a:rPr lang="en-IN" sz="1900" dirty="0">
                <a:solidFill>
                  <a:schemeClr val="bg1">
                    <a:lumMod val="65000"/>
                  </a:schemeClr>
                </a:solidFill>
                <a:latin typeface="Consolas" panose="020B0609020204030204" pitchFamily="49" charset="0"/>
              </a:rPr>
              <a:t> </a:t>
            </a:r>
            <a:r>
              <a:rPr lang="en-IN" sz="1900" dirty="0" smtClean="0">
                <a:solidFill>
                  <a:schemeClr val="bg1">
                    <a:lumMod val="65000"/>
                  </a:schemeClr>
                </a:solidFill>
                <a:latin typeface="Consolas" panose="020B0609020204030204" pitchFamily="49" charset="0"/>
              </a:rPr>
              <a:t>     </a:t>
            </a:r>
            <a:r>
              <a:rPr lang="en-IN" sz="1900" dirty="0" smtClean="0">
                <a:solidFill>
                  <a:srgbClr val="F12727"/>
                </a:solidFill>
                <a:latin typeface="Consolas" panose="020B0609020204030204" pitchFamily="49" charset="0"/>
              </a:rPr>
              <a:t>||</a:t>
            </a:r>
            <a:r>
              <a:rPr lang="en-IN" sz="1900" dirty="0" smtClean="0">
                <a:solidFill>
                  <a:schemeClr val="bg1">
                    <a:lumMod val="65000"/>
                  </a:schemeClr>
                </a:solidFill>
                <a:latin typeface="Consolas" panose="020B0609020204030204" pitchFamily="49" charset="0"/>
              </a:rPr>
              <a:t>(</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 </a:t>
            </a:r>
            <a:r>
              <a:rPr lang="en-IN" sz="1900" dirty="0" smtClean="0">
                <a:solidFill>
                  <a:srgbClr val="F12727"/>
                </a:solidFill>
                <a:latin typeface="Consolas" panose="020B0609020204030204" pitchFamily="49" charset="0"/>
              </a:rPr>
              <a:t>&gt;= </a:t>
            </a:r>
            <a:r>
              <a:rPr lang="en-IN" sz="1900" dirty="0" smtClean="0">
                <a:solidFill>
                  <a:srgbClr val="994646"/>
                </a:solidFill>
                <a:latin typeface="Consolas" panose="020B0609020204030204" pitchFamily="49" charset="0"/>
              </a:rPr>
              <a:t>97</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 </a:t>
            </a:r>
            <a:r>
              <a:rPr lang="en-IN" sz="1900" dirty="0" smtClean="0">
                <a:solidFill>
                  <a:srgbClr val="F12727"/>
                </a:solidFill>
                <a:latin typeface="Consolas" panose="020B0609020204030204" pitchFamily="49" charset="0"/>
              </a:rPr>
              <a:t>&lt;= </a:t>
            </a:r>
            <a:r>
              <a:rPr lang="en-IN" sz="1900" dirty="0" smtClean="0">
                <a:solidFill>
                  <a:srgbClr val="994646"/>
                </a:solidFill>
                <a:latin typeface="Consolas" panose="020B0609020204030204" pitchFamily="49" charset="0"/>
              </a:rPr>
              <a:t>122</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rgbClr val="F12727"/>
                </a:solidFill>
                <a:latin typeface="Consolas" panose="020B0609020204030204" pitchFamily="49" charset="0"/>
              </a:rPr>
              <a:t>    else</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returnValue</a:t>
            </a:r>
            <a:r>
              <a:rPr lang="en-IN" sz="1900" dirty="0" smtClean="0">
                <a:solidFill>
                  <a:srgbClr val="F12727"/>
                </a:solidFill>
                <a:latin typeface="Consolas" panose="020B0609020204030204" pitchFamily="49" charset="0"/>
              </a:rPr>
              <a:t>=</a:t>
            </a:r>
            <a:r>
              <a:rPr lang="en-IN" sz="1900" dirty="0" smtClean="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r>
              <a:rPr lang="en-IN" sz="1900" dirty="0" smtClean="0">
                <a:solidFill>
                  <a:srgbClr val="F8F8F8"/>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a:t>
            </a:r>
          </a:p>
          <a:p>
            <a:r>
              <a:rPr lang="en-IN" sz="1900" i="1" dirty="0">
                <a:solidFill>
                  <a:srgbClr val="E7C0C0"/>
                </a:solidFill>
                <a:latin typeface="Consolas" panose="020B0609020204030204" pitchFamily="49" charset="0"/>
              </a:rPr>
              <a:t>//#endregion</a:t>
            </a:r>
          </a:p>
          <a:p>
            <a:r>
              <a:rPr lang="en-IN" sz="1900" dirty="0">
                <a:solidFill>
                  <a:srgbClr val="EC0D1E"/>
                </a:solidFill>
                <a:latin typeface="Consolas" panose="020B0609020204030204" pitchFamily="49" charset="0"/>
              </a:rPr>
              <a:t>&lt;/script&gt;</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4199250245"/>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4. Validation (only number) in textbox using “application/javascript”.</a:t>
            </a:r>
            <a:endParaRPr lang="en-IN" sz="2000" i="1" dirty="0">
              <a:solidFill>
                <a:srgbClr val="00B0F0"/>
              </a:solidFill>
              <a:latin typeface="inherit"/>
              <a:cs typeface="Segoe UI Light" panose="020B0502040204020203" pitchFamily="34" charset="0"/>
            </a:endParaRPr>
          </a:p>
        </p:txBody>
      </p:sp>
      <p:sp>
        <p:nvSpPr>
          <p:cNvPr id="5" name="Rectangle 4"/>
          <p:cNvSpPr/>
          <p:nvPr/>
        </p:nvSpPr>
        <p:spPr>
          <a:xfrm>
            <a:off x="0" y="990600"/>
            <a:ext cx="9144000" cy="4185761"/>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i="1" dirty="0">
                <a:solidFill>
                  <a:srgbClr val="E7C0C0"/>
                </a:solidFill>
                <a:latin typeface="Consolas" panose="020B0609020204030204" pitchFamily="49" charset="0"/>
              </a:rPr>
              <a:t>//#region CodeRegion </a:t>
            </a:r>
            <a:endParaRPr lang="en-IN" sz="1900" dirty="0">
              <a:solidFill>
                <a:srgbClr val="F8F8F8"/>
              </a:solidFill>
              <a:latin typeface="Consolas" panose="020B0609020204030204" pitchFamily="49" charset="0"/>
            </a:endParaRPr>
          </a:p>
          <a:p>
            <a:r>
              <a:rPr lang="en-IN" sz="1900" dirty="0">
                <a:solidFill>
                  <a:srgbClr val="9DF39F"/>
                </a:solidFill>
                <a:latin typeface="Consolas" panose="020B0609020204030204" pitchFamily="49" charset="0"/>
              </a:rPr>
              <a:t>window</a:t>
            </a:r>
            <a:r>
              <a:rPr lang="en-IN" sz="1900" dirty="0">
                <a:solidFill>
                  <a:schemeClr val="bg1">
                    <a:lumMod val="65000"/>
                  </a:schemeClr>
                </a:solidFill>
                <a:latin typeface="Consolas" panose="020B0609020204030204" pitchFamily="49" charset="0"/>
              </a:rPr>
              <a:t>.</a:t>
            </a:r>
            <a:r>
              <a:rPr lang="en-IN" sz="1900" dirty="0">
                <a:solidFill>
                  <a:srgbClr val="FEC758"/>
                </a:solidFill>
                <a:latin typeface="Consolas" panose="020B0609020204030204" pitchFamily="49" charset="0"/>
              </a:rPr>
              <a:t>onload</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"text1"</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"keypress"</a:t>
            </a:r>
            <a:r>
              <a:rPr lang="en-IN" sz="1900" dirty="0">
                <a:solidFill>
                  <a:schemeClr val="bg1">
                    <a:lumMod val="65000"/>
                  </a:schemeClr>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a:t>
            </a:r>
            <a:r>
              <a:rPr lang="en-IN" sz="1900" dirty="0" smtClean="0">
                <a:solidFill>
                  <a:srgbClr val="F8F8F8"/>
                </a:solidFill>
                <a:latin typeface="Consolas" panose="020B0609020204030204" pitchFamily="49" charset="0"/>
              </a:rPr>
              <a:t> </a:t>
            </a:r>
            <a:r>
              <a:rPr lang="en-IN" sz="1900" dirty="0" smtClean="0">
                <a:solidFill>
                  <a:srgbClr val="F12727"/>
                </a:solidFill>
                <a:latin typeface="Consolas" panose="020B0609020204030204" pitchFamily="49" charset="0"/>
              </a:rPr>
              <a:t>&gt;=</a:t>
            </a:r>
            <a:r>
              <a:rPr lang="en-IN" sz="1900" dirty="0" smtClean="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48</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a:solidFill>
                  <a:srgbClr val="9DF39F"/>
                </a:solidFill>
                <a:latin typeface="Consolas" panose="020B0609020204030204" pitchFamily="49" charset="0"/>
              </a:rPr>
              <a:t>event</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keyCode</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&lt;=</a:t>
            </a:r>
            <a:r>
              <a:rPr lang="en-IN" sz="1900" dirty="0">
                <a:solidFill>
                  <a:srgbClr val="F8F8F8"/>
                </a:solidFill>
                <a:latin typeface="Consolas" panose="020B0609020204030204" pitchFamily="49" charset="0"/>
              </a:rPr>
              <a:t> </a:t>
            </a:r>
            <a:r>
              <a:rPr lang="en-IN" sz="1900" dirty="0">
                <a:solidFill>
                  <a:srgbClr val="994646"/>
                </a:solidFill>
                <a:latin typeface="Consolas" panose="020B0609020204030204" pitchFamily="49" charset="0"/>
              </a:rPr>
              <a:t>57</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rgbClr val="F12727"/>
                </a:solidFill>
                <a:latin typeface="Consolas" panose="020B0609020204030204" pitchFamily="49" charset="0"/>
              </a:rPr>
              <a:t>   else</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returnValue</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r>
              <a:rPr lang="en-IN" sz="1900" dirty="0" smtClean="0">
                <a:solidFill>
                  <a:srgbClr val="F8F8F8"/>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a:t>
            </a:r>
          </a:p>
          <a:p>
            <a:r>
              <a:rPr lang="en-IN" sz="1900" i="1" dirty="0">
                <a:solidFill>
                  <a:srgbClr val="E7C0C0"/>
                </a:solidFill>
                <a:latin typeface="Consolas" panose="020B0609020204030204" pitchFamily="49" charset="0"/>
              </a:rPr>
              <a:t>//#</a:t>
            </a:r>
            <a:r>
              <a:rPr lang="en-IN" sz="1900" i="1" dirty="0">
                <a:solidFill>
                  <a:schemeClr val="bg1">
                    <a:lumMod val="65000"/>
                  </a:schemeClr>
                </a:solidFill>
                <a:latin typeface="Consolas" panose="020B0609020204030204" pitchFamily="49" charset="0"/>
              </a:rPr>
              <a:t>endregion</a:t>
            </a:r>
            <a:endParaRPr lang="en-IN" sz="1900" dirty="0">
              <a:solidFill>
                <a:schemeClr val="bg1">
                  <a:lumMod val="65000"/>
                </a:schemeClr>
              </a:solidFill>
              <a:latin typeface="Consolas" panose="020B0609020204030204" pitchFamily="49" charset="0"/>
            </a:endParaRPr>
          </a:p>
          <a:p>
            <a:r>
              <a:rPr lang="en-IN" sz="1900" dirty="0">
                <a:solidFill>
                  <a:srgbClr val="EC0D1E"/>
                </a:solidFill>
                <a:latin typeface="Consolas" panose="020B0609020204030204" pitchFamily="49" charset="0"/>
              </a:rPr>
              <a:t>&lt;/script&gt;</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296467934"/>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5. Validation (only text) in textbox using external javascript file.</a:t>
            </a:r>
            <a:endParaRPr lang="en-IN" sz="2000" i="1" dirty="0">
              <a:solidFill>
                <a:srgbClr val="00B0F0"/>
              </a:solidFill>
              <a:latin typeface="inherit"/>
              <a:cs typeface="Segoe UI Light" panose="020B0502040204020203" pitchFamily="34" charset="0"/>
            </a:endParaRPr>
          </a:p>
        </p:txBody>
      </p:sp>
      <p:sp>
        <p:nvSpPr>
          <p:cNvPr id="4" name="Rectangle 3"/>
          <p:cNvSpPr/>
          <p:nvPr/>
        </p:nvSpPr>
        <p:spPr>
          <a:xfrm>
            <a:off x="0" y="609600"/>
            <a:ext cx="9144000" cy="3970318"/>
          </a:xfrm>
          <a:prstGeom prst="rect">
            <a:avLst/>
          </a:prstGeom>
        </p:spPr>
        <p:txBody>
          <a:bodyPr wrap="square">
            <a:spAutoFit/>
          </a:bodyPr>
          <a:lstStyle/>
          <a:p>
            <a:r>
              <a:rPr lang="en-IN" sz="1800" i="1" dirty="0">
                <a:solidFill>
                  <a:srgbClr val="E7C0C0"/>
                </a:solidFill>
                <a:latin typeface="Consolas" panose="020B0609020204030204" pitchFamily="49" charset="0"/>
              </a:rPr>
              <a:t>/**</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JS File: "myLibrary.js"</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Author: Saleel Bagde</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Date: Today</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a:t>
            </a:r>
            <a:r>
              <a:rPr lang="en-IN" sz="1800" i="1" dirty="0" smtClean="0">
                <a:solidFill>
                  <a:srgbClr val="E7C0C0"/>
                </a:solidFill>
                <a:latin typeface="Consolas" panose="020B0609020204030204" pitchFamily="49" charset="0"/>
              </a:rPr>
              <a:t>* </a:t>
            </a:r>
            <a:r>
              <a:rPr lang="en-IN" sz="1800" b="1" dirty="0">
                <a:solidFill>
                  <a:srgbClr val="FF6262"/>
                </a:solidFill>
                <a:latin typeface="Consolas" panose="020B0609020204030204" pitchFamily="49" charset="0"/>
              </a:rPr>
              <a:t>@param</a:t>
            </a:r>
            <a:r>
              <a:rPr lang="en-IN" sz="1800" i="1" dirty="0">
                <a:solidFill>
                  <a:srgbClr val="E7C0C0"/>
                </a:solidFill>
                <a:latin typeface="Consolas" panose="020B0609020204030204" pitchFamily="49" charset="0"/>
              </a:rPr>
              <a:t> </a:t>
            </a:r>
            <a:r>
              <a:rPr lang="en-IN" sz="1800" dirty="0">
                <a:solidFill>
                  <a:srgbClr val="FEC758"/>
                </a:solidFill>
                <a:latin typeface="Consolas" panose="020B0609020204030204" pitchFamily="49" charset="0"/>
              </a:rPr>
              <a:t>{Object}</a:t>
            </a:r>
            <a:r>
              <a:rPr lang="en-IN" sz="1800" i="1" dirty="0">
                <a:solidFill>
                  <a:srgbClr val="E7C0C0"/>
                </a:solidFill>
                <a:latin typeface="Consolas" panose="020B0609020204030204" pitchFamily="49" charset="0"/>
              </a:rPr>
              <a:t> </a:t>
            </a:r>
            <a:r>
              <a:rPr lang="en-IN" sz="1800" i="1" dirty="0">
                <a:solidFill>
                  <a:srgbClr val="FB9A4B"/>
                </a:solidFill>
                <a:latin typeface="Consolas" panose="020B0609020204030204" pitchFamily="49" charset="0"/>
              </a:rPr>
              <a:t>obj</a:t>
            </a:r>
            <a:r>
              <a:rPr lang="en-IN" sz="1800" i="1" dirty="0">
                <a:solidFill>
                  <a:srgbClr val="E7C0C0"/>
                </a:solidFill>
                <a:latin typeface="Consolas" panose="020B0609020204030204" pitchFamily="49" charset="0"/>
              </a:rPr>
              <a:t> </a:t>
            </a:r>
            <a:endParaRPr lang="en-IN" sz="1800" dirty="0">
              <a:solidFill>
                <a:srgbClr val="F8F8F8"/>
              </a:solidFill>
              <a:latin typeface="Consolas" panose="020B0609020204030204" pitchFamily="49" charset="0"/>
            </a:endParaRPr>
          </a:p>
          <a:p>
            <a:r>
              <a:rPr lang="en-IN" sz="1800" i="1" dirty="0" smtClean="0">
                <a:solidFill>
                  <a:srgbClr val="E7C0C0"/>
                </a:solidFill>
                <a:latin typeface="Consolas" panose="020B0609020204030204" pitchFamily="49" charset="0"/>
              </a:rPr>
              <a:t>*/</a:t>
            </a:r>
          </a:p>
          <a:p>
            <a:r>
              <a:rPr lang="en-IN" sz="1800" i="1" dirty="0" smtClean="0">
                <a:solidFill>
                  <a:srgbClr val="E7C0C0"/>
                </a:solidFill>
                <a:latin typeface="Consolas" panose="020B0609020204030204" pitchFamily="49" charset="0"/>
              </a:rPr>
              <a:t>//#</a:t>
            </a:r>
            <a:r>
              <a:rPr lang="en-IN" sz="1800" i="1" dirty="0">
                <a:solidFill>
                  <a:srgbClr val="E7C0C0"/>
                </a:solidFill>
                <a:latin typeface="Consolas" panose="020B0609020204030204" pitchFamily="49" charset="0"/>
              </a:rPr>
              <a:t>region CodeRegion </a:t>
            </a:r>
            <a:endParaRPr lang="en-IN" sz="1800" dirty="0">
              <a:solidFill>
                <a:srgbClr val="F8F8F8"/>
              </a:solidFill>
              <a:latin typeface="Consolas" panose="020B0609020204030204" pitchFamily="49" charset="0"/>
            </a:endParaRPr>
          </a:p>
          <a:p>
            <a:r>
              <a:rPr lang="en-IN" sz="1800" b="1" dirty="0" smtClean="0">
                <a:solidFill>
                  <a:srgbClr val="FF6262"/>
                </a:solidFill>
                <a:latin typeface="Consolas" panose="020B0609020204030204" pitchFamily="49" charset="0"/>
              </a:rPr>
              <a:t>function</a:t>
            </a:r>
            <a:r>
              <a:rPr lang="en-IN" sz="1800" dirty="0" smtClean="0">
                <a:solidFill>
                  <a:srgbClr val="F8F8F8"/>
                </a:solidFill>
                <a:latin typeface="Consolas" panose="020B0609020204030204" pitchFamily="49" charset="0"/>
              </a:rPr>
              <a:t> </a:t>
            </a:r>
            <a:r>
              <a:rPr lang="en-IN" sz="1800" dirty="0">
                <a:solidFill>
                  <a:srgbClr val="FEC758"/>
                </a:solidFill>
                <a:latin typeface="Consolas" panose="020B0609020204030204" pitchFamily="49" charset="0"/>
              </a:rPr>
              <a:t>fn</a:t>
            </a:r>
            <a:r>
              <a:rPr lang="en-IN" sz="1800" dirty="0">
                <a:solidFill>
                  <a:schemeClr val="bg1">
                    <a:lumMod val="65000"/>
                  </a:schemeClr>
                </a:solidFill>
                <a:latin typeface="Consolas" panose="020B0609020204030204" pitchFamily="49" charset="0"/>
              </a:rPr>
              <a:t>(</a:t>
            </a:r>
            <a:r>
              <a:rPr lang="en-IN" sz="1800" i="1" dirty="0">
                <a:solidFill>
                  <a:srgbClr val="FB9A4B"/>
                </a:solidFill>
                <a:latin typeface="Consolas" panose="020B0609020204030204" pitchFamily="49" charset="0"/>
              </a:rPr>
              <a:t>obj</a:t>
            </a:r>
            <a:r>
              <a:rPr lang="en-IN" sz="1800" dirty="0">
                <a:solidFill>
                  <a:schemeClr val="bg1">
                    <a:lumMod val="65000"/>
                  </a:schemeClr>
                </a:solidFill>
                <a:latin typeface="Consolas" panose="020B0609020204030204" pitchFamily="49" charset="0"/>
              </a:rPr>
              <a:t>) {</a:t>
            </a:r>
          </a:p>
          <a:p>
            <a:r>
              <a:rPr lang="en-IN" sz="1800" dirty="0" smtClean="0">
                <a:solidFill>
                  <a:srgbClr val="F12727"/>
                </a:solidFill>
                <a:latin typeface="Consolas" panose="020B0609020204030204" pitchFamily="49" charset="0"/>
              </a:rPr>
              <a:t>    if</a:t>
            </a:r>
            <a:r>
              <a:rPr lang="en-IN" sz="1800" dirty="0" smtClean="0">
                <a:solidFill>
                  <a:srgbClr val="F8F8F8"/>
                </a:solidFill>
                <a:latin typeface="Consolas" panose="020B0609020204030204" pitchFamily="49" charset="0"/>
              </a:rPr>
              <a:t> </a:t>
            </a:r>
            <a:r>
              <a:rPr lang="en-IN" sz="1800" dirty="0">
                <a:solidFill>
                  <a:schemeClr val="bg1">
                    <a:lumMod val="65000"/>
                  </a:schemeClr>
                </a:solidFill>
                <a:latin typeface="Consolas" panose="020B0609020204030204" pitchFamily="49" charset="0"/>
              </a:rPr>
              <a:t>((</a:t>
            </a:r>
            <a:r>
              <a:rPr lang="en-IN" sz="1800" dirty="0" smtClean="0">
                <a:solidFill>
                  <a:srgbClr val="9DF39F"/>
                </a:solidFill>
                <a:latin typeface="Consolas" panose="020B0609020204030204" pitchFamily="49" charset="0"/>
              </a:rPr>
              <a:t>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keyCode </a:t>
            </a:r>
            <a:r>
              <a:rPr lang="en-IN" sz="1800" dirty="0" smtClean="0">
                <a:solidFill>
                  <a:srgbClr val="F12727"/>
                </a:solidFill>
                <a:latin typeface="Consolas" panose="020B0609020204030204" pitchFamily="49" charset="0"/>
              </a:rPr>
              <a:t>&lt; </a:t>
            </a:r>
            <a:r>
              <a:rPr lang="en-IN" sz="1800" dirty="0" smtClean="0">
                <a:solidFill>
                  <a:srgbClr val="994646"/>
                </a:solidFill>
                <a:latin typeface="Consolas" panose="020B0609020204030204" pitchFamily="49" charset="0"/>
              </a:rPr>
              <a:t>97</a:t>
            </a:r>
            <a:r>
              <a:rPr lang="en-IN" sz="1800" dirty="0" smtClean="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dirty="0" smtClean="0">
                <a:solidFill>
                  <a:srgbClr val="9DF39F"/>
                </a:solidFill>
                <a:latin typeface="Consolas" panose="020B0609020204030204" pitchFamily="49" charset="0"/>
              </a:rPr>
              <a:t>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keyCode </a:t>
            </a:r>
            <a:r>
              <a:rPr lang="en-IN" sz="1800" dirty="0" smtClean="0">
                <a:solidFill>
                  <a:srgbClr val="F12727"/>
                </a:solidFill>
                <a:latin typeface="Consolas" panose="020B0609020204030204" pitchFamily="49" charset="0"/>
              </a:rPr>
              <a:t>&gt; </a:t>
            </a:r>
            <a:r>
              <a:rPr lang="en-IN" sz="1800" dirty="0" smtClean="0">
                <a:solidFill>
                  <a:srgbClr val="994646"/>
                </a:solidFill>
                <a:latin typeface="Consolas" panose="020B0609020204030204" pitchFamily="49" charset="0"/>
              </a:rPr>
              <a:t>122</a:t>
            </a:r>
            <a:r>
              <a:rPr lang="en-IN" sz="1800" dirty="0">
                <a:solidFill>
                  <a:schemeClr val="bg1">
                    <a:lumMod val="65000"/>
                  </a:schemeClr>
                </a:solidFill>
                <a:latin typeface="Consolas" panose="020B0609020204030204" pitchFamily="49" charset="0"/>
              </a:rPr>
              <a:t>) </a:t>
            </a:r>
            <a:r>
              <a:rPr lang="en-IN" sz="1800" dirty="0">
                <a:solidFill>
                  <a:srgbClr val="F12727"/>
                </a:solidFill>
                <a:latin typeface="Consolas" panose="020B0609020204030204" pitchFamily="49" charset="0"/>
              </a:rPr>
              <a:t>&amp;&amp;</a:t>
            </a:r>
            <a:r>
              <a:rPr lang="en-IN" sz="1800" dirty="0">
                <a:solidFill>
                  <a:srgbClr val="F8F8F8"/>
                </a:solidFill>
                <a:latin typeface="Consolas" panose="020B0609020204030204" pitchFamily="49" charset="0"/>
              </a:rPr>
              <a:t> </a:t>
            </a:r>
            <a:endParaRPr lang="en-IN" sz="1800" dirty="0" smtClean="0">
              <a:solidFill>
                <a:srgbClr val="F8F8F8"/>
              </a:solidFill>
              <a:latin typeface="Consolas" panose="020B0609020204030204" pitchFamily="49" charset="0"/>
            </a:endParaRPr>
          </a:p>
          <a:p>
            <a:r>
              <a:rPr lang="en-IN" sz="1800" dirty="0">
                <a:solidFill>
                  <a:srgbClr val="F8F8F8"/>
                </a:solidFill>
                <a:latin typeface="Consolas" panose="020B0609020204030204" pitchFamily="49" charset="0"/>
              </a:rPr>
              <a:t> </a:t>
            </a:r>
            <a:r>
              <a:rPr lang="en-IN" sz="1800" dirty="0" smtClean="0">
                <a:solidFill>
                  <a:srgbClr val="F8F8F8"/>
                </a:solidFill>
                <a:latin typeface="Consolas" panose="020B0609020204030204" pitchFamily="49" charset="0"/>
              </a:rPr>
              <a:t>       </a:t>
            </a:r>
            <a:r>
              <a:rPr lang="en-IN" sz="1800" dirty="0" smtClean="0">
                <a:solidFill>
                  <a:schemeClr val="bg1">
                    <a:lumMod val="65000"/>
                  </a:schemeClr>
                </a:solidFill>
                <a:latin typeface="Consolas" panose="020B0609020204030204" pitchFamily="49" charset="0"/>
              </a:rPr>
              <a:t>(</a:t>
            </a:r>
            <a:r>
              <a:rPr lang="en-IN" sz="1800" dirty="0" smtClean="0">
                <a:solidFill>
                  <a:srgbClr val="9DF39F"/>
                </a:solidFill>
                <a:latin typeface="Consolas" panose="020B0609020204030204" pitchFamily="49" charset="0"/>
              </a:rPr>
              <a:t>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keyCode </a:t>
            </a:r>
            <a:r>
              <a:rPr lang="en-IN" sz="1800" dirty="0" smtClean="0">
                <a:solidFill>
                  <a:srgbClr val="F12727"/>
                </a:solidFill>
                <a:latin typeface="Consolas" panose="020B0609020204030204" pitchFamily="49" charset="0"/>
              </a:rPr>
              <a:t>&lt; </a:t>
            </a:r>
            <a:r>
              <a:rPr lang="en-IN" sz="1800" dirty="0" smtClean="0">
                <a:solidFill>
                  <a:srgbClr val="994646"/>
                </a:solidFill>
                <a:latin typeface="Consolas" panose="020B0609020204030204" pitchFamily="49" charset="0"/>
              </a:rPr>
              <a:t>65</a:t>
            </a:r>
            <a:r>
              <a:rPr lang="en-IN" sz="1800" dirty="0" smtClean="0">
                <a:solidFill>
                  <a:schemeClr val="bg1">
                    <a:lumMod val="65000"/>
                  </a:schemeClr>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dirty="0" smtClean="0">
                <a:solidFill>
                  <a:srgbClr val="9DF39F"/>
                </a:solidFill>
                <a:latin typeface="Consolas" panose="020B0609020204030204" pitchFamily="49" charset="0"/>
              </a:rPr>
              <a:t>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keyCode </a:t>
            </a:r>
            <a:r>
              <a:rPr lang="en-IN" sz="1800" dirty="0" smtClean="0">
                <a:solidFill>
                  <a:srgbClr val="F12727"/>
                </a:solidFill>
                <a:latin typeface="Consolas" panose="020B0609020204030204" pitchFamily="49" charset="0"/>
              </a:rPr>
              <a:t>&gt; </a:t>
            </a:r>
            <a:r>
              <a:rPr lang="en-IN" sz="1800" dirty="0" smtClean="0">
                <a:solidFill>
                  <a:srgbClr val="994646"/>
                </a:solidFill>
                <a:latin typeface="Consolas" panose="020B0609020204030204" pitchFamily="49" charset="0"/>
              </a:rPr>
              <a:t>90</a:t>
            </a:r>
            <a:r>
              <a:rPr lang="en-IN" sz="1800" dirty="0">
                <a:solidFill>
                  <a:schemeClr val="bg1">
                    <a:lumMod val="65000"/>
                  </a:schemeClr>
                </a:solidFill>
                <a:latin typeface="Consolas" panose="020B0609020204030204" pitchFamily="49" charset="0"/>
              </a:rPr>
              <a:t>)) {</a:t>
            </a:r>
          </a:p>
          <a:p>
            <a:r>
              <a:rPr lang="en-IN" sz="1800" dirty="0" smtClean="0">
                <a:solidFill>
                  <a:srgbClr val="9DF39F"/>
                </a:solidFill>
                <a:latin typeface="Consolas" panose="020B0609020204030204" pitchFamily="49" charset="0"/>
              </a:rPr>
              <a:t>        event</a:t>
            </a:r>
            <a:r>
              <a:rPr lang="en-IN" sz="1800" dirty="0" smtClean="0">
                <a:solidFill>
                  <a:srgbClr val="F8F8F8"/>
                </a:solidFill>
                <a:latin typeface="Consolas" panose="020B0609020204030204" pitchFamily="49" charset="0"/>
              </a:rPr>
              <a:t>.</a:t>
            </a:r>
            <a:r>
              <a:rPr lang="en-IN" sz="1800" i="1" dirty="0" smtClean="0">
                <a:solidFill>
                  <a:srgbClr val="FB9A4B"/>
                </a:solidFill>
                <a:latin typeface="Consolas" panose="020B0609020204030204" pitchFamily="49" charset="0"/>
              </a:rPr>
              <a:t>returnValue </a:t>
            </a:r>
            <a:r>
              <a:rPr lang="en-IN" sz="1800" dirty="0" smtClean="0">
                <a:solidFill>
                  <a:srgbClr val="F12727"/>
                </a:solidFill>
                <a:latin typeface="Consolas" panose="020B0609020204030204" pitchFamily="49" charset="0"/>
              </a:rPr>
              <a:t>= </a:t>
            </a:r>
            <a:r>
              <a:rPr lang="en-IN" sz="1800" dirty="0" smtClean="0">
                <a:solidFill>
                  <a:srgbClr val="994646"/>
                </a:solidFill>
                <a:latin typeface="Consolas" panose="020B0609020204030204" pitchFamily="49" charset="0"/>
              </a:rPr>
              <a:t>false</a:t>
            </a:r>
            <a:r>
              <a:rPr lang="en-IN" sz="1800" dirty="0">
                <a:solidFill>
                  <a:schemeClr val="bg1">
                    <a:lumMod val="65000"/>
                  </a:schemeClr>
                </a:solidFill>
                <a:latin typeface="Consolas" panose="020B0609020204030204" pitchFamily="49" charset="0"/>
              </a:rPr>
              <a:t>;</a:t>
            </a:r>
          </a:p>
          <a:p>
            <a:r>
              <a:rPr lang="en-IN" sz="1800" dirty="0" smtClean="0">
                <a:solidFill>
                  <a:schemeClr val="bg1">
                    <a:lumMod val="65000"/>
                  </a:schemeClr>
                </a:solidFill>
                <a:latin typeface="Consolas" panose="020B0609020204030204" pitchFamily="49" charset="0"/>
              </a:rPr>
              <a:t>    }</a:t>
            </a:r>
            <a:endParaRPr lang="en-IN" sz="1800" dirty="0">
              <a:solidFill>
                <a:schemeClr val="bg1">
                  <a:lumMod val="65000"/>
                </a:schemeClr>
              </a:solidFill>
              <a:latin typeface="Consolas" panose="020B0609020204030204" pitchFamily="49" charset="0"/>
            </a:endParaRPr>
          </a:p>
          <a:p>
            <a:r>
              <a:rPr lang="en-IN" sz="1800" dirty="0" smtClean="0">
                <a:solidFill>
                  <a:schemeClr val="bg1">
                    <a:lumMod val="65000"/>
                  </a:schemeClr>
                </a:solidFill>
                <a:latin typeface="Consolas" panose="020B0609020204030204" pitchFamily="49" charset="0"/>
              </a:rPr>
              <a:t>}</a:t>
            </a:r>
          </a:p>
          <a:p>
            <a:r>
              <a:rPr lang="en-IN" sz="1800" i="1" dirty="0">
                <a:solidFill>
                  <a:srgbClr val="E7C0C0"/>
                </a:solidFill>
                <a:latin typeface="Consolas" panose="020B0609020204030204" pitchFamily="49" charset="0"/>
              </a:rPr>
              <a:t>//#</a:t>
            </a:r>
            <a:r>
              <a:rPr lang="en-IN" sz="1800" i="1" dirty="0" smtClean="0">
                <a:solidFill>
                  <a:srgbClr val="E7C0C0"/>
                </a:solidFill>
                <a:latin typeface="Consolas" panose="020B0609020204030204" pitchFamily="49" charset="0"/>
              </a:rPr>
              <a:t>endregion</a:t>
            </a:r>
            <a:endParaRPr lang="en-IN" sz="1800" dirty="0">
              <a:solidFill>
                <a:srgbClr val="F8F8F8"/>
              </a:solidFill>
              <a:latin typeface="Consolas" panose="020B0609020204030204" pitchFamily="49" charset="0"/>
            </a:endParaRPr>
          </a:p>
        </p:txBody>
      </p:sp>
      <p:sp>
        <p:nvSpPr>
          <p:cNvPr id="7" name="Rectangle 6"/>
          <p:cNvSpPr/>
          <p:nvPr/>
        </p:nvSpPr>
        <p:spPr>
          <a:xfrm>
            <a:off x="0" y="4750475"/>
            <a:ext cx="9144000" cy="2031325"/>
          </a:xfrm>
          <a:prstGeom prst="rect">
            <a:avLst/>
          </a:prstGeom>
        </p:spPr>
        <p:txBody>
          <a:bodyPr wrap="square">
            <a:spAutoFit/>
          </a:bodyPr>
          <a:lstStyle/>
          <a:p>
            <a:r>
              <a:rPr lang="en-IN" sz="1800" dirty="0">
                <a:solidFill>
                  <a:srgbClr val="EC0D1E"/>
                </a:solidFill>
                <a:latin typeface="Consolas" panose="020B0609020204030204" pitchFamily="49" charset="0"/>
              </a:rPr>
              <a:t>&lt;script src=</a:t>
            </a:r>
            <a:r>
              <a:rPr lang="en-IN" sz="1800" dirty="0">
                <a:solidFill>
                  <a:srgbClr val="CD8D8D"/>
                </a:solidFill>
                <a:latin typeface="Consolas" panose="020B0609020204030204" pitchFamily="49" charset="0"/>
              </a:rPr>
              <a:t>"myLibrary.js"</a:t>
            </a:r>
            <a:r>
              <a:rPr lang="en-IN" sz="1800" dirty="0">
                <a:solidFill>
                  <a:srgbClr val="EC0D1E"/>
                </a:solidFill>
                <a:latin typeface="Consolas" panose="020B0609020204030204" pitchFamily="49" charset="0"/>
              </a:rPr>
              <a:t>&gt;&lt;/script&gt;</a:t>
            </a:r>
            <a:endParaRPr lang="en-IN" sz="1800" dirty="0">
              <a:solidFill>
                <a:srgbClr val="F8F8F8"/>
              </a:solidFill>
              <a:latin typeface="Consolas" panose="020B0609020204030204" pitchFamily="49" charset="0"/>
            </a:endParaRPr>
          </a:p>
          <a:p>
            <a:r>
              <a:rPr lang="en-IN" sz="1800" dirty="0">
                <a:solidFill>
                  <a:srgbClr val="EC0D1E"/>
                </a:solidFill>
                <a:latin typeface="Consolas" panose="020B0609020204030204" pitchFamily="49" charset="0"/>
              </a:rPr>
              <a:t>&lt;script type=</a:t>
            </a:r>
            <a:r>
              <a:rPr lang="en-IN" sz="1800" dirty="0">
                <a:solidFill>
                  <a:srgbClr val="CD8D8D"/>
                </a:solidFill>
                <a:latin typeface="Consolas" panose="020B0609020204030204" pitchFamily="49" charset="0"/>
              </a:rPr>
              <a:t>"application/javascript"</a:t>
            </a:r>
            <a:r>
              <a:rPr lang="en-IN" sz="1800" dirty="0">
                <a:solidFill>
                  <a:srgbClr val="EC0D1E"/>
                </a:solidFill>
                <a:latin typeface="Consolas" panose="020B0609020204030204" pitchFamily="49" charset="0"/>
              </a:rPr>
              <a:t>&gt;</a:t>
            </a:r>
            <a:endParaRPr lang="en-IN" sz="1800" dirty="0">
              <a:solidFill>
                <a:srgbClr val="F8F8F8"/>
              </a:solidFill>
              <a:latin typeface="Consolas" panose="020B0609020204030204" pitchFamily="49" charset="0"/>
            </a:endParaRPr>
          </a:p>
          <a:p>
            <a:r>
              <a:rPr lang="en-IN" sz="1800" dirty="0">
                <a:solidFill>
                  <a:srgbClr val="9DF39F"/>
                </a:solidFill>
                <a:latin typeface="Consolas" panose="020B0609020204030204" pitchFamily="49" charset="0"/>
              </a:rPr>
              <a:t>window</a:t>
            </a:r>
            <a:r>
              <a:rPr lang="en-IN" sz="1800" dirty="0">
                <a:solidFill>
                  <a:schemeClr val="bg1">
                    <a:lumMod val="65000"/>
                  </a:schemeClr>
                </a:solidFill>
                <a:latin typeface="Consolas" panose="020B0609020204030204" pitchFamily="49" charset="0"/>
              </a:rPr>
              <a:t>.</a:t>
            </a:r>
            <a:r>
              <a:rPr lang="en-IN" sz="1800" dirty="0">
                <a:solidFill>
                  <a:srgbClr val="FEC758"/>
                </a:solidFill>
                <a:latin typeface="Consolas" panose="020B0609020204030204" pitchFamily="49" charset="0"/>
              </a:rPr>
              <a:t>onload</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b="1" dirty="0">
                <a:solidFill>
                  <a:srgbClr val="FF6262"/>
                </a:solidFill>
                <a:latin typeface="Consolas" panose="020B0609020204030204" pitchFamily="49" charset="0"/>
              </a:rPr>
              <a:t>function</a:t>
            </a:r>
            <a:r>
              <a:rPr lang="en-IN" sz="1800" dirty="0">
                <a:solidFill>
                  <a:schemeClr val="bg1">
                    <a:lumMod val="65000"/>
                  </a:schemeClr>
                </a:solidFill>
                <a:latin typeface="Consolas" panose="020B0609020204030204" pitchFamily="49" charset="0"/>
              </a:rPr>
              <a:t>(){</a:t>
            </a:r>
          </a:p>
          <a:p>
            <a:r>
              <a:rPr lang="en-IN" sz="1800" dirty="0" smtClean="0">
                <a:solidFill>
                  <a:srgbClr val="9DF39F"/>
                </a:solidFill>
                <a:latin typeface="Consolas" panose="020B0609020204030204" pitchFamily="49" charset="0"/>
              </a:rPr>
              <a:t>  document</a:t>
            </a:r>
            <a:r>
              <a:rPr lang="en-IN" sz="1800" dirty="0" smtClean="0">
                <a:solidFill>
                  <a:schemeClr val="bg1">
                    <a:lumMod val="65000"/>
                  </a:schemeClr>
                </a:solidFill>
                <a:latin typeface="Consolas" panose="020B0609020204030204" pitchFamily="49" charset="0"/>
              </a:rPr>
              <a:t>.</a:t>
            </a:r>
            <a:r>
              <a:rPr lang="en-IN" sz="1800" dirty="0" smtClean="0">
                <a:solidFill>
                  <a:srgbClr val="FFB454"/>
                </a:solidFill>
                <a:latin typeface="Consolas" panose="020B0609020204030204" pitchFamily="49" charset="0"/>
              </a:rPr>
              <a:t>getElementById</a:t>
            </a:r>
            <a:r>
              <a:rPr lang="en-IN" sz="1800" dirty="0">
                <a:solidFill>
                  <a:schemeClr val="bg1">
                    <a:lumMod val="65000"/>
                  </a:schemeClr>
                </a:solidFill>
                <a:latin typeface="Consolas" panose="020B0609020204030204" pitchFamily="49" charset="0"/>
              </a:rPr>
              <a:t>(</a:t>
            </a:r>
            <a:r>
              <a:rPr lang="en-IN" sz="1800" dirty="0">
                <a:solidFill>
                  <a:srgbClr val="CD8D8D"/>
                </a:solidFill>
                <a:latin typeface="Consolas" panose="020B0609020204030204" pitchFamily="49" charset="0"/>
              </a:rPr>
              <a:t>"</a:t>
            </a:r>
            <a:r>
              <a:rPr lang="en-IN" sz="1800" dirty="0" smtClean="0">
                <a:solidFill>
                  <a:srgbClr val="CD8D8D"/>
                </a:solidFill>
                <a:latin typeface="Consolas" panose="020B0609020204030204" pitchFamily="49" charset="0"/>
              </a:rPr>
              <a:t>t"</a:t>
            </a:r>
            <a:r>
              <a:rPr lang="en-IN" sz="1800" dirty="0" smtClean="0">
                <a:solidFill>
                  <a:schemeClr val="bg1">
                    <a:lumMod val="65000"/>
                  </a:schemeClr>
                </a:solidFill>
                <a:latin typeface="Consolas" panose="020B0609020204030204" pitchFamily="49" charset="0"/>
              </a:rPr>
              <a:t>).</a:t>
            </a:r>
            <a:r>
              <a:rPr lang="en-IN" sz="1800" dirty="0">
                <a:solidFill>
                  <a:srgbClr val="FFB454"/>
                </a:solidFill>
                <a:latin typeface="Consolas" panose="020B0609020204030204" pitchFamily="49" charset="0"/>
              </a:rPr>
              <a:t>addEventListener</a:t>
            </a:r>
            <a:r>
              <a:rPr lang="en-IN" sz="1800" dirty="0">
                <a:solidFill>
                  <a:schemeClr val="bg1">
                    <a:lumMod val="65000"/>
                  </a:schemeClr>
                </a:solidFill>
                <a:latin typeface="Consolas" panose="020B0609020204030204" pitchFamily="49" charset="0"/>
              </a:rPr>
              <a:t>(</a:t>
            </a:r>
            <a:r>
              <a:rPr lang="en-IN" sz="1800" dirty="0">
                <a:solidFill>
                  <a:srgbClr val="CD8D8D"/>
                </a:solidFill>
                <a:latin typeface="Consolas" panose="020B0609020204030204" pitchFamily="49" charset="0"/>
              </a:rPr>
              <a:t>"keypress"</a:t>
            </a:r>
            <a:r>
              <a:rPr lang="en-IN" sz="1800" dirty="0">
                <a:solidFill>
                  <a:schemeClr val="bg1">
                    <a:lumMod val="65000"/>
                  </a:schemeClr>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b="1" dirty="0">
                <a:solidFill>
                  <a:srgbClr val="FF6262"/>
                </a:solidFill>
                <a:latin typeface="Consolas" panose="020B0609020204030204" pitchFamily="49" charset="0"/>
              </a:rPr>
              <a:t>function</a:t>
            </a:r>
            <a:r>
              <a:rPr lang="en-IN" sz="1800" dirty="0" smtClean="0">
                <a:solidFill>
                  <a:schemeClr val="bg1">
                    <a:lumMod val="65000"/>
                  </a:schemeClr>
                </a:solidFill>
                <a:latin typeface="Consolas" panose="020B0609020204030204" pitchFamily="49" charset="0"/>
              </a:rPr>
              <a:t>(){</a:t>
            </a:r>
            <a:endParaRPr lang="en-IN" sz="1800" dirty="0">
              <a:solidFill>
                <a:schemeClr val="bg1">
                  <a:lumMod val="65000"/>
                </a:schemeClr>
              </a:solidFill>
              <a:latin typeface="Consolas" panose="020B0609020204030204" pitchFamily="49" charset="0"/>
            </a:endParaRPr>
          </a:p>
          <a:p>
            <a:r>
              <a:rPr lang="en-IN" sz="1800" dirty="0" smtClean="0">
                <a:solidFill>
                  <a:srgbClr val="FEC758"/>
                </a:solidFill>
                <a:latin typeface="Consolas" panose="020B0609020204030204" pitchFamily="49" charset="0"/>
              </a:rPr>
              <a:t>        fn</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text1</a:t>
            </a:r>
            <a:r>
              <a:rPr lang="en-IN" sz="1800" dirty="0">
                <a:solidFill>
                  <a:schemeClr val="bg1">
                    <a:lumMod val="65000"/>
                  </a:schemeClr>
                </a:solidFill>
                <a:latin typeface="Consolas" panose="020B0609020204030204" pitchFamily="49" charset="0"/>
              </a:rPr>
              <a:t>);</a:t>
            </a:r>
          </a:p>
          <a:p>
            <a:r>
              <a:rPr lang="en-IN" sz="1800" dirty="0" smtClean="0">
                <a:solidFill>
                  <a:schemeClr val="bg1">
                    <a:lumMod val="65000"/>
                  </a:schemeClr>
                </a:solidFill>
                <a:latin typeface="Consolas" panose="020B0609020204030204" pitchFamily="49" charset="0"/>
              </a:rPr>
              <a:t>  },</a:t>
            </a:r>
            <a:r>
              <a:rPr lang="en-IN" sz="1800" dirty="0" smtClean="0">
                <a:solidFill>
                  <a:srgbClr val="F8F8F8"/>
                </a:solidFill>
                <a:latin typeface="Consolas" panose="020B0609020204030204" pitchFamily="49" charset="0"/>
              </a:rPr>
              <a:t> </a:t>
            </a:r>
            <a:r>
              <a:rPr lang="en-IN" sz="1800" dirty="0">
                <a:solidFill>
                  <a:srgbClr val="994646"/>
                </a:solidFill>
                <a:latin typeface="Consolas" panose="020B0609020204030204" pitchFamily="49" charset="0"/>
              </a:rPr>
              <a:t>false</a:t>
            </a:r>
            <a:r>
              <a:rPr lang="en-IN" sz="1800" dirty="0" smtClean="0">
                <a:solidFill>
                  <a:schemeClr val="bg1">
                    <a:lumMod val="65000"/>
                  </a:schemeClr>
                </a:solidFill>
                <a:latin typeface="Consolas" panose="020B0609020204030204" pitchFamily="49" charset="0"/>
              </a:rPr>
              <a:t>); }</a:t>
            </a:r>
            <a:endParaRPr lang="en-IN" sz="1800" dirty="0">
              <a:solidFill>
                <a:schemeClr val="bg1">
                  <a:lumMod val="65000"/>
                </a:schemeClr>
              </a:solidFill>
              <a:latin typeface="Consolas" panose="020B0609020204030204" pitchFamily="49" charset="0"/>
            </a:endParaRPr>
          </a:p>
          <a:p>
            <a:r>
              <a:rPr lang="en-IN" sz="1800" dirty="0">
                <a:solidFill>
                  <a:srgbClr val="EC0D1E"/>
                </a:solidFill>
                <a:latin typeface="Consolas" panose="020B0609020204030204" pitchFamily="49" charset="0"/>
              </a:rPr>
              <a:t>&lt;/script&gt;</a:t>
            </a:r>
            <a:endParaRPr lang="en-IN" sz="1800" b="0" dirty="0">
              <a:solidFill>
                <a:srgbClr val="F8F8F8"/>
              </a:solidFill>
              <a:effectLst/>
              <a:latin typeface="Consolas" panose="020B0609020204030204" pitchFamily="49" charset="0"/>
            </a:endParaRPr>
          </a:p>
        </p:txBody>
      </p:sp>
      <p:cxnSp>
        <p:nvCxnSpPr>
          <p:cNvPr id="9" name="Straight Connector 8"/>
          <p:cNvCxnSpPr/>
          <p:nvPr/>
        </p:nvCxnSpPr>
        <p:spPr>
          <a:xfrm>
            <a:off x="0" y="46482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37029"/>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6. Validation (only number) in textbox using external javascript file.</a:t>
            </a:r>
            <a:endParaRPr lang="en-IN" sz="2000" i="1" dirty="0">
              <a:solidFill>
                <a:srgbClr val="00B0F0"/>
              </a:solidFill>
              <a:latin typeface="inherit"/>
              <a:cs typeface="Segoe UI Light" panose="020B0502040204020203" pitchFamily="34" charset="0"/>
            </a:endParaRPr>
          </a:p>
        </p:txBody>
      </p:sp>
      <p:sp>
        <p:nvSpPr>
          <p:cNvPr id="2" name="Rectangle 1"/>
          <p:cNvSpPr/>
          <p:nvPr/>
        </p:nvSpPr>
        <p:spPr>
          <a:xfrm>
            <a:off x="0" y="609600"/>
            <a:ext cx="9144000" cy="3970318"/>
          </a:xfrm>
          <a:prstGeom prst="rect">
            <a:avLst/>
          </a:prstGeom>
        </p:spPr>
        <p:txBody>
          <a:bodyPr wrap="square">
            <a:spAutoFit/>
          </a:bodyPr>
          <a:lstStyle/>
          <a:p>
            <a:r>
              <a:rPr lang="en-IN" sz="1800" i="1" dirty="0">
                <a:solidFill>
                  <a:srgbClr val="E7C0C0"/>
                </a:solidFill>
                <a:latin typeface="Consolas" panose="020B0609020204030204" pitchFamily="49" charset="0"/>
              </a:rPr>
              <a:t>/**</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JS File: "myLibrary.js"</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Author: Saleel Bagde</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Date: Today</a:t>
            </a:r>
            <a:endParaRPr lang="en-IN" sz="1800" dirty="0">
              <a:solidFill>
                <a:srgbClr val="F8F8F8"/>
              </a:solidFill>
              <a:latin typeface="Consolas" panose="020B0609020204030204" pitchFamily="49" charset="0"/>
            </a:endParaRPr>
          </a:p>
          <a:p>
            <a:r>
              <a:rPr lang="en-IN" sz="1800" i="1" dirty="0" smtClean="0">
                <a:solidFill>
                  <a:srgbClr val="E7C0C0"/>
                </a:solidFill>
                <a:latin typeface="Consolas" panose="020B0609020204030204" pitchFamily="49" charset="0"/>
              </a:rPr>
              <a:t>* </a:t>
            </a:r>
            <a:r>
              <a:rPr lang="en-IN" sz="1800" i="1" dirty="0">
                <a:solidFill>
                  <a:srgbClr val="E7C0C0"/>
                </a:solidFill>
                <a:latin typeface="Consolas" panose="020B0609020204030204" pitchFamily="49" charset="0"/>
              </a:rPr>
              <a:t>* </a:t>
            </a:r>
            <a:r>
              <a:rPr lang="en-IN" sz="1800" b="1" dirty="0">
                <a:solidFill>
                  <a:srgbClr val="FF6262"/>
                </a:solidFill>
                <a:latin typeface="Consolas" panose="020B0609020204030204" pitchFamily="49" charset="0"/>
              </a:rPr>
              <a:t>@param</a:t>
            </a:r>
            <a:r>
              <a:rPr lang="en-IN" sz="1800" i="1" dirty="0">
                <a:solidFill>
                  <a:srgbClr val="E7C0C0"/>
                </a:solidFill>
                <a:latin typeface="Consolas" panose="020B0609020204030204" pitchFamily="49" charset="0"/>
              </a:rPr>
              <a:t> </a:t>
            </a:r>
            <a:r>
              <a:rPr lang="en-IN" sz="1800" dirty="0">
                <a:solidFill>
                  <a:srgbClr val="FEC758"/>
                </a:solidFill>
                <a:latin typeface="Consolas" panose="020B0609020204030204" pitchFamily="49" charset="0"/>
              </a:rPr>
              <a:t>{Object}</a:t>
            </a:r>
            <a:r>
              <a:rPr lang="en-IN" sz="1800" i="1" dirty="0">
                <a:solidFill>
                  <a:srgbClr val="E7C0C0"/>
                </a:solidFill>
                <a:latin typeface="Consolas" panose="020B0609020204030204" pitchFamily="49" charset="0"/>
              </a:rPr>
              <a:t> </a:t>
            </a:r>
            <a:r>
              <a:rPr lang="en-IN" sz="1800" i="1" dirty="0">
                <a:solidFill>
                  <a:srgbClr val="FB9A4B"/>
                </a:solidFill>
                <a:latin typeface="Consolas" panose="020B0609020204030204" pitchFamily="49" charset="0"/>
              </a:rPr>
              <a:t>obj</a:t>
            </a:r>
            <a:r>
              <a:rPr lang="en-IN" sz="1800" i="1" dirty="0">
                <a:solidFill>
                  <a:srgbClr val="E7C0C0"/>
                </a:solidFill>
                <a:latin typeface="Consolas" panose="020B0609020204030204" pitchFamily="49" charset="0"/>
              </a:rPr>
              <a:t> </a:t>
            </a:r>
            <a:endParaRPr lang="en-IN" sz="1800" dirty="0">
              <a:solidFill>
                <a:srgbClr val="F8F8F8"/>
              </a:solidFill>
              <a:latin typeface="Consolas" panose="020B0609020204030204" pitchFamily="49" charset="0"/>
            </a:endParaRPr>
          </a:p>
          <a:p>
            <a:r>
              <a:rPr lang="en-IN" sz="1800" i="1" dirty="0" smtClean="0">
                <a:solidFill>
                  <a:srgbClr val="E7C0C0"/>
                </a:solidFill>
                <a:latin typeface="Consolas" panose="020B0609020204030204" pitchFamily="49" charset="0"/>
              </a:rPr>
              <a:t>*/</a:t>
            </a:r>
          </a:p>
          <a:p>
            <a:endParaRPr lang="en-IN" sz="1800" dirty="0">
              <a:solidFill>
                <a:srgbClr val="F8F8F8"/>
              </a:solidFill>
              <a:latin typeface="Consolas" panose="020B0609020204030204" pitchFamily="49" charset="0"/>
            </a:endParaRPr>
          </a:p>
          <a:p>
            <a:r>
              <a:rPr lang="en-IN" sz="1800" i="1" dirty="0" smtClean="0">
                <a:solidFill>
                  <a:srgbClr val="E7C0C0"/>
                </a:solidFill>
                <a:latin typeface="Consolas" panose="020B0609020204030204" pitchFamily="49" charset="0"/>
              </a:rPr>
              <a:t>//#</a:t>
            </a:r>
            <a:r>
              <a:rPr lang="en-IN" sz="1800" i="1" dirty="0">
                <a:solidFill>
                  <a:srgbClr val="E7C0C0"/>
                </a:solidFill>
                <a:latin typeface="Consolas" panose="020B0609020204030204" pitchFamily="49" charset="0"/>
              </a:rPr>
              <a:t>region CodeRegion </a:t>
            </a:r>
            <a:endParaRPr lang="en-IN" sz="1800" dirty="0">
              <a:solidFill>
                <a:srgbClr val="F8F8F8"/>
              </a:solidFill>
              <a:latin typeface="Consolas" panose="020B0609020204030204" pitchFamily="49" charset="0"/>
            </a:endParaRPr>
          </a:p>
          <a:p>
            <a:r>
              <a:rPr lang="en-IN" sz="1800" b="1" dirty="0" smtClean="0">
                <a:solidFill>
                  <a:srgbClr val="FF6262"/>
                </a:solidFill>
                <a:latin typeface="Consolas" panose="020B0609020204030204" pitchFamily="49" charset="0"/>
              </a:rPr>
              <a:t>function</a:t>
            </a:r>
            <a:r>
              <a:rPr lang="en-IN" sz="1800" dirty="0" smtClean="0">
                <a:solidFill>
                  <a:srgbClr val="F8F8F8"/>
                </a:solidFill>
                <a:latin typeface="Consolas" panose="020B0609020204030204" pitchFamily="49" charset="0"/>
              </a:rPr>
              <a:t> </a:t>
            </a:r>
            <a:r>
              <a:rPr lang="en-IN" sz="1800" dirty="0" smtClean="0">
                <a:solidFill>
                  <a:srgbClr val="FEC758"/>
                </a:solidFill>
                <a:latin typeface="Consolas" panose="020B0609020204030204" pitchFamily="49" charset="0"/>
              </a:rPr>
              <a:t>fn</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obj1</a:t>
            </a:r>
            <a:r>
              <a:rPr lang="en-IN" sz="1800" dirty="0">
                <a:solidFill>
                  <a:schemeClr val="bg1">
                    <a:lumMod val="65000"/>
                  </a:schemeClr>
                </a:solidFill>
                <a:latin typeface="Consolas" panose="020B0609020204030204" pitchFamily="49" charset="0"/>
              </a:rPr>
              <a:t>) {</a:t>
            </a:r>
          </a:p>
          <a:p>
            <a:r>
              <a:rPr lang="en-IN" sz="1800" dirty="0" smtClean="0">
                <a:solidFill>
                  <a:srgbClr val="F12727"/>
                </a:solidFill>
                <a:latin typeface="Consolas" panose="020B0609020204030204" pitchFamily="49" charset="0"/>
              </a:rPr>
              <a:t>    if</a:t>
            </a:r>
            <a:r>
              <a:rPr lang="en-IN" sz="1800" dirty="0" smtClean="0">
                <a:solidFill>
                  <a:srgbClr val="F8F8F8"/>
                </a:solidFill>
                <a:latin typeface="Consolas" panose="020B0609020204030204" pitchFamily="49" charset="0"/>
              </a:rPr>
              <a:t> </a:t>
            </a:r>
            <a:r>
              <a:rPr lang="en-IN" sz="1800" dirty="0">
                <a:solidFill>
                  <a:schemeClr val="bg1">
                    <a:lumMod val="65000"/>
                  </a:schemeClr>
                </a:solidFill>
                <a:latin typeface="Consolas" panose="020B0609020204030204" pitchFamily="49" charset="0"/>
              </a:rPr>
              <a:t>(</a:t>
            </a:r>
            <a:r>
              <a:rPr lang="en-IN" sz="1800" dirty="0">
                <a:solidFill>
                  <a:srgbClr val="9DF39F"/>
                </a:solidFill>
                <a:latin typeface="Consolas" panose="020B0609020204030204" pitchFamily="49" charset="0"/>
              </a:rPr>
              <a:t>event</a:t>
            </a:r>
            <a:r>
              <a:rPr lang="en-IN" sz="1800" dirty="0">
                <a:solidFill>
                  <a:schemeClr val="bg1">
                    <a:lumMod val="65000"/>
                  </a:schemeClr>
                </a:solidFill>
                <a:latin typeface="Consolas" panose="020B0609020204030204" pitchFamily="49" charset="0"/>
              </a:rPr>
              <a:t>.</a:t>
            </a:r>
            <a:r>
              <a:rPr lang="en-IN" sz="1800" i="1" dirty="0">
                <a:solidFill>
                  <a:srgbClr val="FB9A4B"/>
                </a:solidFill>
                <a:latin typeface="Consolas" panose="020B0609020204030204" pitchFamily="49" charset="0"/>
              </a:rPr>
              <a:t>keyCode</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&lt;</a:t>
            </a:r>
            <a:r>
              <a:rPr lang="en-IN" sz="1800" dirty="0">
                <a:solidFill>
                  <a:srgbClr val="F8F8F8"/>
                </a:solidFill>
                <a:latin typeface="Consolas" panose="020B0609020204030204" pitchFamily="49" charset="0"/>
              </a:rPr>
              <a:t> </a:t>
            </a:r>
            <a:r>
              <a:rPr lang="en-IN" sz="1800" dirty="0">
                <a:solidFill>
                  <a:srgbClr val="994646"/>
                </a:solidFill>
                <a:latin typeface="Consolas" panose="020B0609020204030204" pitchFamily="49" charset="0"/>
              </a:rPr>
              <a:t>48</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dirty="0">
                <a:solidFill>
                  <a:srgbClr val="9DF39F"/>
                </a:solidFill>
                <a:latin typeface="Consolas" panose="020B0609020204030204" pitchFamily="49" charset="0"/>
              </a:rPr>
              <a:t>event</a:t>
            </a:r>
            <a:r>
              <a:rPr lang="en-IN" sz="1800" dirty="0">
                <a:solidFill>
                  <a:schemeClr val="bg1">
                    <a:lumMod val="65000"/>
                  </a:schemeClr>
                </a:solidFill>
                <a:latin typeface="Consolas" panose="020B0609020204030204" pitchFamily="49" charset="0"/>
              </a:rPr>
              <a:t>.</a:t>
            </a:r>
            <a:r>
              <a:rPr lang="en-IN" sz="1800" i="1" dirty="0">
                <a:solidFill>
                  <a:srgbClr val="FB9A4B"/>
                </a:solidFill>
                <a:latin typeface="Consolas" panose="020B0609020204030204" pitchFamily="49" charset="0"/>
              </a:rPr>
              <a:t>keyCode</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&gt;</a:t>
            </a:r>
            <a:r>
              <a:rPr lang="en-IN" sz="1800" dirty="0">
                <a:solidFill>
                  <a:srgbClr val="F8F8F8"/>
                </a:solidFill>
                <a:latin typeface="Consolas" panose="020B0609020204030204" pitchFamily="49" charset="0"/>
              </a:rPr>
              <a:t> </a:t>
            </a:r>
            <a:r>
              <a:rPr lang="en-IN" sz="1800" dirty="0">
                <a:solidFill>
                  <a:srgbClr val="994646"/>
                </a:solidFill>
                <a:latin typeface="Consolas" panose="020B0609020204030204" pitchFamily="49" charset="0"/>
              </a:rPr>
              <a:t>57</a:t>
            </a:r>
            <a:r>
              <a:rPr lang="en-IN" sz="1800" dirty="0">
                <a:solidFill>
                  <a:schemeClr val="bg1">
                    <a:lumMod val="65000"/>
                  </a:schemeClr>
                </a:solidFill>
                <a:latin typeface="Consolas" panose="020B0609020204030204" pitchFamily="49" charset="0"/>
              </a:rPr>
              <a:t>) {</a:t>
            </a:r>
          </a:p>
          <a:p>
            <a:r>
              <a:rPr lang="en-IN" sz="1800" dirty="0" smtClean="0">
                <a:solidFill>
                  <a:srgbClr val="9DF39F"/>
                </a:solidFill>
                <a:latin typeface="Consolas" panose="020B0609020204030204" pitchFamily="49" charset="0"/>
              </a:rPr>
              <a:t>        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returnValue</a:t>
            </a:r>
            <a:r>
              <a:rPr lang="en-IN" sz="1800" dirty="0" smtClean="0">
                <a:solidFill>
                  <a:srgbClr val="F12727"/>
                </a:solidFill>
                <a:latin typeface="Consolas" panose="020B0609020204030204" pitchFamily="49" charset="0"/>
              </a:rPr>
              <a:t>=</a:t>
            </a:r>
            <a:r>
              <a:rPr lang="en-IN" sz="1800" dirty="0" smtClean="0">
                <a:solidFill>
                  <a:srgbClr val="994646"/>
                </a:solidFill>
                <a:latin typeface="Consolas" panose="020B0609020204030204" pitchFamily="49" charset="0"/>
              </a:rPr>
              <a:t>false</a:t>
            </a:r>
            <a:r>
              <a:rPr lang="en-IN" sz="1800" dirty="0">
                <a:solidFill>
                  <a:schemeClr val="bg1">
                    <a:lumMod val="65000"/>
                  </a:schemeClr>
                </a:solidFill>
                <a:latin typeface="Consolas" panose="020B0609020204030204" pitchFamily="49" charset="0"/>
              </a:rPr>
              <a:t>;</a:t>
            </a:r>
          </a:p>
          <a:p>
            <a:r>
              <a:rPr lang="en-IN" sz="1800" dirty="0" smtClean="0">
                <a:solidFill>
                  <a:schemeClr val="bg1">
                    <a:lumMod val="65000"/>
                  </a:schemeClr>
                </a:solidFill>
                <a:latin typeface="Consolas" panose="020B0609020204030204" pitchFamily="49" charset="0"/>
              </a:rPr>
              <a:t>    }</a:t>
            </a:r>
            <a:endParaRPr lang="en-IN" sz="1800" dirty="0">
              <a:solidFill>
                <a:schemeClr val="bg1">
                  <a:lumMod val="65000"/>
                </a:schemeClr>
              </a:solidFill>
              <a:latin typeface="Consolas" panose="020B0609020204030204" pitchFamily="49" charset="0"/>
            </a:endParaRPr>
          </a:p>
          <a:p>
            <a:r>
              <a:rPr lang="en-IN" sz="1800" dirty="0">
                <a:solidFill>
                  <a:schemeClr val="bg1">
                    <a:lumMod val="65000"/>
                  </a:schemeClr>
                </a:solidFill>
                <a:latin typeface="Consolas" panose="020B0609020204030204" pitchFamily="49" charset="0"/>
              </a:rPr>
              <a:t>}</a:t>
            </a:r>
          </a:p>
          <a:p>
            <a:r>
              <a:rPr lang="en-IN" sz="1800" i="1" dirty="0">
                <a:solidFill>
                  <a:srgbClr val="E7C0C0"/>
                </a:solidFill>
                <a:latin typeface="Consolas" panose="020B0609020204030204" pitchFamily="49" charset="0"/>
              </a:rPr>
              <a:t>//#endregion</a:t>
            </a:r>
            <a:endParaRPr lang="en-IN" sz="1800" b="0" dirty="0">
              <a:solidFill>
                <a:srgbClr val="F8F8F8"/>
              </a:solidFill>
              <a:effectLst/>
              <a:latin typeface="Consolas" panose="020B0609020204030204" pitchFamily="49" charset="0"/>
            </a:endParaRPr>
          </a:p>
        </p:txBody>
      </p:sp>
      <p:sp>
        <p:nvSpPr>
          <p:cNvPr id="7" name="Rectangle 6"/>
          <p:cNvSpPr/>
          <p:nvPr/>
        </p:nvSpPr>
        <p:spPr>
          <a:xfrm>
            <a:off x="0" y="4750475"/>
            <a:ext cx="9144000" cy="2031325"/>
          </a:xfrm>
          <a:prstGeom prst="rect">
            <a:avLst/>
          </a:prstGeom>
        </p:spPr>
        <p:txBody>
          <a:bodyPr wrap="square">
            <a:spAutoFit/>
          </a:bodyPr>
          <a:lstStyle/>
          <a:p>
            <a:r>
              <a:rPr lang="en-IN" sz="1800" dirty="0">
                <a:solidFill>
                  <a:srgbClr val="EC0D1E"/>
                </a:solidFill>
                <a:latin typeface="Consolas" panose="020B0609020204030204" pitchFamily="49" charset="0"/>
              </a:rPr>
              <a:t>&lt;script src=</a:t>
            </a:r>
            <a:r>
              <a:rPr lang="en-IN" sz="1800" dirty="0">
                <a:solidFill>
                  <a:srgbClr val="CD8D8D"/>
                </a:solidFill>
                <a:latin typeface="Consolas" panose="020B0609020204030204" pitchFamily="49" charset="0"/>
              </a:rPr>
              <a:t>"myLibrary.js"</a:t>
            </a:r>
            <a:r>
              <a:rPr lang="en-IN" sz="1800" dirty="0">
                <a:solidFill>
                  <a:srgbClr val="EC0D1E"/>
                </a:solidFill>
                <a:latin typeface="Consolas" panose="020B0609020204030204" pitchFamily="49" charset="0"/>
              </a:rPr>
              <a:t>&gt;&lt;/script&gt;</a:t>
            </a:r>
            <a:endParaRPr lang="en-IN" sz="1800" dirty="0">
              <a:solidFill>
                <a:srgbClr val="F8F8F8"/>
              </a:solidFill>
              <a:latin typeface="Consolas" panose="020B0609020204030204" pitchFamily="49" charset="0"/>
            </a:endParaRPr>
          </a:p>
          <a:p>
            <a:r>
              <a:rPr lang="en-IN" sz="1800" dirty="0">
                <a:solidFill>
                  <a:srgbClr val="EC0D1E"/>
                </a:solidFill>
                <a:latin typeface="Consolas" panose="020B0609020204030204" pitchFamily="49" charset="0"/>
              </a:rPr>
              <a:t>&lt;script type=</a:t>
            </a:r>
            <a:r>
              <a:rPr lang="en-IN" sz="1800" dirty="0">
                <a:solidFill>
                  <a:srgbClr val="CD8D8D"/>
                </a:solidFill>
                <a:latin typeface="Consolas" panose="020B0609020204030204" pitchFamily="49" charset="0"/>
              </a:rPr>
              <a:t>"application/javascript"</a:t>
            </a:r>
            <a:r>
              <a:rPr lang="en-IN" sz="1800" dirty="0">
                <a:solidFill>
                  <a:srgbClr val="EC0D1E"/>
                </a:solidFill>
                <a:latin typeface="Consolas" panose="020B0609020204030204" pitchFamily="49" charset="0"/>
              </a:rPr>
              <a:t>&gt;</a:t>
            </a:r>
            <a:endParaRPr lang="en-IN" sz="1800" dirty="0">
              <a:solidFill>
                <a:srgbClr val="F8F8F8"/>
              </a:solidFill>
              <a:latin typeface="Consolas" panose="020B0609020204030204" pitchFamily="49" charset="0"/>
            </a:endParaRPr>
          </a:p>
          <a:p>
            <a:r>
              <a:rPr lang="en-IN" sz="1800" dirty="0">
                <a:solidFill>
                  <a:srgbClr val="9DF39F"/>
                </a:solidFill>
                <a:latin typeface="Consolas" panose="020B0609020204030204" pitchFamily="49" charset="0"/>
              </a:rPr>
              <a:t>window</a:t>
            </a:r>
            <a:r>
              <a:rPr lang="en-IN" sz="1800" dirty="0">
                <a:solidFill>
                  <a:schemeClr val="bg1">
                    <a:lumMod val="65000"/>
                  </a:schemeClr>
                </a:solidFill>
                <a:latin typeface="Consolas" panose="020B0609020204030204" pitchFamily="49" charset="0"/>
              </a:rPr>
              <a:t>.</a:t>
            </a:r>
            <a:r>
              <a:rPr lang="en-IN" sz="1800" dirty="0">
                <a:solidFill>
                  <a:srgbClr val="FEC758"/>
                </a:solidFill>
                <a:latin typeface="Consolas" panose="020B0609020204030204" pitchFamily="49" charset="0"/>
              </a:rPr>
              <a:t>onload</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b="1" dirty="0">
                <a:solidFill>
                  <a:srgbClr val="FF6262"/>
                </a:solidFill>
                <a:latin typeface="Consolas" panose="020B0609020204030204" pitchFamily="49" charset="0"/>
              </a:rPr>
              <a:t>function</a:t>
            </a:r>
            <a:r>
              <a:rPr lang="en-IN" sz="1800" dirty="0">
                <a:solidFill>
                  <a:schemeClr val="bg1">
                    <a:lumMod val="65000"/>
                  </a:schemeClr>
                </a:solidFill>
                <a:latin typeface="Consolas" panose="020B0609020204030204" pitchFamily="49" charset="0"/>
              </a:rPr>
              <a:t>(){</a:t>
            </a:r>
          </a:p>
          <a:p>
            <a:r>
              <a:rPr lang="en-IN" sz="1800" dirty="0" smtClean="0">
                <a:solidFill>
                  <a:srgbClr val="9DF39F"/>
                </a:solidFill>
                <a:latin typeface="Consolas" panose="020B0609020204030204" pitchFamily="49" charset="0"/>
              </a:rPr>
              <a:t>  document</a:t>
            </a:r>
            <a:r>
              <a:rPr lang="en-IN" sz="1800" dirty="0" smtClean="0">
                <a:solidFill>
                  <a:schemeClr val="bg1">
                    <a:lumMod val="65000"/>
                  </a:schemeClr>
                </a:solidFill>
                <a:latin typeface="Consolas" panose="020B0609020204030204" pitchFamily="49" charset="0"/>
              </a:rPr>
              <a:t>.</a:t>
            </a:r>
            <a:r>
              <a:rPr lang="en-IN" sz="1800" dirty="0" smtClean="0">
                <a:solidFill>
                  <a:srgbClr val="FFB454"/>
                </a:solidFill>
                <a:latin typeface="Consolas" panose="020B0609020204030204" pitchFamily="49" charset="0"/>
              </a:rPr>
              <a:t>getElementById</a:t>
            </a:r>
            <a:r>
              <a:rPr lang="en-IN" sz="1800" dirty="0">
                <a:solidFill>
                  <a:schemeClr val="bg1">
                    <a:lumMod val="65000"/>
                  </a:schemeClr>
                </a:solidFill>
                <a:latin typeface="Consolas" panose="020B0609020204030204" pitchFamily="49" charset="0"/>
              </a:rPr>
              <a:t>(</a:t>
            </a:r>
            <a:r>
              <a:rPr lang="en-IN" sz="1800" dirty="0">
                <a:solidFill>
                  <a:srgbClr val="CD8D8D"/>
                </a:solidFill>
                <a:latin typeface="Consolas" panose="020B0609020204030204" pitchFamily="49" charset="0"/>
              </a:rPr>
              <a:t>"</a:t>
            </a:r>
            <a:r>
              <a:rPr lang="en-IN" sz="1800" dirty="0" smtClean="0">
                <a:solidFill>
                  <a:srgbClr val="CD8D8D"/>
                </a:solidFill>
                <a:latin typeface="Consolas" panose="020B0609020204030204" pitchFamily="49" charset="0"/>
              </a:rPr>
              <a:t>t"</a:t>
            </a:r>
            <a:r>
              <a:rPr lang="en-IN" sz="1800" dirty="0" smtClean="0">
                <a:solidFill>
                  <a:schemeClr val="bg1">
                    <a:lumMod val="65000"/>
                  </a:schemeClr>
                </a:solidFill>
                <a:latin typeface="Consolas" panose="020B0609020204030204" pitchFamily="49" charset="0"/>
              </a:rPr>
              <a:t>).</a:t>
            </a:r>
            <a:r>
              <a:rPr lang="en-IN" sz="1800" dirty="0">
                <a:solidFill>
                  <a:srgbClr val="FFB454"/>
                </a:solidFill>
                <a:latin typeface="Consolas" panose="020B0609020204030204" pitchFamily="49" charset="0"/>
              </a:rPr>
              <a:t>addEventListener</a:t>
            </a:r>
            <a:r>
              <a:rPr lang="en-IN" sz="1800" dirty="0">
                <a:solidFill>
                  <a:schemeClr val="bg1">
                    <a:lumMod val="65000"/>
                  </a:schemeClr>
                </a:solidFill>
                <a:latin typeface="Consolas" panose="020B0609020204030204" pitchFamily="49" charset="0"/>
              </a:rPr>
              <a:t>(</a:t>
            </a:r>
            <a:r>
              <a:rPr lang="en-IN" sz="1800" dirty="0">
                <a:solidFill>
                  <a:srgbClr val="CD8D8D"/>
                </a:solidFill>
                <a:latin typeface="Consolas" panose="020B0609020204030204" pitchFamily="49" charset="0"/>
              </a:rPr>
              <a:t>"keypress"</a:t>
            </a:r>
            <a:r>
              <a:rPr lang="en-IN" sz="1800" dirty="0">
                <a:solidFill>
                  <a:schemeClr val="bg1">
                    <a:lumMod val="65000"/>
                  </a:schemeClr>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b="1" dirty="0">
                <a:solidFill>
                  <a:srgbClr val="FF6262"/>
                </a:solidFill>
                <a:latin typeface="Consolas" panose="020B0609020204030204" pitchFamily="49" charset="0"/>
              </a:rPr>
              <a:t>function</a:t>
            </a:r>
            <a:r>
              <a:rPr lang="en-IN" sz="1800" dirty="0" smtClean="0">
                <a:solidFill>
                  <a:schemeClr val="bg1">
                    <a:lumMod val="65000"/>
                  </a:schemeClr>
                </a:solidFill>
                <a:latin typeface="Consolas" panose="020B0609020204030204" pitchFamily="49" charset="0"/>
              </a:rPr>
              <a:t>(){</a:t>
            </a:r>
            <a:endParaRPr lang="en-IN" sz="1800" dirty="0">
              <a:solidFill>
                <a:schemeClr val="bg1">
                  <a:lumMod val="65000"/>
                </a:schemeClr>
              </a:solidFill>
              <a:latin typeface="Consolas" panose="020B0609020204030204" pitchFamily="49" charset="0"/>
            </a:endParaRPr>
          </a:p>
          <a:p>
            <a:r>
              <a:rPr lang="en-IN" sz="1800" dirty="0" smtClean="0">
                <a:solidFill>
                  <a:srgbClr val="FEC758"/>
                </a:solidFill>
                <a:latin typeface="Consolas" panose="020B0609020204030204" pitchFamily="49" charset="0"/>
              </a:rPr>
              <a:t>        fn</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text1</a:t>
            </a:r>
            <a:r>
              <a:rPr lang="en-IN" sz="1800" dirty="0">
                <a:solidFill>
                  <a:schemeClr val="bg1">
                    <a:lumMod val="65000"/>
                  </a:schemeClr>
                </a:solidFill>
                <a:latin typeface="Consolas" panose="020B0609020204030204" pitchFamily="49" charset="0"/>
              </a:rPr>
              <a:t>);</a:t>
            </a:r>
          </a:p>
          <a:p>
            <a:r>
              <a:rPr lang="en-IN" sz="1800" dirty="0" smtClean="0">
                <a:solidFill>
                  <a:schemeClr val="bg1">
                    <a:lumMod val="65000"/>
                  </a:schemeClr>
                </a:solidFill>
                <a:latin typeface="Consolas" panose="020B0609020204030204" pitchFamily="49" charset="0"/>
              </a:rPr>
              <a:t>  },</a:t>
            </a:r>
            <a:r>
              <a:rPr lang="en-IN" sz="1800" dirty="0" smtClean="0">
                <a:solidFill>
                  <a:srgbClr val="F8F8F8"/>
                </a:solidFill>
                <a:latin typeface="Consolas" panose="020B0609020204030204" pitchFamily="49" charset="0"/>
              </a:rPr>
              <a:t> </a:t>
            </a:r>
            <a:r>
              <a:rPr lang="en-IN" sz="1800" dirty="0">
                <a:solidFill>
                  <a:srgbClr val="994646"/>
                </a:solidFill>
                <a:latin typeface="Consolas" panose="020B0609020204030204" pitchFamily="49" charset="0"/>
              </a:rPr>
              <a:t>false</a:t>
            </a:r>
            <a:r>
              <a:rPr lang="en-IN" sz="1800" dirty="0" smtClean="0">
                <a:solidFill>
                  <a:schemeClr val="bg1">
                    <a:lumMod val="65000"/>
                  </a:schemeClr>
                </a:solidFill>
                <a:latin typeface="Consolas" panose="020B0609020204030204" pitchFamily="49" charset="0"/>
              </a:rPr>
              <a:t>); }</a:t>
            </a:r>
            <a:endParaRPr lang="en-IN" sz="1800" dirty="0">
              <a:solidFill>
                <a:schemeClr val="bg1">
                  <a:lumMod val="65000"/>
                </a:schemeClr>
              </a:solidFill>
              <a:latin typeface="Consolas" panose="020B0609020204030204" pitchFamily="49" charset="0"/>
            </a:endParaRPr>
          </a:p>
          <a:p>
            <a:r>
              <a:rPr lang="en-IN" sz="1800" dirty="0">
                <a:solidFill>
                  <a:srgbClr val="EC0D1E"/>
                </a:solidFill>
                <a:latin typeface="Consolas" panose="020B0609020204030204" pitchFamily="49" charset="0"/>
              </a:rPr>
              <a:t>&lt;/script&gt;</a:t>
            </a:r>
            <a:endParaRPr lang="en-IN" sz="1800" b="0" dirty="0">
              <a:solidFill>
                <a:srgbClr val="F8F8F8"/>
              </a:solidFill>
              <a:effectLst/>
              <a:latin typeface="Consolas" panose="020B0609020204030204" pitchFamily="49" charset="0"/>
            </a:endParaRPr>
          </a:p>
        </p:txBody>
      </p:sp>
      <p:cxnSp>
        <p:nvCxnSpPr>
          <p:cNvPr id="8" name="Straight Connector 7"/>
          <p:cNvCxnSpPr/>
          <p:nvPr/>
        </p:nvCxnSpPr>
        <p:spPr>
          <a:xfrm>
            <a:off x="0" y="46466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4995458"/>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Validation (password and conform password) using 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9169190"/>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Validation (password and conform password) using 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3963105"/>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Validation (password and conform password) using 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5103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914400" y="1219200"/>
            <a:ext cx="7391400" cy="4389391"/>
          </a:xfrm>
          <a:prstGeom prst="rect">
            <a:avLst/>
          </a:prstGeom>
        </p:spPr>
      </p:pic>
      <p:sp>
        <p:nvSpPr>
          <p:cNvPr id="6" name="Rectangle 5"/>
          <p:cNvSpPr/>
          <p:nvPr/>
        </p:nvSpPr>
        <p:spPr>
          <a:xfrm>
            <a:off x="4343400" y="40251"/>
            <a:ext cx="4724400" cy="954107"/>
          </a:xfrm>
          <a:prstGeom prst="rect">
            <a:avLst/>
          </a:prstGeom>
          <a:solidFill>
            <a:schemeClr val="bg1"/>
          </a:solidFill>
        </p:spPr>
        <p:txBody>
          <a:bodyPr wrap="square">
            <a:spAutoFit/>
          </a:bodyPr>
          <a:lstStyle/>
          <a:p>
            <a:r>
              <a:rPr lang="en-IN" sz="2800" i="1" dirty="0" smtClean="0">
                <a:solidFill>
                  <a:schemeClr val="accent4">
                    <a:lumMod val="50000"/>
                  </a:schemeClr>
                </a:solidFill>
                <a:latin typeface="Segoe UI" panose="020B0502040204020203" pitchFamily="34" charset="0"/>
                <a:cs typeface="Segoe UI" panose="020B0502040204020203" pitchFamily="34" charset="0"/>
              </a:rPr>
              <a:t>Last created function with the same function name, is used.</a:t>
            </a:r>
            <a:endParaRPr lang="en-IN" sz="2800" dirty="0">
              <a:solidFill>
                <a:schemeClr val="accent4">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29286901"/>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Validation (password and conform password) using 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027821"/>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Validation (password and conform password) using 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6947427"/>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4781" y="2057400"/>
            <a:ext cx="2925838" cy="4495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152400"/>
            <a:ext cx="9144000" cy="1938992"/>
          </a:xfrm>
          <a:prstGeom prst="rect">
            <a:avLst/>
          </a:prstGeom>
        </p:spPr>
        <p:txBody>
          <a:bodyPr wrap="square">
            <a:spAutoFit/>
          </a:bodyPr>
          <a:lstStyle/>
          <a:p>
            <a:pPr algn="ctr"/>
            <a:r>
              <a:rPr lang="en-US" sz="4000" dirty="0">
                <a:solidFill>
                  <a:schemeClr val="accent4"/>
                </a:solidFill>
                <a:latin typeface="Segoe Print" panose="02000600000000000000" pitchFamily="2" charset="0"/>
              </a:rPr>
              <a:t>"You can't cross the sea </a:t>
            </a:r>
            <a:r>
              <a:rPr lang="en-US" sz="4000" dirty="0" smtClean="0">
                <a:solidFill>
                  <a:schemeClr val="accent4"/>
                </a:solidFill>
                <a:latin typeface="Segoe Print" panose="02000600000000000000" pitchFamily="2" charset="0"/>
              </a:rPr>
              <a:t>merely </a:t>
            </a:r>
            <a:r>
              <a:rPr lang="en-US" sz="4000" dirty="0">
                <a:solidFill>
                  <a:schemeClr val="accent4"/>
                </a:solidFill>
                <a:latin typeface="Segoe Print" panose="02000600000000000000" pitchFamily="2" charset="0"/>
              </a:rPr>
              <a:t>by standing and staring at the water."</a:t>
            </a:r>
            <a:endParaRPr lang="en-IN" sz="4000" dirty="0">
              <a:solidFill>
                <a:schemeClr val="accent4"/>
              </a:solidFill>
              <a:latin typeface="Segoe Print" panose="02000600000000000000" pitchFamily="2" charset="0"/>
            </a:endParaRPr>
          </a:p>
        </p:txBody>
      </p:sp>
    </p:spTree>
    <p:extLst>
      <p:ext uri="{BB962C8B-B14F-4D97-AF65-F5344CB8AC3E}">
        <p14:creationId xmlns:p14="http://schemas.microsoft.com/office/powerpoint/2010/main" val="34339371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scope</a:t>
            </a:r>
          </a:p>
        </p:txBody>
      </p:sp>
      <p:sp>
        <p:nvSpPr>
          <p:cNvPr id="7" name="Rectangle 6"/>
          <p:cNvSpPr/>
          <p:nvPr/>
        </p:nvSpPr>
        <p:spPr>
          <a:xfrm>
            <a:off x="266700" y="1161633"/>
            <a:ext cx="8610600" cy="2800767"/>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When you declare a variable </a:t>
            </a:r>
            <a:r>
              <a:rPr lang="en-US" b="1" i="1" dirty="0">
                <a:solidFill>
                  <a:srgbClr val="00B050"/>
                </a:solidFill>
                <a:latin typeface="Arial" panose="020B0604020202020204" pitchFamily="34" charset="0"/>
                <a:cs typeface="Arial" panose="020B0604020202020204" pitchFamily="34" charset="0"/>
              </a:rPr>
              <a:t>outside of any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global</a:t>
            </a:r>
            <a:r>
              <a:rPr lang="en-US" sz="2800" b="1" dirty="0">
                <a:solidFill>
                  <a:srgbClr val="C00000"/>
                </a:solidFill>
                <a:latin typeface="Arial" panose="020B0604020202020204" pitchFamily="34" charset="0"/>
                <a:cs typeface="Arial" panose="020B0604020202020204" pitchFamily="34" charset="0"/>
              </a:rPr>
              <a:t> </a:t>
            </a:r>
            <a:r>
              <a:rPr lang="en-US" sz="2800" b="1" i="1" dirty="0" smtClean="0">
                <a:solidFill>
                  <a:srgbClr val="C00000"/>
                </a:solidFill>
                <a:latin typeface="Arial" panose="020B0604020202020204" pitchFamily="34" charset="0"/>
                <a:cs typeface="Arial" panose="020B0604020202020204" pitchFamily="34" charset="0"/>
              </a:rPr>
              <a:t>variable</a:t>
            </a:r>
            <a:r>
              <a:rPr lang="en-US" dirty="0" smtClean="0">
                <a:latin typeface="Arial" panose="020B0604020202020204" pitchFamily="34" charset="0"/>
                <a:cs typeface="Arial" panose="020B0604020202020204" pitchFamily="34" charset="0"/>
              </a:rPr>
              <a:t>, because </a:t>
            </a:r>
            <a:r>
              <a:rPr lang="en-US" dirty="0">
                <a:latin typeface="Arial" panose="020B0604020202020204" pitchFamily="34" charset="0"/>
                <a:cs typeface="Arial" panose="020B0604020202020204" pitchFamily="34" charset="0"/>
              </a:rPr>
              <a:t>it is available to any other code in the current document.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When </a:t>
            </a:r>
            <a:r>
              <a:rPr lang="en-US" dirty="0">
                <a:latin typeface="Arial" panose="020B0604020202020204" pitchFamily="34" charset="0"/>
                <a:cs typeface="Arial" panose="020B0604020202020204" pitchFamily="34" charset="0"/>
              </a:rPr>
              <a:t>you declare a variable </a:t>
            </a:r>
            <a:r>
              <a:rPr lang="en-US" b="1" i="1" dirty="0">
                <a:solidFill>
                  <a:srgbClr val="00B050"/>
                </a:solidFill>
                <a:latin typeface="Arial" panose="020B0604020202020204" pitchFamily="34" charset="0"/>
                <a:cs typeface="Arial" panose="020B0604020202020204" pitchFamily="34" charset="0"/>
              </a:rPr>
              <a:t>within a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local</a:t>
            </a:r>
            <a:r>
              <a:rPr lang="en-US" b="1" dirty="0">
                <a:solidFill>
                  <a:srgbClr val="C00000"/>
                </a:solidFill>
                <a:latin typeface="Arial" panose="020B0604020202020204" pitchFamily="34" charset="0"/>
                <a:cs typeface="Arial" panose="020B0604020202020204" pitchFamily="34" charset="0"/>
              </a:rPr>
              <a:t> </a:t>
            </a:r>
            <a:r>
              <a:rPr lang="en-US" sz="2800" b="1" i="1" dirty="0">
                <a:solidFill>
                  <a:srgbClr val="C00000"/>
                </a:solidFill>
                <a:latin typeface="Arial" panose="020B0604020202020204" pitchFamily="34" charset="0"/>
                <a:cs typeface="Arial" panose="020B0604020202020204" pitchFamily="34" charset="0"/>
              </a:rPr>
              <a:t>variable</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because it is available only within that </a:t>
            </a:r>
            <a:r>
              <a:rPr lang="en-US" dirty="0" smtClean="0">
                <a:latin typeface="Arial" panose="020B0604020202020204" pitchFamily="34" charset="0"/>
                <a:cs typeface="Arial" panose="020B0604020202020204" pitchFamily="34" charset="0"/>
              </a:rPr>
              <a:t>function.</a:t>
            </a:r>
            <a:endParaRPr lang="en-US" dirty="0">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14300" y="4038600"/>
            <a:ext cx="8839200" cy="2343655"/>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can contain letters, digits, underscores, and dollar signs.</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must begin with a letter.</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can also begin with </a:t>
            </a:r>
            <a:r>
              <a:rPr lang="en-IN" sz="2000" dirty="0">
                <a:solidFill>
                  <a:srgbClr val="E90919"/>
                </a:solidFill>
                <a:latin typeface="Arial" panose="020B0604020202020204" pitchFamily="34" charset="0"/>
                <a:cs typeface="Arial" panose="020B0604020202020204" pitchFamily="34" charset="0"/>
              </a:rPr>
              <a:t>$</a:t>
            </a:r>
            <a:r>
              <a:rPr lang="en-IN" sz="2000" dirty="0">
                <a:solidFill>
                  <a:schemeClr val="accent2">
                    <a:lumMod val="75000"/>
                  </a:schemeClr>
                </a:solidFill>
                <a:latin typeface="Arial" panose="020B0604020202020204" pitchFamily="34" charset="0"/>
                <a:cs typeface="Arial" panose="020B0604020202020204" pitchFamily="34" charset="0"/>
              </a:rPr>
              <a:t> and </a:t>
            </a:r>
            <a:r>
              <a:rPr lang="en-IN" sz="2000" dirty="0">
                <a:solidFill>
                  <a:srgbClr val="E90919"/>
                </a:solidFill>
                <a:latin typeface="Arial" panose="020B0604020202020204" pitchFamily="34" charset="0"/>
                <a:cs typeface="Arial" panose="020B0604020202020204" pitchFamily="34" charset="0"/>
              </a:rPr>
              <a:t>_ </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are case sensitive </a:t>
            </a:r>
            <a:r>
              <a:rPr lang="en-IN" sz="2000" dirty="0">
                <a:solidFill>
                  <a:srgbClr val="E90919"/>
                </a:solidFill>
                <a:latin typeface="Arial" panose="020B0604020202020204" pitchFamily="34" charset="0"/>
                <a:cs typeface="Arial" panose="020B0604020202020204" pitchFamily="34" charset="0"/>
              </a:rPr>
              <a:t>(y and Y are different variables)</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2865568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a:t>
            </a:r>
            <a:r>
              <a:rPr lang="en-US" sz="3600" i="1" dirty="0" smtClean="0">
                <a:solidFill>
                  <a:srgbClr val="13D9E3"/>
                </a:solidFill>
                <a:latin typeface="Arial" panose="020B0604020202020204" pitchFamily="34" charset="0"/>
                <a:cs typeface="Arial" panose="020B0604020202020204" pitchFamily="34" charset="0"/>
              </a:rPr>
              <a:t>and undeclared</a:t>
            </a:r>
            <a:endParaRPr lang="en-US" sz="3600" i="1"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61258" y="1066800"/>
            <a:ext cx="8610600" cy="2739211"/>
          </a:xfrm>
          <a:prstGeom prst="rect">
            <a:avLst/>
          </a:prstGeom>
        </p:spPr>
        <p:txBody>
          <a:bodyPr wrap="square">
            <a:spAutoFit/>
          </a:bodyPr>
          <a:lstStyle/>
          <a:p>
            <a:r>
              <a:rPr lang="en-IN" sz="2000" b="1" dirty="0">
                <a:solidFill>
                  <a:srgbClr val="FFC90E"/>
                </a:solidFill>
                <a:latin typeface="Arial" panose="020B0604020202020204" pitchFamily="34" charset="0"/>
                <a:cs typeface="Arial" panose="020B0604020202020204" pitchFamily="34" charset="0"/>
              </a:rPr>
              <a:t>What does undefined </a:t>
            </a:r>
            <a:r>
              <a:rPr lang="en-IN" sz="2000" b="1" dirty="0" smtClean="0">
                <a:solidFill>
                  <a:srgbClr val="FFC90E"/>
                </a:solidFill>
                <a:latin typeface="Arial" panose="020B0604020202020204" pitchFamily="34" charset="0"/>
                <a:cs typeface="Arial" panose="020B0604020202020204" pitchFamily="34" charset="0"/>
              </a:rPr>
              <a:t>and undeclared mean </a:t>
            </a:r>
            <a:r>
              <a:rPr lang="en-IN" sz="2000" b="1" dirty="0">
                <a:solidFill>
                  <a:srgbClr val="FFC90E"/>
                </a:solidFill>
                <a:latin typeface="Arial" panose="020B0604020202020204" pitchFamily="34" charset="0"/>
                <a:cs typeface="Arial" panose="020B0604020202020204" pitchFamily="34" charset="0"/>
              </a:rPr>
              <a:t>in javascript?</a:t>
            </a:r>
            <a:r>
              <a:rPr lang="en-IN" sz="2000" b="1" dirty="0">
                <a:solidFill>
                  <a:srgbClr val="3BBE8C"/>
                </a:solidFill>
                <a:latin typeface="Arial" panose="020B0604020202020204" pitchFamily="34" charset="0"/>
                <a:cs typeface="Arial" panose="020B0604020202020204" pitchFamily="34" charset="0"/>
              </a:rPr>
              <a:t> </a:t>
            </a:r>
            <a:endParaRPr lang="en-IN" sz="2000" b="1" dirty="0" smtClean="0">
              <a:solidFill>
                <a:srgbClr val="3BBE8C"/>
              </a:solidFill>
              <a:latin typeface="Arial" panose="020B0604020202020204" pitchFamily="34" charset="0"/>
              <a:cs typeface="Arial" panose="020B0604020202020204" pitchFamily="34" charset="0"/>
            </a:endParaRPr>
          </a:p>
          <a:p>
            <a:endParaRPr lang="en-IN" sz="1800" b="1" dirty="0">
              <a:solidFill>
                <a:srgbClr val="4E4E4E"/>
              </a:solidFill>
              <a:latin typeface="Arial" panose="020B0604020202020204" pitchFamily="34" charset="0"/>
              <a:cs typeface="Arial" panose="020B0604020202020204" pitchFamily="34" charset="0"/>
            </a:endParaRPr>
          </a:p>
          <a:p>
            <a:r>
              <a:rPr lang="en-IN" sz="2000" b="1" i="1" u="sng" dirty="0">
                <a:solidFill>
                  <a:srgbClr val="FF7F27"/>
                </a:solidFill>
                <a:latin typeface="Consolas" panose="020B0609020204030204" pitchFamily="49" charset="0"/>
              </a:rPr>
              <a:t>undefined variables</a:t>
            </a:r>
            <a:r>
              <a:rPr lang="en-IN" sz="2000" b="1" i="1" dirty="0">
                <a:solidFill>
                  <a:srgbClr val="FF7F27"/>
                </a:solidFill>
                <a:latin typeface="Consolas" panose="020B0609020204030204" pitchFamily="49" charset="0"/>
              </a:rPr>
              <a:t> </a:t>
            </a:r>
            <a:r>
              <a:rPr lang="en-IN" sz="1800" b="1" i="1" dirty="0">
                <a:solidFill>
                  <a:srgbClr val="EE2227"/>
                </a:solidFill>
                <a:latin typeface="Arial" panose="020B0604020202020204" pitchFamily="34" charset="0"/>
                <a:cs typeface="Arial" panose="020B0604020202020204" pitchFamily="34" charset="0"/>
              </a:rPr>
              <a:t>are those that are not assigned any value be declared in the program</a:t>
            </a:r>
            <a:r>
              <a:rPr lang="en-IN" sz="1800" dirty="0">
                <a:solidFill>
                  <a:srgbClr val="EE2227"/>
                </a:solidFill>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 If we try to read the value, an error message "undefined" is displayed.</a:t>
            </a:r>
          </a:p>
          <a:p>
            <a:endParaRPr lang="en-IN" sz="1800" dirty="0">
              <a:latin typeface="Arial" panose="020B0604020202020204" pitchFamily="34" charset="0"/>
              <a:cs typeface="Arial" panose="020B0604020202020204" pitchFamily="34" charset="0"/>
            </a:endParaRPr>
          </a:p>
          <a:p>
            <a:r>
              <a:rPr lang="en-IN" sz="2000" b="1" i="1" u="sng" dirty="0" smtClean="0">
                <a:solidFill>
                  <a:srgbClr val="FF7F27"/>
                </a:solidFill>
                <a:latin typeface="Consolas" panose="020B0609020204030204" pitchFamily="49" charset="0"/>
              </a:rPr>
              <a:t>undeclared </a:t>
            </a:r>
            <a:r>
              <a:rPr lang="en-IN" sz="2000" b="1" i="1" u="sng" dirty="0">
                <a:solidFill>
                  <a:srgbClr val="FF7F27"/>
                </a:solidFill>
                <a:latin typeface="Consolas" panose="020B0609020204030204" pitchFamily="49" charset="0"/>
              </a:rPr>
              <a:t>variables</a:t>
            </a:r>
            <a:r>
              <a:rPr lang="en-IN" sz="2000" b="1" i="1" dirty="0">
                <a:solidFill>
                  <a:srgbClr val="FF7F27"/>
                </a:solidFill>
                <a:latin typeface="Consolas" panose="020B0609020204030204" pitchFamily="49" charset="0"/>
              </a:rPr>
              <a:t> </a:t>
            </a:r>
            <a:r>
              <a:rPr lang="en-IN" sz="1800" b="1" i="1" dirty="0">
                <a:solidFill>
                  <a:srgbClr val="EE2227"/>
                </a:solidFill>
                <a:latin typeface="Arial" panose="020B0604020202020204" pitchFamily="34" charset="0"/>
                <a:cs typeface="Arial" panose="020B0604020202020204" pitchFamily="34" charset="0"/>
              </a:rPr>
              <a:t>are those that are not declared in the program.</a:t>
            </a:r>
            <a:r>
              <a:rPr lang="en-IN" sz="1800" dirty="0">
                <a:latin typeface="Arial" panose="020B0604020202020204" pitchFamily="34" charset="0"/>
                <a:cs typeface="Arial" panose="020B0604020202020204" pitchFamily="34" charset="0"/>
              </a:rPr>
              <a:t> if we try to read their values gives runtime error. But if undeclared </a:t>
            </a:r>
            <a:r>
              <a:rPr lang="en-IN" sz="1800" dirty="0" smtClean="0">
                <a:latin typeface="Arial" panose="020B0604020202020204" pitchFamily="34" charset="0"/>
                <a:cs typeface="Arial" panose="020B0604020202020204" pitchFamily="34" charset="0"/>
              </a:rPr>
              <a:t>variables </a:t>
            </a:r>
            <a:r>
              <a:rPr lang="en-IN" sz="1800" dirty="0">
                <a:latin typeface="Arial" panose="020B0604020202020204" pitchFamily="34" charset="0"/>
                <a:cs typeface="Arial" panose="020B0604020202020204" pitchFamily="34" charset="0"/>
              </a:rPr>
              <a:t>are assigned some value then implicit declaration is done.</a:t>
            </a:r>
          </a:p>
        </p:txBody>
      </p:sp>
    </p:spTree>
    <p:extLst>
      <p:ext uri="{BB962C8B-B14F-4D97-AF65-F5344CB8AC3E}">
        <p14:creationId xmlns:p14="http://schemas.microsoft.com/office/powerpoint/2010/main" val="38387599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value and null value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1015663"/>
          </a:xfrm>
          <a:prstGeom prst="rect">
            <a:avLst/>
          </a:prstGeom>
          <a:noFill/>
        </p:spPr>
        <p:txBody>
          <a:bodyPr wrap="square">
            <a:spAutoFit/>
          </a:bodyPr>
          <a:lstStyle/>
          <a:p>
            <a:r>
              <a:rPr lang="en-IN" sz="2000" dirty="0">
                <a:solidFill>
                  <a:srgbClr val="FFC90E"/>
                </a:solidFill>
                <a:latin typeface="Arial" panose="020B0604020202020204" pitchFamily="34" charset="0"/>
                <a:cs typeface="Arial" panose="020B0604020202020204" pitchFamily="34" charset="0"/>
              </a:rPr>
              <a:t>What does undefined value mean in javascript?</a:t>
            </a:r>
            <a:r>
              <a:rPr lang="en-IN" sz="2000" b="1" dirty="0">
                <a:solidFill>
                  <a:srgbClr val="FFC90E"/>
                </a:solidFill>
                <a:latin typeface="Arial" panose="020B0604020202020204" pitchFamily="34" charset="0"/>
                <a:cs typeface="Arial" panose="020B0604020202020204" pitchFamily="34" charset="0"/>
              </a:rPr>
              <a:t> </a:t>
            </a:r>
            <a:endParaRPr lang="en-IN" sz="2000" b="1" dirty="0" smtClean="0">
              <a:solidFill>
                <a:srgbClr val="FFC90E"/>
              </a:solidFill>
              <a:latin typeface="Arial" panose="020B0604020202020204" pitchFamily="34" charset="0"/>
              <a:cs typeface="Arial" panose="020B0604020202020204" pitchFamily="34" charset="0"/>
            </a:endParaRP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smtClean="0">
                <a:solidFill>
                  <a:srgbClr val="FF7F27"/>
                </a:solidFill>
                <a:latin typeface="Consolas" panose="020B0609020204030204" pitchFamily="49" charset="0"/>
              </a:rPr>
              <a:t>Undefined / void 0</a:t>
            </a:r>
            <a:r>
              <a:rPr lang="en-IN" sz="1800" b="1" dirty="0" smtClean="0">
                <a:solidFill>
                  <a:srgbClr val="FF7F27"/>
                </a:solidFill>
                <a:latin typeface="Consolas" panose="020B0609020204030204" pitchFamily="49" charset="0"/>
              </a:rPr>
              <a:t> </a:t>
            </a:r>
            <a:r>
              <a:rPr lang="en-IN" sz="1800" b="1" dirty="0" smtClean="0">
                <a:solidFill>
                  <a:srgbClr val="FF7F27"/>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value means the variable used in the code doesn't exist or is not assigned any value or the property doesn't exist.</a:t>
            </a:r>
          </a:p>
        </p:txBody>
      </p:sp>
      <p:sp>
        <p:nvSpPr>
          <p:cNvPr id="4" name="Rectangle 3"/>
          <p:cNvSpPr/>
          <p:nvPr/>
        </p:nvSpPr>
        <p:spPr>
          <a:xfrm>
            <a:off x="124121" y="2438400"/>
            <a:ext cx="8819558" cy="1015663"/>
          </a:xfrm>
          <a:prstGeom prst="rect">
            <a:avLst/>
          </a:prstGeom>
          <a:noFill/>
        </p:spPr>
        <p:txBody>
          <a:bodyPr wrap="square">
            <a:spAutoFit/>
          </a:bodyPr>
          <a:lstStyle/>
          <a:p>
            <a:r>
              <a:rPr lang="en-IN" sz="2000" dirty="0">
                <a:solidFill>
                  <a:srgbClr val="FFC90E"/>
                </a:solidFill>
                <a:latin typeface="Arial" panose="020B0604020202020204" pitchFamily="34" charset="0"/>
                <a:cs typeface="Arial" panose="020B0604020202020204" pitchFamily="34" charset="0"/>
              </a:rPr>
              <a:t>What is the difference between undefined value and null value</a:t>
            </a:r>
            <a:r>
              <a:rPr lang="en-IN" sz="2000" dirty="0" smtClean="0">
                <a:solidFill>
                  <a:srgbClr val="FFC90E"/>
                </a:solidFill>
                <a:latin typeface="Arial" panose="020B0604020202020204" pitchFamily="34" charset="0"/>
                <a:cs typeface="Arial" panose="020B0604020202020204" pitchFamily="34" charset="0"/>
              </a:rPr>
              <a:t>?</a:t>
            </a: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undefined variable or property</a:t>
            </a:r>
            <a:r>
              <a:rPr lang="en-IN" sz="1800" dirty="0">
                <a:latin typeface="Arial" panose="020B0604020202020204" pitchFamily="34" charset="0"/>
                <a:cs typeface="Arial" panose="020B0604020202020204" pitchFamily="34" charset="0"/>
              </a:rPr>
              <a:t> returns </a:t>
            </a:r>
            <a:r>
              <a:rPr lang="en-IN" sz="1800" b="1" i="1" dirty="0">
                <a:solidFill>
                  <a:srgbClr val="FF7F27"/>
                </a:solidFill>
                <a:latin typeface="Arial" panose="020B0604020202020204" pitchFamily="34" charset="0"/>
                <a:cs typeface="Arial" panose="020B0604020202020204" pitchFamily="34" charset="0"/>
              </a:rPr>
              <a:t>undefined</a:t>
            </a:r>
            <a:r>
              <a:rPr lang="en-IN" sz="1800" dirty="0">
                <a:latin typeface="Arial" panose="020B0604020202020204" pitchFamily="34" charset="0"/>
                <a:cs typeface="Arial" panose="020B0604020202020204" pitchFamily="34" charset="0"/>
              </a:rPr>
              <a:t> whereas </a:t>
            </a:r>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null</a:t>
            </a:r>
            <a:r>
              <a:rPr lang="en-IN" sz="1800" dirty="0">
                <a:latin typeface="Arial" panose="020B0604020202020204" pitchFamily="34" charset="0"/>
                <a:cs typeface="Arial" panose="020B0604020202020204" pitchFamily="34" charset="0"/>
              </a:rPr>
              <a:t> value returns </a:t>
            </a:r>
            <a:r>
              <a:rPr lang="en-IN" sz="1800" b="1" i="1" dirty="0">
                <a:solidFill>
                  <a:srgbClr val="FF7F27"/>
                </a:solidFill>
                <a:latin typeface="Arial" panose="020B0604020202020204" pitchFamily="34" charset="0"/>
                <a:cs typeface="Arial" panose="020B0604020202020204" pitchFamily="34" charset="0"/>
              </a:rPr>
              <a:t>object</a:t>
            </a:r>
          </a:p>
        </p:txBody>
      </p:sp>
      <p:sp>
        <p:nvSpPr>
          <p:cNvPr id="6" name="Rectangle 5"/>
          <p:cNvSpPr/>
          <p:nvPr/>
        </p:nvSpPr>
        <p:spPr>
          <a:xfrm>
            <a:off x="124121" y="5336738"/>
            <a:ext cx="8610600" cy="1292662"/>
          </a:xfrm>
          <a:prstGeom prst="rect">
            <a:avLst/>
          </a:prstGeom>
        </p:spPr>
        <p:txBody>
          <a:bodyPr wrap="square">
            <a:spAutoFit/>
          </a:bodyPr>
          <a:lstStyle/>
          <a:p>
            <a:r>
              <a:rPr lang="en-IN" sz="2000" dirty="0" smtClean="0">
                <a:solidFill>
                  <a:srgbClr val="FFC90E"/>
                </a:solidFill>
                <a:latin typeface="Arial" panose="020B0604020202020204" pitchFamily="34" charset="0"/>
                <a:cs typeface="Arial" panose="020B0604020202020204" pitchFamily="34" charset="0"/>
              </a:rPr>
              <a:t>What are undeclared variables? </a:t>
            </a:r>
          </a:p>
          <a:p>
            <a:endParaRPr lang="en-IN" sz="400" dirty="0" smtClean="0">
              <a:solidFill>
                <a:srgbClr val="0000FF"/>
              </a:solidFill>
              <a:latin typeface="Consolas" panose="020B0609020204030204" pitchFamily="49" charset="0"/>
            </a:endParaRPr>
          </a:p>
          <a:p>
            <a:r>
              <a:rPr lang="en-IN" sz="1800" b="1" i="1" dirty="0" smtClean="0">
                <a:solidFill>
                  <a:srgbClr val="FF7F27"/>
                </a:solidFill>
                <a:latin typeface="Consolas" panose="020B0609020204030204" pitchFamily="49" charset="0"/>
              </a:rPr>
              <a:t>Undeclared</a:t>
            </a:r>
            <a:r>
              <a:rPr lang="en-IN" sz="1800" dirty="0" smtClean="0">
                <a:solidFill>
                  <a:srgbClr val="FF7F27"/>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variables are those that are not declared in the program (do not exist at all), trying to read their values gives runtime error. But if undeclared variables are assigned then implicit declaration is done .</a:t>
            </a:r>
          </a:p>
        </p:txBody>
      </p:sp>
      <p:grpSp>
        <p:nvGrpSpPr>
          <p:cNvPr id="11" name="Group 10"/>
          <p:cNvGrpSpPr/>
          <p:nvPr/>
        </p:nvGrpSpPr>
        <p:grpSpPr>
          <a:xfrm>
            <a:off x="124121" y="3676471"/>
            <a:ext cx="8867480" cy="1277273"/>
            <a:chOff x="123632" y="3581400"/>
            <a:chExt cx="9020367" cy="1277273"/>
          </a:xfrm>
        </p:grpSpPr>
        <p:sp>
          <p:nvSpPr>
            <p:cNvPr id="9" name="Rectangle 8"/>
            <p:cNvSpPr/>
            <p:nvPr/>
          </p:nvSpPr>
          <p:spPr>
            <a:xfrm>
              <a:off x="123632" y="3581400"/>
              <a:ext cx="4447054" cy="1277273"/>
            </a:xfrm>
            <a:prstGeom prst="rect">
              <a:avLst/>
            </a:prstGeom>
          </p:spPr>
          <p:txBody>
            <a:bodyPr wrap="square">
              <a:spAutoFit/>
            </a:bodyPr>
            <a:lstStyle/>
            <a:p>
              <a:r>
                <a:rPr lang="en-IN" sz="1900" dirty="0">
                  <a:solidFill>
                    <a:srgbClr val="D3AF86"/>
                  </a:solidFill>
                  <a:latin typeface="Consolas" panose="020B0609020204030204" pitchFamily="49" charset="0"/>
                </a:rPr>
                <a:t>&lt;</a:t>
              </a:r>
              <a:r>
                <a:rPr lang="en-IN" sz="1900" dirty="0">
                  <a:solidFill>
                    <a:srgbClr val="DC3958"/>
                  </a:solidFill>
                  <a:latin typeface="Consolas" panose="020B0609020204030204" pitchFamily="49" charset="0"/>
                </a:rPr>
                <a:t>script</a:t>
              </a:r>
              <a:r>
                <a:rPr lang="en-IN" sz="1900" dirty="0">
                  <a:solidFill>
                    <a:srgbClr val="D3AF86"/>
                  </a:solidFill>
                  <a:latin typeface="Consolas" panose="020B0609020204030204" pitchFamily="49" charset="0"/>
                </a:rPr>
                <a:t> </a:t>
              </a:r>
              <a:r>
                <a:rPr lang="en-IN" sz="1900" dirty="0">
                  <a:solidFill>
                    <a:srgbClr val="F79A32"/>
                  </a:solidFill>
                  <a:latin typeface="Consolas" panose="020B0609020204030204" pitchFamily="49" charset="0"/>
                </a:rPr>
                <a:t>type</a:t>
              </a:r>
              <a:r>
                <a:rPr lang="en-IN" sz="1900" dirty="0">
                  <a:solidFill>
                    <a:srgbClr val="D3AF86"/>
                  </a:solidFill>
                  <a:latin typeface="Consolas" panose="020B0609020204030204" pitchFamily="49" charset="0"/>
                </a:rPr>
                <a:t>="</a:t>
              </a:r>
              <a:r>
                <a:rPr lang="en-IN" sz="1900" dirty="0">
                  <a:solidFill>
                    <a:srgbClr val="889B4A"/>
                  </a:solidFill>
                  <a:latin typeface="Consolas" panose="020B0609020204030204" pitchFamily="49" charset="0"/>
                </a:rPr>
                <a:t>text/</a:t>
              </a:r>
              <a:r>
                <a:rPr lang="en-IN" sz="1900" dirty="0" err="1">
                  <a:solidFill>
                    <a:srgbClr val="889B4A"/>
                  </a:solidFill>
                  <a:latin typeface="Consolas" panose="020B0609020204030204" pitchFamily="49" charset="0"/>
                </a:rPr>
                <a:t>javascript</a:t>
              </a:r>
              <a:r>
                <a:rPr lang="en-IN" sz="1900" dirty="0" smtClean="0">
                  <a:solidFill>
                    <a:srgbClr val="D3AF86"/>
                  </a:solidFill>
                  <a:latin typeface="Consolas" panose="020B0609020204030204" pitchFamily="49" charset="0"/>
                </a:rPr>
                <a:t>"&gt;</a:t>
              </a:r>
            </a:p>
            <a:p>
              <a:r>
                <a:rPr lang="en-IN" sz="1900" dirty="0" smtClean="0">
                  <a:solidFill>
                    <a:srgbClr val="98676A"/>
                  </a:solidFill>
                  <a:latin typeface="Consolas" panose="020B0609020204030204" pitchFamily="49" charset="0"/>
                </a:rPr>
                <a:t>    var</a:t>
              </a:r>
              <a:r>
                <a:rPr lang="en-IN" sz="1900" dirty="0" smtClean="0">
                  <a:solidFill>
                    <a:srgbClr val="D3AF86"/>
                  </a:solidFill>
                  <a:latin typeface="Consolas" panose="020B0609020204030204" pitchFamily="49" charset="0"/>
                </a:rPr>
                <a:t> </a:t>
              </a:r>
              <a:r>
                <a:rPr lang="en-IN" sz="1900" dirty="0">
                  <a:solidFill>
                    <a:srgbClr val="DC3958"/>
                  </a:solidFill>
                  <a:latin typeface="Consolas" panose="020B0609020204030204" pitchFamily="49" charset="0"/>
                </a:rPr>
                <a:t>x</a:t>
              </a:r>
              <a:r>
                <a:rPr lang="en-IN" sz="1900" dirty="0">
                  <a:solidFill>
                    <a:srgbClr val="D3AF86"/>
                  </a:solidFill>
                  <a:latin typeface="Consolas" panose="020B0609020204030204" pitchFamily="49" charset="0"/>
                </a:rPr>
                <a:t>;</a:t>
              </a:r>
            </a:p>
            <a:p>
              <a:r>
                <a:rPr lang="en-IN" sz="1900" dirty="0" smtClean="0">
                  <a:solidFill>
                    <a:srgbClr val="F06431"/>
                  </a:solidFill>
                  <a:latin typeface="Consolas" panose="020B0609020204030204" pitchFamily="49" charset="0"/>
                </a:rPr>
                <a:t>    console</a:t>
              </a:r>
              <a:r>
                <a:rPr lang="en-IN" sz="1900" dirty="0" smtClean="0">
                  <a:solidFill>
                    <a:srgbClr val="D3AF86"/>
                  </a:solidFill>
                  <a:latin typeface="Consolas" panose="020B0609020204030204" pitchFamily="49" charset="0"/>
                </a:rPr>
                <a:t>.</a:t>
              </a:r>
              <a:r>
                <a:rPr lang="en-IN" sz="1900" dirty="0" smtClean="0">
                  <a:solidFill>
                    <a:srgbClr val="7E602C"/>
                  </a:solidFill>
                  <a:latin typeface="Consolas" panose="020B0609020204030204" pitchFamily="49" charset="0"/>
                </a:rPr>
                <a:t>log</a:t>
              </a:r>
              <a:r>
                <a:rPr lang="en-IN" sz="1900" dirty="0" smtClean="0">
                  <a:solidFill>
                    <a:srgbClr val="D3AF86"/>
                  </a:solidFill>
                  <a:latin typeface="Consolas" panose="020B0609020204030204" pitchFamily="49" charset="0"/>
                </a:rPr>
                <a:t>(</a:t>
              </a:r>
              <a:r>
                <a:rPr lang="en-IN" sz="1900" dirty="0" smtClean="0">
                  <a:solidFill>
                    <a:srgbClr val="DC3958"/>
                  </a:solidFill>
                  <a:latin typeface="Consolas" panose="020B0609020204030204" pitchFamily="49" charset="0"/>
                </a:rPr>
                <a:t>x</a:t>
              </a:r>
              <a:r>
                <a:rPr lang="en-IN" sz="1900" dirty="0">
                  <a:solidFill>
                    <a:srgbClr val="D3AF86"/>
                  </a:solidFill>
                  <a:latin typeface="Consolas" panose="020B0609020204030204" pitchFamily="49" charset="0"/>
                </a:rPr>
                <a:t>, typeof </a:t>
              </a:r>
              <a:r>
                <a:rPr lang="en-IN" sz="1900" dirty="0">
                  <a:solidFill>
                    <a:srgbClr val="DC3958"/>
                  </a:solidFill>
                  <a:latin typeface="Consolas" panose="020B0609020204030204" pitchFamily="49" charset="0"/>
                </a:rPr>
                <a:t>x</a:t>
              </a:r>
              <a:r>
                <a:rPr lang="en-IN" sz="1900" dirty="0">
                  <a:solidFill>
                    <a:srgbClr val="D3AF86"/>
                  </a:solidFill>
                  <a:latin typeface="Consolas" panose="020B0609020204030204" pitchFamily="49" charset="0"/>
                </a:rPr>
                <a:t>);</a:t>
              </a:r>
            </a:p>
            <a:p>
              <a:r>
                <a:rPr lang="en-IN" sz="1900" dirty="0" smtClean="0">
                  <a:solidFill>
                    <a:srgbClr val="D3AF86"/>
                  </a:solidFill>
                  <a:latin typeface="Consolas" panose="020B0609020204030204" pitchFamily="49" charset="0"/>
                </a:rPr>
                <a:t>&lt;/</a:t>
              </a:r>
              <a:r>
                <a:rPr lang="en-IN" sz="1900" dirty="0">
                  <a:solidFill>
                    <a:srgbClr val="DC3958"/>
                  </a:solidFill>
                  <a:latin typeface="Consolas" panose="020B0609020204030204" pitchFamily="49" charset="0"/>
                </a:rPr>
                <a:t>script</a:t>
              </a:r>
              <a:r>
                <a:rPr lang="en-IN" sz="1900" dirty="0" smtClean="0">
                  <a:solidFill>
                    <a:srgbClr val="D3AF86"/>
                  </a:solidFill>
                  <a:latin typeface="Consolas" panose="020B0609020204030204" pitchFamily="49" charset="0"/>
                </a:rPr>
                <a:t>&gt;	</a:t>
              </a:r>
              <a:r>
                <a:rPr lang="en-IN" sz="2000" dirty="0">
                  <a:solidFill>
                    <a:srgbClr val="00B050"/>
                  </a:solidFill>
                  <a:latin typeface="Consolas" panose="020B0609020204030204" pitchFamily="49" charset="0"/>
                  <a:cs typeface="Consolas" panose="020B0609020204030204" pitchFamily="49" charset="0"/>
                </a:rPr>
                <a:t>// 'undefined</a:t>
              </a:r>
              <a:r>
                <a:rPr lang="en-IN" sz="2000" dirty="0" smtClean="0">
                  <a:solidFill>
                    <a:srgbClr val="00B050"/>
                  </a:solidFill>
                  <a:latin typeface="Consolas" panose="020B0609020204030204" pitchFamily="49" charset="0"/>
                  <a:cs typeface="Consolas" panose="020B0609020204030204" pitchFamily="49" charset="0"/>
                </a:rPr>
                <a:t>'</a:t>
              </a:r>
              <a:endParaRPr lang="en-IN" sz="2000" dirty="0">
                <a:solidFill>
                  <a:srgbClr val="00B050"/>
                </a:solidFill>
                <a:latin typeface="Consolas" panose="020B0609020204030204" pitchFamily="49" charset="0"/>
                <a:cs typeface="Consolas" panose="020B0609020204030204" pitchFamily="49" charset="0"/>
              </a:endParaRPr>
            </a:p>
          </p:txBody>
        </p:sp>
        <p:sp>
          <p:nvSpPr>
            <p:cNvPr id="10" name="Rectangle 9"/>
            <p:cNvSpPr/>
            <p:nvPr/>
          </p:nvSpPr>
          <p:spPr>
            <a:xfrm>
              <a:off x="4924720" y="3581400"/>
              <a:ext cx="4219279" cy="1200329"/>
            </a:xfrm>
            <a:prstGeom prst="rect">
              <a:avLst/>
            </a:prstGeom>
          </p:spPr>
          <p:txBody>
            <a:bodyPr wrap="square">
              <a:spAutoFit/>
            </a:bodyPr>
            <a:lstStyle/>
            <a:p>
              <a:r>
                <a:rPr lang="en-IN" sz="1800" dirty="0">
                  <a:solidFill>
                    <a:srgbClr val="D3AF86"/>
                  </a:solidFill>
                  <a:latin typeface="Consolas" panose="020B0609020204030204" pitchFamily="49" charset="0"/>
                </a:rPr>
                <a:t>&lt;</a:t>
              </a:r>
              <a:r>
                <a:rPr lang="en-IN" sz="1800" dirty="0">
                  <a:solidFill>
                    <a:srgbClr val="DC3958"/>
                  </a:solidFill>
                  <a:latin typeface="Consolas" panose="020B0609020204030204" pitchFamily="49" charset="0"/>
                </a:rPr>
                <a:t>script</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type</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text/</a:t>
              </a:r>
              <a:r>
                <a:rPr lang="en-IN" sz="1800" dirty="0" err="1">
                  <a:solidFill>
                    <a:srgbClr val="889B4A"/>
                  </a:solidFill>
                  <a:latin typeface="Consolas" panose="020B0609020204030204" pitchFamily="49" charset="0"/>
                </a:rPr>
                <a:t>javascript</a:t>
              </a:r>
              <a:r>
                <a:rPr lang="en-IN" sz="1800" dirty="0" smtClean="0">
                  <a:solidFill>
                    <a:srgbClr val="D3AF86"/>
                  </a:solidFill>
                  <a:latin typeface="Consolas" panose="020B0609020204030204" pitchFamily="49" charset="0"/>
                </a:rPr>
                <a:t>"&gt;</a:t>
              </a:r>
            </a:p>
            <a:p>
              <a:r>
                <a:rPr lang="en-IN" sz="1800" dirty="0" smtClean="0">
                  <a:solidFill>
                    <a:srgbClr val="98676A"/>
                  </a:solidFill>
                  <a:latin typeface="Consolas" panose="020B0609020204030204" pitchFamily="49" charset="0"/>
                </a:rPr>
                <a:t>    var</a:t>
              </a:r>
              <a:r>
                <a:rPr lang="en-IN" sz="1800" dirty="0" smtClean="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y</a:t>
              </a:r>
              <a:r>
                <a:rPr lang="en-IN" sz="1800" dirty="0">
                  <a:solidFill>
                    <a:srgbClr val="D3AF86"/>
                  </a:solidFill>
                  <a:latin typeface="Consolas" panose="020B0609020204030204" pitchFamily="49" charset="0"/>
                </a:rPr>
                <a:t> = </a:t>
              </a:r>
              <a:r>
                <a:rPr lang="en-IN" sz="1800" dirty="0">
                  <a:solidFill>
                    <a:srgbClr val="F79A32"/>
                  </a:solidFill>
                  <a:latin typeface="Consolas" panose="020B0609020204030204" pitchFamily="49" charset="0"/>
                </a:rPr>
                <a:t>null</a:t>
              </a:r>
              <a:r>
                <a:rPr lang="en-IN" sz="1800" dirty="0">
                  <a:solidFill>
                    <a:srgbClr val="D3AF86"/>
                  </a:solidFill>
                  <a:latin typeface="Consolas" panose="020B0609020204030204" pitchFamily="49" charset="0"/>
                </a:rPr>
                <a:t>;</a:t>
              </a:r>
            </a:p>
            <a:p>
              <a:r>
                <a:rPr lang="en-IN" sz="1800" dirty="0" smtClean="0">
                  <a:solidFill>
                    <a:srgbClr val="F06431"/>
                  </a:solidFill>
                  <a:latin typeface="Consolas" panose="020B0609020204030204" pitchFamily="49" charset="0"/>
                </a:rPr>
                <a:t>    console</a:t>
              </a:r>
              <a:r>
                <a:rPr lang="en-IN" sz="1800" dirty="0" smtClean="0">
                  <a:solidFill>
                    <a:srgbClr val="D3AF86"/>
                  </a:solidFill>
                  <a:latin typeface="Consolas" panose="020B0609020204030204" pitchFamily="49" charset="0"/>
                </a:rPr>
                <a:t>.</a:t>
              </a:r>
              <a:r>
                <a:rPr lang="en-IN" sz="1800" dirty="0" smtClean="0">
                  <a:solidFill>
                    <a:srgbClr val="7E602C"/>
                  </a:solidFill>
                  <a:latin typeface="Consolas" panose="020B0609020204030204" pitchFamily="49" charset="0"/>
                </a:rPr>
                <a:t>log</a:t>
              </a:r>
              <a:r>
                <a:rPr lang="en-IN" sz="1800" dirty="0" smtClean="0">
                  <a:solidFill>
                    <a:srgbClr val="D3AF86"/>
                  </a:solidFill>
                  <a:latin typeface="Consolas" panose="020B0609020204030204" pitchFamily="49" charset="0"/>
                </a:rPr>
                <a:t>(</a:t>
              </a:r>
              <a:r>
                <a:rPr lang="en-IN" sz="1800" dirty="0" smtClean="0">
                  <a:solidFill>
                    <a:srgbClr val="DC3958"/>
                  </a:solidFill>
                  <a:latin typeface="Consolas" panose="020B0609020204030204" pitchFamily="49" charset="0"/>
                </a:rPr>
                <a:t>y</a:t>
              </a:r>
              <a:r>
                <a:rPr lang="en-IN" sz="1800" dirty="0">
                  <a:solidFill>
                    <a:srgbClr val="D3AF86"/>
                  </a:solidFill>
                  <a:latin typeface="Consolas" panose="020B0609020204030204" pitchFamily="49" charset="0"/>
                </a:rPr>
                <a:t>, typeof </a:t>
              </a:r>
              <a:r>
                <a:rPr lang="en-IN" sz="1800" dirty="0">
                  <a:solidFill>
                    <a:srgbClr val="DC3958"/>
                  </a:solidFill>
                  <a:latin typeface="Consolas" panose="020B0609020204030204" pitchFamily="49" charset="0"/>
                </a:rPr>
                <a:t>y</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&lt;/</a:t>
              </a:r>
              <a:r>
                <a:rPr lang="en-IN" sz="1800" dirty="0">
                  <a:solidFill>
                    <a:srgbClr val="DC3958"/>
                  </a:solidFill>
                  <a:latin typeface="Consolas" panose="020B0609020204030204" pitchFamily="49" charset="0"/>
                </a:rPr>
                <a:t>script</a:t>
              </a:r>
              <a:r>
                <a:rPr lang="en-IN" sz="1800" dirty="0" smtClean="0">
                  <a:solidFill>
                    <a:srgbClr val="D3AF86"/>
                  </a:solidFill>
                  <a:latin typeface="Consolas" panose="020B0609020204030204" pitchFamily="49" charset="0"/>
                </a:rPr>
                <a:t>&gt;	</a:t>
              </a:r>
              <a:r>
                <a:rPr lang="en-IN" sz="1800" dirty="0">
                  <a:solidFill>
                    <a:srgbClr val="00B050"/>
                  </a:solidFill>
                  <a:latin typeface="Consolas" panose="020B0609020204030204" pitchFamily="49" charset="0"/>
                  <a:cs typeface="Consolas" panose="020B0609020204030204" pitchFamily="49" charset="0"/>
                </a:rPr>
                <a:t> // 'object'</a:t>
              </a:r>
              <a:endParaRPr lang="en-IN" sz="1800" dirty="0">
                <a:solidFill>
                  <a:srgbClr val="D3AF86"/>
                </a:solidFill>
                <a:latin typeface="Consolas" panose="020B0609020204030204" pitchFamily="49" charset="0"/>
              </a:endParaRPr>
            </a:p>
          </p:txBody>
        </p:sp>
      </p:grpSp>
    </p:spTree>
    <p:extLst>
      <p:ext uri="{BB962C8B-B14F-4D97-AF65-F5344CB8AC3E}">
        <p14:creationId xmlns:p14="http://schemas.microsoft.com/office/powerpoint/2010/main" val="41724226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declarations</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292925" y="738043"/>
            <a:ext cx="5943600" cy="369332"/>
          </a:xfrm>
          <a:prstGeom prst="rect">
            <a:avLst/>
          </a:prstGeom>
          <a:noFill/>
        </p:spPr>
        <p:txBody>
          <a:bodyPr wrap="square">
            <a:spAutoFit/>
          </a:bodyPr>
          <a:lstStyle/>
          <a:p>
            <a:r>
              <a:rPr lang="en-US" sz="1800" dirty="0">
                <a:solidFill>
                  <a:srgbClr val="3BBE8C"/>
                </a:solidFill>
                <a:latin typeface="Arial" panose="020B0604020202020204" pitchFamily="34" charset="0"/>
                <a:cs typeface="Arial" panose="020B0604020202020204" pitchFamily="34" charset="0"/>
              </a:rPr>
              <a:t>There are three kinds of declarations in JavaScript.</a:t>
            </a:r>
          </a:p>
        </p:txBody>
      </p:sp>
      <p:sp>
        <p:nvSpPr>
          <p:cNvPr id="4" name="Rectangle 3"/>
          <p:cNvSpPr/>
          <p:nvPr/>
        </p:nvSpPr>
        <p:spPr>
          <a:xfrm>
            <a:off x="228600" y="1273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var</a:t>
            </a:r>
            <a:r>
              <a:rPr lang="en-US" sz="1800" dirty="0">
                <a:solidFill>
                  <a:srgbClr val="00B0F0"/>
                </a:solidFill>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declares a variable, optionally initializing it to a value.</a:t>
            </a:r>
          </a:p>
        </p:txBody>
      </p:sp>
      <p:cxnSp>
        <p:nvCxnSpPr>
          <p:cNvPr id="6" name="Straight Connector 5"/>
          <p:cNvCxnSpPr/>
          <p:nvPr/>
        </p:nvCxnSpPr>
        <p:spPr>
          <a:xfrm>
            <a:off x="0" y="1143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654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let</a:t>
            </a:r>
            <a:r>
              <a:rPr lang="en-US" sz="1800" dirty="0">
                <a:latin typeface="Arial" panose="020B0604020202020204" pitchFamily="34" charset="0"/>
                <a:cs typeface="Arial" panose="020B0604020202020204" pitchFamily="34" charset="0"/>
              </a:rPr>
              <a:t> declares a block scope local variable, optionally initializing it to a value.</a:t>
            </a:r>
          </a:p>
        </p:txBody>
      </p:sp>
      <p:sp>
        <p:nvSpPr>
          <p:cNvPr id="9" name="Rectangle 8"/>
          <p:cNvSpPr/>
          <p:nvPr/>
        </p:nvSpPr>
        <p:spPr>
          <a:xfrm>
            <a:off x="228600" y="2047220"/>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const</a:t>
            </a:r>
            <a:r>
              <a:rPr lang="en-US" sz="1800" dirty="0">
                <a:latin typeface="Arial" panose="020B0604020202020204" pitchFamily="34" charset="0"/>
                <a:cs typeface="Arial" panose="020B0604020202020204" pitchFamily="34" charset="0"/>
              </a:rPr>
              <a:t> declares a read-only named constant.</a:t>
            </a:r>
          </a:p>
        </p:txBody>
      </p:sp>
      <p:sp>
        <p:nvSpPr>
          <p:cNvPr id="8" name="Rectangle 7"/>
          <p:cNvSpPr/>
          <p:nvPr/>
        </p:nvSpPr>
        <p:spPr>
          <a:xfrm>
            <a:off x="228600" y="2590086"/>
            <a:ext cx="8763000" cy="400110"/>
          </a:xfrm>
          <a:prstGeom prst="rect">
            <a:avLst/>
          </a:prstGeom>
          <a:noFill/>
        </p:spPr>
        <p:txBody>
          <a:bodyPr wrap="square">
            <a:spAutoFit/>
          </a:bodyPr>
          <a:lstStyle/>
          <a:p>
            <a:r>
              <a:rPr lang="sv-SE" sz="2000" dirty="0">
                <a:solidFill>
                  <a:srgbClr val="0077AA"/>
                </a:solidFill>
                <a:latin typeface="Consolas" panose="020B0609020204030204" pitchFamily="49" charset="0"/>
              </a:rPr>
              <a:t>var </a:t>
            </a:r>
            <a:r>
              <a:rPr lang="sv-SE" sz="2000" b="1" i="1" dirty="0">
                <a:solidFill>
                  <a:srgbClr val="FF7F27"/>
                </a:solidFill>
                <a:latin typeface="Consolas" panose="020B0609020204030204" pitchFamily="49" charset="0"/>
              </a:rPr>
              <a:t>var1</a:t>
            </a:r>
            <a:r>
              <a:rPr lang="sv-SE" sz="2000" dirty="0" smtClean="0">
                <a:solidFill>
                  <a:srgbClr val="0077AA"/>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value1</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var2</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value2</a:t>
            </a:r>
            <a:r>
              <a:rPr lang="sv-SE" sz="2000" dirty="0">
                <a:solidFill>
                  <a:srgbClr val="999999"/>
                </a:solidFill>
                <a:latin typeface="Consolas" panose="020B0609020204030204" pitchFamily="49" charset="0"/>
              </a:rPr>
              <a:t>] </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varN</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valueN</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7" name="Rectangle 6"/>
          <p:cNvSpPr/>
          <p:nvPr/>
        </p:nvSpPr>
        <p:spPr>
          <a:xfrm>
            <a:off x="228600" y="2971086"/>
            <a:ext cx="8648700" cy="584775"/>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cxnSp>
        <p:nvCxnSpPr>
          <p:cNvPr id="12" name="Straight Connector 11"/>
          <p:cNvCxnSpPr/>
          <p:nvPr/>
        </p:nvCxnSpPr>
        <p:spPr>
          <a:xfrm>
            <a:off x="152400" y="2438400"/>
            <a:ext cx="88392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28600" y="3656886"/>
            <a:ext cx="8648700" cy="400110"/>
          </a:xfrm>
          <a:prstGeom prst="rect">
            <a:avLst/>
          </a:prstGeom>
          <a:noFill/>
        </p:spPr>
        <p:txBody>
          <a:bodyPr wrap="square">
            <a:spAutoFit/>
          </a:bodyPr>
          <a:lstStyle/>
          <a:p>
            <a:r>
              <a:rPr lang="nn-NO" sz="2000" dirty="0">
                <a:solidFill>
                  <a:srgbClr val="0077AA"/>
                </a:solidFill>
                <a:latin typeface="Consolas" panose="020B0609020204030204" pitchFamily="49" charset="0"/>
              </a:rPr>
              <a:t>let</a:t>
            </a:r>
            <a:r>
              <a:rPr lang="nn-NO"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15" name="Rectangle 14"/>
          <p:cNvSpPr/>
          <p:nvPr/>
        </p:nvSpPr>
        <p:spPr>
          <a:xfrm>
            <a:off x="228600" y="4037886"/>
            <a:ext cx="8648700" cy="584775"/>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varN</a:t>
            </a:r>
            <a:r>
              <a:rPr lang="en-IN" sz="1600" dirty="0">
                <a:latin typeface="Arial" panose="020B0604020202020204" pitchFamily="34" charset="0"/>
                <a:cs typeface="Arial" panose="020B0604020202020204" pitchFamily="34" charset="0"/>
              </a:rPr>
              <a:t>: 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6" name="Rectangle 15"/>
          <p:cNvSpPr/>
          <p:nvPr/>
        </p:nvSpPr>
        <p:spPr>
          <a:xfrm>
            <a:off x="228600" y="4669256"/>
            <a:ext cx="8915400" cy="707886"/>
          </a:xfrm>
          <a:prstGeom prst="rect">
            <a:avLst/>
          </a:prstGeom>
          <a:noFill/>
        </p:spPr>
        <p:txBody>
          <a:bodyPr wrap="square">
            <a:spAutoFit/>
          </a:bodyPr>
          <a:lstStyle/>
          <a:p>
            <a:r>
              <a:rPr lang="en-IN" sz="2000" dirty="0">
                <a:solidFill>
                  <a:srgbClr val="0077AA"/>
                </a:solidFill>
                <a:latin typeface="Consolas" panose="020B0609020204030204" pitchFamily="49" charset="0"/>
              </a:rPr>
              <a:t>const</a:t>
            </a:r>
            <a:r>
              <a:rPr lang="en-IN"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value1</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value2</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valueN</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18" name="Rectangle 17"/>
          <p:cNvSpPr/>
          <p:nvPr/>
        </p:nvSpPr>
        <p:spPr>
          <a:xfrm>
            <a:off x="228600" y="5341201"/>
            <a:ext cx="8610600" cy="830997"/>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The constant's name, which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The constant's value; this can be any legal expression, including a function expression</a:t>
            </a:r>
          </a:p>
        </p:txBody>
      </p:sp>
      <p:sp>
        <p:nvSpPr>
          <p:cNvPr id="11" name="Rectangle 10"/>
          <p:cNvSpPr/>
          <p:nvPr/>
        </p:nvSpPr>
        <p:spPr>
          <a:xfrm>
            <a:off x="3962400" y="82897"/>
            <a:ext cx="5181600" cy="461665"/>
          </a:xfrm>
          <a:prstGeom prst="rect">
            <a:avLst/>
          </a:prstGeom>
        </p:spPr>
        <p:txBody>
          <a:bodyPr wrap="square">
            <a:spAutoFit/>
          </a:bodyPr>
          <a:lstStyle/>
          <a:p>
            <a:r>
              <a:rPr lang="es-ES" dirty="0">
                <a:solidFill>
                  <a:srgbClr val="569CD6"/>
                </a:solidFill>
                <a:latin typeface="Consolas" panose="020B0609020204030204" pitchFamily="49" charset="0"/>
              </a:rPr>
              <a:t>var</a:t>
            </a:r>
            <a:r>
              <a:rPr lang="es-ES" dirty="0">
                <a:solidFill>
                  <a:srgbClr val="D4D4D4"/>
                </a:solidFill>
                <a:latin typeface="Consolas" panose="020B0609020204030204" pitchFamily="49" charset="0"/>
              </a:rPr>
              <a:t> </a:t>
            </a:r>
            <a:r>
              <a:rPr lang="es-ES" dirty="0" smtClean="0">
                <a:solidFill>
                  <a:srgbClr val="9CDCFE"/>
                </a:solidFill>
                <a:latin typeface="Consolas" panose="020B0609020204030204" pitchFamily="49" charset="0"/>
              </a:rPr>
              <a:t>x</a:t>
            </a:r>
            <a:r>
              <a:rPr lang="es-ES" dirty="0" smtClean="0">
                <a:solidFill>
                  <a:srgbClr val="D4D4D4"/>
                </a:solidFill>
                <a:latin typeface="Consolas" panose="020B0609020204030204" pitchFamily="49" charset="0"/>
              </a:rPr>
              <a:t>=</a:t>
            </a:r>
            <a:r>
              <a:rPr lang="es-ES" dirty="0" smtClean="0">
                <a:solidFill>
                  <a:srgbClr val="9CDCFE"/>
                </a:solidFill>
                <a:latin typeface="Consolas" panose="020B0609020204030204" pitchFamily="49" charset="0"/>
              </a:rPr>
              <a:t>y</a:t>
            </a:r>
            <a:r>
              <a:rPr lang="es-ES" dirty="0" smtClean="0">
                <a:solidFill>
                  <a:srgbClr val="D4D4D4"/>
                </a:solidFill>
                <a:latin typeface="Consolas" panose="020B0609020204030204" pitchFamily="49" charset="0"/>
              </a:rPr>
              <a:t>=</a:t>
            </a:r>
            <a:r>
              <a:rPr lang="es-ES" dirty="0" smtClean="0">
                <a:solidFill>
                  <a:srgbClr val="B5CEA8"/>
                </a:solidFill>
                <a:latin typeface="Consolas" panose="020B0609020204030204" pitchFamily="49" charset="0"/>
              </a:rPr>
              <a:t>1001</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a</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1002</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b</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1003</a:t>
            </a:r>
            <a:r>
              <a:rPr lang="es-ES" dirty="0">
                <a:solidFill>
                  <a:srgbClr val="D4D4D4"/>
                </a:solidFill>
                <a:latin typeface="Consolas" panose="020B0609020204030204" pitchFamily="49" charset="0"/>
              </a:rPr>
              <a:t>;</a:t>
            </a:r>
            <a:endParaRPr lang="es-E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7197615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US" sz="6600" b="1" dirty="0" smtClean="0">
                <a:solidFill>
                  <a:srgbClr val="00FF87"/>
                </a:solidFill>
                <a:latin typeface="Century" panose="02040604050505020304" pitchFamily="18" charset="0"/>
                <a:cs typeface="Arial" pitchFamily="34" charset="0"/>
              </a:rPr>
              <a:t>JavaScript</a:t>
            </a:r>
            <a:endParaRPr lang="en-US" sz="6600" b="1" dirty="0">
              <a:solidFill>
                <a:srgbClr val="00FF87"/>
              </a:solidFill>
              <a:latin typeface="Century" panose="02040604050505020304" pitchFamily="18" charset="0"/>
              <a:cs typeface="Arial" pitchFamily="34" charset="0"/>
            </a:endParaRPr>
          </a:p>
        </p:txBody>
      </p:sp>
      <p:sp>
        <p:nvSpPr>
          <p:cNvPr id="3" name="Rectangle 2"/>
          <p:cNvSpPr/>
          <p:nvPr/>
        </p:nvSpPr>
        <p:spPr>
          <a:xfrm>
            <a:off x="0" y="3429000"/>
            <a:ext cx="9144000" cy="892552"/>
          </a:xfrm>
          <a:prstGeom prst="rect">
            <a:avLst/>
          </a:prstGeom>
          <a:solidFill>
            <a:schemeClr val="tx1">
              <a:lumMod val="95000"/>
              <a:lumOff val="5000"/>
            </a:schemeClr>
          </a:solidFill>
        </p:spPr>
        <p:txBody>
          <a:bodyPr wrap="square">
            <a:spAutoFit/>
          </a:bodyPr>
          <a:lstStyle/>
          <a:p>
            <a:pPr algn="ctr"/>
            <a:r>
              <a:rPr lang="en-US" sz="2600" dirty="0">
                <a:solidFill>
                  <a:schemeClr val="bg1"/>
                </a:solidFill>
                <a:latin typeface="Arial" panose="020B0604020202020204" pitchFamily="34" charset="0"/>
                <a:cs typeface="Arial" pitchFamily="34" charset="0"/>
              </a:rPr>
              <a:t>JavaScript is a </a:t>
            </a:r>
            <a:r>
              <a:rPr lang="en-US" sz="2600" b="1" dirty="0" smtClean="0">
                <a:solidFill>
                  <a:schemeClr val="bg1"/>
                </a:solidFill>
                <a:latin typeface="Arial" pitchFamily="34" charset="0"/>
                <a:cs typeface="Arial" pitchFamily="34" charset="0"/>
              </a:rPr>
              <a:t>cross-platform, object-oriented </a:t>
            </a:r>
            <a:r>
              <a:rPr lang="en-US" sz="2600" dirty="0">
                <a:solidFill>
                  <a:schemeClr val="bg1"/>
                </a:solidFill>
                <a:latin typeface="Arial" pitchFamily="34" charset="0"/>
                <a:cs typeface="Arial" pitchFamily="34" charset="0"/>
              </a:rPr>
              <a:t>scripting</a:t>
            </a:r>
            <a:r>
              <a:rPr lang="en-US" sz="2600" b="1" dirty="0" smtClean="0">
                <a:solidFill>
                  <a:schemeClr val="bg1"/>
                </a:solidFill>
                <a:latin typeface="Arial" pitchFamily="34" charset="0"/>
                <a:cs typeface="Arial" pitchFamily="34" charset="0"/>
              </a:rPr>
              <a:t> </a:t>
            </a:r>
            <a:r>
              <a:rPr lang="en-US" sz="2600" dirty="0" smtClean="0">
                <a:solidFill>
                  <a:schemeClr val="bg1"/>
                </a:solidFill>
                <a:latin typeface="Arial" pitchFamily="34" charset="0"/>
                <a:cs typeface="Arial" pitchFamily="34" charset="0"/>
              </a:rPr>
              <a:t>language. It </a:t>
            </a:r>
            <a:r>
              <a:rPr lang="en-US" sz="2600" dirty="0">
                <a:solidFill>
                  <a:schemeClr val="bg1"/>
                </a:solidFill>
                <a:latin typeface="Arial" pitchFamily="34" charset="0"/>
                <a:cs typeface="Arial" pitchFamily="34" charset="0"/>
              </a:rPr>
              <a:t>is a small and lightweight language. </a:t>
            </a:r>
            <a:endParaRPr lang="en-US" sz="2600" b="1" dirty="0">
              <a:solidFill>
                <a:schemeClr val="bg1"/>
              </a:solidFill>
              <a:latin typeface="Arial" pitchFamily="34" charset="0"/>
              <a:cs typeface="Arial" pitchFamily="34" charset="0"/>
            </a:endParaRPr>
          </a:p>
        </p:txBody>
      </p:sp>
      <p:sp>
        <p:nvSpPr>
          <p:cNvPr id="4" name="Rectangle 3"/>
          <p:cNvSpPr/>
          <p:nvPr/>
        </p:nvSpPr>
        <p:spPr>
          <a:xfrm>
            <a:off x="0" y="228600"/>
            <a:ext cx="9144000" cy="954107"/>
          </a:xfrm>
          <a:prstGeom prst="rect">
            <a:avLst/>
          </a:prstGeom>
          <a:noFill/>
        </p:spPr>
        <p:txBody>
          <a:bodyPr wrap="square">
            <a:spAutoFit/>
          </a:bodyPr>
          <a:lstStyle/>
          <a:p>
            <a:r>
              <a:rPr lang="en-US" dirty="0" smtClean="0">
                <a:solidFill>
                  <a:schemeClr val="tx2">
                    <a:lumMod val="50000"/>
                  </a:schemeClr>
                </a:solidFill>
                <a:latin typeface="Arial" pitchFamily="34" charset="0"/>
                <a:cs typeface="Arial" pitchFamily="34" charset="0"/>
              </a:rPr>
              <a:t>JavaScript</a:t>
            </a:r>
            <a:r>
              <a:rPr lang="en-US" sz="2800" dirty="0" smtClean="0">
                <a:solidFill>
                  <a:schemeClr val="tx2">
                    <a:lumMod val="50000"/>
                  </a:schemeClr>
                </a:solidFill>
                <a:latin typeface="Arial" pitchFamily="34" charset="0"/>
                <a:cs typeface="Arial" pitchFamily="34" charset="0"/>
              </a:rPr>
              <a:t> </a:t>
            </a:r>
            <a:r>
              <a:rPr lang="en-US" dirty="0" smtClean="0">
                <a:solidFill>
                  <a:schemeClr val="tx2">
                    <a:lumMod val="50000"/>
                  </a:schemeClr>
                </a:solidFill>
                <a:latin typeface="Arial" pitchFamily="34" charset="0"/>
                <a:cs typeface="Arial" pitchFamily="34" charset="0"/>
              </a:rPr>
              <a:t>is a programming language used to make </a:t>
            </a:r>
            <a:r>
              <a:rPr lang="en-US" sz="2800" b="1" dirty="0" smtClean="0">
                <a:solidFill>
                  <a:schemeClr val="tx2">
                    <a:lumMod val="50000"/>
                  </a:schemeClr>
                </a:solidFill>
                <a:latin typeface="Arial" pitchFamily="34" charset="0"/>
                <a:cs typeface="Arial" pitchFamily="34" charset="0"/>
              </a:rPr>
              <a:t>web pages interactive.</a:t>
            </a:r>
            <a:endParaRPr lang="en-US" sz="2800" b="1" dirty="0">
              <a:solidFill>
                <a:schemeClr val="tx2">
                  <a:lumMod val="50000"/>
                </a:schemeClr>
              </a:solidFill>
              <a:latin typeface="Arial" pitchFamily="34" charset="0"/>
              <a:cs typeface="Arial" pitchFamily="34" charset="0"/>
            </a:endParaRPr>
          </a:p>
        </p:txBody>
      </p:sp>
      <p:sp>
        <p:nvSpPr>
          <p:cNvPr id="5" name="Rectangle 4"/>
          <p:cNvSpPr/>
          <p:nvPr/>
        </p:nvSpPr>
        <p:spPr>
          <a:xfrm>
            <a:off x="13855" y="1447800"/>
            <a:ext cx="8915400" cy="830997"/>
          </a:xfrm>
          <a:prstGeom prst="rect">
            <a:avLst/>
          </a:prstGeom>
          <a:noFill/>
        </p:spPr>
        <p:txBody>
          <a:bodyPr wrap="square">
            <a:spAutoFit/>
          </a:bodyPr>
          <a:lstStyle/>
          <a:p>
            <a:r>
              <a:rPr lang="en-US" dirty="0">
                <a:latin typeface="Arial" panose="020B0604020202020204" pitchFamily="34" charset="0"/>
                <a:cs typeface="Arial" pitchFamily="34" charset="0"/>
              </a:rPr>
              <a:t>JavaScript is a very dynamic language as we can change almost everything at anytime.  </a:t>
            </a:r>
          </a:p>
        </p:txBody>
      </p:sp>
      <p:sp>
        <p:nvSpPr>
          <p:cNvPr id="6" name="Rectangle 5"/>
          <p:cNvSpPr/>
          <p:nvPr/>
        </p:nvSpPr>
        <p:spPr>
          <a:xfrm>
            <a:off x="185056" y="4876800"/>
            <a:ext cx="8806543" cy="661720"/>
          </a:xfrm>
          <a:prstGeom prst="rect">
            <a:avLst/>
          </a:prstGeom>
          <a:noFill/>
        </p:spPr>
        <p:txBody>
          <a:bodyPr wrap="square">
            <a:spAutoFit/>
          </a:bodyPr>
          <a:lstStyle/>
          <a:p>
            <a:r>
              <a:rPr lang="en-IN" sz="3700" i="1" dirty="0">
                <a:solidFill>
                  <a:srgbClr val="17A889"/>
                </a:solidFill>
                <a:latin typeface="Open Sans"/>
              </a:rPr>
              <a:t>JavaScript is a loosely typed </a:t>
            </a:r>
            <a:r>
              <a:rPr lang="en-IN" sz="3700" i="1" dirty="0" smtClean="0">
                <a:solidFill>
                  <a:srgbClr val="17A889"/>
                </a:solidFill>
                <a:latin typeface="Open Sans"/>
              </a:rPr>
              <a:t>language.</a:t>
            </a:r>
            <a:endParaRPr lang="en-IN" sz="3700" i="1" dirty="0">
              <a:solidFill>
                <a:srgbClr val="17A889"/>
              </a:solidFill>
              <a:latin typeface="Open Sans"/>
            </a:endParaRPr>
          </a:p>
        </p:txBody>
      </p:sp>
      <p:cxnSp>
        <p:nvCxnSpPr>
          <p:cNvPr id="7" name="Straight Connector 6"/>
          <p:cNvCxnSpPr/>
          <p:nvPr/>
        </p:nvCxnSpPr>
        <p:spPr>
          <a:xfrm>
            <a:off x="16327" y="12192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170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4267200" y="4007822"/>
            <a:ext cx="4724400" cy="2240578"/>
            <a:chOff x="4857750" y="4236422"/>
            <a:chExt cx="4286250" cy="1957857"/>
          </a:xfrm>
        </p:grpSpPr>
        <p:pic>
          <p:nvPicPr>
            <p:cNvPr id="6" name="Picture 5"/>
            <p:cNvPicPr>
              <a:picLocks noChangeAspect="1"/>
            </p:cNvPicPr>
            <p:nvPr/>
          </p:nvPicPr>
          <p:blipFill>
            <a:blip r:embed="rId2"/>
            <a:stretch>
              <a:fillRect/>
            </a:stretch>
          </p:blipFill>
          <p:spPr>
            <a:xfrm>
              <a:off x="5813476" y="4236422"/>
              <a:ext cx="3330524" cy="1957857"/>
            </a:xfrm>
            <a:prstGeom prst="rect">
              <a:avLst/>
            </a:prstGeom>
          </p:spPr>
        </p:pic>
        <p:pic>
          <p:nvPicPr>
            <p:cNvPr id="11" name="Picture 10"/>
            <p:cNvPicPr>
              <a:picLocks noChangeAspect="1"/>
            </p:cNvPicPr>
            <p:nvPr/>
          </p:nvPicPr>
          <p:blipFill>
            <a:blip r:embed="rId3"/>
            <a:stretch>
              <a:fillRect/>
            </a:stretch>
          </p:blipFill>
          <p:spPr>
            <a:xfrm>
              <a:off x="4857750" y="5334000"/>
              <a:ext cx="1543050" cy="504825"/>
            </a:xfrm>
            <a:prstGeom prst="rect">
              <a:avLst/>
            </a:prstGeom>
          </p:spPr>
        </p:pic>
      </p:grpSp>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variable hoisting</a:t>
            </a:r>
            <a:endParaRPr lang="en-US" sz="3600" i="1" dirty="0">
              <a:solidFill>
                <a:srgbClr val="13D9E3"/>
              </a:solidFill>
              <a:latin typeface="Arial" panose="020B0604020202020204" pitchFamily="34" charset="0"/>
              <a:cs typeface="Arial" panose="020B0604020202020204" pitchFamily="34" charset="0"/>
            </a:endParaRPr>
          </a:p>
        </p:txBody>
      </p:sp>
      <p:sp>
        <p:nvSpPr>
          <p:cNvPr id="7" name="Rectangle 6"/>
          <p:cNvSpPr/>
          <p:nvPr/>
        </p:nvSpPr>
        <p:spPr>
          <a:xfrm>
            <a:off x="152400" y="2667000"/>
            <a:ext cx="8839200" cy="1384995"/>
          </a:xfrm>
          <a:prstGeom prst="rect">
            <a:avLst/>
          </a:prstGeom>
          <a:solidFill>
            <a:schemeClr val="bg1"/>
          </a:solidFill>
        </p:spPr>
        <p:txBody>
          <a:bodyPr wrap="square">
            <a:spAutoFit/>
          </a:bodyPr>
          <a:lstStyle/>
          <a:p>
            <a:r>
              <a:rPr lang="en-US" dirty="0">
                <a:latin typeface="Arial" panose="020B0604020202020204" pitchFamily="34" charset="0"/>
                <a:cs typeface="Arial" panose="020B0604020202020204" pitchFamily="34" charset="0"/>
              </a:rPr>
              <a:t>Another unusual thing about variables in JavaScript is that </a:t>
            </a:r>
            <a:r>
              <a:rPr lang="en-US" sz="2800" b="1" dirty="0">
                <a:solidFill>
                  <a:srgbClr val="0070C0"/>
                </a:solidFill>
                <a:latin typeface="Arial" panose="020B0604020202020204" pitchFamily="34" charset="0"/>
                <a:cs typeface="Arial" panose="020B0604020202020204" pitchFamily="34" charset="0"/>
              </a:rPr>
              <a:t>you can refer to a </a:t>
            </a:r>
            <a:r>
              <a:rPr lang="en-US" sz="2800" b="1" dirty="0" smtClean="0">
                <a:solidFill>
                  <a:srgbClr val="0070C0"/>
                </a:solidFill>
                <a:latin typeface="Arial" panose="020B0604020202020204" pitchFamily="34" charset="0"/>
                <a:cs typeface="Arial" panose="020B0604020202020204" pitchFamily="34" charset="0"/>
              </a:rPr>
              <a:t>variable, </a:t>
            </a:r>
            <a:r>
              <a:rPr lang="en-US" sz="2800" b="1" dirty="0">
                <a:solidFill>
                  <a:srgbClr val="0070C0"/>
                </a:solidFill>
                <a:latin typeface="Arial" panose="020B0604020202020204" pitchFamily="34" charset="0"/>
                <a:cs typeface="Arial" panose="020B0604020202020204" pitchFamily="34" charset="0"/>
              </a:rPr>
              <a:t>declared later</a:t>
            </a:r>
            <a:r>
              <a:rPr lang="en-US" sz="3200"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without getting an exception. </a:t>
            </a:r>
            <a:r>
              <a:rPr lang="en-US" b="1" i="1" dirty="0" smtClean="0">
                <a:solidFill>
                  <a:srgbClr val="FF7F27"/>
                </a:solidFill>
                <a:latin typeface="Arial" panose="020B0604020202020204" pitchFamily="34" charset="0"/>
                <a:cs typeface="Arial" panose="020B0604020202020204" pitchFamily="34" charset="0"/>
              </a:rPr>
              <a:t>This </a:t>
            </a:r>
            <a:r>
              <a:rPr lang="en-US" b="1" i="1" dirty="0">
                <a:solidFill>
                  <a:srgbClr val="FF7F27"/>
                </a:solidFill>
                <a:latin typeface="Arial" panose="020B0604020202020204" pitchFamily="34" charset="0"/>
                <a:cs typeface="Arial" panose="020B0604020202020204" pitchFamily="34" charset="0"/>
              </a:rPr>
              <a:t>concept is known as "hoisting"</a:t>
            </a:r>
          </a:p>
        </p:txBody>
      </p:sp>
      <p:sp>
        <p:nvSpPr>
          <p:cNvPr id="4" name="Rectangle 3"/>
          <p:cNvSpPr/>
          <p:nvPr/>
        </p:nvSpPr>
        <p:spPr>
          <a:xfrm>
            <a:off x="152400" y="1066800"/>
            <a:ext cx="8839200" cy="1384995"/>
          </a:xfrm>
          <a:prstGeom prst="rect">
            <a:avLst/>
          </a:prstGeom>
        </p:spPr>
        <p:txBody>
          <a:bodyPr wrap="square">
            <a:spAutoFit/>
          </a:bodyPr>
          <a:lstStyle/>
          <a:p>
            <a:r>
              <a:rPr lang="en-US" b="1" i="1" dirty="0" smtClean="0">
                <a:solidFill>
                  <a:srgbClr val="FF0000"/>
                </a:solidFill>
                <a:latin typeface="Arial" panose="020B0604020202020204" pitchFamily="34" charset="0"/>
                <a:cs typeface="Arial" panose="020B0604020202020204" pitchFamily="34" charset="0"/>
              </a:rPr>
              <a:t>Hoisting</a:t>
            </a:r>
            <a:r>
              <a:rPr lang="en-US" dirty="0" smtClean="0">
                <a:latin typeface="Arial" panose="020B0604020202020204" pitchFamily="34" charset="0"/>
                <a:cs typeface="Arial" panose="020B0604020202020204" pitchFamily="34" charset="0"/>
              </a:rPr>
              <a:t> is JavaScript's </a:t>
            </a:r>
            <a:r>
              <a:rPr lang="en-US" sz="2800" b="1" dirty="0" smtClean="0">
                <a:solidFill>
                  <a:srgbClr val="0070C0"/>
                </a:solidFill>
                <a:latin typeface="Arial" panose="020B0604020202020204" pitchFamily="34" charset="0"/>
                <a:cs typeface="Arial" panose="020B0604020202020204" pitchFamily="34" charset="0"/>
              </a:rPr>
              <a:t>default </a:t>
            </a:r>
            <a:r>
              <a:rPr lang="en-US" sz="2800" b="1" dirty="0">
                <a:solidFill>
                  <a:srgbClr val="0070C0"/>
                </a:solidFill>
                <a:latin typeface="Arial" panose="020B0604020202020204" pitchFamily="34" charset="0"/>
                <a:cs typeface="Arial" panose="020B0604020202020204" pitchFamily="34" charset="0"/>
              </a:rPr>
              <a:t>behavior of moving all declarations to the top of the current scope</a:t>
            </a:r>
            <a:r>
              <a:rPr lang="en-US" sz="2800" b="1" dirty="0">
                <a:latin typeface="Arial" panose="020B0604020202020204" pitchFamily="34" charset="0"/>
                <a:cs typeface="Arial" panose="020B0604020202020204" pitchFamily="34" charset="0"/>
              </a:rPr>
              <a:t> </a:t>
            </a:r>
            <a:endParaRPr lang="en-US" sz="3000" b="1"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(to </a:t>
            </a:r>
            <a:r>
              <a:rPr lang="en-US" dirty="0">
                <a:latin typeface="Arial" panose="020B0604020202020204" pitchFamily="34" charset="0"/>
                <a:cs typeface="Arial" panose="020B0604020202020204" pitchFamily="34" charset="0"/>
              </a:rPr>
              <a:t>the top of the </a:t>
            </a:r>
            <a:r>
              <a:rPr lang="en-US" sz="2800" b="1" dirty="0">
                <a:latin typeface="Arial" panose="020B0604020202020204" pitchFamily="34" charset="0"/>
                <a:cs typeface="Arial" panose="020B0604020202020204" pitchFamily="34" charset="0"/>
              </a:rPr>
              <a:t>current script </a:t>
            </a:r>
            <a:r>
              <a:rPr lang="en-US" dirty="0">
                <a:latin typeface="Arial" panose="020B0604020202020204" pitchFamily="34" charset="0"/>
                <a:cs typeface="Arial" panose="020B0604020202020204" pitchFamily="34" charset="0"/>
              </a:rPr>
              <a:t>or the </a:t>
            </a:r>
            <a:r>
              <a:rPr lang="en-US" sz="2800" b="1" dirty="0">
                <a:latin typeface="Arial" panose="020B0604020202020204" pitchFamily="34" charset="0"/>
                <a:cs typeface="Arial" panose="020B0604020202020204" pitchFamily="34" charset="0"/>
              </a:rPr>
              <a:t>current</a:t>
            </a:r>
            <a:r>
              <a:rPr lang="en-US" sz="2800" dirty="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function</a:t>
            </a:r>
            <a:r>
              <a:rPr lang="en-US" dirty="0">
                <a:latin typeface="Arial" panose="020B0604020202020204" pitchFamily="34" charset="0"/>
                <a:cs typeface="Arial" panose="020B0604020202020204" pitchFamily="34" charset="0"/>
              </a:rPr>
              <a:t>).</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stretch>
            <a:fillRect/>
          </a:stretch>
        </p:blipFill>
        <p:spPr>
          <a:xfrm>
            <a:off x="152400" y="4128809"/>
            <a:ext cx="3793725" cy="1378524"/>
          </a:xfrm>
          <a:prstGeom prst="rect">
            <a:avLst/>
          </a:prstGeom>
        </p:spPr>
      </p:pic>
      <p:sp>
        <p:nvSpPr>
          <p:cNvPr id="3" name="Rectangle 2"/>
          <p:cNvSpPr/>
          <p:nvPr/>
        </p:nvSpPr>
        <p:spPr>
          <a:xfrm>
            <a:off x="4419599" y="-24200"/>
            <a:ext cx="4724399" cy="954107"/>
          </a:xfrm>
          <a:prstGeom prst="rect">
            <a:avLst/>
          </a:prstGeom>
        </p:spPr>
        <p:txBody>
          <a:bodyPr wrap="square">
            <a:spAutoFit/>
          </a:bodyPr>
          <a:lstStyle/>
          <a:p>
            <a:r>
              <a:rPr lang="en-IN" sz="2700" i="1" dirty="0" smtClean="0">
                <a:solidFill>
                  <a:srgbClr val="FE1212"/>
                </a:solidFill>
                <a:latin typeface="Open Sans"/>
                <a:ea typeface="SimSun" panose="02010600030101010101" pitchFamily="2" charset="-122"/>
              </a:rPr>
              <a:t>Only declarations are hoisted, not initializations.</a:t>
            </a:r>
            <a:endParaRPr lang="en-IN" sz="2700" i="1" dirty="0">
              <a:solidFill>
                <a:srgbClr val="FE1212"/>
              </a:solidFill>
              <a:latin typeface="Open Sans"/>
              <a:ea typeface="SimSun" panose="02010600030101010101" pitchFamily="2" charset="-122"/>
            </a:endParaRPr>
          </a:p>
        </p:txBody>
      </p:sp>
    </p:spTree>
    <p:extLst>
      <p:ext uri="{BB962C8B-B14F-4D97-AF65-F5344CB8AC3E}">
        <p14:creationId xmlns:p14="http://schemas.microsoft.com/office/powerpoint/2010/main" val="38621915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var</a:t>
            </a:r>
            <a:endParaRPr lang="en-US" sz="6000" dirty="0"/>
          </a:p>
        </p:txBody>
      </p:sp>
    </p:spTree>
    <p:extLst>
      <p:ext uri="{BB962C8B-B14F-4D97-AF65-F5344CB8AC3E}">
        <p14:creationId xmlns:p14="http://schemas.microsoft.com/office/powerpoint/2010/main" val="11950253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2438400"/>
            <a:ext cx="8839201" cy="3170099"/>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contain letters, digits, underscores, and dollar signs.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must begin with a letter.</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also begin with $ and _ </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are case sensitive (y and Y are different variables)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3874191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grpSp>
        <p:nvGrpSpPr>
          <p:cNvPr id="4" name="Group 3"/>
          <p:cNvGrpSpPr/>
          <p:nvPr/>
        </p:nvGrpSpPr>
        <p:grpSpPr>
          <a:xfrm>
            <a:off x="152400" y="3581400"/>
            <a:ext cx="8849591" cy="1734067"/>
            <a:chOff x="228600" y="2628074"/>
            <a:chExt cx="8849591" cy="2418897"/>
          </a:xfrm>
        </p:grpSpPr>
        <p:grpSp>
          <p:nvGrpSpPr>
            <p:cNvPr id="9" name="Group 8"/>
            <p:cNvGrpSpPr/>
            <p:nvPr/>
          </p:nvGrpSpPr>
          <p:grpSpPr>
            <a:xfrm>
              <a:off x="1094222" y="3633461"/>
              <a:ext cx="2715778" cy="1413509"/>
              <a:chOff x="853569" y="3445083"/>
              <a:chExt cx="2715778" cy="1413509"/>
            </a:xfrm>
          </p:grpSpPr>
          <p:grpSp>
            <p:nvGrpSpPr>
              <p:cNvPr id="10" name="Group 9"/>
              <p:cNvGrpSpPr/>
              <p:nvPr/>
            </p:nvGrpSpPr>
            <p:grpSpPr>
              <a:xfrm>
                <a:off x="1269256" y="3445083"/>
                <a:ext cx="745354" cy="939633"/>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853569" y="4343401"/>
                <a:ext cx="2715778" cy="515191"/>
              </a:xfrm>
              <a:prstGeom prst="rect">
                <a:avLst/>
              </a:prstGeom>
              <a:noFill/>
            </p:spPr>
            <p:txBody>
              <a:bodyPr wrap="square" rtlCol="0">
                <a:spAutoFit/>
              </a:bodyPr>
              <a:lstStyle/>
              <a:p>
                <a:r>
                  <a:rPr lang="en-IN" sz="1800" b="1" i="1" dirty="0" smtClean="0">
                    <a:solidFill>
                      <a:srgbClr val="E9DE49"/>
                    </a:solidFill>
                    <a:latin typeface="Consolas" panose="020B0609020204030204" pitchFamily="49" charset="0"/>
                  </a:rPr>
                  <a:t>variable declaration</a:t>
                </a:r>
                <a:endParaRPr lang="en-IN" sz="1600" b="1" i="1" dirty="0">
                  <a:solidFill>
                    <a:srgbClr val="E9DE49"/>
                  </a:solidFill>
                  <a:latin typeface="Consolas" panose="020B0609020204030204" pitchFamily="49" charset="0"/>
                </a:endParaRPr>
              </a:p>
            </p:txBody>
          </p:sp>
        </p:grpSp>
        <p:grpSp>
          <p:nvGrpSpPr>
            <p:cNvPr id="21" name="Group 20"/>
            <p:cNvGrpSpPr/>
            <p:nvPr/>
          </p:nvGrpSpPr>
          <p:grpSpPr>
            <a:xfrm>
              <a:off x="5707736" y="3374708"/>
              <a:ext cx="3104042" cy="1672263"/>
              <a:chOff x="5675526" y="3146108"/>
              <a:chExt cx="3104042" cy="1672263"/>
            </a:xfrm>
          </p:grpSpPr>
          <p:grpSp>
            <p:nvGrpSpPr>
              <p:cNvPr id="15" name="Group 14"/>
              <p:cNvGrpSpPr/>
              <p:nvPr/>
            </p:nvGrpSpPr>
            <p:grpSpPr>
              <a:xfrm>
                <a:off x="5675526" y="3146108"/>
                <a:ext cx="1579607" cy="1195897"/>
                <a:chOff x="2895600" y="3124200"/>
                <a:chExt cx="533400" cy="1295400"/>
              </a:xfrm>
            </p:grpSpPr>
            <p:cxnSp>
              <p:nvCxnSpPr>
                <p:cNvPr id="16" name="Straight Arrow Connector 15"/>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5987590" y="4303180"/>
                <a:ext cx="2791978" cy="515191"/>
              </a:xfrm>
              <a:prstGeom prst="rect">
                <a:avLst/>
              </a:prstGeom>
              <a:noFill/>
            </p:spPr>
            <p:txBody>
              <a:bodyPr wrap="square" rtlCol="0">
                <a:spAutoFit/>
              </a:bodyPr>
              <a:lstStyle/>
              <a:p>
                <a:r>
                  <a:rPr lang="en-IN" sz="1800" b="1" i="1" dirty="0" smtClean="0">
                    <a:solidFill>
                      <a:srgbClr val="E9DE49"/>
                    </a:solidFill>
                    <a:latin typeface="Consolas" panose="020B0609020204030204" pitchFamily="49" charset="0"/>
                  </a:rPr>
                  <a:t>variable</a:t>
                </a:r>
                <a:r>
                  <a:rPr lang="en-IN" sz="1800" b="1" dirty="0" smtClean="0">
                    <a:solidFill>
                      <a:srgbClr val="0000FF"/>
                    </a:solidFill>
                    <a:latin typeface="Consolas" panose="020B0609020204030204" pitchFamily="49" charset="0"/>
                  </a:rPr>
                  <a:t> </a:t>
                </a:r>
                <a:r>
                  <a:rPr lang="en-IN" sz="1800" b="1" i="1" dirty="0" smtClean="0">
                    <a:solidFill>
                      <a:srgbClr val="E9DE49"/>
                    </a:solidFill>
                    <a:latin typeface="Consolas" panose="020B0609020204030204" pitchFamily="49" charset="0"/>
                  </a:rPr>
                  <a:t>declaration</a:t>
                </a:r>
                <a:endParaRPr lang="en-IN" sz="1800" b="1" i="1" dirty="0">
                  <a:solidFill>
                    <a:srgbClr val="E9DE49"/>
                  </a:solidFill>
                  <a:latin typeface="Consolas" panose="020B0609020204030204" pitchFamily="49" charset="0"/>
                </a:endParaRPr>
              </a:p>
            </p:txBody>
          </p:sp>
        </p:grpSp>
        <p:sp>
          <p:nvSpPr>
            <p:cNvPr id="3" name="Rectangle 2"/>
            <p:cNvSpPr/>
            <p:nvPr/>
          </p:nvSpPr>
          <p:spPr>
            <a:xfrm>
              <a:off x="228600" y="2628074"/>
              <a:ext cx="4116731" cy="1287978"/>
            </a:xfrm>
            <a:prstGeom prst="rect">
              <a:avLst/>
            </a:prstGeom>
          </p:spPr>
          <p:txBody>
            <a:bodyPr wrap="square">
              <a:spAutoFit/>
            </a:bodyPr>
            <a:lstStyle/>
            <a:p>
              <a:r>
                <a:rPr lang="en-US" sz="1800" dirty="0" smtClean="0">
                  <a:solidFill>
                    <a:srgbClr val="DC3958"/>
                  </a:solidFill>
                  <a:latin typeface="Consolas" panose="020B0609020204030204" pitchFamily="49" charset="0"/>
                </a:rPr>
                <a:t>x</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smtClean="0">
                  <a:solidFill>
                    <a:srgbClr val="D3AF86"/>
                  </a:solidFill>
                  <a:latin typeface="Consolas" panose="020B0609020204030204" pitchFamily="49" charset="0"/>
                </a:rPr>
                <a:t>); </a:t>
              </a:r>
              <a:r>
                <a:rPr lang="en-US" sz="1800" dirty="0" smtClean="0">
                  <a:solidFill>
                    <a:srgbClr val="00B050"/>
                  </a:solidFill>
                  <a:latin typeface="Consolas" panose="020B0609020204030204" pitchFamily="49" charset="0"/>
                </a:rPr>
                <a:t>//1001</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smtClean="0">
                  <a:solidFill>
                    <a:srgbClr val="D3AF86"/>
                  </a:solidFill>
                  <a:latin typeface="Consolas" panose="020B0609020204030204" pitchFamily="49" charset="0"/>
                </a:rPr>
                <a:t>;</a:t>
              </a:r>
              <a:endParaRPr lang="en-US" sz="1800" dirty="0">
                <a:solidFill>
                  <a:srgbClr val="D3AF86"/>
                </a:solidFill>
                <a:latin typeface="Consolas" panose="020B0609020204030204" pitchFamily="49" charset="0"/>
              </a:endParaRPr>
            </a:p>
          </p:txBody>
        </p:sp>
        <p:sp>
          <p:nvSpPr>
            <p:cNvPr id="5" name="Rectangle 4"/>
            <p:cNvSpPr/>
            <p:nvPr/>
          </p:nvSpPr>
          <p:spPr>
            <a:xfrm>
              <a:off x="4543815" y="2684855"/>
              <a:ext cx="4534376" cy="1287978"/>
            </a:xfrm>
            <a:prstGeom prst="rect">
              <a:avLst/>
            </a:prstGeom>
          </p:spPr>
          <p:txBody>
            <a:bodyPr wrap="square">
              <a:spAutoFit/>
            </a:bodyPr>
            <a:lstStyle/>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//undefined</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p:txBody>
        </p:sp>
      </p:grpSp>
      <p:sp>
        <p:nvSpPr>
          <p:cNvPr id="22" name="Rectangle 21"/>
          <p:cNvSpPr/>
          <p:nvPr/>
        </p:nvSpPr>
        <p:spPr>
          <a:xfrm>
            <a:off x="190500" y="2354759"/>
            <a:ext cx="8763000" cy="769441"/>
          </a:xfrm>
          <a:prstGeom prst="rect">
            <a:avLst/>
          </a:prstGeom>
        </p:spPr>
        <p:txBody>
          <a:bodyPr wrap="square">
            <a:spAutoFit/>
          </a:bodyPr>
          <a:lstStyle/>
          <a:p>
            <a:r>
              <a:rPr lang="en-IN" sz="2200" dirty="0">
                <a:solidFill>
                  <a:srgbClr val="17A889"/>
                </a:solidFill>
                <a:latin typeface="Segoe UI" panose="020B0502040204020203" pitchFamily="34" charset="0"/>
                <a:cs typeface="Segoe UI" panose="020B0502040204020203" pitchFamily="34" charset="0"/>
              </a:rPr>
              <a:t>A declared variable that is not yet assigned with a value (uninitialized) is by default </a:t>
            </a:r>
            <a:r>
              <a:rPr lang="en-IN" sz="2200" dirty="0" smtClean="0">
                <a:solidFill>
                  <a:srgbClr val="17A889"/>
                </a:solidFill>
                <a:latin typeface="Segoe UI" panose="020B0502040204020203" pitchFamily="34" charset="0"/>
                <a:cs typeface="Segoe UI" panose="020B0502040204020203" pitchFamily="34" charset="0"/>
              </a:rPr>
              <a:t>is </a:t>
            </a:r>
            <a:r>
              <a:rPr lang="en-IN" sz="2200" b="1" dirty="0" smtClean="0">
                <a:solidFill>
                  <a:srgbClr val="17A889"/>
                </a:solidFill>
                <a:latin typeface="Segoe UI" panose="020B0502040204020203" pitchFamily="34" charset="0"/>
                <a:cs typeface="Segoe UI" panose="020B0502040204020203" pitchFamily="34" charset="0"/>
              </a:rPr>
              <a:t>undefined</a:t>
            </a:r>
            <a:r>
              <a:rPr lang="en-IN" sz="2200" dirty="0">
                <a:solidFill>
                  <a:srgbClr val="17A889"/>
                </a:solidFill>
                <a:latin typeface="Segoe UI" panose="020B0502040204020203" pitchFamily="34" charset="0"/>
                <a:cs typeface="Segoe UI" panose="020B0502040204020203" pitchFamily="34" charset="0"/>
              </a:rPr>
              <a:t>.</a:t>
            </a:r>
          </a:p>
        </p:txBody>
      </p:sp>
      <p:sp>
        <p:nvSpPr>
          <p:cNvPr id="23" name="Rectangle 22"/>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
        <p:nvSpPr>
          <p:cNvPr id="24" name="Rectangle 23"/>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12464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a:latin typeface="Arial" panose="020B0604020202020204" pitchFamily="34" charset="0"/>
                <a:cs typeface="Arial" panose="020B0604020202020204" pitchFamily="34" charset="0"/>
              </a:rPr>
              <a:t>scope of a variable declared with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is its current execution context, which is either the enclosing function or, for variables declared outside any function, global</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grpSp>
        <p:nvGrpSpPr>
          <p:cNvPr id="6" name="Group 5"/>
          <p:cNvGrpSpPr/>
          <p:nvPr/>
        </p:nvGrpSpPr>
        <p:grpSpPr>
          <a:xfrm>
            <a:off x="228600" y="2590800"/>
            <a:ext cx="8839200" cy="2073737"/>
            <a:chOff x="128650" y="2919350"/>
            <a:chExt cx="8839200" cy="2073737"/>
          </a:xfrm>
        </p:grpSpPr>
        <p:sp>
          <p:nvSpPr>
            <p:cNvPr id="4" name="Rectangle 3"/>
            <p:cNvSpPr/>
            <p:nvPr/>
          </p:nvSpPr>
          <p:spPr>
            <a:xfrm>
              <a:off x="128650" y="2935629"/>
              <a:ext cx="4076700" cy="1200329"/>
            </a:xfrm>
            <a:prstGeom prst="rect">
              <a:avLst/>
            </a:prstGeom>
          </p:spPr>
          <p:txBody>
            <a:bodyPr wrap="square">
              <a:spAutoFit/>
            </a:bodyPr>
            <a:lstStyle/>
            <a:p>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p:txBody>
        </p:sp>
        <p:sp>
          <p:nvSpPr>
            <p:cNvPr id="5" name="Rectangle 4"/>
            <p:cNvSpPr/>
            <p:nvPr/>
          </p:nvSpPr>
          <p:spPr>
            <a:xfrm>
              <a:off x="4853050" y="2919350"/>
              <a:ext cx="4114800" cy="1200329"/>
            </a:xfrm>
            <a:prstGeom prst="rect">
              <a:avLst/>
            </a:prstGeom>
          </p:spPr>
          <p:txBody>
            <a:bodyPr wrap="square">
              <a:spAutoFit/>
            </a:bodyPr>
            <a:lstStyle/>
            <a:p>
              <a:r>
                <a:rPr lang="en-US" sz="1800" dirty="0" smtClean="0">
                  <a:solidFill>
                    <a:srgbClr val="98676A"/>
                  </a:solidFill>
                  <a:latin typeface="Consolas" panose="020B0609020204030204" pitchFamily="49" charset="0"/>
                </a:rPr>
                <a:t>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f1</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a:t>
              </a:r>
              <a:endParaRPr lang="en-US" sz="1800" dirty="0">
                <a:solidFill>
                  <a:srgbClr val="D3AF86"/>
                </a:solidFill>
                <a:latin typeface="Consolas" panose="020B0609020204030204" pitchFamily="49" charset="0"/>
              </a:endParaRPr>
            </a:p>
          </p:txBody>
        </p:sp>
        <p:grpSp>
          <p:nvGrpSpPr>
            <p:cNvPr id="22" name="Group 21"/>
            <p:cNvGrpSpPr/>
            <p:nvPr/>
          </p:nvGrpSpPr>
          <p:grpSpPr>
            <a:xfrm>
              <a:off x="2438400" y="3411683"/>
              <a:ext cx="533400" cy="1172021"/>
              <a:chOff x="2895600" y="3124200"/>
              <a:chExt cx="533400" cy="1295400"/>
            </a:xfrm>
          </p:grpSpPr>
          <p:cxnSp>
            <p:nvCxnSpPr>
              <p:cNvPr id="18" name="Straight Arrow Connector 17"/>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2209800" y="4589730"/>
              <a:ext cx="1957450" cy="369332"/>
            </a:xfrm>
            <a:prstGeom prst="rect">
              <a:avLst/>
            </a:prstGeom>
            <a:noFill/>
          </p:spPr>
          <p:txBody>
            <a:bodyPr wrap="square" rtlCol="0">
              <a:spAutoFit/>
            </a:bodyPr>
            <a:lstStyle/>
            <a:p>
              <a:r>
                <a:rPr lang="en-IN" sz="1800" b="1" i="1" dirty="0" smtClean="0">
                  <a:solidFill>
                    <a:srgbClr val="E9DE49"/>
                  </a:solidFill>
                  <a:latin typeface="Consolas" panose="020B0609020204030204" pitchFamily="49" charset="0"/>
                </a:rPr>
                <a:t>local</a:t>
              </a:r>
              <a:r>
                <a:rPr lang="en-IN" sz="1800" b="1" dirty="0" smtClean="0">
                  <a:solidFill>
                    <a:srgbClr val="0000FF"/>
                  </a:solidFill>
                  <a:latin typeface="Consolas" panose="020B0609020204030204" pitchFamily="49" charset="0"/>
                </a:rPr>
                <a:t> </a:t>
              </a:r>
              <a:r>
                <a:rPr lang="en-IN" sz="1800" b="1" i="1" dirty="0" smtClean="0">
                  <a:solidFill>
                    <a:srgbClr val="E9DE49"/>
                  </a:solidFill>
                  <a:latin typeface="Consolas" panose="020B0609020204030204" pitchFamily="49" charset="0"/>
                </a:rPr>
                <a:t>variable</a:t>
              </a:r>
              <a:endParaRPr lang="en-IN" sz="1800" b="1" i="1" dirty="0">
                <a:solidFill>
                  <a:srgbClr val="E9DE49"/>
                </a:solidFill>
                <a:latin typeface="Consolas" panose="020B0609020204030204" pitchFamily="49" charset="0"/>
              </a:endParaRPr>
            </a:p>
          </p:txBody>
        </p:sp>
        <p:grpSp>
          <p:nvGrpSpPr>
            <p:cNvPr id="24" name="Group 23"/>
            <p:cNvGrpSpPr/>
            <p:nvPr/>
          </p:nvGrpSpPr>
          <p:grpSpPr>
            <a:xfrm>
              <a:off x="6705600" y="3124198"/>
              <a:ext cx="533400" cy="1462909"/>
              <a:chOff x="2895600" y="3124199"/>
              <a:chExt cx="533400" cy="1295401"/>
            </a:xfrm>
          </p:grpSpPr>
          <p:cxnSp>
            <p:nvCxnSpPr>
              <p:cNvPr id="25" name="Straight Arrow Connector 24"/>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6224650" y="4623755"/>
              <a:ext cx="2109850" cy="369332"/>
            </a:xfrm>
            <a:prstGeom prst="rect">
              <a:avLst/>
            </a:prstGeom>
            <a:noFill/>
          </p:spPr>
          <p:txBody>
            <a:bodyPr wrap="square" rtlCol="0">
              <a:spAutoFit/>
            </a:bodyPr>
            <a:lstStyle/>
            <a:p>
              <a:r>
                <a:rPr lang="en-IN" sz="1800" b="1" i="1" dirty="0" smtClean="0">
                  <a:solidFill>
                    <a:srgbClr val="E9DE49"/>
                  </a:solidFill>
                  <a:latin typeface="Consolas" panose="020B0609020204030204" pitchFamily="49" charset="0"/>
                </a:rPr>
                <a:t>global</a:t>
              </a:r>
              <a:r>
                <a:rPr lang="en-IN" sz="1800" b="1" dirty="0" smtClean="0">
                  <a:solidFill>
                    <a:srgbClr val="0000FF"/>
                  </a:solidFill>
                  <a:latin typeface="Consolas" panose="020B0609020204030204" pitchFamily="49" charset="0"/>
                </a:rPr>
                <a:t> </a:t>
              </a:r>
              <a:r>
                <a:rPr lang="en-IN" sz="1800" b="1" i="1" dirty="0" smtClean="0">
                  <a:solidFill>
                    <a:srgbClr val="E9DE49"/>
                  </a:solidFill>
                  <a:latin typeface="Consolas" panose="020B0609020204030204" pitchFamily="49" charset="0"/>
                </a:rPr>
                <a:t>variable</a:t>
              </a:r>
              <a:endParaRPr lang="en-IN" sz="1800" b="1" i="1" dirty="0">
                <a:solidFill>
                  <a:srgbClr val="E9DE49"/>
                </a:solidFill>
                <a:latin typeface="Consolas" panose="020B0609020204030204" pitchFamily="49" charset="0"/>
              </a:endParaRPr>
            </a:p>
          </p:txBody>
        </p:sp>
      </p:grpSp>
      <p:sp>
        <p:nvSpPr>
          <p:cNvPr id="19" name="Rectangle 18"/>
          <p:cNvSpPr/>
          <p:nvPr/>
        </p:nvSpPr>
        <p:spPr>
          <a:xfrm>
            <a:off x="185057" y="4953000"/>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
        <p:nvSpPr>
          <p:cNvPr id="20" name="Rectangle 19"/>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34383531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var </a:t>
            </a:r>
            <a:r>
              <a:rPr lang="en-IN" sz="3600" i="1" dirty="0">
                <a:solidFill>
                  <a:srgbClr val="13D9E3"/>
                </a:solidFill>
                <a:latin typeface="Arial" panose="020B0604020202020204" pitchFamily="34" charset="0"/>
                <a:cs typeface="Arial" panose="020B0604020202020204" pitchFamily="34" charset="0"/>
              </a:rPr>
              <a:t>re-declare</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369332"/>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If </a:t>
            </a:r>
            <a:r>
              <a:rPr lang="en-IN" sz="1800" dirty="0">
                <a:latin typeface="Arial" panose="020B0604020202020204" pitchFamily="34" charset="0"/>
                <a:cs typeface="Arial" panose="020B0604020202020204" pitchFamily="34" charset="0"/>
              </a:rPr>
              <a:t>you </a:t>
            </a:r>
            <a:r>
              <a:rPr lang="en-IN" sz="1800" dirty="0">
                <a:solidFill>
                  <a:srgbClr val="0000FF"/>
                </a:solidFill>
                <a:latin typeface="Consolas" panose="020B0609020204030204" pitchFamily="49" charset="0"/>
              </a:rPr>
              <a:t>re-declare</a:t>
            </a:r>
            <a:r>
              <a:rPr lang="en-IN" sz="1800" dirty="0">
                <a:latin typeface="Arial" panose="020B0604020202020204" pitchFamily="34" charset="0"/>
                <a:cs typeface="Arial" panose="020B0604020202020204" pitchFamily="34" charset="0"/>
              </a:rPr>
              <a:t> a JavaScript variable, </a:t>
            </a:r>
            <a:r>
              <a:rPr lang="en-IN" sz="1800" b="1" i="1" dirty="0">
                <a:solidFill>
                  <a:srgbClr val="E90919"/>
                </a:solidFill>
                <a:latin typeface="Arial" panose="020B0604020202020204" pitchFamily="34" charset="0"/>
                <a:cs typeface="Arial" panose="020B0604020202020204" pitchFamily="34" charset="0"/>
              </a:rPr>
              <a:t>it will not lose its value.</a:t>
            </a:r>
          </a:p>
        </p:txBody>
      </p:sp>
      <p:sp>
        <p:nvSpPr>
          <p:cNvPr id="15" name="Rectangle 14"/>
          <p:cNvSpPr/>
          <p:nvPr/>
        </p:nvSpPr>
        <p:spPr>
          <a:xfrm>
            <a:off x="3810000" y="96982"/>
            <a:ext cx="5268190" cy="1015663"/>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Assigning a value to an </a:t>
            </a:r>
            <a:r>
              <a:rPr lang="en-IN" sz="2000" b="1" i="1" dirty="0">
                <a:solidFill>
                  <a:srgbClr val="BBF74F"/>
                </a:solidFill>
                <a:latin typeface="Arial" panose="020B0604020202020204" pitchFamily="34" charset="0"/>
                <a:cs typeface="Arial" panose="020B0604020202020204" pitchFamily="34" charset="0"/>
              </a:rPr>
              <a:t>undeclared</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implicitly</a:t>
            </a:r>
            <a:r>
              <a:rPr lang="en-IN" sz="2000" i="1" dirty="0">
                <a:solidFill>
                  <a:srgbClr val="FFFF00"/>
                </a:solidFill>
                <a:latin typeface="Arial" panose="020B0604020202020204" pitchFamily="34" charset="0"/>
                <a:cs typeface="Arial" panose="020B0604020202020204" pitchFamily="34" charset="0"/>
              </a:rPr>
              <a:t>, creates it as a </a:t>
            </a:r>
            <a:r>
              <a:rPr lang="en-IN" sz="2000" b="1" i="1" dirty="0">
                <a:solidFill>
                  <a:srgbClr val="BBF74F"/>
                </a:solidFill>
                <a:latin typeface="Arial" panose="020B0604020202020204" pitchFamily="34" charset="0"/>
                <a:cs typeface="Arial" panose="020B0604020202020204" pitchFamily="34" charset="0"/>
              </a:rPr>
              <a:t>global</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when the assignment is executed.</a:t>
            </a:r>
          </a:p>
        </p:txBody>
      </p:sp>
      <p:grpSp>
        <p:nvGrpSpPr>
          <p:cNvPr id="9" name="Group 8"/>
          <p:cNvGrpSpPr/>
          <p:nvPr/>
        </p:nvGrpSpPr>
        <p:grpSpPr>
          <a:xfrm>
            <a:off x="266700" y="2209800"/>
            <a:ext cx="8610600" cy="3124361"/>
            <a:chOff x="266700" y="2366891"/>
            <a:chExt cx="8610600" cy="3124361"/>
          </a:xfrm>
        </p:grpSpPr>
        <p:grpSp>
          <p:nvGrpSpPr>
            <p:cNvPr id="6" name="Group 5"/>
            <p:cNvGrpSpPr/>
            <p:nvPr/>
          </p:nvGrpSpPr>
          <p:grpSpPr>
            <a:xfrm>
              <a:off x="1219200" y="3657601"/>
              <a:ext cx="2743200" cy="1833651"/>
              <a:chOff x="1447800" y="3924376"/>
              <a:chExt cx="2651760" cy="1570594"/>
            </a:xfrm>
          </p:grpSpPr>
          <p:grpSp>
            <p:nvGrpSpPr>
              <p:cNvPr id="10" name="Group 9"/>
              <p:cNvGrpSpPr/>
              <p:nvPr/>
            </p:nvGrpSpPr>
            <p:grpSpPr>
              <a:xfrm>
                <a:off x="1600200" y="3924376"/>
                <a:ext cx="914400" cy="1295400"/>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1447800" y="5178623"/>
                <a:ext cx="2651760" cy="316347"/>
              </a:xfrm>
              <a:prstGeom prst="rect">
                <a:avLst/>
              </a:prstGeom>
              <a:noFill/>
            </p:spPr>
            <p:txBody>
              <a:bodyPr wrap="square" rtlCol="0">
                <a:spAutoFit/>
              </a:bodyPr>
              <a:lstStyle/>
              <a:p>
                <a:r>
                  <a:rPr lang="en-IN" sz="1800" b="1" i="1" dirty="0">
                    <a:solidFill>
                      <a:srgbClr val="E9DE49"/>
                    </a:solidFill>
                    <a:latin typeface="Consolas" panose="020B0609020204030204" pitchFamily="49" charset="0"/>
                  </a:rPr>
                  <a:t>re-declared</a:t>
                </a:r>
                <a:r>
                  <a:rPr lang="en-IN" sz="1800" b="1" dirty="0" smtClean="0">
                    <a:solidFill>
                      <a:srgbClr val="0000FF"/>
                    </a:solidFill>
                    <a:latin typeface="Consolas" panose="020B0609020204030204" pitchFamily="49" charset="0"/>
                  </a:rPr>
                  <a:t> </a:t>
                </a:r>
                <a:r>
                  <a:rPr lang="en-IN" sz="1800" b="1" i="1" dirty="0">
                    <a:solidFill>
                      <a:srgbClr val="E9DE49"/>
                    </a:solidFill>
                    <a:latin typeface="Consolas" panose="020B0609020204030204" pitchFamily="49" charset="0"/>
                  </a:rPr>
                  <a:t>Variable</a:t>
                </a:r>
              </a:p>
            </p:txBody>
          </p:sp>
        </p:grpSp>
        <p:sp>
          <p:nvSpPr>
            <p:cNvPr id="4" name="Rectangle 3"/>
            <p:cNvSpPr/>
            <p:nvPr/>
          </p:nvSpPr>
          <p:spPr>
            <a:xfrm>
              <a:off x="266700" y="2366891"/>
              <a:ext cx="8610600" cy="2031325"/>
            </a:xfrm>
            <a:prstGeom prst="rect">
              <a:avLst/>
            </a:prstGeom>
          </p:spPr>
          <p:txBody>
            <a:bodyPr wrap="square">
              <a:spAutoFit/>
            </a:bodyPr>
            <a:lstStyle/>
            <a:p>
              <a:r>
                <a:rPr lang="en-US" sz="1800" dirty="0" smtClean="0">
                  <a:solidFill>
                    <a:srgbClr val="98676A"/>
                  </a:solidFill>
                  <a:latin typeface="Consolas" panose="020B0609020204030204" pitchFamily="49" charset="0"/>
                </a:rPr>
                <a:t>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f1</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//1001</a:t>
              </a:r>
            </a:p>
            <a:p>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a:solidFill>
                    <a:srgbClr val="8AB1B0"/>
                  </a:solidFill>
                  <a:latin typeface="Consolas" panose="020B0609020204030204" pitchFamily="49" charset="0"/>
                </a:rPr>
                <a:t>f1</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smtClean="0">
                  <a:solidFill>
                    <a:srgbClr val="D3AF86"/>
                  </a:solidFill>
                  <a:latin typeface="Consolas" panose="020B0609020204030204" pitchFamily="49" charset="0"/>
                </a:rPr>
                <a:t>   </a:t>
              </a:r>
              <a:r>
                <a:rPr lang="en-US" sz="1800" dirty="0" smtClean="0">
                  <a:solidFill>
                    <a:srgbClr val="00B050"/>
                  </a:solidFill>
                  <a:latin typeface="Consolas" panose="020B0609020204030204" pitchFamily="49" charset="0"/>
                </a:rPr>
                <a:t>//1001</a:t>
              </a:r>
              <a:endParaRPr lang="en-US" sz="1800" dirty="0">
                <a:solidFill>
                  <a:srgbClr val="00B050"/>
                </a:solidFill>
                <a:latin typeface="Consolas" panose="020B0609020204030204" pitchFamily="49" charset="0"/>
              </a:endParaRPr>
            </a:p>
          </p:txBody>
        </p:sp>
      </p:grpSp>
    </p:spTree>
    <p:extLst>
      <p:ext uri="{BB962C8B-B14F-4D97-AF65-F5344CB8AC3E}">
        <p14:creationId xmlns:p14="http://schemas.microsoft.com/office/powerpoint/2010/main" val="11579802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comma operator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comma</a:t>
            </a:r>
            <a:r>
              <a:rPr lang="en-IN" sz="1800" dirty="0">
                <a:latin typeface="Arial" panose="020B0604020202020204" pitchFamily="34" charset="0"/>
                <a:cs typeface="Arial" panose="020B0604020202020204" pitchFamily="34" charset="0"/>
              </a:rPr>
              <a:t> operator evaluates each of its operands </a:t>
            </a:r>
            <a:r>
              <a:rPr lang="en-IN" sz="1800" b="1" i="1" dirty="0">
                <a:solidFill>
                  <a:schemeClr val="accent5">
                    <a:lumMod val="75000"/>
                  </a:schemeClr>
                </a:solidFill>
                <a:latin typeface="Arial" panose="020B0604020202020204" pitchFamily="34" charset="0"/>
                <a:cs typeface="Arial" panose="020B0604020202020204" pitchFamily="34" charset="0"/>
              </a:rPr>
              <a:t>(from left to right)</a:t>
            </a:r>
            <a:r>
              <a:rPr lang="en-IN" sz="1800" dirty="0">
                <a:latin typeface="Arial" panose="020B0604020202020204" pitchFamily="34" charset="0"/>
                <a:cs typeface="Arial" panose="020B0604020202020204" pitchFamily="34" charset="0"/>
              </a:rPr>
              <a:t> and </a:t>
            </a:r>
            <a:r>
              <a:rPr lang="en-IN" sz="1800" b="1" i="1" dirty="0">
                <a:solidFill>
                  <a:srgbClr val="E90919"/>
                </a:solidFill>
                <a:latin typeface="Arial" panose="020B0604020202020204" pitchFamily="34" charset="0"/>
                <a:cs typeface="Arial" panose="020B0604020202020204" pitchFamily="34" charset="0"/>
              </a:rPr>
              <a:t>returns the value of the last operand</a:t>
            </a:r>
            <a:r>
              <a:rPr lang="en-IN" sz="1800" dirty="0">
                <a:solidFill>
                  <a:srgbClr val="E90919"/>
                </a:solidFill>
                <a:latin typeface="Arial" panose="020B0604020202020204" pitchFamily="34" charset="0"/>
                <a:cs typeface="Arial" panose="020B0604020202020204" pitchFamily="34" charset="0"/>
              </a:rPr>
              <a:t>.</a:t>
            </a:r>
          </a:p>
        </p:txBody>
      </p:sp>
      <p:sp>
        <p:nvSpPr>
          <p:cNvPr id="5" name="Rectangle 4"/>
          <p:cNvSpPr/>
          <p:nvPr/>
        </p:nvSpPr>
        <p:spPr>
          <a:xfrm>
            <a:off x="228600" y="2554069"/>
            <a:ext cx="4572000" cy="646331"/>
          </a:xfrm>
          <a:prstGeom prst="rect">
            <a:avLst/>
          </a:prstGeom>
        </p:spPr>
        <p:txBody>
          <a:bodyPr>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a</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r>
              <a:rPr lang="en-US" sz="1800" dirty="0">
                <a:solidFill>
                  <a:srgbClr val="00B050"/>
                </a:solidFill>
                <a:latin typeface="Consolas" panose="020B0609020204030204" pitchFamily="49" charset="0"/>
              </a:rPr>
              <a:t> </a:t>
            </a:r>
            <a:r>
              <a:rPr lang="en-US" sz="1800" dirty="0" smtClean="0">
                <a:solidFill>
                  <a:srgbClr val="00B050"/>
                </a:solidFill>
                <a:latin typeface="Consolas" panose="020B0609020204030204" pitchFamily="49" charset="0"/>
              </a:rPr>
              <a:t>   //</a:t>
            </a:r>
            <a:r>
              <a:rPr lang="en-US" sz="1800" dirty="0">
                <a:solidFill>
                  <a:srgbClr val="00B050"/>
                </a:solidFill>
                <a:latin typeface="Consolas" panose="020B0609020204030204" pitchFamily="49" charset="0"/>
              </a:rPr>
              <a:t>b</a:t>
            </a:r>
            <a:endParaRPr lang="en-US" sz="1800" b="0" dirty="0">
              <a:solidFill>
                <a:srgbClr val="00B050"/>
              </a:solidFill>
              <a:effectLst/>
              <a:latin typeface="Consolas" panose="020B0609020204030204" pitchFamily="49" charset="0"/>
            </a:endParaRPr>
          </a:p>
        </p:txBody>
      </p:sp>
      <p:sp>
        <p:nvSpPr>
          <p:cNvPr id="9" name="Rectangle 8"/>
          <p:cNvSpPr/>
          <p:nvPr/>
        </p:nvSpPr>
        <p:spPr>
          <a:xfrm>
            <a:off x="228600" y="3752671"/>
            <a:ext cx="8686800" cy="1200329"/>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0</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b</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99</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a:t>
            </a:r>
            <a:r>
              <a:rPr lang="en-US" sz="1800" dirty="0">
                <a:solidFill>
                  <a:srgbClr val="3BBE8C"/>
                </a:solidFill>
                <a:latin typeface="Consolas" panose="020B0609020204030204" pitchFamily="49" charset="0"/>
              </a:rPr>
              <a:t>// a will be equal to 1 </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b</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 b is equal to 99</a:t>
            </a:r>
            <a:endParaRPr lang="en-US" sz="1800" b="0" dirty="0">
              <a:solidFill>
                <a:srgbClr val="00B050"/>
              </a:solidFill>
              <a:effectLst/>
              <a:latin typeface="Consolas" panose="020B0609020204030204" pitchFamily="49" charset="0"/>
            </a:endParaRPr>
          </a:p>
        </p:txBody>
      </p:sp>
    </p:spTree>
    <p:extLst>
      <p:ext uri="{BB962C8B-B14F-4D97-AF65-F5344CB8AC3E}">
        <p14:creationId xmlns:p14="http://schemas.microsoft.com/office/powerpoint/2010/main" val="18931259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properties </a:t>
            </a:r>
            <a:r>
              <a:rPr lang="en-US" sz="6000" i="0" dirty="0" smtClean="0"/>
              <a:t>{ key : value }</a:t>
            </a:r>
            <a:endParaRPr lang="en-US" sz="6000" i="0" dirty="0"/>
          </a:p>
        </p:txBody>
      </p:sp>
    </p:spTree>
    <p:extLst>
      <p:ext uri="{BB962C8B-B14F-4D97-AF65-F5344CB8AC3E}">
        <p14:creationId xmlns:p14="http://schemas.microsoft.com/office/powerpoint/2010/main" val="36941138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a:t>
            </a:r>
            <a:r>
              <a:rPr lang="en-US" sz="3600" i="1" dirty="0" smtClean="0">
                <a:solidFill>
                  <a:srgbClr val="13D9E3"/>
                </a:solidFill>
                <a:latin typeface="Arial" panose="020B0604020202020204" pitchFamily="34" charset="0"/>
                <a:cs typeface="Arial" panose="020B0604020202020204" pitchFamily="34" charset="0"/>
              </a:rPr>
              <a:t>roperties { key : value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76639" y="1981200"/>
            <a:ext cx="8590722" cy="3970318"/>
          </a:xfrm>
          <a:prstGeom prst="rect">
            <a:avLst/>
          </a:prstGeom>
        </p:spPr>
        <p:txBody>
          <a:bodyPr wrap="square">
            <a:spAutoFit/>
          </a:bodyPr>
          <a:lstStyle/>
          <a:p>
            <a:r>
              <a:rPr lang="en-IN" sz="1800" dirty="0">
                <a:solidFill>
                  <a:srgbClr val="98676A"/>
                </a:solidFill>
                <a:latin typeface="Consolas" panose="020B0609020204030204" pitchFamily="49" charset="0"/>
              </a:rPr>
              <a:t>let</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Person</a:t>
            </a:r>
            <a:r>
              <a:rPr lang="en-IN" sz="1800" dirty="0">
                <a:solidFill>
                  <a:srgbClr val="D3AF86"/>
                </a:solidFill>
                <a:latin typeface="Consolas" panose="020B0609020204030204" pitchFamily="49" charset="0"/>
              </a:rPr>
              <a:t> = {</a:t>
            </a:r>
          </a:p>
          <a:p>
            <a:r>
              <a:rPr lang="en-IN" sz="1800" dirty="0" smtClean="0">
                <a:solidFill>
                  <a:srgbClr val="D3AF86"/>
                </a:solidFill>
                <a:latin typeface="Consolas" panose="020B0609020204030204" pitchFamily="49" charset="0"/>
              </a:rPr>
              <a:t>    _</a:t>
            </a:r>
            <a:r>
              <a:rPr lang="en-IN" sz="1800" dirty="0">
                <a:solidFill>
                  <a:srgbClr val="D3AF86"/>
                </a:solidFill>
                <a:latin typeface="Consolas" panose="020B0609020204030204" pitchFamily="49" charset="0"/>
              </a:rPr>
              <a:t>id:</a:t>
            </a:r>
            <a:r>
              <a:rPr lang="en-IN" sz="1800" dirty="0">
                <a:solidFill>
                  <a:srgbClr val="F79A32"/>
                </a:solidFill>
                <a:latin typeface="Consolas" panose="020B0609020204030204" pitchFamily="49" charset="0"/>
              </a:rPr>
              <a:t>1001</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_</a:t>
            </a:r>
            <a:r>
              <a:rPr lang="en-IN" sz="1800" dirty="0">
                <a:solidFill>
                  <a:srgbClr val="D3AF86"/>
                </a:solidFill>
                <a:latin typeface="Consolas" panose="020B0609020204030204" pitchFamily="49" charset="0"/>
              </a:rPr>
              <a:t>fullName:'</a:t>
            </a:r>
            <a:r>
              <a:rPr lang="en-IN" sz="1800" dirty="0">
                <a:solidFill>
                  <a:srgbClr val="889B4A"/>
                </a:solidFill>
                <a:latin typeface="Consolas" panose="020B0609020204030204" pitchFamily="49" charset="0"/>
              </a:rPr>
              <a:t>saleel sudheer bagde</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_age:</a:t>
            </a:r>
            <a:r>
              <a:rPr lang="en-IN" sz="1800" dirty="0" smtClean="0">
                <a:solidFill>
                  <a:srgbClr val="F79A32"/>
                </a:solidFill>
                <a:latin typeface="Consolas" panose="020B0609020204030204" pitchFamily="49" charset="0"/>
              </a:rPr>
              <a:t>50</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_canVote:</a:t>
            </a:r>
            <a:r>
              <a:rPr lang="en-IN" sz="1800" dirty="0" smtClean="0">
                <a:solidFill>
                  <a:srgbClr val="F79A32"/>
                </a:solidFill>
                <a:latin typeface="Consolas" panose="020B0609020204030204" pitchFamily="49" charset="0"/>
              </a:rPr>
              <a:t>true</a:t>
            </a:r>
            <a:r>
              <a:rPr lang="en-IN" sz="1800" dirty="0">
                <a:solidFill>
                  <a:srgbClr val="D3AF86"/>
                </a:solidFill>
                <a:latin typeface="Consolas" panose="020B0609020204030204" pitchFamily="49" charset="0"/>
              </a:rPr>
              <a:t/>
            </a:r>
            <a:br>
              <a:rPr lang="en-IN" sz="1800" dirty="0">
                <a:solidFill>
                  <a:srgbClr val="D3AF86"/>
                </a:solidFill>
                <a:latin typeface="Consolas" panose="020B0609020204030204" pitchFamily="49" charset="0"/>
              </a:rPr>
            </a:br>
            <a:r>
              <a:rPr lang="en-IN" sz="1800" dirty="0" smtClean="0">
                <a:solidFill>
                  <a:srgbClr val="D3AF86"/>
                </a:solidFill>
                <a:latin typeface="Consolas" panose="020B0609020204030204" pitchFamily="49" charset="0"/>
              </a:rPr>
              <a:t>};</a:t>
            </a:r>
          </a:p>
          <a:p>
            <a:r>
              <a:rPr lang="en-IN" sz="1800" dirty="0">
                <a:solidFill>
                  <a:srgbClr val="F06431"/>
                </a:solidFill>
                <a:latin typeface="Consolas" panose="020B0609020204030204" pitchFamily="49" charset="0"/>
              </a:rPr>
              <a:t>console</a:t>
            </a:r>
            <a:r>
              <a:rPr lang="en-IN" sz="1800" dirty="0">
                <a:solidFill>
                  <a:srgbClr val="D3AF86"/>
                </a:solidFill>
                <a:latin typeface="Consolas" panose="020B0609020204030204" pitchFamily="49" charset="0"/>
              </a:rPr>
              <a:t>.</a:t>
            </a:r>
            <a:r>
              <a:rPr lang="en-IN" sz="1800" dirty="0">
                <a:solidFill>
                  <a:srgbClr val="7E602C"/>
                </a:solidFill>
                <a:latin typeface="Consolas" panose="020B0609020204030204" pitchFamily="49" charset="0"/>
              </a:rPr>
              <a:t>log</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Person</a:t>
            </a:r>
            <a:r>
              <a:rPr lang="en-IN" sz="1800" dirty="0" smtClean="0">
                <a:solidFill>
                  <a:srgbClr val="D3AF86"/>
                </a:solidFill>
                <a:latin typeface="Consolas" panose="020B0609020204030204" pitchFamily="49" charset="0"/>
              </a:rPr>
              <a:t>);</a:t>
            </a:r>
          </a:p>
          <a:p>
            <a:endParaRPr lang="en-IN" sz="1800" b="0" dirty="0">
              <a:solidFill>
                <a:srgbClr val="D3AF86"/>
              </a:solidFill>
              <a:effectLst/>
              <a:latin typeface="Consolas" panose="020B0609020204030204" pitchFamily="49" charset="0"/>
            </a:endParaRPr>
          </a:p>
          <a:p>
            <a:endParaRPr lang="en-IN" sz="1800" dirty="0" smtClean="0">
              <a:solidFill>
                <a:srgbClr val="D3AF86"/>
              </a:solidFill>
              <a:latin typeface="Consolas" panose="020B0609020204030204" pitchFamily="49" charset="0"/>
            </a:endParaRPr>
          </a:p>
          <a:p>
            <a:r>
              <a:rPr lang="en-IN" sz="1800" dirty="0">
                <a:solidFill>
                  <a:srgbClr val="98676A"/>
                </a:solidFill>
                <a:latin typeface="Consolas" panose="020B0609020204030204" pitchFamily="49" charset="0"/>
              </a:rPr>
              <a:t>let</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fn</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p</a:t>
            </a:r>
            <a:r>
              <a:rPr lang="en-IN" sz="1800" dirty="0">
                <a:solidFill>
                  <a:srgbClr val="D3AF86"/>
                </a:solidFill>
                <a:latin typeface="Consolas" panose="020B0609020204030204" pitchFamily="49" charset="0"/>
              </a:rPr>
              <a:t>) </a:t>
            </a:r>
            <a:r>
              <a:rPr lang="en-IN" sz="1800" dirty="0">
                <a:solidFill>
                  <a:srgbClr val="98676A"/>
                </a:solidFill>
                <a:latin typeface="Consolas" panose="020B0609020204030204" pitchFamily="49" charset="0"/>
              </a:rPr>
              <a:t>=&gt;</a:t>
            </a:r>
            <a:r>
              <a:rPr lang="en-IN" sz="1800" dirty="0">
                <a:solidFill>
                  <a:srgbClr val="D3AF86"/>
                </a:solidFill>
                <a:latin typeface="Consolas" panose="020B0609020204030204" pitchFamily="49" charset="0"/>
              </a:rPr>
              <a:t> {</a:t>
            </a:r>
          </a:p>
          <a:p>
            <a:r>
              <a:rPr lang="en-IN" sz="1800" dirty="0">
                <a:solidFill>
                  <a:srgbClr val="F06431"/>
                </a:solidFill>
                <a:latin typeface="Consolas" panose="020B0609020204030204" pitchFamily="49" charset="0"/>
              </a:rPr>
              <a:t>    console</a:t>
            </a:r>
            <a:r>
              <a:rPr lang="en-IN" sz="1800" dirty="0">
                <a:solidFill>
                  <a:srgbClr val="D3AF86"/>
                </a:solidFill>
                <a:latin typeface="Consolas" panose="020B0609020204030204" pitchFamily="49" charset="0"/>
              </a:rPr>
              <a:t>.</a:t>
            </a:r>
            <a:r>
              <a:rPr lang="en-IN" sz="1800" dirty="0">
                <a:solidFill>
                  <a:srgbClr val="7E602C"/>
                </a:solidFill>
                <a:latin typeface="Consolas" panose="020B0609020204030204" pitchFamily="49" charset="0"/>
              </a:rPr>
              <a:t>log</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p</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_id</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p</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_fullName</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p</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_age</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p</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_canVote</a:t>
            </a:r>
            <a:r>
              <a:rPr lang="en-IN" sz="1800" dirty="0">
                <a:solidFill>
                  <a:srgbClr val="D3AF86"/>
                </a:solidFill>
                <a:latin typeface="Consolas" panose="020B0609020204030204" pitchFamily="49" charset="0"/>
              </a:rPr>
              <a:t>)</a:t>
            </a:r>
          </a:p>
          <a:p>
            <a:r>
              <a:rPr lang="en-IN" sz="1800" dirty="0">
                <a:solidFill>
                  <a:srgbClr val="D3AF86"/>
                </a:solidFill>
                <a:latin typeface="Consolas" panose="020B0609020204030204" pitchFamily="49" charset="0"/>
              </a:rPr>
              <a:t>}</a:t>
            </a:r>
          </a:p>
          <a:p>
            <a:r>
              <a:rPr lang="en-IN" sz="1800" dirty="0">
                <a:solidFill>
                  <a:srgbClr val="8AB1B0"/>
                </a:solidFill>
                <a:latin typeface="Consolas" panose="020B0609020204030204" pitchFamily="49" charset="0"/>
              </a:rPr>
              <a:t>fn</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Person</a:t>
            </a:r>
            <a:r>
              <a:rPr lang="en-IN" sz="1800" dirty="0">
                <a:solidFill>
                  <a:srgbClr val="D3AF86"/>
                </a:solidFill>
                <a:latin typeface="Consolas" panose="020B0609020204030204" pitchFamily="49" charset="0"/>
              </a:rPr>
              <a:t>);</a:t>
            </a:r>
          </a:p>
          <a:p>
            <a:endParaRPr lang="en-IN" sz="1800" b="0" dirty="0">
              <a:solidFill>
                <a:srgbClr val="D3AF86"/>
              </a:solidFill>
              <a:effectLst/>
              <a:latin typeface="Consolas" panose="020B0609020204030204" pitchFamily="49" charset="0"/>
            </a:endParaRPr>
          </a:p>
        </p:txBody>
      </p:sp>
      <p:sp>
        <p:nvSpPr>
          <p:cNvPr id="6" name="Rectangle 5"/>
          <p:cNvSpPr/>
          <p:nvPr/>
        </p:nvSpPr>
        <p:spPr>
          <a:xfrm>
            <a:off x="114300" y="1176585"/>
            <a:ext cx="8915400" cy="400110"/>
          </a:xfrm>
          <a:prstGeom prst="rect">
            <a:avLst/>
          </a:prstGeom>
          <a:solidFill>
            <a:schemeClr val="bg2">
              <a:lumMod val="10000"/>
            </a:schemeClr>
          </a:solid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smtClean="0">
                <a:solidFill>
                  <a:srgbClr val="FFC90E"/>
                </a:solidFill>
                <a:latin typeface="Consolas" panose="020B0609020204030204" pitchFamily="49" charset="0"/>
              </a:rPr>
              <a:t>var1 </a:t>
            </a:r>
            <a:r>
              <a:rPr lang="nn-NO" sz="2000" dirty="0">
                <a:solidFill>
                  <a:schemeClr val="accent5">
                    <a:lumMod val="75000"/>
                  </a:schemeClr>
                </a:solidFill>
                <a:latin typeface="Consolas" panose="020B0609020204030204" pitchFamily="49" charset="0"/>
              </a:rPr>
              <a:t>=</a:t>
            </a:r>
            <a:r>
              <a:rPr lang="nn-NO" sz="2000" dirty="0" smtClean="0">
                <a:solidFill>
                  <a:srgbClr val="FFC90E"/>
                </a:solidFill>
                <a:latin typeface="Consolas" panose="020B0609020204030204" pitchFamily="49" charset="0"/>
                <a:cs typeface="Arial" panose="020B0604020202020204" pitchFamily="34" charset="0"/>
              </a:rPr>
              <a:t> </a:t>
            </a:r>
            <a:r>
              <a:rPr lang="nn-NO" sz="2000" dirty="0" smtClean="0">
                <a:solidFill>
                  <a:srgbClr val="999999"/>
                </a:solidFill>
                <a:latin typeface="Consolas" panose="020B0609020204030204" pitchFamily="49" charset="0"/>
              </a:rPr>
              <a:t>{</a:t>
            </a:r>
            <a:r>
              <a:rPr lang="nn-NO" sz="2000" dirty="0" smtClean="0">
                <a:solidFill>
                  <a:srgbClr val="92D050"/>
                </a:solidFill>
                <a:latin typeface="Consolas" panose="020B0609020204030204" pitchFamily="49" charset="0"/>
              </a:rPr>
              <a:t>"key"</a:t>
            </a:r>
            <a:r>
              <a:rPr lang="nn-NO" sz="2000" dirty="0" smtClean="0">
                <a:solidFill>
                  <a:srgbClr val="999999"/>
                </a:solidFill>
                <a:latin typeface="Consolas" panose="020B0609020204030204" pitchFamily="49" charset="0"/>
              </a:rPr>
              <a:t>:</a:t>
            </a:r>
            <a:r>
              <a:rPr lang="nn-NO" sz="2000" dirty="0" smtClean="0">
                <a:solidFill>
                  <a:srgbClr val="92D050"/>
                </a:solidFill>
                <a:latin typeface="Consolas" panose="020B0609020204030204" pitchFamily="49" charset="0"/>
              </a:rPr>
              <a:t>"value</a:t>
            </a:r>
            <a:r>
              <a:rPr lang="nn-NO" sz="2000" dirty="0" smtClean="0">
                <a:solidFill>
                  <a:srgbClr val="999999"/>
                </a:solidFill>
                <a:latin typeface="Consolas" panose="020B0609020204030204" pitchFamily="49" charset="0"/>
              </a:rPr>
              <a:t>, </a:t>
            </a:r>
            <a:r>
              <a:rPr lang="nn-NO" sz="2000" dirty="0" smtClean="0">
                <a:solidFill>
                  <a:srgbClr val="92D050"/>
                </a:solidFill>
                <a:latin typeface="Consolas" panose="020B0609020204030204" pitchFamily="49" charset="0"/>
              </a:rPr>
              <a:t>"</a:t>
            </a:r>
            <a:r>
              <a:rPr lang="nn-NO" sz="2000" dirty="0">
                <a:solidFill>
                  <a:srgbClr val="92D050"/>
                </a:solidFill>
                <a:latin typeface="Consolas" panose="020B0609020204030204" pitchFamily="49" charset="0"/>
              </a:rPr>
              <a:t>key"</a:t>
            </a:r>
            <a:r>
              <a:rPr lang="nn-NO" sz="2000" dirty="0">
                <a:solidFill>
                  <a:srgbClr val="999999"/>
                </a:solidFill>
                <a:latin typeface="Consolas" panose="020B0609020204030204" pitchFamily="49" charset="0"/>
              </a:rPr>
              <a:t>:</a:t>
            </a:r>
            <a:r>
              <a:rPr lang="nn-NO" sz="2000" dirty="0">
                <a:solidFill>
                  <a:srgbClr val="92D050"/>
                </a:solidFill>
                <a:latin typeface="Consolas" panose="020B0609020204030204" pitchFamily="49" charset="0"/>
              </a:rPr>
              <a:t>"value</a:t>
            </a:r>
            <a:r>
              <a:rPr lang="nn-NO" sz="2000" dirty="0" smtClean="0">
                <a:solidFill>
                  <a:srgbClr val="999999"/>
                </a:solidFill>
                <a:latin typeface="Consolas" panose="020B0609020204030204" pitchFamily="49" charset="0"/>
              </a:rPr>
              <a:t>, </a:t>
            </a:r>
            <a:r>
              <a:rPr lang="nn-NO" sz="2000" dirty="0" smtClean="0">
                <a:solidFill>
                  <a:srgbClr val="92D050"/>
                </a:solidFill>
                <a:latin typeface="Consolas" panose="020B0609020204030204" pitchFamily="49" charset="0"/>
              </a:rPr>
              <a:t>"keyN"</a:t>
            </a:r>
            <a:r>
              <a:rPr lang="nn-NO" sz="2000" dirty="0" smtClean="0">
                <a:solidFill>
                  <a:srgbClr val="999999"/>
                </a:solidFill>
                <a:latin typeface="Consolas" panose="020B0609020204030204" pitchFamily="49" charset="0"/>
              </a:rPr>
              <a:t>: </a:t>
            </a:r>
            <a:r>
              <a:rPr lang="nn-NO" sz="2000" dirty="0" smtClean="0">
                <a:solidFill>
                  <a:srgbClr val="92D050"/>
                </a:solidFill>
                <a:latin typeface="Consolas" panose="020B0609020204030204" pitchFamily="49" charset="0"/>
              </a:rPr>
              <a:t>"valueN</a:t>
            </a:r>
            <a:r>
              <a:rPr lang="nn-NO" sz="2000" dirty="0">
                <a:solidFill>
                  <a:srgbClr val="92D050"/>
                </a:solidFill>
                <a:latin typeface="Consolas" panose="020B0609020204030204" pitchFamily="49" charset="0"/>
              </a:rPr>
              <a:t> </a:t>
            </a:r>
            <a:r>
              <a:rPr lang="nn-NO" sz="2000" dirty="0" smtClean="0">
                <a:solidFill>
                  <a:srgbClr val="92D050"/>
                </a:solidFill>
                <a:latin typeface="Consolas" panose="020B0609020204030204" pitchFamily="49" charset="0"/>
              </a:rPr>
              <a:t>"</a:t>
            </a:r>
            <a:r>
              <a:rPr lang="nn-NO"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Tree>
    <p:extLst>
      <p:ext uri="{BB962C8B-B14F-4D97-AF65-F5344CB8AC3E}">
        <p14:creationId xmlns:p14="http://schemas.microsoft.com/office/powerpoint/2010/main" val="22132732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a:t>
            </a:r>
            <a:r>
              <a:rPr lang="en-US" sz="3600" i="1" dirty="0" smtClean="0">
                <a:solidFill>
                  <a:srgbClr val="13D9E3"/>
                </a:solidFill>
                <a:latin typeface="Arial" panose="020B0604020202020204" pitchFamily="34" charset="0"/>
                <a:cs typeface="Arial" panose="020B0604020202020204" pitchFamily="34" charset="0"/>
              </a:rPr>
              <a:t>roperties { key : value } array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14300" y="2286000"/>
            <a:ext cx="8839200" cy="3416320"/>
          </a:xfrm>
          <a:prstGeom prst="rect">
            <a:avLst/>
          </a:prstGeom>
        </p:spPr>
        <p:txBody>
          <a:bodyPr wrap="square">
            <a:spAutoFit/>
          </a:bodyPr>
          <a:lstStyle/>
          <a:p>
            <a:r>
              <a:rPr lang="en-IN" sz="1800" dirty="0">
                <a:solidFill>
                  <a:srgbClr val="98676A"/>
                </a:solidFill>
                <a:latin typeface="Consolas" panose="020B0609020204030204" pitchFamily="49" charset="0"/>
              </a:rPr>
              <a:t>let</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Person</a:t>
            </a:r>
            <a:r>
              <a:rPr lang="en-IN" sz="1800" dirty="0">
                <a:solidFill>
                  <a:srgbClr val="D3AF86"/>
                </a:solidFill>
                <a:latin typeface="Consolas" panose="020B0609020204030204" pitchFamily="49" charset="0"/>
              </a:rPr>
              <a:t> = [</a:t>
            </a:r>
          </a:p>
          <a:p>
            <a:r>
              <a:rPr lang="en-IN" sz="1800" dirty="0" smtClean="0">
                <a:solidFill>
                  <a:srgbClr val="D3AF86"/>
                </a:solidFill>
                <a:latin typeface="Consolas" panose="020B0609020204030204" pitchFamily="49" charset="0"/>
              </a:rPr>
              <a:t>    {_</a:t>
            </a:r>
            <a:r>
              <a:rPr lang="en-IN" sz="1800" dirty="0">
                <a:solidFill>
                  <a:srgbClr val="D3AF86"/>
                </a:solidFill>
                <a:latin typeface="Consolas" panose="020B0609020204030204" pitchFamily="49" charset="0"/>
              </a:rPr>
              <a:t>id:</a:t>
            </a:r>
            <a:r>
              <a:rPr lang="en-IN" sz="1800" dirty="0">
                <a:solidFill>
                  <a:srgbClr val="F79A32"/>
                </a:solidFill>
                <a:latin typeface="Consolas" panose="020B0609020204030204" pitchFamily="49" charset="0"/>
              </a:rPr>
              <a:t>1001</a:t>
            </a:r>
            <a:r>
              <a:rPr lang="en-IN" sz="1800" dirty="0">
                <a:solidFill>
                  <a:srgbClr val="D3AF86"/>
                </a:solidFill>
                <a:latin typeface="Consolas" panose="020B0609020204030204" pitchFamily="49" charset="0"/>
              </a:rPr>
              <a:t>, _fullName:'</a:t>
            </a:r>
            <a:r>
              <a:rPr lang="en-IN" sz="1800" dirty="0">
                <a:solidFill>
                  <a:srgbClr val="889B4A"/>
                </a:solidFill>
                <a:latin typeface="Consolas" panose="020B0609020204030204" pitchFamily="49" charset="0"/>
              </a:rPr>
              <a:t>saleel </a:t>
            </a:r>
            <a:r>
              <a:rPr lang="en-IN" sz="1800" dirty="0" smtClean="0">
                <a:solidFill>
                  <a:srgbClr val="889B4A"/>
                </a:solidFill>
                <a:latin typeface="Consolas" panose="020B0609020204030204" pitchFamily="49" charset="0"/>
              </a:rPr>
              <a:t>bagde</a:t>
            </a:r>
            <a:r>
              <a:rPr lang="en-IN" sz="1800" dirty="0">
                <a:solidFill>
                  <a:srgbClr val="D3AF86"/>
                </a:solidFill>
                <a:latin typeface="Consolas" panose="020B0609020204030204" pitchFamily="49" charset="0"/>
              </a:rPr>
              <a:t>', _age :</a:t>
            </a:r>
            <a:r>
              <a:rPr lang="en-IN" sz="1800" dirty="0">
                <a:solidFill>
                  <a:srgbClr val="F79A32"/>
                </a:solidFill>
                <a:latin typeface="Consolas" panose="020B0609020204030204" pitchFamily="49" charset="0"/>
              </a:rPr>
              <a:t>50</a:t>
            </a:r>
            <a:r>
              <a:rPr lang="en-IN" sz="1800" dirty="0">
                <a:solidFill>
                  <a:srgbClr val="D3AF86"/>
                </a:solidFill>
                <a:latin typeface="Consolas" panose="020B0609020204030204" pitchFamily="49" charset="0"/>
              </a:rPr>
              <a:t>, _canVote :</a:t>
            </a:r>
            <a:r>
              <a:rPr lang="en-IN" sz="1800" dirty="0">
                <a:solidFill>
                  <a:srgbClr val="F79A32"/>
                </a:solidFill>
                <a:latin typeface="Consolas" panose="020B0609020204030204" pitchFamily="49" charset="0"/>
              </a:rPr>
              <a:t>true</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{_</a:t>
            </a:r>
            <a:r>
              <a:rPr lang="en-IN" sz="1800" dirty="0">
                <a:solidFill>
                  <a:srgbClr val="D3AF86"/>
                </a:solidFill>
                <a:latin typeface="Consolas" panose="020B0609020204030204" pitchFamily="49" charset="0"/>
              </a:rPr>
              <a:t>id:</a:t>
            </a:r>
            <a:r>
              <a:rPr lang="en-IN" sz="1800" dirty="0">
                <a:solidFill>
                  <a:srgbClr val="F79A32"/>
                </a:solidFill>
                <a:latin typeface="Consolas" panose="020B0609020204030204" pitchFamily="49" charset="0"/>
              </a:rPr>
              <a:t>1002</a:t>
            </a:r>
            <a:r>
              <a:rPr lang="en-IN" sz="1800" dirty="0">
                <a:solidFill>
                  <a:srgbClr val="D3AF86"/>
                </a:solidFill>
                <a:latin typeface="Consolas" panose="020B0609020204030204" pitchFamily="49" charset="0"/>
              </a:rPr>
              <a:t>, _fullName</a:t>
            </a:r>
            <a:r>
              <a:rPr lang="en-IN" sz="1800" dirty="0" smtClean="0">
                <a:solidFill>
                  <a:srgbClr val="D3AF86"/>
                </a:solidFill>
                <a:latin typeface="Consolas" panose="020B0609020204030204" pitchFamily="49" charset="0"/>
              </a:rPr>
              <a:t>:</a:t>
            </a:r>
            <a:r>
              <a:rPr lang="en-IN" sz="1800" dirty="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vrushali bagde</a:t>
            </a:r>
            <a:r>
              <a:rPr lang="en-IN" sz="1800" dirty="0">
                <a:solidFill>
                  <a:srgbClr val="D3AF86"/>
                </a:solidFill>
                <a:latin typeface="Consolas" panose="020B0609020204030204" pitchFamily="49" charset="0"/>
              </a:rPr>
              <a:t>', _age :</a:t>
            </a:r>
            <a:r>
              <a:rPr lang="en-IN" sz="1800" dirty="0">
                <a:solidFill>
                  <a:srgbClr val="F79A32"/>
                </a:solidFill>
                <a:latin typeface="Consolas" panose="020B0609020204030204" pitchFamily="49" charset="0"/>
              </a:rPr>
              <a:t>49</a:t>
            </a:r>
            <a:r>
              <a:rPr lang="en-IN" sz="1800" dirty="0">
                <a:solidFill>
                  <a:srgbClr val="D3AF86"/>
                </a:solidFill>
                <a:latin typeface="Consolas" panose="020B0609020204030204" pitchFamily="49" charset="0"/>
              </a:rPr>
              <a:t>, _canVote :</a:t>
            </a:r>
            <a:r>
              <a:rPr lang="en-IN" sz="1800" dirty="0">
                <a:solidFill>
                  <a:srgbClr val="F79A32"/>
                </a:solidFill>
                <a:latin typeface="Consolas" panose="020B0609020204030204" pitchFamily="49" charset="0"/>
              </a:rPr>
              <a:t>true</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{_</a:t>
            </a:r>
            <a:r>
              <a:rPr lang="en-IN" sz="1800" dirty="0">
                <a:solidFill>
                  <a:srgbClr val="D3AF86"/>
                </a:solidFill>
                <a:latin typeface="Consolas" panose="020B0609020204030204" pitchFamily="49" charset="0"/>
              </a:rPr>
              <a:t>id:</a:t>
            </a:r>
            <a:r>
              <a:rPr lang="en-IN" sz="1800" dirty="0">
                <a:solidFill>
                  <a:srgbClr val="F79A32"/>
                </a:solidFill>
                <a:latin typeface="Consolas" panose="020B0609020204030204" pitchFamily="49" charset="0"/>
              </a:rPr>
              <a:t>1003</a:t>
            </a:r>
            <a:r>
              <a:rPr lang="en-IN" sz="1800" dirty="0">
                <a:solidFill>
                  <a:srgbClr val="D3AF86"/>
                </a:solidFill>
                <a:latin typeface="Consolas" panose="020B0609020204030204" pitchFamily="49" charset="0"/>
              </a:rPr>
              <a:t>, _fullName</a:t>
            </a:r>
            <a:r>
              <a:rPr lang="en-IN" sz="1800" dirty="0" smtClean="0">
                <a:solidFill>
                  <a:srgbClr val="D3AF86"/>
                </a:solidFill>
                <a:latin typeface="Consolas" panose="020B0609020204030204" pitchFamily="49" charset="0"/>
              </a:rPr>
              <a:t>:</a:t>
            </a:r>
            <a:r>
              <a:rPr lang="en-IN" sz="1800" dirty="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sharmin bagde</a:t>
            </a:r>
            <a:r>
              <a:rPr lang="en-IN" sz="1800" dirty="0">
                <a:solidFill>
                  <a:srgbClr val="D3AF86"/>
                </a:solidFill>
                <a:latin typeface="Consolas" panose="020B0609020204030204" pitchFamily="49" charset="0"/>
              </a:rPr>
              <a:t>', _age :</a:t>
            </a:r>
            <a:r>
              <a:rPr lang="en-IN" sz="1800" dirty="0">
                <a:solidFill>
                  <a:srgbClr val="F79A32"/>
                </a:solidFill>
                <a:latin typeface="Consolas" panose="020B0609020204030204" pitchFamily="49" charset="0"/>
              </a:rPr>
              <a:t>19</a:t>
            </a:r>
            <a:r>
              <a:rPr lang="en-IN" sz="1800" dirty="0">
                <a:solidFill>
                  <a:srgbClr val="D3AF86"/>
                </a:solidFill>
                <a:latin typeface="Consolas" panose="020B0609020204030204" pitchFamily="49" charset="0"/>
              </a:rPr>
              <a:t>, _canVote :</a:t>
            </a:r>
            <a:r>
              <a:rPr lang="en-IN" sz="1800" dirty="0">
                <a:solidFill>
                  <a:srgbClr val="F79A32"/>
                </a:solidFill>
                <a:latin typeface="Consolas" panose="020B0609020204030204" pitchFamily="49" charset="0"/>
              </a:rPr>
              <a:t>true</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a:t>
            </a:r>
            <a:endParaRPr lang="en-IN" sz="1800" dirty="0">
              <a:solidFill>
                <a:srgbClr val="D3AF86"/>
              </a:solidFill>
              <a:latin typeface="Consolas" panose="020B0609020204030204" pitchFamily="49" charset="0"/>
            </a:endParaRPr>
          </a:p>
          <a:p>
            <a:r>
              <a:rPr lang="en-IN" sz="1800" dirty="0">
                <a:solidFill>
                  <a:srgbClr val="D3AF86"/>
                </a:solidFill>
                <a:latin typeface="Consolas" panose="020B0609020204030204" pitchFamily="49" charset="0"/>
              </a:rPr>
              <a:t/>
            </a:r>
            <a:br>
              <a:rPr lang="en-IN" sz="1800" dirty="0">
                <a:solidFill>
                  <a:srgbClr val="D3AF86"/>
                </a:solidFill>
                <a:latin typeface="Consolas" panose="020B0609020204030204" pitchFamily="49" charset="0"/>
              </a:rPr>
            </a:br>
            <a:r>
              <a:rPr lang="en-IN" sz="1800" dirty="0">
                <a:solidFill>
                  <a:srgbClr val="98676A"/>
                </a:solidFill>
                <a:latin typeface="Consolas" panose="020B0609020204030204" pitchFamily="49" charset="0"/>
              </a:rPr>
              <a:t>let</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fn</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p</a:t>
            </a:r>
            <a:r>
              <a:rPr lang="en-IN" sz="1800" dirty="0">
                <a:solidFill>
                  <a:srgbClr val="D3AF86"/>
                </a:solidFill>
                <a:latin typeface="Consolas" panose="020B0609020204030204" pitchFamily="49" charset="0"/>
              </a:rPr>
              <a:t>) </a:t>
            </a:r>
            <a:r>
              <a:rPr lang="en-IN" sz="1800" dirty="0">
                <a:solidFill>
                  <a:srgbClr val="98676A"/>
                </a:solidFill>
                <a:latin typeface="Consolas" panose="020B0609020204030204" pitchFamily="49" charset="0"/>
              </a:rPr>
              <a:t>=&gt;</a:t>
            </a:r>
            <a:r>
              <a:rPr lang="en-IN" sz="1800" dirty="0">
                <a:solidFill>
                  <a:srgbClr val="D3AF86"/>
                </a:solidFill>
                <a:latin typeface="Consolas" panose="020B0609020204030204" pitchFamily="49" charset="0"/>
              </a:rPr>
              <a:t> {</a:t>
            </a:r>
          </a:p>
          <a:p>
            <a:r>
              <a:rPr lang="en-IN" sz="1800" dirty="0" smtClean="0">
                <a:solidFill>
                  <a:srgbClr val="DC3958"/>
                </a:solidFill>
                <a:latin typeface="Consolas" panose="020B0609020204030204" pitchFamily="49" charset="0"/>
              </a:rPr>
              <a:t>    p</a:t>
            </a:r>
            <a:r>
              <a:rPr lang="en-IN" sz="1800" dirty="0" smtClean="0">
                <a:solidFill>
                  <a:srgbClr val="D3AF86"/>
                </a:solidFill>
                <a:latin typeface="Consolas" panose="020B0609020204030204" pitchFamily="49" charset="0"/>
              </a:rPr>
              <a:t>.</a:t>
            </a:r>
            <a:r>
              <a:rPr lang="en-IN" sz="1800" dirty="0" smtClean="0">
                <a:solidFill>
                  <a:srgbClr val="7E602C"/>
                </a:solidFill>
                <a:latin typeface="Consolas" panose="020B0609020204030204" pitchFamily="49" charset="0"/>
              </a:rPr>
              <a:t>forEach</a:t>
            </a:r>
            <a:r>
              <a:rPr lang="en-IN" sz="1800" dirty="0" smtClean="0">
                <a:solidFill>
                  <a:srgbClr val="D3AF86"/>
                </a:solidFill>
                <a:latin typeface="Consolas" panose="020B0609020204030204" pitchFamily="49" charset="0"/>
              </a:rPr>
              <a:t>(</a:t>
            </a:r>
            <a:r>
              <a:rPr lang="en-IN" sz="1800" dirty="0" smtClean="0">
                <a:solidFill>
                  <a:srgbClr val="DC3958"/>
                </a:solidFill>
                <a:latin typeface="Consolas" panose="020B0609020204030204" pitchFamily="49" charset="0"/>
              </a:rPr>
              <a:t>e</a:t>
            </a:r>
            <a:r>
              <a:rPr lang="en-IN" sz="1800" dirty="0" smtClean="0">
                <a:solidFill>
                  <a:srgbClr val="D3AF86"/>
                </a:solidFill>
                <a:latin typeface="Consolas" panose="020B0609020204030204" pitchFamily="49" charset="0"/>
              </a:rPr>
              <a:t> </a:t>
            </a:r>
            <a:r>
              <a:rPr lang="en-IN" sz="1800" dirty="0">
                <a:solidFill>
                  <a:srgbClr val="98676A"/>
                </a:solidFill>
                <a:latin typeface="Consolas" panose="020B0609020204030204" pitchFamily="49" charset="0"/>
              </a:rPr>
              <a:t>=&gt;</a:t>
            </a:r>
            <a:r>
              <a:rPr lang="en-IN" sz="1800" dirty="0">
                <a:solidFill>
                  <a:srgbClr val="D3AF86"/>
                </a:solidFill>
                <a:latin typeface="Consolas" panose="020B0609020204030204" pitchFamily="49" charset="0"/>
              </a:rPr>
              <a:t> {</a:t>
            </a:r>
          </a:p>
          <a:p>
            <a:r>
              <a:rPr lang="en-IN" sz="1800" dirty="0" smtClean="0">
                <a:solidFill>
                  <a:srgbClr val="F06431"/>
                </a:solidFill>
                <a:latin typeface="Consolas" panose="020B0609020204030204" pitchFamily="49" charset="0"/>
              </a:rPr>
              <a:t>        console</a:t>
            </a:r>
            <a:r>
              <a:rPr lang="en-IN" sz="1800" dirty="0" smtClean="0">
                <a:solidFill>
                  <a:srgbClr val="D3AF86"/>
                </a:solidFill>
                <a:latin typeface="Consolas" panose="020B0609020204030204" pitchFamily="49" charset="0"/>
              </a:rPr>
              <a:t>.</a:t>
            </a:r>
            <a:r>
              <a:rPr lang="en-IN" sz="1800" dirty="0" smtClean="0">
                <a:solidFill>
                  <a:srgbClr val="7E602C"/>
                </a:solidFill>
                <a:latin typeface="Consolas" panose="020B0609020204030204" pitchFamily="49" charset="0"/>
              </a:rPr>
              <a:t>log</a:t>
            </a:r>
            <a:r>
              <a:rPr lang="en-IN" sz="1800" dirty="0" smtClean="0">
                <a:solidFill>
                  <a:srgbClr val="D3AF86"/>
                </a:solidFill>
                <a:latin typeface="Consolas" panose="020B0609020204030204" pitchFamily="49" charset="0"/>
              </a:rPr>
              <a:t>(</a:t>
            </a:r>
            <a:r>
              <a:rPr lang="en-IN" sz="1800" dirty="0" smtClean="0">
                <a:solidFill>
                  <a:srgbClr val="DC3958"/>
                </a:solidFill>
                <a:latin typeface="Consolas" panose="020B0609020204030204" pitchFamily="49" charset="0"/>
              </a:rPr>
              <a:t>e</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_id</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e</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_fullName</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e</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_age</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e</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_canVote</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a:t>
            </a:r>
            <a:endParaRPr lang="en-IN" sz="1800" dirty="0">
              <a:solidFill>
                <a:srgbClr val="D3AF86"/>
              </a:solidFill>
              <a:latin typeface="Consolas" panose="020B0609020204030204" pitchFamily="49" charset="0"/>
            </a:endParaRPr>
          </a:p>
          <a:p>
            <a:r>
              <a:rPr lang="en-IN" sz="1800" dirty="0">
                <a:solidFill>
                  <a:srgbClr val="D3AF86"/>
                </a:solidFill>
                <a:latin typeface="Consolas" panose="020B0609020204030204" pitchFamily="49" charset="0"/>
              </a:rPr>
              <a:t>}</a:t>
            </a:r>
          </a:p>
          <a:p>
            <a:r>
              <a:rPr lang="en-IN" sz="1800" dirty="0">
                <a:solidFill>
                  <a:srgbClr val="8AB1B0"/>
                </a:solidFill>
                <a:latin typeface="Consolas" panose="020B0609020204030204" pitchFamily="49" charset="0"/>
              </a:rPr>
              <a:t>fn</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Person</a:t>
            </a:r>
            <a:r>
              <a:rPr lang="en-IN" sz="1800" dirty="0">
                <a:solidFill>
                  <a:srgbClr val="D3AF86"/>
                </a:solidFill>
                <a:latin typeface="Consolas" panose="020B0609020204030204" pitchFamily="49" charset="0"/>
              </a:rPr>
              <a:t>);</a:t>
            </a:r>
            <a:endParaRPr lang="en-IN" sz="1800" b="0" dirty="0">
              <a:solidFill>
                <a:srgbClr val="D3AF86"/>
              </a:solidFill>
              <a:effectLst/>
              <a:latin typeface="Consolas" panose="020B0609020204030204" pitchFamily="49" charset="0"/>
            </a:endParaRPr>
          </a:p>
        </p:txBody>
      </p:sp>
      <p:sp>
        <p:nvSpPr>
          <p:cNvPr id="5" name="Rectangle 4"/>
          <p:cNvSpPr/>
          <p:nvPr/>
        </p:nvSpPr>
        <p:spPr>
          <a:xfrm>
            <a:off x="76200" y="1273314"/>
            <a:ext cx="8915400" cy="707886"/>
          </a:xfrm>
          <a:prstGeom prst="rect">
            <a:avLst/>
          </a:prstGeom>
          <a:solidFill>
            <a:schemeClr val="bg2">
              <a:lumMod val="10000"/>
            </a:schemeClr>
          </a:solid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smtClean="0">
                <a:solidFill>
                  <a:srgbClr val="FFC90E"/>
                </a:solidFill>
                <a:latin typeface="Consolas" panose="020B0609020204030204" pitchFamily="49" charset="0"/>
              </a:rPr>
              <a:t>var1 </a:t>
            </a:r>
            <a:r>
              <a:rPr lang="nn-NO" sz="2000" dirty="0">
                <a:solidFill>
                  <a:schemeClr val="accent5">
                    <a:lumMod val="75000"/>
                  </a:schemeClr>
                </a:solidFill>
                <a:latin typeface="Consolas" panose="020B0609020204030204" pitchFamily="49" charset="0"/>
              </a:rPr>
              <a:t>=</a:t>
            </a:r>
            <a:r>
              <a:rPr lang="nn-NO" sz="2000" dirty="0" smtClean="0">
                <a:solidFill>
                  <a:srgbClr val="FFC90E"/>
                </a:solidFill>
                <a:latin typeface="Consolas" panose="020B0609020204030204" pitchFamily="49" charset="0"/>
                <a:cs typeface="Arial" panose="020B0604020202020204" pitchFamily="34" charset="0"/>
              </a:rPr>
              <a:t> </a:t>
            </a:r>
            <a:r>
              <a:rPr lang="nn-NO" sz="2000" dirty="0" smtClean="0">
                <a:solidFill>
                  <a:srgbClr val="FE1212"/>
                </a:solidFill>
                <a:latin typeface="Consolas" panose="020B0609020204030204" pitchFamily="49" charset="0"/>
              </a:rPr>
              <a:t>[</a:t>
            </a:r>
            <a:r>
              <a:rPr lang="nn-NO" sz="2000" dirty="0" smtClean="0">
                <a:solidFill>
                  <a:srgbClr val="999999"/>
                </a:solidFill>
                <a:latin typeface="Consolas" panose="020B0609020204030204" pitchFamily="49" charset="0"/>
              </a:rPr>
              <a:t>{</a:t>
            </a:r>
            <a:r>
              <a:rPr lang="nn-NO" sz="2000" dirty="0" smtClean="0">
                <a:solidFill>
                  <a:srgbClr val="92D050"/>
                </a:solidFill>
                <a:latin typeface="Consolas" panose="020B0609020204030204" pitchFamily="49" charset="0"/>
              </a:rPr>
              <a:t>"key"</a:t>
            </a:r>
            <a:r>
              <a:rPr lang="nn-NO" sz="2000" dirty="0" smtClean="0">
                <a:solidFill>
                  <a:srgbClr val="999999"/>
                </a:solidFill>
                <a:latin typeface="Consolas" panose="020B0609020204030204" pitchFamily="49" charset="0"/>
              </a:rPr>
              <a:t>:</a:t>
            </a:r>
            <a:r>
              <a:rPr lang="nn-NO" sz="2000" dirty="0" smtClean="0">
                <a:solidFill>
                  <a:srgbClr val="92D050"/>
                </a:solidFill>
                <a:latin typeface="Consolas" panose="020B0609020204030204" pitchFamily="49" charset="0"/>
              </a:rPr>
              <a:t>"value</a:t>
            </a:r>
            <a:r>
              <a:rPr lang="nn-NO" sz="2000" dirty="0" smtClean="0">
                <a:solidFill>
                  <a:srgbClr val="999999"/>
                </a:solidFill>
                <a:latin typeface="Consolas" panose="020B0609020204030204" pitchFamily="49" charset="0"/>
              </a:rPr>
              <a:t>, </a:t>
            </a:r>
            <a:r>
              <a:rPr lang="nn-NO" sz="2000" dirty="0" smtClean="0">
                <a:solidFill>
                  <a:srgbClr val="92D050"/>
                </a:solidFill>
                <a:latin typeface="Consolas" panose="020B0609020204030204" pitchFamily="49" charset="0"/>
              </a:rPr>
              <a:t>...</a:t>
            </a:r>
            <a:r>
              <a:rPr lang="nn-NO" sz="2000" dirty="0" smtClean="0">
                <a:solidFill>
                  <a:srgbClr val="999999"/>
                </a:solidFill>
                <a:latin typeface="Consolas" panose="020B0609020204030204" pitchFamily="49" charset="0"/>
              </a:rPr>
              <a:t>}, {</a:t>
            </a:r>
            <a:r>
              <a:rPr lang="nn-NO" sz="2000" dirty="0" smtClean="0">
                <a:solidFill>
                  <a:srgbClr val="92D050"/>
                </a:solidFill>
                <a:latin typeface="Consolas" panose="020B0609020204030204" pitchFamily="49" charset="0"/>
              </a:rPr>
              <a:t>"</a:t>
            </a:r>
            <a:r>
              <a:rPr lang="nn-NO" sz="2000" dirty="0">
                <a:solidFill>
                  <a:srgbClr val="92D050"/>
                </a:solidFill>
                <a:latin typeface="Consolas" panose="020B0609020204030204" pitchFamily="49" charset="0"/>
              </a:rPr>
              <a:t>key"</a:t>
            </a:r>
            <a:r>
              <a:rPr lang="nn-NO" sz="2000" dirty="0">
                <a:solidFill>
                  <a:srgbClr val="999999"/>
                </a:solidFill>
                <a:latin typeface="Consolas" panose="020B0609020204030204" pitchFamily="49" charset="0"/>
              </a:rPr>
              <a:t>:</a:t>
            </a:r>
            <a:r>
              <a:rPr lang="nn-NO" sz="2000" dirty="0">
                <a:solidFill>
                  <a:srgbClr val="92D050"/>
                </a:solidFill>
                <a:latin typeface="Consolas" panose="020B0609020204030204" pitchFamily="49" charset="0"/>
              </a:rPr>
              <a:t>"value</a:t>
            </a:r>
            <a:r>
              <a:rPr lang="nn-NO" sz="2000" dirty="0" smtClean="0">
                <a:solidFill>
                  <a:srgbClr val="999999"/>
                </a:solidFill>
                <a:latin typeface="Consolas" panose="020B0609020204030204" pitchFamily="49" charset="0"/>
              </a:rPr>
              <a:t>, </a:t>
            </a:r>
            <a:r>
              <a:rPr lang="nn-NO" sz="2000" dirty="0" smtClean="0">
                <a:solidFill>
                  <a:srgbClr val="92D050"/>
                </a:solidFill>
                <a:latin typeface="Consolas" panose="020B0609020204030204" pitchFamily="49" charset="0"/>
              </a:rPr>
              <a:t>...</a:t>
            </a:r>
            <a:r>
              <a:rPr lang="nn-NO" sz="2000" dirty="0" smtClean="0">
                <a:solidFill>
                  <a:srgbClr val="999999"/>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92D050"/>
                </a:solidFill>
                <a:latin typeface="Consolas" panose="020B0609020204030204" pitchFamily="49" charset="0"/>
              </a:rPr>
              <a:t>"</a:t>
            </a:r>
            <a:r>
              <a:rPr lang="nn-NO" sz="2000" dirty="0" smtClean="0">
                <a:solidFill>
                  <a:srgbClr val="92D050"/>
                </a:solidFill>
                <a:latin typeface="Consolas" panose="020B0609020204030204" pitchFamily="49" charset="0"/>
              </a:rPr>
              <a:t>keyN"</a:t>
            </a:r>
            <a:r>
              <a:rPr lang="nn-NO" sz="2000" dirty="0" smtClean="0">
                <a:solidFill>
                  <a:srgbClr val="999999"/>
                </a:solidFill>
                <a:latin typeface="Consolas" panose="020B0609020204030204" pitchFamily="49" charset="0"/>
              </a:rPr>
              <a:t>: </a:t>
            </a:r>
            <a:r>
              <a:rPr lang="nn-NO" sz="2000" dirty="0" smtClean="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FE1212"/>
                </a:solidFill>
                <a:latin typeface="Consolas" panose="020B0609020204030204" pitchFamily="49" charset="0"/>
              </a:rPr>
              <a:t>]</a:t>
            </a:r>
            <a:r>
              <a:rPr lang="nn-NO" sz="2000" dirty="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Tree>
    <p:extLst>
      <p:ext uri="{BB962C8B-B14F-4D97-AF65-F5344CB8AC3E}">
        <p14:creationId xmlns:p14="http://schemas.microsoft.com/office/powerpoint/2010/main" val="24774773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015663"/>
          </a:xfrm>
          <a:prstGeom prst="rect">
            <a:avLst/>
          </a:prstGeom>
          <a:noFill/>
        </p:spPr>
        <p:txBody>
          <a:bodyPr wrap="square">
            <a:spAutoFit/>
          </a:bodyPr>
          <a:lstStyle>
            <a:defPPr>
              <a:defRPr lang="en-US"/>
            </a:defPPr>
            <a:lvl1pPr>
              <a:defRPr sz="3600" i="1">
                <a:solidFill>
                  <a:srgbClr val="C10374"/>
                </a:solidFill>
                <a:latin typeface="Century" panose="02040604050505020304" pitchFamily="18" charset="0"/>
              </a:defRPr>
            </a:lvl1pPr>
          </a:lstStyle>
          <a:p>
            <a:r>
              <a:rPr lang="en-US" sz="6000" dirty="0"/>
              <a:t>HTML DOM / DHTML</a:t>
            </a:r>
          </a:p>
        </p:txBody>
      </p:sp>
      <p:sp>
        <p:nvSpPr>
          <p:cNvPr id="3" name="Rectangle 2"/>
          <p:cNvSpPr/>
          <p:nvPr/>
        </p:nvSpPr>
        <p:spPr>
          <a:xfrm>
            <a:off x="152400" y="3429000"/>
            <a:ext cx="8839200" cy="1323439"/>
          </a:xfrm>
          <a:prstGeom prst="rect">
            <a:avLst/>
          </a:prstGeom>
          <a:noFill/>
        </p:spPr>
        <p:txBody>
          <a:bodyPr wrap="square">
            <a:spAutoFit/>
          </a:bodyPr>
          <a:lstStyle/>
          <a:p>
            <a:pPr algn="just"/>
            <a:r>
              <a:rPr lang="en-IN" sz="2000" dirty="0">
                <a:solidFill>
                  <a:schemeClr val="accent2">
                    <a:lumMod val="75000"/>
                  </a:schemeClr>
                </a:solidFill>
                <a:latin typeface="Century" panose="02040604050505020304" pitchFamily="18" charset="0"/>
              </a:rPr>
              <a:t>When a web page is loaded, the browser creates a Document Object Model of the page, which is an object oriented representation of an HTML document, that acts as an interface between JavaScript and the document itself and allows the creation of dynamic web pages.</a:t>
            </a:r>
          </a:p>
        </p:txBody>
      </p:sp>
    </p:spTree>
    <p:extLst>
      <p:ext uri="{BB962C8B-B14F-4D97-AF65-F5344CB8AC3E}">
        <p14:creationId xmlns:p14="http://schemas.microsoft.com/office/powerpoint/2010/main" val="37690721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938992"/>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d</a:t>
            </a:r>
            <a:r>
              <a:rPr lang="en-US" sz="6000" dirty="0" smtClean="0"/>
              <a:t>estructuring assignment</a:t>
            </a:r>
            <a:endParaRPr lang="en-US" sz="6000" dirty="0"/>
          </a:p>
        </p:txBody>
      </p:sp>
    </p:spTree>
    <p:extLst>
      <p:ext uri="{BB962C8B-B14F-4D97-AF65-F5344CB8AC3E}">
        <p14:creationId xmlns:p14="http://schemas.microsoft.com/office/powerpoint/2010/main" val="10455992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destructuring assignment</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grpSp>
        <p:nvGrpSpPr>
          <p:cNvPr id="4" name="Group 3"/>
          <p:cNvGrpSpPr/>
          <p:nvPr/>
        </p:nvGrpSpPr>
        <p:grpSpPr>
          <a:xfrm>
            <a:off x="228600" y="2511676"/>
            <a:ext cx="8763000" cy="2031325"/>
            <a:chOff x="228600" y="2459504"/>
            <a:chExt cx="8763000" cy="2031325"/>
          </a:xfrm>
        </p:grpSpPr>
        <p:sp>
          <p:nvSpPr>
            <p:cNvPr id="5" name="Rectangle 4"/>
            <p:cNvSpPr/>
            <p:nvPr/>
          </p:nvSpPr>
          <p:spPr>
            <a:xfrm>
              <a:off x="228600" y="2459504"/>
              <a:ext cx="4191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00B050"/>
                  </a:solidFill>
                  <a:latin typeface="Consolas" panose="020B0609020204030204" pitchFamily="49" charset="0"/>
                </a:rPr>
                <a:t>// </a:t>
              </a:r>
              <a:r>
                <a:rPr lang="en-IN" sz="1800" dirty="0">
                  <a:solidFill>
                    <a:srgbClr val="00B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4419600" y="2459504"/>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00B050"/>
                  </a:solidFill>
                  <a:latin typeface="Consolas" panose="020B0609020204030204" pitchFamily="49" charset="0"/>
                </a:rPr>
                <a:t>// </a:t>
              </a:r>
              <a:r>
                <a:rPr lang="en-IN" sz="1800" dirty="0">
                  <a:solidFill>
                    <a:srgbClr val="00B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00B050"/>
                  </a:solidFill>
                  <a:latin typeface="Consolas" panose="020B0609020204030204" pitchFamily="49" charset="0"/>
                </a:rPr>
                <a:t>// </a:t>
              </a:r>
              <a:r>
                <a:rPr lang="en-IN" sz="1800" dirty="0">
                  <a:solidFill>
                    <a:srgbClr val="00B050"/>
                  </a:solidFill>
                  <a:latin typeface="Consolas" panose="020B0609020204030204" pitchFamily="49" charset="0"/>
                </a:rPr>
                <a:t>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3</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spTree>
    <p:extLst>
      <p:ext uri="{BB962C8B-B14F-4D97-AF65-F5344CB8AC3E}">
        <p14:creationId xmlns:p14="http://schemas.microsoft.com/office/powerpoint/2010/main" val="12988084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destructuring assignment</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grpSp>
        <p:nvGrpSpPr>
          <p:cNvPr id="5" name="Group 4"/>
          <p:cNvGrpSpPr/>
          <p:nvPr/>
        </p:nvGrpSpPr>
        <p:grpSpPr>
          <a:xfrm>
            <a:off x="76200" y="2511677"/>
            <a:ext cx="8915400" cy="2308324"/>
            <a:chOff x="76200" y="2511677"/>
            <a:chExt cx="8915400" cy="2308324"/>
          </a:xfrm>
        </p:grpSpPr>
        <p:sp>
          <p:nvSpPr>
            <p:cNvPr id="4" name="Rectangle 3"/>
            <p:cNvSpPr/>
            <p:nvPr/>
          </p:nvSpPr>
          <p:spPr>
            <a:xfrm>
              <a:off x="76200" y="2511677"/>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4419600" y="2511677"/>
              <a:ext cx="4572000" cy="2308324"/>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3, 4, 5, 6</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spTree>
    <p:extLst>
      <p:ext uri="{BB962C8B-B14F-4D97-AF65-F5344CB8AC3E}">
        <p14:creationId xmlns:p14="http://schemas.microsoft.com/office/powerpoint/2010/main" val="42812520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"use strict"</a:t>
            </a:r>
          </a:p>
        </p:txBody>
      </p:sp>
    </p:spTree>
    <p:extLst>
      <p:ext uri="{BB962C8B-B14F-4D97-AF65-F5344CB8AC3E}">
        <p14:creationId xmlns:p14="http://schemas.microsoft.com/office/powerpoint/2010/main" val="30842338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4707899"/>
            <a:ext cx="7696200" cy="646331"/>
          </a:xfrm>
          <a:prstGeom prst="rect">
            <a:avLst/>
          </a:prstGeom>
        </p:spPr>
        <p:txBody>
          <a:bodyPr wrap="square">
            <a:spAutoFit/>
          </a:bodyPr>
          <a:lstStyle/>
          <a:p>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14400"/>
            <a:ext cx="8839200" cy="5378845"/>
          </a:xfrm>
          <a:prstGeom prst="rect">
            <a:avLst/>
          </a:prstGeom>
        </p:spPr>
        <p:txBody>
          <a:bodyPr wrap="square">
            <a:spAutoFit/>
          </a:bodyPr>
          <a:lstStyle/>
          <a:p>
            <a:pPr algn="just"/>
            <a:r>
              <a:rPr lang="en-IN" i="1" dirty="0">
                <a:solidFill>
                  <a:srgbClr val="13D9E3"/>
                </a:solidFill>
                <a:latin typeface="Segoe UI Light" panose="020B0502040204020203" pitchFamily="34" charset="0"/>
                <a:cs typeface="Segoe UI Light" panose="020B0502040204020203" pitchFamily="34" charset="0"/>
              </a:rPr>
              <a:t>The strict mode in JavaScript does not allow following things:</a:t>
            </a:r>
            <a:endParaRPr lang="en-IN" dirty="0">
              <a:solidFill>
                <a:srgbClr val="494949"/>
              </a:solidFill>
              <a:latin typeface="Segoe UI Light" panose="020B0502040204020203" pitchFamily="34" charset="0"/>
              <a:cs typeface="Segoe UI Light" panose="020B0502040204020203" pitchFamily="34" charset="0"/>
            </a:endParaRPr>
          </a:p>
          <a:p>
            <a:pPr marL="457200" indent="-457200" algn="just">
              <a:lnSpc>
                <a:spcPct val="150000"/>
              </a:lnSpc>
              <a:buFont typeface="+mj-lt"/>
              <a:buAutoNum type="arabicPeriod"/>
            </a:pPr>
            <a:r>
              <a:rPr lang="en-IN" dirty="0" smtClean="0">
                <a:solidFill>
                  <a:srgbClr val="494949"/>
                </a:solidFill>
                <a:latin typeface="Segoe UI Light" panose="020B0502040204020203" pitchFamily="34" charset="0"/>
                <a:cs typeface="Segoe UI Light" panose="020B0502040204020203" pitchFamily="34" charset="0"/>
              </a:rPr>
              <a:t>Use </a:t>
            </a:r>
            <a:r>
              <a:rPr lang="en-IN" dirty="0">
                <a:solidFill>
                  <a:srgbClr val="494949"/>
                </a:solidFill>
                <a:latin typeface="Segoe UI Light" panose="020B0502040204020203" pitchFamily="34" charset="0"/>
                <a:cs typeface="Segoe UI Light" panose="020B0502040204020203" pitchFamily="34" charset="0"/>
              </a:rPr>
              <a:t>of undefined variables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Use of reserved keywords as variable or function name</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properties of an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parameters of function</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Assign values to read-only properties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Modifying arguments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Octal numeric literals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with statement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eval function to create a variable</a:t>
            </a:r>
            <a:endParaRPr lang="en-IN" b="0" i="0" dirty="0">
              <a:solidFill>
                <a:srgbClr val="494949"/>
              </a:solidFill>
              <a:effectLst/>
              <a:latin typeface="Segoe UI Light" panose="020B0502040204020203" pitchFamily="34" charset="0"/>
              <a:cs typeface="Segoe UI Light" panose="020B0502040204020203" pitchFamily="34" charset="0"/>
            </a:endParaRPr>
          </a:p>
        </p:txBody>
      </p:sp>
      <p:sp>
        <p:nvSpPr>
          <p:cNvPr id="10" name="Rectangle 9"/>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01482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Strict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mode applies to entire scripts or to individual functions. It doesn't apply to block statements enclosed in </a:t>
            </a:r>
            <a:r>
              <a:rPr lang="en-I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419100" y="2565737"/>
            <a:ext cx="8458200" cy="101566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"use strict";</a:t>
            </a:r>
          </a:p>
          <a:p>
            <a:pPr marL="342900" indent="-34290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cs typeface="Arial" panose="020B0604020202020204" pitchFamily="34" charset="0"/>
              </a:rPr>
              <a:t>'use strict';</a:t>
            </a:r>
            <a:endParaRPr lang="en-IN" sz="2000" dirty="0">
              <a:solidFill>
                <a:srgbClr val="FF7F27"/>
              </a:solidFill>
              <a:latin typeface="Consolas" panose="020B0609020204030204" pitchFamily="49" charset="0"/>
              <a:cs typeface="Arial" panose="020B0604020202020204" pitchFamily="34" charset="0"/>
            </a:endParaRPr>
          </a:p>
        </p:txBody>
      </p:sp>
      <p:sp>
        <p:nvSpPr>
          <p:cNvPr id="11" name="Rectangle 10"/>
          <p:cNvSpPr/>
          <p:nvPr/>
        </p:nvSpPr>
        <p:spPr>
          <a:xfrm>
            <a:off x="152400" y="2221045"/>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551872"/>
            <a:ext cx="86487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use strict"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57350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long</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literal</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strings</a:t>
            </a:r>
            <a:endParaRPr lang="en-US" sz="6000" dirty="0"/>
          </a:p>
        </p:txBody>
      </p:sp>
    </p:spTree>
    <p:extLst>
      <p:ext uri="{BB962C8B-B14F-4D97-AF65-F5344CB8AC3E}">
        <p14:creationId xmlns:p14="http://schemas.microsoft.com/office/powerpoint/2010/main" val="28452757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long literal strings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1200329"/>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Sometimes, your code will include strings which are very long. Rather than having lines that go on endlessly, or wrap at the whim of your editor, you may wish to specifically break the string into multiple lines in the source code without affecting the actual string contents. There are two ways you can do this.</a:t>
            </a:r>
            <a:endParaRPr lang="en-US" sz="1800" dirty="0">
              <a:latin typeface="Arial" panose="020B0604020202020204" pitchFamily="34" charset="0"/>
              <a:cs typeface="Arial" panose="020B0604020202020204" pitchFamily="34" charset="0"/>
            </a:endParaRPr>
          </a:p>
        </p:txBody>
      </p:sp>
      <p:sp>
        <p:nvSpPr>
          <p:cNvPr id="5" name="Rectangle 4"/>
          <p:cNvSpPr/>
          <p:nvPr/>
        </p:nvSpPr>
        <p:spPr>
          <a:xfrm>
            <a:off x="4191000" y="126555"/>
            <a:ext cx="4887686"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Strings can be enclosed within either single quotes, double quotes or backtick.</a:t>
            </a:r>
          </a:p>
        </p:txBody>
      </p:sp>
      <p:sp>
        <p:nvSpPr>
          <p:cNvPr id="8" name="Rectangle 2"/>
          <p:cNvSpPr>
            <a:spLocks noChangeArrowheads="1"/>
          </p:cNvSpPr>
          <p:nvPr/>
        </p:nvSpPr>
        <p:spPr bwMode="auto">
          <a:xfrm>
            <a:off x="272144" y="2953703"/>
            <a:ext cx="8610600" cy="3200876"/>
          </a:xfrm>
          <a:prstGeom prst="rect">
            <a:avLst/>
          </a:prstGeom>
          <a:solidFill>
            <a:schemeClr val="accent3">
              <a:lumMod val="20000"/>
              <a:lumOff val="80000"/>
            </a:schemeClr>
          </a:solidFill>
          <a:ln w="12700">
            <a:solidFill>
              <a:srgbClr val="00FF87"/>
            </a:solid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dirty="0" smtClean="0">
                <a:solidFill>
                  <a:srgbClr val="0077AA"/>
                </a:solidFill>
                <a:latin typeface="Consolas" panose="020B0609020204030204" pitchFamily="49" charset="0"/>
              </a:rPr>
              <a:t> </a:t>
            </a:r>
            <a:r>
              <a:rPr kumimoji="0" lang="en-US" sz="1600" b="0" i="0" u="none" strike="noStrike" cap="none" normalizeH="0" baseline="0" dirty="0" smtClean="0">
                <a:ln>
                  <a:noFill/>
                </a:ln>
                <a:solidFill>
                  <a:srgbClr val="0077AA"/>
                </a:solidFill>
                <a:effectLst/>
                <a:latin typeface="Consolas" panose="020B0609020204030204" pitchFamily="49" charset="0"/>
              </a:rPr>
              <a:t>let</a:t>
            </a:r>
            <a:r>
              <a:rPr kumimoji="0" lang="en-US" sz="1600" b="0" i="0" u="none" strike="noStrike" cap="none" normalizeH="0" baseline="0" dirty="0" smtClean="0">
                <a:ln>
                  <a:noFill/>
                </a:ln>
                <a:solidFill>
                  <a:srgbClr val="000000"/>
                </a:solidFill>
                <a:effectLst/>
                <a:latin typeface="Consolas" panose="020B0609020204030204" pitchFamily="49" charset="0"/>
              </a:rPr>
              <a:t> single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'single-quoted'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double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"double-quoted"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9999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backticks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`backticks`</a:t>
            </a:r>
            <a:r>
              <a:rPr kumimoji="0" lang="en-US" sz="1600" b="0" i="0" u="none" strike="noStrike" cap="none" normalizeH="0" baseline="0" dirty="0" smtClean="0">
                <a:ln>
                  <a:noFill/>
                </a:ln>
                <a:solidFill>
                  <a:srgbClr val="999999"/>
                </a:solidFill>
                <a:effectLst/>
                <a:latin typeface="Consolas" panose="020B0609020204030204" pitchFamily="49" charset="0"/>
              </a:rPr>
              <a:t>;</a:t>
            </a:r>
            <a:r>
              <a:rPr kumimoji="0" lang="en-US" sz="16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p>
          <a:p>
            <a:pPr lvl="0"/>
            <a:r>
              <a:rPr lang="en-US" sz="1600" dirty="0">
                <a:solidFill>
                  <a:srgbClr val="A67F59"/>
                </a:solidFill>
                <a:latin typeface="Consolas" panose="020B0609020204030204" pitchFamily="49" charset="0"/>
              </a:rPr>
              <a:t>                </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"to wrap across multiple lines because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smtClean="0"/>
          </a:p>
          <a:p>
            <a:pPr lvl="0"/>
            <a:endParaRPr lang="en-US" sz="1600" dirty="0">
              <a:latin typeface="Arial" panose="020B0604020202020204" pitchFamily="34" charset="0"/>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 </a:t>
            </a:r>
          </a:p>
          <a:p>
            <a:pPr lvl="0"/>
            <a:r>
              <a:rPr lang="en-US" sz="1600" dirty="0">
                <a:solidFill>
                  <a:srgbClr val="669900"/>
                </a:solidFill>
                <a:latin typeface="Consolas" panose="020B0609020204030204" pitchFamily="49" charset="0"/>
              </a:rPr>
              <a:t>                  to wrap across multiple lines because \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a:latin typeface="Arial" panose="020B0604020202020204" pitchFamily="34" charset="0"/>
            </a:endParaRPr>
          </a:p>
        </p:txBody>
      </p:sp>
    </p:spTree>
    <p:extLst>
      <p:ext uri="{BB962C8B-B14F-4D97-AF65-F5344CB8AC3E}">
        <p14:creationId xmlns:p14="http://schemas.microsoft.com/office/powerpoint/2010/main" val="13030202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let</a:t>
            </a:r>
            <a:endParaRPr lang="en-US" sz="6000" dirty="0"/>
          </a:p>
        </p:txBody>
      </p:sp>
      <p:sp>
        <p:nvSpPr>
          <p:cNvPr id="3" name="Rectangle 2"/>
          <p:cNvSpPr/>
          <p:nvPr/>
        </p:nvSpPr>
        <p:spPr>
          <a:xfrm>
            <a:off x="381000" y="2565231"/>
            <a:ext cx="5464630" cy="3785652"/>
          </a:xfrm>
          <a:prstGeom prst="rect">
            <a:avLst/>
          </a:prstGeom>
        </p:spPr>
        <p:txBody>
          <a:bodyPr wrap="square">
            <a:spAutoFit/>
          </a:bodyPr>
          <a:lstStyle/>
          <a:p>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'area 51'</a:t>
            </a:r>
            <a:r>
              <a:rPr lang="en-IN" sz="2000" dirty="0">
                <a:solidFill>
                  <a:srgbClr val="D4D4D4"/>
                </a:solidFill>
                <a:latin typeface="Consolas" panose="020B0609020204030204" pitchFamily="49" charset="0"/>
              </a:rPr>
              <a:t>;</a:t>
            </a:r>
          </a:p>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let</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'area 27'</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if</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let</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'area 21'</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310522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let</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9075"/>
            <a:ext cx="8839200" cy="923330"/>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allows you to declare variables that are limited in scope to the block, statement, or expression on which it is used. This is unlike the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keyword, which defines a variable globally, or locally to an entire function regardless of block scope.</a:t>
            </a:r>
            <a:endParaRPr lang="en-US" sz="1800" dirty="0">
              <a:latin typeface="Arial" panose="020B0604020202020204" pitchFamily="34" charset="0"/>
              <a:cs typeface="Arial" panose="020B0604020202020204" pitchFamily="34" charset="0"/>
            </a:endParaRPr>
          </a:p>
        </p:txBody>
      </p:sp>
      <p:sp>
        <p:nvSpPr>
          <p:cNvPr id="10" name="Rectangle 9"/>
          <p:cNvSpPr/>
          <p:nvPr/>
        </p:nvSpPr>
        <p:spPr>
          <a:xfrm>
            <a:off x="228600" y="2743200"/>
            <a:ext cx="8686800" cy="584775"/>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varN</a:t>
            </a:r>
            <a:r>
              <a:rPr lang="en-IN" sz="1600" dirty="0">
                <a:latin typeface="Arial" panose="020B0604020202020204" pitchFamily="34" charset="0"/>
                <a:cs typeface="Arial" panose="020B0604020202020204" pitchFamily="34" charset="0"/>
              </a:rPr>
              <a:t>: 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4" name="Rectangle 13"/>
          <p:cNvSpPr/>
          <p:nvPr/>
        </p:nvSpPr>
        <p:spPr>
          <a:xfrm>
            <a:off x="228600" y="2209800"/>
            <a:ext cx="8686800" cy="400110"/>
          </a:xfrm>
          <a:prstGeom prst="rect">
            <a:avLst/>
          </a:prstGeom>
          <a:solidFill>
            <a:schemeClr val="bg2">
              <a:lumMod val="10000"/>
            </a:schemeClr>
          </a:solid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a:solidFill>
                  <a:srgbClr val="FFC90E"/>
                </a:solidFill>
                <a:latin typeface="Consolas" panose="020B0609020204030204" pitchFamily="49" charset="0"/>
              </a:rPr>
              <a:t>var1</a:t>
            </a:r>
            <a:r>
              <a:rPr lang="nn-NO" sz="2000" dirty="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4" name="Rectangle 3"/>
          <p:cNvSpPr/>
          <p:nvPr/>
        </p:nvSpPr>
        <p:spPr>
          <a:xfrm>
            <a:off x="228600" y="3531275"/>
            <a:ext cx="86106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let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a:t>
            </a:r>
          </a:p>
          <a:p>
            <a:r>
              <a:rPr lang="en-US" sz="1800" smtClean="0">
                <a:solidFill>
                  <a:srgbClr val="F06431"/>
                </a:solidFill>
                <a:latin typeface="Consolas" panose="020B0609020204030204" pitchFamily="49" charset="0"/>
              </a:rPr>
              <a:t>     console</a:t>
            </a:r>
            <a:r>
              <a:rPr lang="en-US" sz="1800" smtClean="0">
                <a:solidFill>
                  <a:srgbClr val="D3AF86"/>
                </a:solidFill>
                <a:latin typeface="Consolas" panose="020B0609020204030204" pitchFamily="49" charset="0"/>
              </a:rPr>
              <a:t>.</a:t>
            </a:r>
            <a:r>
              <a:rPr lang="en-US" sz="1800" smtClean="0">
                <a:solidFill>
                  <a:srgbClr val="7E602C"/>
                </a:solidFill>
                <a:latin typeface="Consolas" panose="020B0609020204030204" pitchFamily="49" charset="0"/>
              </a:rPr>
              <a:t>log</a:t>
            </a:r>
            <a:r>
              <a:rPr lang="en-US" sz="1800" smtClean="0">
                <a:solidFill>
                  <a:srgbClr val="D3AF86"/>
                </a:solidFill>
                <a:latin typeface="Consolas" panose="020B0609020204030204" pitchFamily="49" charset="0"/>
              </a:rPr>
              <a:t>(</a:t>
            </a:r>
            <a:r>
              <a:rPr lang="en-US" sz="1800" smtClean="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A57A4C"/>
                </a:solidFill>
                <a:latin typeface="Consolas" panose="020B0609020204030204" pitchFamily="49" charset="0"/>
              </a:rPr>
              <a:t>// x is not defined</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5980166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830997"/>
          </a:xfrm>
          <a:prstGeom prst="rect">
            <a:avLst/>
          </a:prstGeom>
        </p:spPr>
        <p:txBody>
          <a:bodyPr wrap="square">
            <a:spAutoFit/>
          </a:bodyPr>
          <a:lstStyle/>
          <a:p>
            <a:r>
              <a:rPr lang="en-US" sz="4800" dirty="0" smtClean="0">
                <a:solidFill>
                  <a:srgbClr val="440F8B"/>
                </a:solidFill>
                <a:latin typeface="Arial" pitchFamily="34" charset="0"/>
                <a:cs typeface="Arial" pitchFamily="34" charset="0"/>
              </a:rPr>
              <a:t>HTML DOM is</a:t>
            </a:r>
            <a:endParaRPr lang="en-US" sz="4800" dirty="0">
              <a:solidFill>
                <a:srgbClr val="440F8B"/>
              </a:solidFill>
              <a:latin typeface="Arial" pitchFamily="34" charset="0"/>
              <a:cs typeface="Arial" pitchFamily="34" charset="0"/>
            </a:endParaRPr>
          </a:p>
        </p:txBody>
      </p:sp>
      <p:sp>
        <p:nvSpPr>
          <p:cNvPr id="3" name="Rectangle 2"/>
          <p:cNvSpPr/>
          <p:nvPr/>
        </p:nvSpPr>
        <p:spPr>
          <a:xfrm>
            <a:off x="304800" y="914400"/>
            <a:ext cx="8534400" cy="954107"/>
          </a:xfrm>
          <a:prstGeom prst="rect">
            <a:avLst/>
          </a:prstGeom>
          <a:solidFill>
            <a:schemeClr val="bg1">
              <a:lumMod val="95000"/>
            </a:schemeClr>
          </a:solidFill>
        </p:spPr>
        <p:txBody>
          <a:bodyPr wrap="square">
            <a:spAutoFit/>
          </a:bodyPr>
          <a:lstStyle/>
          <a:p>
            <a:r>
              <a:rPr lang="en-US" sz="2800" dirty="0" smtClean="0"/>
              <a:t>A Document Object Model for HTML</a:t>
            </a:r>
          </a:p>
          <a:p>
            <a:r>
              <a:rPr lang="en-US" sz="2800" dirty="0" smtClean="0"/>
              <a:t>A standard programming interface for HTML</a:t>
            </a:r>
            <a:endParaRPr lang="en-US" sz="2800" dirty="0"/>
          </a:p>
        </p:txBody>
      </p:sp>
      <p:sp>
        <p:nvSpPr>
          <p:cNvPr id="4" name="Rectangle 3"/>
          <p:cNvSpPr/>
          <p:nvPr/>
        </p:nvSpPr>
        <p:spPr>
          <a:xfrm>
            <a:off x="304800" y="1981200"/>
            <a:ext cx="8534400" cy="830997"/>
          </a:xfrm>
          <a:prstGeom prst="rect">
            <a:avLst/>
          </a:prstGeom>
        </p:spPr>
        <p:txBody>
          <a:bodyPr wrap="square">
            <a:spAutoFit/>
          </a:bodyPr>
          <a:lstStyle/>
          <a:p>
            <a:r>
              <a:rPr lang="en-US" dirty="0" smtClean="0"/>
              <a:t>The HTML DOM defines the objects and properties of all HTML elements, and the methods to access them.</a:t>
            </a:r>
            <a:endParaRPr lang="en-US" dirty="0"/>
          </a:p>
        </p:txBody>
      </p:sp>
      <p:cxnSp>
        <p:nvCxnSpPr>
          <p:cNvPr id="6" name="Straight Connector 5"/>
          <p:cNvCxnSpPr/>
          <p:nvPr/>
        </p:nvCxnSpPr>
        <p:spPr>
          <a:xfrm>
            <a:off x="0" y="1992086"/>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4800" y="2819400"/>
            <a:ext cx="8534400" cy="1200329"/>
          </a:xfrm>
          <a:prstGeom prst="rect">
            <a:avLst/>
          </a:prstGeom>
          <a:solidFill>
            <a:schemeClr val="bg1">
              <a:lumMod val="95000"/>
            </a:schemeClr>
          </a:solidFill>
        </p:spPr>
        <p:txBody>
          <a:bodyPr wrap="square">
            <a:spAutoFit/>
          </a:bodyPr>
          <a:lstStyle/>
          <a:p>
            <a:r>
              <a:rPr lang="en-US" dirty="0" smtClean="0"/>
              <a:t>In other words: The HTML DOM is a standard for how to </a:t>
            </a:r>
            <a:r>
              <a:rPr lang="en-US" sz="3600" b="1" dirty="0" smtClean="0"/>
              <a:t>get, change, add, or delete</a:t>
            </a:r>
            <a:r>
              <a:rPr lang="en-US" sz="3200" b="1" dirty="0" smtClean="0"/>
              <a:t> </a:t>
            </a:r>
            <a:r>
              <a:rPr lang="en-US" sz="3200" dirty="0" smtClean="0"/>
              <a:t>HTML elements.</a:t>
            </a:r>
            <a:endParaRPr lang="en-US" dirty="0" smtClean="0"/>
          </a:p>
        </p:txBody>
      </p:sp>
      <p:sp>
        <p:nvSpPr>
          <p:cNvPr id="8" name="Rectangle 7"/>
          <p:cNvSpPr/>
          <p:nvPr/>
        </p:nvSpPr>
        <p:spPr>
          <a:xfrm>
            <a:off x="152400" y="4265474"/>
            <a:ext cx="8839200" cy="1077218"/>
          </a:xfrm>
          <a:prstGeom prst="rect">
            <a:avLst/>
          </a:prstGeom>
          <a:solidFill>
            <a:schemeClr val="tx1">
              <a:lumMod val="95000"/>
              <a:lumOff val="5000"/>
            </a:schemeClr>
          </a:solidFill>
          <a:ln w="38100">
            <a:noFill/>
          </a:ln>
        </p:spPr>
        <p:txBody>
          <a:bodyPr wrap="square">
            <a:spAutoFit/>
          </a:bodyPr>
          <a:lstStyle/>
          <a:p>
            <a:r>
              <a:rPr lang="en-US" sz="3200" b="1" i="1" dirty="0" smtClean="0">
                <a:solidFill>
                  <a:schemeClr val="bg1"/>
                </a:solidFill>
                <a:latin typeface="Arial" pitchFamily="34" charset="0"/>
                <a:cs typeface="Arial" pitchFamily="34" charset="0"/>
              </a:rPr>
              <a:t>DHTML is about using JavaScript to control, access and manipulate HTML elements.</a:t>
            </a:r>
            <a:endParaRPr lang="en-US" sz="3200" b="1" i="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567668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let</a:t>
            </a:r>
            <a:r>
              <a:rPr lang="en-IN" sz="3600" i="1" dirty="0">
                <a:solidFill>
                  <a:srgbClr val="13D9E3"/>
                </a:solidFill>
                <a:latin typeface="Arial" panose="020B0604020202020204" pitchFamily="34" charset="0"/>
                <a:cs typeface="Arial" panose="020B0604020202020204" pitchFamily="34" charset="0"/>
              </a:rPr>
              <a:t> re-declare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6200" y="1295400"/>
            <a:ext cx="8991600" cy="646331"/>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bindings are not subject to </a:t>
            </a:r>
            <a:r>
              <a:rPr lang="en-IN" sz="1800" b="1" i="1" dirty="0">
                <a:solidFill>
                  <a:srgbClr val="E90919"/>
                </a:solidFill>
                <a:latin typeface="Arial" panose="020B0604020202020204" pitchFamily="34" charset="0"/>
                <a:cs typeface="Arial" panose="020B0604020202020204" pitchFamily="34" charset="0"/>
              </a:rPr>
              <a:t>Variable Hoisting</a:t>
            </a:r>
            <a:r>
              <a:rPr lang="en-IN" sz="1800" dirty="0">
                <a:latin typeface="Arial" panose="020B0604020202020204" pitchFamily="34" charset="0"/>
                <a:cs typeface="Arial" panose="020B0604020202020204" pitchFamily="34" charset="0"/>
              </a:rPr>
              <a:t>, which means that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declarations do not move to the top of the current execution context.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4419599" y="148717"/>
            <a:ext cx="4550229" cy="1015663"/>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Re-declaring </a:t>
            </a:r>
            <a:r>
              <a:rPr lang="en-IN" sz="2000" i="1" dirty="0">
                <a:solidFill>
                  <a:srgbClr val="FFFF00"/>
                </a:solidFill>
                <a:latin typeface="Arial" panose="020B0604020202020204" pitchFamily="34" charset="0"/>
                <a:cs typeface="Arial" panose="020B0604020202020204" pitchFamily="34" charset="0"/>
              </a:rPr>
              <a:t>the same variable within the same function or block scope raises a SyntaxError.</a:t>
            </a:r>
          </a:p>
        </p:txBody>
      </p:sp>
      <p:sp>
        <p:nvSpPr>
          <p:cNvPr id="9" name="Rectangle 8"/>
          <p:cNvSpPr/>
          <p:nvPr/>
        </p:nvSpPr>
        <p:spPr>
          <a:xfrm>
            <a:off x="152400" y="2072751"/>
            <a:ext cx="8763000" cy="400110"/>
          </a:xfrm>
          <a:prstGeom prst="rect">
            <a:avLst/>
          </a:prstGeom>
          <a:solidFill>
            <a:schemeClr val="bg2">
              <a:lumMod val="10000"/>
            </a:schemeClr>
          </a:solid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a:solidFill>
                  <a:srgbClr val="FFC90E"/>
                </a:solidFill>
                <a:latin typeface="Consolas" panose="020B0609020204030204" pitchFamily="49" charset="0"/>
              </a:rPr>
              <a:t>var1</a:t>
            </a:r>
            <a:r>
              <a:rPr lang="nn-NO" sz="2000" dirty="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5" name="Rectangle 4"/>
          <p:cNvSpPr/>
          <p:nvPr/>
        </p:nvSpPr>
        <p:spPr>
          <a:xfrm>
            <a:off x="152400" y="2772359"/>
            <a:ext cx="8686800" cy="3416320"/>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a:solidFill>
                  <a:srgbClr val="D3AF86"/>
                </a:solidFill>
                <a:latin typeface="Consolas" panose="020B0609020204030204" pitchFamily="49" charset="0"/>
              </a:rPr>
              <a:t> </a:t>
            </a:r>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let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2</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 SyntaxError thrown.</a:t>
            </a:r>
          </a:p>
          <a:p>
            <a:r>
              <a:rPr lang="en-US" sz="1800" dirty="0" smtClean="0">
                <a:solidFill>
                  <a:srgbClr val="98676A"/>
                </a:solidFill>
                <a:latin typeface="Consolas" panose="020B0609020204030204" pitchFamily="49" charset="0"/>
              </a:rPr>
              <a:t>     let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3</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 </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b</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2</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 SyntaxError thrown.</a:t>
            </a:r>
          </a:p>
          <a:p>
            <a:r>
              <a:rPr lang="en-US" sz="1800" dirty="0" smtClean="0">
                <a:solidFill>
                  <a:srgbClr val="98676A"/>
                </a:solidFill>
                <a:latin typeface="Consolas" panose="020B0609020204030204" pitchFamily="49" charset="0"/>
              </a:rPr>
              <a:t>     let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b</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3</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b</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08611548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const</a:t>
            </a:r>
            <a:endParaRPr lang="en-US" sz="6000" dirty="0"/>
          </a:p>
        </p:txBody>
      </p:sp>
    </p:spTree>
    <p:extLst>
      <p:ext uri="{BB962C8B-B14F-4D97-AF65-F5344CB8AC3E}">
        <p14:creationId xmlns:p14="http://schemas.microsoft.com/office/powerpoint/2010/main" val="51590810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c</a:t>
            </a:r>
            <a:r>
              <a:rPr lang="en-IN" sz="1800" dirty="0" smtClean="0">
                <a:solidFill>
                  <a:srgbClr val="0000FF"/>
                </a:solidFill>
                <a:latin typeface="Consolas" panose="020B0609020204030204" pitchFamily="49" charset="0"/>
              </a:rPr>
              <a:t>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are block-scoped, much like variables defined using the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statement. The value of a </a:t>
            </a:r>
            <a:r>
              <a:rPr lang="en-IN" sz="1800" dirty="0">
                <a:solidFill>
                  <a:srgbClr val="0000FF"/>
                </a:solidFill>
                <a:latin typeface="Consolas" panose="020B0609020204030204" pitchFamily="49" charset="0"/>
              </a:rPr>
              <a:t>const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cannot change through re-assignment, and it can't be </a:t>
            </a:r>
            <a:r>
              <a:rPr lang="en-IN" sz="1800" dirty="0" smtClean="0">
                <a:latin typeface="Arial" panose="020B0604020202020204" pitchFamily="34" charset="0"/>
                <a:cs typeface="Arial" panose="020B0604020202020204" pitchFamily="34" charset="0"/>
              </a:rPr>
              <a:t>declared.</a:t>
            </a:r>
            <a:endParaRPr lang="en-US" sz="1800" dirty="0">
              <a:latin typeface="Arial" panose="020B0604020202020204" pitchFamily="34" charset="0"/>
              <a:cs typeface="Arial" panose="020B0604020202020204" pitchFamily="34" charset="0"/>
            </a:endParaRPr>
          </a:p>
        </p:txBody>
      </p:sp>
      <p:sp>
        <p:nvSpPr>
          <p:cNvPr id="10" name="Rectangle 9"/>
          <p:cNvSpPr/>
          <p:nvPr/>
        </p:nvSpPr>
        <p:spPr>
          <a:xfrm>
            <a:off x="87084" y="2057400"/>
            <a:ext cx="8991600" cy="400110"/>
          </a:xfrm>
          <a:prstGeom prst="rect">
            <a:avLst/>
          </a:prstGeom>
          <a:solidFill>
            <a:schemeClr val="bg2">
              <a:lumMod val="10000"/>
            </a:schemeClr>
          </a:solidFill>
        </p:spPr>
        <p:txBody>
          <a:bodyPr wrap="square">
            <a:spAutoFit/>
          </a:bodyPr>
          <a:lstStyle/>
          <a:p>
            <a:r>
              <a:rPr lang="nn-NO" sz="2000" dirty="0" smtClean="0">
                <a:solidFill>
                  <a:srgbClr val="FF7F27"/>
                </a:solidFill>
                <a:latin typeface="Consolas" panose="020B0609020204030204" pitchFamily="49" charset="0"/>
              </a:rPr>
              <a:t>const </a:t>
            </a:r>
            <a:r>
              <a:rPr lang="nn-NO" sz="2000" dirty="0" smtClean="0">
                <a:solidFill>
                  <a:srgbClr val="FFC90E"/>
                </a:solidFill>
                <a:latin typeface="Consolas" panose="020B0609020204030204" pitchFamily="49" charset="0"/>
              </a:rPr>
              <a:t>var1</a:t>
            </a:r>
            <a:r>
              <a:rPr lang="nn-NO" sz="2000" dirty="0" smtClean="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5" name="Rectangle 4"/>
          <p:cNvSpPr/>
          <p:nvPr/>
        </p:nvSpPr>
        <p:spPr>
          <a:xfrm>
            <a:off x="241300" y="2895600"/>
            <a:ext cx="8597900" cy="3139321"/>
          </a:xfrm>
          <a:prstGeom prst="rect">
            <a:avLst/>
          </a:prstGeom>
        </p:spPr>
        <p:txBody>
          <a:bodyPr wrap="square">
            <a:spAutoFit/>
          </a:bodyPr>
          <a:lstStyle/>
          <a:p>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id</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firstName</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const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 = {</a:t>
            </a:r>
          </a:p>
          <a:p>
            <a:r>
              <a:rPr lang="en-US" sz="1800" dirty="0" smtClean="0">
                <a:solidFill>
                  <a:srgbClr val="D3AF86"/>
                </a:solidFill>
                <a:latin typeface="Consolas" panose="020B0609020204030204" pitchFamily="49" charset="0"/>
              </a:rPr>
              <a:t>    id:</a:t>
            </a:r>
            <a:r>
              <a:rPr lang="en-US" sz="1800" dirty="0" smtClean="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firstName</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lastName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Bagde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for</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const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element</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element</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94934613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 </a:t>
            </a:r>
            <a:r>
              <a:rPr lang="en-IN" sz="3600" i="1" dirty="0" smtClean="0">
                <a:solidFill>
                  <a:srgbClr val="13D9E3"/>
                </a:solidFill>
                <a:latin typeface="Arial" panose="020B0604020202020204" pitchFamily="34" charset="0"/>
                <a:cs typeface="Arial" panose="020B0604020202020204" pitchFamily="34" charset="0"/>
              </a:rPr>
              <a:t>re-declare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419599" y="148717"/>
            <a:ext cx="4550229" cy="1015663"/>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Re-declaring </a:t>
            </a:r>
            <a:r>
              <a:rPr lang="en-IN" sz="2000" i="1" dirty="0">
                <a:solidFill>
                  <a:srgbClr val="FFFF00"/>
                </a:solidFill>
                <a:latin typeface="Arial" panose="020B0604020202020204" pitchFamily="34" charset="0"/>
                <a:cs typeface="Arial" panose="020B0604020202020204" pitchFamily="34" charset="0"/>
              </a:rPr>
              <a:t>the same variable within the same function or block scope raises a SyntaxError.</a:t>
            </a:r>
          </a:p>
        </p:txBody>
      </p:sp>
      <p:sp>
        <p:nvSpPr>
          <p:cNvPr id="8" name="Rectangle 7"/>
          <p:cNvSpPr/>
          <p:nvPr/>
        </p:nvSpPr>
        <p:spPr>
          <a:xfrm>
            <a:off x="152400" y="1334869"/>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co</a:t>
            </a:r>
            <a:r>
              <a:rPr lang="en-IN" sz="1800" dirty="0" smtClean="0">
                <a:solidFill>
                  <a:srgbClr val="0000FF"/>
                </a:solidFill>
                <a:latin typeface="Consolas" panose="020B0609020204030204" pitchFamily="49" charset="0"/>
              </a:rPr>
              <a:t>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are block-scoped, much like variables defined using the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statement. The value of a </a:t>
            </a:r>
            <a:r>
              <a:rPr lang="en-IN" sz="1800" dirty="0">
                <a:solidFill>
                  <a:srgbClr val="0000FF"/>
                </a:solidFill>
                <a:latin typeface="Consolas" panose="020B0609020204030204" pitchFamily="49" charset="0"/>
              </a:rPr>
              <a:t>const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cannot change through re-assignment, and it can't be </a:t>
            </a:r>
            <a:r>
              <a:rPr lang="en-IN" sz="1800" dirty="0" smtClean="0">
                <a:latin typeface="Arial" panose="020B0604020202020204" pitchFamily="34" charset="0"/>
                <a:cs typeface="Arial" panose="020B0604020202020204" pitchFamily="34" charset="0"/>
              </a:rPr>
              <a:t>declared.</a:t>
            </a:r>
            <a:endParaRPr lang="en-US" sz="1800" dirty="0">
              <a:latin typeface="Arial" panose="020B0604020202020204" pitchFamily="34" charset="0"/>
              <a:cs typeface="Arial" panose="020B0604020202020204" pitchFamily="34" charset="0"/>
            </a:endParaRPr>
          </a:p>
        </p:txBody>
      </p:sp>
      <p:sp>
        <p:nvSpPr>
          <p:cNvPr id="10" name="Rectangle 9"/>
          <p:cNvSpPr/>
          <p:nvPr/>
        </p:nvSpPr>
        <p:spPr>
          <a:xfrm>
            <a:off x="87084" y="2209800"/>
            <a:ext cx="8991600" cy="400110"/>
          </a:xfrm>
          <a:prstGeom prst="rect">
            <a:avLst/>
          </a:prstGeom>
          <a:solidFill>
            <a:schemeClr val="bg2">
              <a:lumMod val="10000"/>
            </a:schemeClr>
          </a:solidFill>
        </p:spPr>
        <p:txBody>
          <a:bodyPr wrap="square">
            <a:spAutoFit/>
          </a:bodyPr>
          <a:lstStyle/>
          <a:p>
            <a:r>
              <a:rPr lang="nn-NO" sz="2000" dirty="0" smtClean="0">
                <a:solidFill>
                  <a:srgbClr val="FF7F27"/>
                </a:solidFill>
                <a:latin typeface="Consolas" panose="020B0609020204030204" pitchFamily="49" charset="0"/>
              </a:rPr>
              <a:t>const </a:t>
            </a:r>
            <a:r>
              <a:rPr lang="nn-NO" sz="2000" dirty="0" smtClean="0">
                <a:solidFill>
                  <a:srgbClr val="FFC90E"/>
                </a:solidFill>
                <a:latin typeface="Consolas" panose="020B0609020204030204" pitchFamily="49" charset="0"/>
              </a:rPr>
              <a:t>var1</a:t>
            </a:r>
            <a:r>
              <a:rPr lang="nn-NO" sz="2000" dirty="0" smtClean="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5" name="Rectangle 4"/>
          <p:cNvSpPr/>
          <p:nvPr/>
        </p:nvSpPr>
        <p:spPr>
          <a:xfrm>
            <a:off x="177800" y="3124200"/>
            <a:ext cx="8792028" cy="2308324"/>
          </a:xfrm>
          <a:prstGeom prst="rect">
            <a:avLst/>
          </a:prstGeom>
        </p:spPr>
        <p:txBody>
          <a:bodyPr wrap="square">
            <a:spAutoFit/>
          </a:bodyPr>
          <a:lstStyle/>
          <a:p>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const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const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1002</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 error Identifier 'x' has already been declared</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inner </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outer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16560212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t</a:t>
            </a:r>
            <a:r>
              <a:rPr lang="en-US" sz="6000" dirty="0" smtClean="0"/>
              <a:t>emplate </a:t>
            </a:r>
            <a:r>
              <a:rPr lang="en-US" sz="6000" dirty="0"/>
              <a:t>literals</a:t>
            </a:r>
          </a:p>
        </p:txBody>
      </p:sp>
    </p:spTree>
    <p:extLst>
      <p:ext uri="{BB962C8B-B14F-4D97-AF65-F5344CB8AC3E}">
        <p14:creationId xmlns:p14="http://schemas.microsoft.com/office/powerpoint/2010/main" val="40677492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Template literals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54107"/>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Template literals are enclosed by the</a:t>
            </a:r>
            <a:r>
              <a:rPr lang="en-IN" sz="2000" dirty="0">
                <a:solidFill>
                  <a:srgbClr val="E9DE49"/>
                </a:solidFill>
                <a:latin typeface="Arial" panose="020B0604020202020204" pitchFamily="34" charset="0"/>
                <a:cs typeface="Arial" panose="020B0604020202020204" pitchFamily="34" charset="0"/>
              </a:rPr>
              <a:t> </a:t>
            </a:r>
            <a:r>
              <a:rPr lang="en-IN" sz="2000" dirty="0">
                <a:solidFill>
                  <a:srgbClr val="E90919"/>
                </a:solidFill>
                <a:latin typeface="Consolas" panose="020B0609020204030204" pitchFamily="49" charset="0"/>
              </a:rPr>
              <a:t>back-tick (` </a:t>
            </a:r>
            <a:r>
              <a:rPr lang="en-IN" sz="2000" dirty="0" smtClean="0">
                <a:solidFill>
                  <a:srgbClr val="E90919"/>
                </a:solidFill>
                <a:latin typeface="Consolas" panose="020B0609020204030204" pitchFamily="49" charset="0"/>
              </a:rPr>
              <a:t>`)</a:t>
            </a:r>
            <a:r>
              <a:rPr lang="en-IN" sz="1800" dirty="0" smtClean="0">
                <a:solidFill>
                  <a:srgbClr val="E90919"/>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character </a:t>
            </a:r>
            <a:r>
              <a:rPr lang="en-IN" sz="1800" dirty="0">
                <a:latin typeface="Arial" panose="020B0604020202020204" pitchFamily="34" charset="0"/>
                <a:cs typeface="Arial" panose="020B0604020202020204" pitchFamily="34" charset="0"/>
              </a:rPr>
              <a:t>instead of double or single quotes. Template literals can contain place holders. These are indicated by the </a:t>
            </a:r>
            <a:r>
              <a:rPr lang="en-IN" sz="1800" dirty="0" smtClean="0">
                <a:latin typeface="Arial" panose="020B0604020202020204" pitchFamily="34" charset="0"/>
                <a:cs typeface="Arial" panose="020B0604020202020204" pitchFamily="34" charset="0"/>
              </a:rPr>
              <a:t>dollar sign </a:t>
            </a:r>
            <a:r>
              <a:rPr lang="en-IN" sz="1800" dirty="0">
                <a:solidFill>
                  <a:srgbClr val="E90919"/>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and curly braces </a:t>
            </a:r>
            <a:r>
              <a:rPr lang="en-IN" sz="1800" dirty="0" smtClean="0">
                <a:solidFill>
                  <a:srgbClr val="E90919"/>
                </a:solidFill>
                <a:latin typeface="Arial" panose="020B0604020202020204" pitchFamily="34" charset="0"/>
                <a:cs typeface="Arial" panose="020B0604020202020204" pitchFamily="34" charset="0"/>
              </a:rPr>
              <a:t>${</a:t>
            </a:r>
            <a:r>
              <a:rPr lang="en-IN" sz="1800" dirty="0">
                <a:solidFill>
                  <a:srgbClr val="E90919"/>
                </a:solidFill>
                <a:latin typeface="Arial" panose="020B0604020202020204" pitchFamily="34" charset="0"/>
                <a:cs typeface="Arial" panose="020B0604020202020204" pitchFamily="34" charset="0"/>
              </a:rPr>
              <a:t>expression</a:t>
            </a:r>
            <a:r>
              <a:rPr lang="en-IN" sz="1800" dirty="0" smtClean="0">
                <a:solidFill>
                  <a:srgbClr val="E90919"/>
                </a:solidFill>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228600" y="2895600"/>
            <a:ext cx="86106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9683241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primitive</a:t>
            </a:r>
            <a:r>
              <a:rPr lang="en-US" sz="6000" dirty="0">
                <a:solidFill>
                  <a:srgbClr val="13D9E3"/>
                </a:solidFill>
                <a:latin typeface="Arial" panose="020B0604020202020204" pitchFamily="34" charset="0"/>
                <a:cs typeface="Arial" panose="020B0604020202020204" pitchFamily="34" charset="0"/>
              </a:rPr>
              <a:t> </a:t>
            </a:r>
            <a:r>
              <a:rPr lang="en-US" sz="6000" dirty="0" smtClean="0"/>
              <a:t>type</a:t>
            </a:r>
            <a:endParaRPr lang="en-US" sz="6000" dirty="0"/>
          </a:p>
        </p:txBody>
      </p:sp>
    </p:spTree>
    <p:extLst>
      <p:ext uri="{BB962C8B-B14F-4D97-AF65-F5344CB8AC3E}">
        <p14:creationId xmlns:p14="http://schemas.microsoft.com/office/powerpoint/2010/main" val="392772486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rgbClr val="00B0F0"/>
                </a:solidFill>
                <a:latin typeface="Arial" panose="020B0604020202020204" pitchFamily="34" charset="0"/>
                <a:cs typeface="Arial" panose="020B0604020202020204" pitchFamily="34" charset="0"/>
              </a:rPr>
              <a:t>Type</a:t>
            </a:r>
          </a:p>
        </p:txBody>
      </p:sp>
      <p:sp>
        <p:nvSpPr>
          <p:cNvPr id="4" name="TextBox 3"/>
          <p:cNvSpPr txBox="1"/>
          <p:nvPr/>
        </p:nvSpPr>
        <p:spPr>
          <a:xfrm>
            <a:off x="152400" y="1600200"/>
            <a:ext cx="8839200" cy="1200329"/>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JavaScript types can be divided into two categories:</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primitive types </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00665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primitive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028343"/>
            <a:ext cx="2362200" cy="2215991"/>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Boolean</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Null</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Undefined</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Number</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String</a:t>
            </a:r>
          </a:p>
        </p:txBody>
      </p:sp>
      <p:sp>
        <p:nvSpPr>
          <p:cNvPr id="3" name="Rectangle 2"/>
          <p:cNvSpPr/>
          <p:nvPr/>
        </p:nvSpPr>
        <p:spPr>
          <a:xfrm>
            <a:off x="185058" y="3244334"/>
            <a:ext cx="87630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true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Boolean</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object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undefined</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42</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Number</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608B4E"/>
                </a:solidFill>
                <a:latin typeface="Consolas" panose="020B0609020204030204" pitchFamily="49" charset="0"/>
              </a:rPr>
              <a:t>//person is now a String</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940951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object types</a:t>
            </a:r>
            <a:endParaRPr lang="en-US" sz="6000" dirty="0"/>
          </a:p>
        </p:txBody>
      </p:sp>
    </p:spTree>
    <p:extLst>
      <p:ext uri="{BB962C8B-B14F-4D97-AF65-F5344CB8AC3E}">
        <p14:creationId xmlns:p14="http://schemas.microsoft.com/office/powerpoint/2010/main" val="30507292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defRPr sz="5400" i="1">
                <a:solidFill>
                  <a:srgbClr val="C10374"/>
                </a:solidFill>
                <a:latin typeface="Century" panose="02040604050505020304" pitchFamily="18" charset="0"/>
              </a:defRPr>
            </a:lvl1pPr>
          </a:lstStyle>
          <a:p>
            <a:pPr algn="ctr"/>
            <a:r>
              <a:rPr lang="en-IN" sz="6000" dirty="0"/>
              <a:t>e</a:t>
            </a:r>
            <a:r>
              <a:rPr lang="en-IN" sz="6000" dirty="0" smtClean="0"/>
              <a:t>vents</a:t>
            </a:r>
            <a:endParaRPr lang="en-US" sz="6000" dirty="0"/>
          </a:p>
        </p:txBody>
      </p:sp>
      <p:sp>
        <p:nvSpPr>
          <p:cNvPr id="3" name="Rectangle 2"/>
          <p:cNvSpPr/>
          <p:nvPr/>
        </p:nvSpPr>
        <p:spPr>
          <a:xfrm>
            <a:off x="152400" y="543104"/>
            <a:ext cx="8839200" cy="1323439"/>
          </a:xfrm>
          <a:prstGeom prst="rect">
            <a:avLst/>
          </a:prstGeom>
          <a:solidFill>
            <a:srgbClr val="5F0948"/>
          </a:solidFill>
        </p:spPr>
        <p:txBody>
          <a:bodyPr wrap="square">
            <a:spAutoFit/>
          </a:bodyPr>
          <a:lstStyle/>
          <a:p>
            <a:pPr algn="just"/>
            <a:r>
              <a:rPr lang="en-US" dirty="0">
                <a:solidFill>
                  <a:schemeClr val="accent4">
                    <a:lumMod val="60000"/>
                    <a:lumOff val="40000"/>
                  </a:schemeClr>
                </a:solidFill>
                <a:latin typeface="Arial" panose="020B0604020202020204" pitchFamily="34" charset="0"/>
                <a:cs typeface="Arial" panose="020B0604020202020204" pitchFamily="34" charset="0"/>
              </a:rPr>
              <a:t>Events are a part of the </a:t>
            </a:r>
            <a:r>
              <a:rPr lang="en-US" dirty="0" smtClean="0">
                <a:solidFill>
                  <a:schemeClr val="accent4">
                    <a:lumMod val="60000"/>
                    <a:lumOff val="40000"/>
                  </a:schemeClr>
                </a:solidFill>
                <a:latin typeface="Arial" panose="020B0604020202020204" pitchFamily="34" charset="0"/>
                <a:cs typeface="Arial" panose="020B0604020202020204" pitchFamily="34" charset="0"/>
              </a:rPr>
              <a:t>Document Object Model (DOM) and </a:t>
            </a:r>
            <a:r>
              <a:rPr lang="en-US" dirty="0">
                <a:solidFill>
                  <a:schemeClr val="accent4">
                    <a:lumMod val="60000"/>
                    <a:lumOff val="40000"/>
                  </a:schemeClr>
                </a:solidFill>
                <a:latin typeface="Arial" panose="020B0604020202020204" pitchFamily="34" charset="0"/>
                <a:cs typeface="Arial" panose="020B0604020202020204" pitchFamily="34" charset="0"/>
              </a:rPr>
              <a:t>every HTML element contains a set of events which can </a:t>
            </a:r>
            <a:r>
              <a:rPr lang="en-US" sz="3200" b="1" i="1" dirty="0">
                <a:solidFill>
                  <a:schemeClr val="accent4">
                    <a:lumMod val="60000"/>
                    <a:lumOff val="40000"/>
                  </a:schemeClr>
                </a:solidFill>
                <a:latin typeface="Arial" panose="020B0604020202020204" pitchFamily="34" charset="0"/>
                <a:cs typeface="Arial" panose="020B0604020202020204" pitchFamily="34" charset="0"/>
              </a:rPr>
              <a:t>trigger</a:t>
            </a:r>
            <a:r>
              <a:rPr lang="en-US" sz="3200" dirty="0">
                <a:solidFill>
                  <a:schemeClr val="accent4">
                    <a:lumMod val="60000"/>
                    <a:lumOff val="40000"/>
                  </a:schemeClr>
                </a:solidFill>
                <a:latin typeface="Arial" panose="020B0604020202020204" pitchFamily="34" charset="0"/>
                <a:cs typeface="Arial" panose="020B0604020202020204" pitchFamily="34" charset="0"/>
              </a:rPr>
              <a:t> </a:t>
            </a:r>
            <a:r>
              <a:rPr lang="en-US" dirty="0">
                <a:solidFill>
                  <a:schemeClr val="accent4">
                    <a:lumMod val="60000"/>
                    <a:lumOff val="40000"/>
                  </a:schemeClr>
                </a:solidFill>
                <a:latin typeface="Arial" panose="020B0604020202020204" pitchFamily="34" charset="0"/>
                <a:cs typeface="Arial" panose="020B0604020202020204" pitchFamily="34" charset="0"/>
              </a:rPr>
              <a:t>JavaScript Code.</a:t>
            </a:r>
          </a:p>
        </p:txBody>
      </p:sp>
    </p:spTree>
    <p:extLst>
      <p:ext uri="{BB962C8B-B14F-4D97-AF65-F5344CB8AC3E}">
        <p14:creationId xmlns:p14="http://schemas.microsoft.com/office/powerpoint/2010/main" val="34862982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219200"/>
            <a:ext cx="8839200" cy="2862322"/>
          </a:xfrm>
          <a:prstGeom prst="rect">
            <a:avLst/>
          </a:prstGeom>
        </p:spPr>
        <p:txBody>
          <a:bodyPr wrap="square">
            <a:spAutoFit/>
          </a:bodyPr>
          <a:lstStyle/>
          <a:p>
            <a:pPr marL="342900" indent="-342900">
              <a:lnSpc>
                <a:spcPct val="150000"/>
              </a:lnSpc>
              <a:buFont typeface="Wingdings" panose="05000000000000000000" pitchFamily="2" charset="2"/>
              <a:buChar char="§"/>
            </a:pPr>
            <a:r>
              <a:rPr lang="en-IN" dirty="0" smtClean="0">
                <a:solidFill>
                  <a:srgbClr val="0070C0"/>
                </a:solidFill>
                <a:latin typeface="Arial" panose="020B0604020202020204" pitchFamily="34" charset="0"/>
                <a:cs typeface="Arial" panose="020B0604020202020204" pitchFamily="34" charset="0"/>
              </a:rPr>
              <a:t>"</a:t>
            </a:r>
            <a:r>
              <a:rPr lang="en-IN" dirty="0">
                <a:solidFill>
                  <a:srgbClr val="0070C0"/>
                </a:solidFill>
                <a:latin typeface="Arial" panose="020B0604020202020204" pitchFamily="34" charset="0"/>
                <a:cs typeface="Arial" panose="020B0604020202020204" pitchFamily="34" charset="0"/>
              </a:rPr>
              <a:t>Normal" </a:t>
            </a:r>
            <a:r>
              <a:rPr lang="en-IN" dirty="0" smtClean="0">
                <a:solidFill>
                  <a:srgbClr val="0070C0"/>
                </a:solidFill>
                <a:latin typeface="Arial" panose="020B0604020202020204" pitchFamily="34" charset="0"/>
                <a:cs typeface="Arial" panose="020B0604020202020204" pitchFamily="34" charset="0"/>
              </a:rPr>
              <a:t>objects</a:t>
            </a:r>
            <a:endParaRPr lang="en-IN" b="1" dirty="0">
              <a:solidFill>
                <a:srgbClr val="00B0F0"/>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Properties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Functions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Dates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Arrays and typed Arrays.</a:t>
            </a:r>
          </a:p>
        </p:txBody>
      </p:sp>
    </p:spTree>
    <p:extLst>
      <p:ext uri="{BB962C8B-B14F-4D97-AF65-F5344CB8AC3E}">
        <p14:creationId xmlns:p14="http://schemas.microsoft.com/office/powerpoint/2010/main" val="110167720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"Normal" objects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89672"/>
            <a:ext cx="86106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JavaScript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has properties associated with it. A property of an object can be explained as a variable that is attached to the </a:t>
            </a:r>
            <a:r>
              <a:rPr lang="en-IN" sz="1800" dirty="0" smtClean="0">
                <a:latin typeface="Arial" panose="020B0604020202020204" pitchFamily="34" charset="0"/>
                <a:cs typeface="Arial" panose="020B0604020202020204" pitchFamily="34" charset="0"/>
              </a:rPr>
              <a:t>object. The </a:t>
            </a:r>
            <a:r>
              <a:rPr lang="en-IN" sz="1800" dirty="0">
                <a:latin typeface="Arial" panose="020B0604020202020204" pitchFamily="34" charset="0"/>
                <a:cs typeface="Arial" panose="020B0604020202020204" pitchFamily="34" charset="0"/>
              </a:rPr>
              <a:t>properties of an object define the characteristics of the </a:t>
            </a:r>
            <a:r>
              <a:rPr lang="en-IN" sz="1800" dirty="0" smtClean="0">
                <a:latin typeface="Arial" panose="020B0604020202020204" pitchFamily="34" charset="0"/>
                <a:cs typeface="Arial" panose="020B0604020202020204" pitchFamily="34" charset="0"/>
              </a:rPr>
              <a:t>object.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4419600" y="128825"/>
            <a:ext cx="4648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Unassigned properties of an object are </a:t>
            </a:r>
            <a:r>
              <a:rPr lang="en-IN" sz="2000" b="1" i="1" dirty="0">
                <a:solidFill>
                  <a:srgbClr val="BBF74F"/>
                </a:solidFill>
                <a:latin typeface="Arial" panose="020B0604020202020204" pitchFamily="34" charset="0"/>
                <a:cs typeface="Arial" panose="020B0604020202020204" pitchFamily="34" charset="0"/>
              </a:rPr>
              <a:t>undefined</a:t>
            </a:r>
            <a:r>
              <a:rPr lang="en-IN" sz="2000" i="1" dirty="0">
                <a:solidFill>
                  <a:srgbClr val="BBF74F"/>
                </a:solidFill>
                <a:latin typeface="Arial" panose="020B0604020202020204" pitchFamily="34" charset="0"/>
                <a:cs typeface="Arial" panose="020B0604020202020204" pitchFamily="34" charset="0"/>
              </a:rPr>
              <a:t> </a:t>
            </a:r>
            <a:r>
              <a:rPr lang="en-IN" sz="2000" i="1" dirty="0">
                <a:solidFill>
                  <a:srgbClr val="FFFF00"/>
                </a:solidFill>
                <a:latin typeface="Arial" panose="020B0604020202020204" pitchFamily="34" charset="0"/>
                <a:cs typeface="Arial" panose="020B0604020202020204" pitchFamily="34" charset="0"/>
              </a:rPr>
              <a:t>(and not null).</a:t>
            </a:r>
          </a:p>
        </p:txBody>
      </p:sp>
      <p:sp>
        <p:nvSpPr>
          <p:cNvPr id="5" name="Rectangle 4"/>
          <p:cNvSpPr/>
          <p:nvPr/>
        </p:nvSpPr>
        <p:spPr>
          <a:xfrm>
            <a:off x="228600" y="2209800"/>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r>
              <a:rPr lang="en-IN" sz="1800" dirty="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0859890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properties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 collection of properties, and a property is an association between a </a:t>
            </a:r>
            <a:r>
              <a:rPr lang="en-IN" sz="1800" i="1" dirty="0">
                <a:solidFill>
                  <a:srgbClr val="C00000"/>
                </a:solidFill>
                <a:latin typeface="Arial" panose="020B0604020202020204" pitchFamily="34" charset="0"/>
                <a:cs typeface="Arial" panose="020B0604020202020204" pitchFamily="34" charset="0"/>
              </a:rPr>
              <a:t>name</a:t>
            </a:r>
            <a:r>
              <a:rPr lang="en-IN" sz="1800" dirty="0">
                <a:latin typeface="Arial" panose="020B0604020202020204" pitchFamily="34" charset="0"/>
                <a:cs typeface="Arial" panose="020B0604020202020204" pitchFamily="34" charset="0"/>
              </a:rPr>
              <a:t> (or </a:t>
            </a:r>
            <a:r>
              <a:rPr lang="en-IN" sz="1800" i="1" dirty="0">
                <a:solidFill>
                  <a:srgbClr val="C00000"/>
                </a:solidFill>
                <a:latin typeface="Arial" panose="020B0604020202020204" pitchFamily="34" charset="0"/>
                <a:cs typeface="Arial" panose="020B0604020202020204" pitchFamily="34" charset="0"/>
              </a:rPr>
              <a:t>key</a:t>
            </a:r>
            <a:r>
              <a:rPr lang="en-IN" sz="1800" dirty="0">
                <a:latin typeface="Arial" panose="020B0604020202020204" pitchFamily="34" charset="0"/>
                <a:cs typeface="Arial" panose="020B0604020202020204" pitchFamily="34" charset="0"/>
              </a:rPr>
              <a:t>) and a </a:t>
            </a:r>
            <a:r>
              <a:rPr lang="en-IN" sz="1800" i="1" dirty="0">
                <a:solidFill>
                  <a:srgbClr val="C00000"/>
                </a:solidFill>
                <a:latin typeface="Arial" panose="020B0604020202020204" pitchFamily="34" charset="0"/>
                <a:cs typeface="Arial" panose="020B0604020202020204" pitchFamily="34" charset="0"/>
              </a:rPr>
              <a:t>value</a:t>
            </a:r>
            <a:r>
              <a:rPr lang="en-IN" sz="1800" dirty="0">
                <a:latin typeface="Arial" panose="020B0604020202020204" pitchFamily="34" charset="0"/>
                <a:cs typeface="Arial" panose="020B0604020202020204" pitchFamily="34" charset="0"/>
              </a:rPr>
              <a:t>. A property's value can be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in which case the property is known as a </a:t>
            </a:r>
            <a:r>
              <a:rPr lang="en-IN" sz="1800" dirty="0">
                <a:solidFill>
                  <a:srgbClr val="0000FF"/>
                </a:solidFill>
                <a:latin typeface="Consolas" panose="020B0609020204030204" pitchFamily="49" charset="0"/>
              </a:rPr>
              <a:t>method</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228600" y="2123301"/>
            <a:ext cx="8686800" cy="1477328"/>
          </a:xfrm>
          <a:prstGeom prst="rect">
            <a:avLst/>
          </a:prstGeom>
          <a:solidFill>
            <a:schemeClr val="bg2">
              <a:lumMod val="10000"/>
            </a:schemeClr>
          </a:solidFill>
        </p:spPr>
        <p:txBody>
          <a:bodyPr>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objectName</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 </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00B050"/>
                </a:solidFill>
                <a:latin typeface="Consolas" panose="020B0609020204030204" pitchFamily="49" charset="0"/>
                <a:cs typeface="Arial" panose="020B0604020202020204" pitchFamily="34" charset="0"/>
              </a:rPr>
              <a:t>//</a:t>
            </a:r>
            <a:r>
              <a:rPr lang="en-IN" sz="2000" i="1" dirty="0">
                <a:solidFill>
                  <a:srgbClr val="00B050"/>
                </a:solidFill>
                <a:latin typeface="Consolas" panose="020B0609020204030204" pitchFamily="49" charset="0"/>
                <a:cs typeface="Arial" panose="020B0604020202020204" pitchFamily="34" charset="0"/>
              </a:rPr>
              <a:t> </a:t>
            </a:r>
            <a:r>
              <a:rPr lang="en-IN" sz="2000" b="1" i="1" dirty="0">
                <a:solidFill>
                  <a:srgbClr val="00B050"/>
                </a:solidFill>
                <a:latin typeface="Consolas" panose="020B0609020204030204" pitchFamily="49" charset="0"/>
                <a:cs typeface="Arial" panose="020B0604020202020204" pitchFamily="34" charset="0"/>
              </a:rPr>
              <a:t>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r>
              <a:rPr lang="en-IN" sz="2000" dirty="0" smtClean="0">
                <a:solidFill>
                  <a:srgbClr val="FFC90E"/>
                </a:solidFill>
                <a:latin typeface="Consolas" panose="020B0609020204030204" pitchFamily="49" charset="0"/>
              </a:rPr>
              <a:t>property</a:t>
            </a:r>
            <a:r>
              <a:rPr lang="en-IN" sz="2000" dirty="0" smtClean="0">
                <a:solidFill>
                  <a:schemeClr val="bg1">
                    <a:lumMod val="85000"/>
                  </a:schemeClr>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00B050"/>
                </a:solidFill>
                <a:latin typeface="Consolas" panose="020B0609020204030204" pitchFamily="49" charset="0"/>
                <a:cs typeface="Arial" panose="020B0604020202020204" pitchFamily="34" charset="0"/>
              </a:rPr>
              <a:t>// 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rgbClr val="FFC90E"/>
                </a:solidFill>
                <a:latin typeface="Consolas" panose="020B0609020204030204" pitchFamily="49" charset="0"/>
              </a:rPr>
              <a:t>expression</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b="1" i="1" dirty="0" smtClean="0">
                <a:solidFill>
                  <a:srgbClr val="00B050"/>
                </a:solidFill>
                <a:latin typeface="Consolas" panose="020B0609020204030204" pitchFamily="49" charset="0"/>
                <a:cs typeface="Arial" panose="020B0604020202020204" pitchFamily="34" charset="0"/>
              </a:rPr>
              <a:t>// </a:t>
            </a:r>
            <a:r>
              <a:rPr lang="en-IN" sz="2000" b="1" i="1" dirty="0">
                <a:solidFill>
                  <a:srgbClr val="00B050"/>
                </a:solidFill>
                <a:latin typeface="Consolas" panose="020B0609020204030204" pitchFamily="49" charset="0"/>
                <a:cs typeface="Arial" panose="020B0604020202020204" pitchFamily="34" charset="0"/>
              </a:rPr>
              <a:t>x = "age"; person[x]</a:t>
            </a:r>
          </a:p>
        </p:txBody>
      </p:sp>
      <p:sp>
        <p:nvSpPr>
          <p:cNvPr id="5" name="Rectangle 4"/>
          <p:cNvSpPr/>
          <p:nvPr/>
        </p:nvSpPr>
        <p:spPr>
          <a:xfrm>
            <a:off x="203200" y="3815477"/>
            <a:ext cx="8712200" cy="2585323"/>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 = new </a:t>
            </a:r>
            <a:r>
              <a:rPr lang="en-US" sz="1800" dirty="0">
                <a:solidFill>
                  <a:srgbClr val="F06431"/>
                </a:solidFill>
                <a:latin typeface="Consolas" panose="020B0609020204030204" pitchFamily="49" charset="0"/>
              </a:rPr>
              <a:t>Object</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Person</a:t>
            </a:r>
            <a:r>
              <a:rPr lang="en-US" sz="1800" dirty="0" smtClean="0">
                <a:solidFill>
                  <a:srgbClr val="D3AF86"/>
                </a:solidFill>
                <a:latin typeface="Consolas" panose="020B0609020204030204" pitchFamily="49" charset="0"/>
              </a:rPr>
              <a:t>.id </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Person</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Saleel Bagde</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Person</a:t>
            </a:r>
            <a:r>
              <a:rPr lang="en-US" sz="1800" dirty="0" smtClean="0">
                <a:solidFill>
                  <a:srgbClr val="D3AF86"/>
                </a:solidFill>
                <a:latin typeface="Consolas" panose="020B0609020204030204" pitchFamily="49" charset="0"/>
              </a:rPr>
              <a:t>.</a:t>
            </a:r>
            <a:r>
              <a:rPr lang="en-US" sz="1800" dirty="0" smtClean="0">
                <a:solidFill>
                  <a:srgbClr val="8AB1B0"/>
                </a:solidFill>
                <a:latin typeface="Consolas" panose="020B0609020204030204" pitchFamily="49" charset="0"/>
              </a:rPr>
              <a:t>getName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 {</a:t>
            </a:r>
          </a:p>
          <a:p>
            <a:r>
              <a:rPr lang="en-US" sz="1800" dirty="0" smtClean="0">
                <a:solidFill>
                  <a:srgbClr val="98676A"/>
                </a:solidFill>
                <a:latin typeface="Consolas" panose="020B0609020204030204" pitchFamily="49" charset="0"/>
              </a:rPr>
              <a:t>      return</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.name);</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Person</a:t>
            </a:r>
            <a:r>
              <a:rPr lang="en-US" sz="1800" dirty="0" smtClean="0">
                <a:solidFill>
                  <a:srgbClr val="D3AF86"/>
                </a:solidFill>
                <a:latin typeface="Consolas" panose="020B0609020204030204" pitchFamily="49" charset="0"/>
              </a:rPr>
              <a:t>.</a:t>
            </a:r>
            <a:r>
              <a:rPr lang="en-US" sz="1800" dirty="0" smtClean="0">
                <a:solidFill>
                  <a:srgbClr val="8AB1B0"/>
                </a:solidFill>
                <a:latin typeface="Consolas" panose="020B0609020204030204" pitchFamily="49" charset="0"/>
              </a:rPr>
              <a:t>getName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85572727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a:t>
            </a:r>
            <a:r>
              <a:rPr lang="en-IN" sz="1800" b="1" i="1" dirty="0">
                <a:solidFill>
                  <a:srgbClr val="0000FF"/>
                </a:solidFill>
                <a:latin typeface="Consolas" panose="020B0609020204030204" pitchFamily="49" charset="0"/>
              </a:rPr>
              <a:t>var</a:t>
            </a:r>
            <a:r>
              <a:rPr lang="en-IN" sz="1800" b="1" i="1" dirty="0">
                <a:latin typeface="Arial" panose="020B0604020202020204" pitchFamily="34" charset="0"/>
                <a:cs typeface="Arial" panose="020B0604020202020204" pitchFamily="34" charset="0"/>
              </a:rPr>
              <a:t> keyword.</a:t>
            </a:r>
          </a:p>
        </p:txBody>
      </p:sp>
      <p:sp>
        <p:nvSpPr>
          <p:cNvPr id="4" name="Rectangle 3"/>
          <p:cNvSpPr/>
          <p:nvPr/>
        </p:nvSpPr>
        <p:spPr>
          <a:xfrm>
            <a:off x="228600" y="2362200"/>
            <a:ext cx="8686800" cy="1477328"/>
          </a:xfrm>
          <a:prstGeom prst="rect">
            <a:avLst/>
          </a:prstGeom>
          <a:solidFill>
            <a:schemeClr val="bg2">
              <a:lumMod val="10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9" name="Rectangle 8"/>
          <p:cNvSpPr/>
          <p:nvPr/>
        </p:nvSpPr>
        <p:spPr>
          <a:xfrm>
            <a:off x="228600" y="4211598"/>
            <a:ext cx="86106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 = new </a:t>
            </a:r>
            <a:r>
              <a:rPr lang="en-US" sz="1800" dirty="0">
                <a:solidFill>
                  <a:srgbClr val="F06431"/>
                </a:solidFill>
                <a:latin typeface="Consolas" panose="020B0609020204030204" pitchFamily="49" charset="0"/>
              </a:rPr>
              <a:t>Object</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Person</a:t>
            </a:r>
            <a:r>
              <a:rPr lang="en-US" sz="1800" dirty="0" smtClean="0">
                <a:solidFill>
                  <a:srgbClr val="D3AF86"/>
                </a:solidFill>
                <a:latin typeface="Consolas" panose="020B0609020204030204" pitchFamily="49" charset="0"/>
              </a:rPr>
              <a:t>.id </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Person</a:t>
            </a:r>
            <a:r>
              <a:rPr lang="en-US" sz="1800" dirty="0" smtClean="0">
                <a:solidFill>
                  <a:srgbClr val="D3AF86"/>
                </a:solidFill>
                <a:latin typeface="Consolas" panose="020B0609020204030204" pitchFamily="49" charset="0"/>
              </a:rPr>
              <a:t>.name </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 Bagde</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delete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.name;</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Person</a:t>
            </a:r>
            <a:r>
              <a:rPr lang="en-US" sz="1800" dirty="0" smtClean="0">
                <a:solidFill>
                  <a:srgbClr val="D3AF86"/>
                </a:solidFill>
                <a:latin typeface="Consolas" panose="020B0609020204030204" pitchFamily="49" charset="0"/>
              </a:rPr>
              <a:t>.name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77950436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you can create objects using an object initializer. Using object initializers is sometimes referred to as creating objects with literal notation. A property's value can be a </a:t>
            </a:r>
            <a:r>
              <a:rPr lang="en-IN" sz="1800" dirty="0" smtClean="0">
                <a:solidFill>
                  <a:srgbClr val="0000FF"/>
                </a:solidFill>
                <a:latin typeface="Consolas" panose="020B0609020204030204" pitchFamily="49" charset="0"/>
              </a:rPr>
              <a:t>function.</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28600" y="2362200"/>
            <a:ext cx="8686800" cy="1938992"/>
          </a:xfrm>
          <a:prstGeom prst="rect">
            <a:avLst/>
          </a:prstGeom>
          <a:solidFill>
            <a:schemeClr val="bg2">
              <a:lumMod val="10000"/>
            </a:schemeClr>
          </a:solid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FF7F27"/>
                </a:solidFill>
                <a:latin typeface="Consolas" panose="020B0609020204030204" pitchFamily="49" charset="0"/>
              </a:rPr>
              <a:t>obj</a:t>
            </a:r>
            <a:r>
              <a:rPr lang="en-IN" sz="2000" dirty="0">
                <a:solidFill>
                  <a:srgbClr val="0077AA"/>
                </a:solidFill>
                <a:latin typeface="Consolas" panose="020B0609020204030204" pitchFamily="49" charset="0"/>
              </a:rPr>
              <a:t> = </a:t>
            </a:r>
            <a:r>
              <a:rPr lang="en-IN" sz="2000" dirty="0">
                <a:solidFill>
                  <a:schemeClr val="bg1">
                    <a:lumMod val="85000"/>
                  </a:schemeClr>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property_1</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value_1</a:t>
            </a:r>
            <a:r>
              <a:rPr lang="en-IN" sz="2000" dirty="0">
                <a:solidFill>
                  <a:srgbClr val="333333"/>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property_2</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value_2</a:t>
            </a:r>
            <a:r>
              <a:rPr lang="en-IN" sz="2000" dirty="0">
                <a:solidFill>
                  <a:srgbClr val="333333"/>
                </a:solidFill>
                <a:latin typeface="Consolas" panose="020B0609020204030204" pitchFamily="49" charset="0"/>
              </a:rPr>
              <a:t>, </a:t>
            </a:r>
          </a:p>
          <a:p>
            <a:r>
              <a:rPr lang="en-IN" sz="2000" dirty="0" smtClean="0">
                <a:solidFill>
                  <a:srgbClr val="DD4A68"/>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a:t>
            </a:r>
            <a:r>
              <a:rPr lang="en-IN" sz="2000" dirty="0" smtClean="0">
                <a:solidFill>
                  <a:srgbClr val="FFC90E"/>
                </a:solidFill>
                <a:latin typeface="Arial" panose="020B0604020202020204" pitchFamily="34" charset="0"/>
                <a:cs typeface="Arial" panose="020B0604020202020204" pitchFamily="34" charset="0"/>
              </a:rPr>
              <a:t> </a:t>
            </a:r>
            <a:r>
              <a:rPr lang="en-IN" sz="2000" dirty="0">
                <a:solidFill>
                  <a:srgbClr val="FFC90E"/>
                </a:solidFill>
                <a:latin typeface="Consolas" panose="020B0609020204030204" pitchFamily="49" charset="0"/>
              </a:rPr>
              <a:t>n</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value_n </a:t>
            </a:r>
          </a:p>
          <a:p>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7427459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latin typeface="Arial" panose="020B0604020202020204" pitchFamily="34" charset="0"/>
                <a:cs typeface="Arial" panose="020B0604020202020204" pitchFamily="34" charset="0"/>
              </a:rPr>
              <a:t>-</a:t>
            </a:r>
            <a:r>
              <a:rPr lang="en-US" sz="3600" i="1" dirty="0" smtClean="0">
                <a:solidFill>
                  <a:srgbClr val="13D9E3"/>
                </a:solidFill>
                <a:latin typeface="Arial" panose="020B0604020202020204" pitchFamily="34" charset="0"/>
                <a:cs typeface="Arial" panose="020B0604020202020204" pitchFamily="34" charset="0"/>
              </a:rPr>
              <a:t> 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217474"/>
            <a:ext cx="8610600" cy="1754326"/>
          </a:xfrm>
          <a:prstGeom prst="rect">
            <a:avLst/>
          </a:prstGeom>
        </p:spPr>
        <p:txBody>
          <a:bodyPr wrap="square">
            <a:spAutoFit/>
          </a:bodyPr>
          <a:lstStyle/>
          <a:p>
            <a:r>
              <a:rPr lang="en-US" sz="1800" dirty="0" smtClean="0">
                <a:solidFill>
                  <a:srgbClr val="98676A"/>
                </a:solidFill>
                <a:latin typeface="Consolas" panose="020B0609020204030204" pitchFamily="49" charset="0"/>
              </a:rPr>
              <a:t>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obj1</a:t>
            </a:r>
            <a:r>
              <a:rPr lang="en-US" sz="1800" dirty="0">
                <a:solidFill>
                  <a:srgbClr val="D3AF86"/>
                </a:solidFill>
                <a:latin typeface="Consolas" panose="020B0609020204030204" pitchFamily="49" charset="0"/>
              </a:rPr>
              <a:t> = { "</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 Bagde</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obj2</a:t>
            </a:r>
            <a:r>
              <a:rPr lang="en-US" sz="1800" dirty="0">
                <a:solidFill>
                  <a:srgbClr val="D3AF86"/>
                </a:solidFill>
                <a:latin typeface="Consolas" panose="020B0609020204030204" pitchFamily="49" charset="0"/>
              </a:rPr>
              <a:t> = { "</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2</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Vrushali Bagde</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obj3</a:t>
            </a:r>
            <a:r>
              <a:rPr lang="en-US" sz="1800" dirty="0">
                <a:solidFill>
                  <a:srgbClr val="D3AF86"/>
                </a:solidFill>
                <a:latin typeface="Consolas" panose="020B0609020204030204" pitchFamily="49" charset="0"/>
              </a:rPr>
              <a:t> = { "</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3</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Sharmin Bagde</a:t>
            </a:r>
            <a:r>
              <a:rPr lang="en-US" sz="1800" dirty="0">
                <a:solidFill>
                  <a:srgbClr val="D3AF86"/>
                </a:solidFill>
                <a:latin typeface="Consolas" panose="020B0609020204030204" pitchFamily="49" charset="0"/>
              </a:rPr>
              <a:t>" };</a:t>
            </a:r>
          </a:p>
          <a:p>
            <a:endParaRPr lang="en-US" sz="1800" dirty="0" smtClean="0">
              <a:solidFill>
                <a:srgbClr val="98676A"/>
              </a:solidFill>
              <a:latin typeface="Consolas" panose="020B0609020204030204" pitchFamily="49" charset="0"/>
            </a:endParaRPr>
          </a:p>
          <a:p>
            <a:r>
              <a:rPr lang="en-US" sz="1800" dirty="0" smtClean="0">
                <a:solidFill>
                  <a:srgbClr val="98676A"/>
                </a:solidFill>
                <a:latin typeface="Consolas" panose="020B0609020204030204" pitchFamily="49" charset="0"/>
              </a:rPr>
              <a:t>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obj4</a:t>
            </a:r>
            <a:r>
              <a:rPr lang="en-US" sz="1800" dirty="0">
                <a:solidFill>
                  <a:srgbClr val="D3AF86"/>
                </a:solidFill>
                <a:latin typeface="Consolas" panose="020B0609020204030204" pitchFamily="49" charset="0"/>
              </a:rPr>
              <a:t> = { </a:t>
            </a:r>
            <a:r>
              <a:rPr lang="en-US" sz="1800" dirty="0">
                <a:solidFill>
                  <a:srgbClr val="DC3958"/>
                </a:solidFill>
                <a:latin typeface="Consolas" panose="020B0609020204030204" pitchFamily="49" charset="0"/>
              </a:rPr>
              <a:t>obj1</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obj2</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obj3</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obj4</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obj1</a:t>
            </a:r>
            <a:r>
              <a:rPr lang="en-US" sz="1800" dirty="0" smtClean="0">
                <a:solidFill>
                  <a:srgbClr val="D3AF86"/>
                </a:solidFill>
                <a:latin typeface="Consolas" panose="020B0609020204030204" pitchFamily="49" charset="0"/>
              </a:rPr>
              <a:t>.code);</a:t>
            </a:r>
            <a:endParaRPr lang="en-US" sz="1800" dirty="0">
              <a:solidFill>
                <a:srgbClr val="D3AF86"/>
              </a:solidFill>
              <a:latin typeface="Consolas" panose="020B0609020204030204" pitchFamily="49" charset="0"/>
            </a:endParaRPr>
          </a:p>
        </p:txBody>
      </p:sp>
      <p:sp>
        <p:nvSpPr>
          <p:cNvPr id="8" name="Rectangle 7"/>
          <p:cNvSpPr/>
          <p:nvPr/>
        </p:nvSpPr>
        <p:spPr>
          <a:xfrm>
            <a:off x="239486" y="3607475"/>
            <a:ext cx="8697686" cy="2031325"/>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Person1</a:t>
            </a:r>
            <a:r>
              <a:rPr lang="en-US" sz="1800" dirty="0">
                <a:solidFill>
                  <a:srgbClr val="D3AF86"/>
                </a:solidFill>
                <a:latin typeface="Consolas" panose="020B0609020204030204" pitchFamily="49" charset="0"/>
              </a:rPr>
              <a:t> = { "</a:t>
            </a:r>
            <a:r>
              <a:rPr lang="en-US" sz="1800" dirty="0">
                <a:solidFill>
                  <a:srgbClr val="889B4A"/>
                </a:solidFill>
                <a:latin typeface="Consolas" panose="020B0609020204030204" pitchFamily="49" charset="0"/>
              </a:rPr>
              <a:t>firstName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canVote</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true</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Person2</a:t>
            </a:r>
            <a:r>
              <a:rPr lang="en-US" sz="1800" dirty="0">
                <a:solidFill>
                  <a:srgbClr val="D3AF86"/>
                </a:solidFill>
                <a:latin typeface="Consolas" panose="020B0609020204030204" pitchFamily="49" charset="0"/>
              </a:rPr>
              <a:t> = { "</a:t>
            </a:r>
            <a:r>
              <a:rPr lang="en-US" sz="1800" dirty="0">
                <a:solidFill>
                  <a:srgbClr val="889B4A"/>
                </a:solidFill>
                <a:latin typeface="Consolas" panose="020B0609020204030204" pitchFamily="49" charset="0"/>
              </a:rPr>
              <a:t>firstName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Vrushali</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canVote</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true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employee</a:t>
            </a:r>
            <a:r>
              <a:rPr lang="en-US" sz="1800" dirty="0">
                <a:solidFill>
                  <a:srgbClr val="D3AF86"/>
                </a:solidFill>
                <a:latin typeface="Consolas" panose="020B0609020204030204" pitchFamily="49" charset="0"/>
              </a:rPr>
              <a:t> = { </a:t>
            </a:r>
            <a:r>
              <a:rPr lang="en-US" sz="1800" dirty="0">
                <a:solidFill>
                  <a:srgbClr val="DC3958"/>
                </a:solidFill>
                <a:latin typeface="Consolas" panose="020B0609020204030204" pitchFamily="49" charset="0"/>
              </a:rPr>
              <a:t>Person1</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Person2</a:t>
            </a:r>
            <a:r>
              <a:rPr lang="en-US" sz="1800" dirty="0">
                <a:solidFill>
                  <a:srgbClr val="D3AF86"/>
                </a:solidFill>
                <a:latin typeface="Consolas" panose="020B0609020204030204" pitchFamily="49" charset="0"/>
              </a:rPr>
              <a:t>, Person3 : { "</a:t>
            </a:r>
            <a:r>
              <a:rPr lang="en-US" sz="1800" dirty="0">
                <a:solidFill>
                  <a:srgbClr val="889B4A"/>
                </a:solidFill>
                <a:latin typeface="Consolas" panose="020B0609020204030204" pitchFamily="49" charset="0"/>
              </a:rPr>
              <a:t>firstName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Sharmin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canVote</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true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age</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19</a:t>
            </a:r>
            <a:r>
              <a:rPr lang="en-US" sz="1800" dirty="0">
                <a:solidFill>
                  <a:srgbClr val="D3AF86"/>
                </a:solidFill>
                <a:latin typeface="Consolas" panose="020B0609020204030204" pitchFamily="49" charset="0"/>
              </a:rPr>
              <a:t> }};</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employee</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cxnSp>
        <p:nvCxnSpPr>
          <p:cNvPr id="9" name="Straight Connector 8"/>
          <p:cNvCxnSpPr/>
          <p:nvPr/>
        </p:nvCxnSpPr>
        <p:spPr>
          <a:xfrm>
            <a:off x="185327" y="3276600"/>
            <a:ext cx="8653873" cy="0"/>
          </a:xfrm>
          <a:prstGeom prst="line">
            <a:avLst/>
          </a:prstGeom>
          <a:ln w="19050">
            <a:solidFill>
              <a:srgbClr val="FF0000"/>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170509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Duplicate property names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When using the same name for your properties, the second property will overwrite the first.</a:t>
            </a:r>
          </a:p>
        </p:txBody>
      </p:sp>
      <p:sp>
        <p:nvSpPr>
          <p:cNvPr id="5" name="Rectangle 4"/>
          <p:cNvSpPr/>
          <p:nvPr/>
        </p:nvSpPr>
        <p:spPr>
          <a:xfrm>
            <a:off x="228600" y="2054085"/>
            <a:ext cx="8610600" cy="1200329"/>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 {x: </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 x: </a:t>
            </a:r>
            <a:r>
              <a:rPr lang="en-US" sz="1800" dirty="0">
                <a:solidFill>
                  <a:srgbClr val="F79A32"/>
                </a:solidFill>
                <a:latin typeface="Consolas" panose="020B0609020204030204" pitchFamily="49" charset="0"/>
              </a:rPr>
              <a:t>2</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 {x: 2}</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81176245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Method definitions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property of an object can also refer to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or a </a:t>
            </a:r>
            <a:r>
              <a:rPr lang="en-IN" sz="1800" dirty="0">
                <a:solidFill>
                  <a:srgbClr val="0000FF"/>
                </a:solidFill>
                <a:latin typeface="Consolas" panose="020B0609020204030204" pitchFamily="49" charset="0"/>
              </a:rPr>
              <a:t>getter</a:t>
            </a:r>
            <a:r>
              <a:rPr lang="en-IN" sz="1800" dirty="0">
                <a:latin typeface="Arial" panose="020B0604020202020204" pitchFamily="34" charset="0"/>
                <a:cs typeface="Arial" panose="020B0604020202020204" pitchFamily="34" charset="0"/>
              </a:rPr>
              <a:t> or </a:t>
            </a:r>
            <a:r>
              <a:rPr lang="en-IN" sz="1800" dirty="0">
                <a:solidFill>
                  <a:srgbClr val="0000FF"/>
                </a:solidFill>
                <a:latin typeface="Consolas" panose="020B0609020204030204" pitchFamily="49" charset="0"/>
              </a:rPr>
              <a:t>setter</a:t>
            </a:r>
            <a:r>
              <a:rPr lang="en-IN" sz="1800" dirty="0">
                <a:latin typeface="Arial" panose="020B0604020202020204" pitchFamily="34" charset="0"/>
                <a:cs typeface="Arial" panose="020B0604020202020204" pitchFamily="34" charset="0"/>
              </a:rPr>
              <a:t> method.</a:t>
            </a:r>
          </a:p>
        </p:txBody>
      </p:sp>
      <p:sp>
        <p:nvSpPr>
          <p:cNvPr id="3" name="Rectangle 1"/>
          <p:cNvSpPr>
            <a:spLocks noChangeArrowheads="1"/>
          </p:cNvSpPr>
          <p:nvPr/>
        </p:nvSpPr>
        <p:spPr bwMode="auto">
          <a:xfrm>
            <a:off x="228600" y="2056657"/>
            <a:ext cx="8610600" cy="1538883"/>
          </a:xfrm>
          <a:prstGeom prst="rect">
            <a:avLst/>
          </a:prstGeom>
          <a:solidFill>
            <a:schemeClr val="bg2">
              <a:lumMod val="10000"/>
            </a:schemeClr>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bg1">
                    <a:lumMod val="85000"/>
                  </a:schemeClr>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smtClean="0">
                <a:solidFill>
                  <a:srgbClr val="333333"/>
                </a:solidFill>
                <a:latin typeface="Consolas" panose="020B0609020204030204" pitchFamily="49" charset="0"/>
              </a:rPr>
              <a:t>    </a:t>
            </a:r>
            <a:r>
              <a:rPr lang="en-US" sz="2000" dirty="0" smtClean="0">
                <a:solidFill>
                  <a:srgbClr val="FFC90E"/>
                </a:solidFill>
                <a:latin typeface="Consolas" panose="020B0609020204030204" pitchFamily="49" charset="0"/>
              </a:rPr>
              <a:t>property2</a:t>
            </a:r>
            <a:r>
              <a:rPr lang="en-US" sz="2000" dirty="0" smtClean="0">
                <a:solidFill>
                  <a:srgbClr val="999999"/>
                </a:solidFill>
                <a:latin typeface="Consolas" panose="020B0609020204030204" pitchFamily="49" charset="0"/>
              </a:rPr>
              <a:t>:</a:t>
            </a:r>
            <a:r>
              <a:rPr lang="en-US" sz="2000" dirty="0" smtClean="0">
                <a:solidFill>
                  <a:srgbClr val="333333"/>
                </a:solidFill>
                <a:latin typeface="Consolas" panose="020B0609020204030204" pitchFamily="49" charset="0"/>
              </a:rPr>
              <a:t> </a:t>
            </a:r>
            <a:r>
              <a:rPr lang="en-US" sz="2000" dirty="0">
                <a:solidFill>
                  <a:srgbClr val="0077AA"/>
                </a:solidFill>
                <a:latin typeface="Consolas" panose="020B0609020204030204" pitchFamily="49" charset="0"/>
              </a:rPr>
              <a:t>function</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a:t>
            </a:r>
            <a:r>
              <a:rPr lang="en-US" sz="2000" dirty="0">
                <a:solidFill>
                  <a:schemeClr val="bg1">
                    <a:lumMod val="85000"/>
                  </a:schemeClr>
                </a:solidFill>
                <a:latin typeface="Consolas" panose="020B0609020204030204" pitchFamily="49" charset="0"/>
              </a:rPr>
              <a:t>parameters</a:t>
            </a:r>
            <a:r>
              <a:rPr lang="en-US" sz="2000" dirty="0">
                <a:solidFill>
                  <a:srgbClr val="999999"/>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 </a:t>
            </a:r>
            <a:endParaRPr lang="en-US" sz="2000" dirty="0" smtClean="0">
              <a:solidFill>
                <a:srgbClr val="999999"/>
              </a:solidFill>
              <a:latin typeface="Consolas" panose="020B0609020204030204" pitchFamily="49" charset="0"/>
            </a:endParaRPr>
          </a:p>
          <a:p>
            <a:pPr lvl="0"/>
            <a:r>
              <a:rPr lang="en-US" sz="2000" dirty="0" smtClean="0">
                <a:solidFill>
                  <a:srgbClr val="999999"/>
                </a:solidFill>
                <a:latin typeface="Consolas" panose="020B0609020204030204" pitchFamily="49" charset="0"/>
              </a:rPr>
              <a:t>    ..., </a:t>
            </a:r>
            <a:endParaRPr kumimoji="0" lang="en-US" sz="20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
        <p:nvSpPr>
          <p:cNvPr id="6" name="Rectangle 1"/>
          <p:cNvSpPr>
            <a:spLocks noChangeArrowheads="1"/>
          </p:cNvSpPr>
          <p:nvPr/>
        </p:nvSpPr>
        <p:spPr bwMode="auto">
          <a:xfrm>
            <a:off x="228600" y="4250828"/>
            <a:ext cx="8610600" cy="1538883"/>
          </a:xfrm>
          <a:prstGeom prst="rect">
            <a:avLst/>
          </a:prstGeom>
          <a:solidFill>
            <a:schemeClr val="bg2">
              <a:lumMod val="10000"/>
            </a:schemeClr>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bg1">
                    <a:lumMod val="85000"/>
                  </a:schemeClr>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bg1">
                    <a:lumMod val="85000"/>
                  </a:schemeClr>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86918932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 </a:t>
            </a:r>
            <a:r>
              <a:rPr lang="en-US" sz="3600" i="1" dirty="0">
                <a:latin typeface="Arial" panose="020B0604020202020204" pitchFamily="34" charset="0"/>
                <a:cs typeface="Arial" panose="020B0604020202020204" pitchFamily="34" charset="0"/>
              </a:rPr>
              <a:t>-</a:t>
            </a:r>
            <a:r>
              <a:rPr lang="en-US" sz="3600" i="1" dirty="0">
                <a:solidFill>
                  <a:srgbClr val="13D9E3"/>
                </a:solidFill>
                <a:latin typeface="Arial" panose="020B0604020202020204" pitchFamily="34" charset="0"/>
                <a:cs typeface="Arial" panose="020B0604020202020204" pitchFamily="34" charset="0"/>
              </a:rPr>
              <a:t> example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398" y="990600"/>
            <a:ext cx="8850086" cy="2585323"/>
          </a:xfrm>
          <a:prstGeom prst="rect">
            <a:avLst/>
          </a:prstGeom>
        </p:spPr>
        <p:txBody>
          <a:bodyPr wrap="square">
            <a:spAutoFit/>
          </a:bodyPr>
          <a:lstStyle/>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"Paud Road, PUNE"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getAddress"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address</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getAddress</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p:txBody>
      </p:sp>
      <p:sp>
        <p:nvSpPr>
          <p:cNvPr id="4" name="Rectangle 3"/>
          <p:cNvSpPr/>
          <p:nvPr/>
        </p:nvSpPr>
        <p:spPr>
          <a:xfrm>
            <a:off x="141514" y="3940076"/>
            <a:ext cx="8850086" cy="2585323"/>
          </a:xfrm>
          <a:prstGeom prst="rect">
            <a:avLst/>
          </a:prstGeom>
        </p:spPr>
        <p:txBody>
          <a:bodyPr wrap="square">
            <a:spAutoFit/>
          </a:bodyPr>
          <a:lstStyle/>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D4D4D4"/>
                </a:solidFill>
                <a:latin typeface="Consolas" panose="020B0609020204030204" pitchFamily="49" charset="0"/>
              </a:rPr>
              <a:t> = { </a:t>
            </a:r>
          </a:p>
          <a:p>
            <a:r>
              <a:rPr lang="en-IN" sz="1800" dirty="0" smtClean="0">
                <a:solidFill>
                  <a:srgbClr val="B5CEA8"/>
                </a:solidFill>
                <a:latin typeface="Consolas" panose="020B0609020204030204" pitchFamily="49" charset="0"/>
              </a:rPr>
              <a:t>    14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'Children (00-14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24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'Youth (15-24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64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'Adults (25-64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65</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'Seniors (65 years and over)'</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console.log(age.47</a:t>
            </a:r>
            <a:r>
              <a:rPr lang="en-IN" sz="1800" dirty="0" smtClean="0">
                <a:solidFill>
                  <a:srgbClr val="608B4E"/>
                </a:solidFill>
                <a:latin typeface="Consolas" panose="020B0609020204030204" pitchFamily="49" charset="0"/>
              </a:rPr>
              <a:t>);   </a:t>
            </a:r>
            <a:r>
              <a:rPr lang="en-IN" sz="1800" dirty="0" smtClean="0">
                <a:solidFill>
                  <a:srgbClr val="00B050"/>
                </a:solidFill>
                <a:latin typeface="Consolas" panose="020B0609020204030204" pitchFamily="49" charset="0"/>
              </a:rPr>
              <a:t>//This </a:t>
            </a:r>
            <a:r>
              <a:rPr lang="en-IN" sz="1800" dirty="0">
                <a:solidFill>
                  <a:srgbClr val="00B050"/>
                </a:solidFill>
                <a:latin typeface="Consolas" panose="020B0609020204030204" pitchFamily="49" charset="0"/>
              </a:rPr>
              <a:t>will throw an error​ because property </a:t>
            </a:r>
            <a:endParaRPr lang="en-IN" sz="1800" dirty="0" smtClean="0">
              <a:solidFill>
                <a:srgbClr val="00B050"/>
              </a:solidFill>
              <a:latin typeface="Consolas" panose="020B0609020204030204" pitchFamily="49" charset="0"/>
            </a:endParaRPr>
          </a:p>
          <a:p>
            <a:r>
              <a:rPr lang="en-IN" sz="1800" dirty="0">
                <a:solidFill>
                  <a:srgbClr val="00B050"/>
                </a:solidFill>
                <a:latin typeface="Consolas" panose="020B0609020204030204" pitchFamily="49" charset="0"/>
              </a:rPr>
              <a:t>	</a:t>
            </a:r>
            <a:r>
              <a:rPr lang="en-IN" sz="1800" dirty="0" smtClean="0">
                <a:solidFill>
                  <a:srgbClr val="00B050"/>
                </a:solidFill>
                <a:latin typeface="Consolas" panose="020B0609020204030204" pitchFamily="49" charset="0"/>
              </a:rPr>
              <a:t>		   // name is </a:t>
            </a:r>
            <a:r>
              <a:rPr lang="en-IN" sz="1800" dirty="0">
                <a:solidFill>
                  <a:srgbClr val="00B050"/>
                </a:solidFill>
                <a:latin typeface="Consolas" panose="020B0609020204030204" pitchFamily="49" charset="0"/>
              </a:rPr>
              <a:t>number</a:t>
            </a:r>
            <a:r>
              <a:rPr lang="en-IN" sz="1800" dirty="0" smtClean="0">
                <a:solidFill>
                  <a:srgbClr val="00B050"/>
                </a:solidFill>
                <a:latin typeface="Consolas" panose="020B0609020204030204" pitchFamily="49" charset="0"/>
              </a:rPr>
              <a:t>.</a:t>
            </a: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"64</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00B050"/>
                </a:solidFill>
                <a:latin typeface="Consolas" panose="020B0609020204030204" pitchFamily="49" charset="0"/>
              </a:rPr>
              <a:t>//This </a:t>
            </a:r>
            <a:r>
              <a:rPr lang="en-IN" sz="1800" smtClean="0">
                <a:solidFill>
                  <a:srgbClr val="00B050"/>
                </a:solidFill>
                <a:latin typeface="Consolas" panose="020B0609020204030204" pitchFamily="49" charset="0"/>
              </a:rPr>
              <a:t>will print Adults.</a:t>
            </a:r>
            <a:endParaRPr lang="en-IN" sz="1800" b="0" dirty="0">
              <a:solidFill>
                <a:srgbClr val="00B050"/>
              </a:solidFill>
              <a:effectLst/>
              <a:latin typeface="Consolas" panose="020B0609020204030204" pitchFamily="49" charset="0"/>
            </a:endParaRPr>
          </a:p>
        </p:txBody>
      </p:sp>
      <p:cxnSp>
        <p:nvCxnSpPr>
          <p:cNvPr id="6" name="Straight Connector 5"/>
          <p:cNvCxnSpPr/>
          <p:nvPr/>
        </p:nvCxnSpPr>
        <p:spPr>
          <a:xfrm>
            <a:off x="185327" y="3733800"/>
            <a:ext cx="8653873" cy="0"/>
          </a:xfrm>
          <a:prstGeom prst="line">
            <a:avLst/>
          </a:prstGeom>
          <a:ln w="19050">
            <a:solidFill>
              <a:srgbClr val="FF0000"/>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10573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returns object initializers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371600"/>
            <a:ext cx="8686800" cy="3416320"/>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personDetails</a:t>
            </a:r>
            <a:r>
              <a:rPr lang="en-US" sz="1800" dirty="0">
                <a:solidFill>
                  <a:srgbClr val="D3AF86"/>
                </a:solidFill>
                <a:latin typeface="Consolas" panose="020B0609020204030204" pitchFamily="49" charset="0"/>
              </a:rPr>
              <a:t> = {</a:t>
            </a:r>
          </a:p>
          <a:p>
            <a:r>
              <a:rPr lang="en-US" sz="1800" dirty="0" smtClean="0">
                <a:solidFill>
                  <a:srgbClr val="D3AF86"/>
                </a:solidFill>
                <a:latin typeface="Consolas" panose="020B0609020204030204" pitchFamily="49" charset="0"/>
              </a:rPr>
              <a:t>        personID</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personName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personAge</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41</a:t>
            </a:r>
            <a:endParaRPr lang="en-US" sz="1800" dirty="0">
              <a:solidFill>
                <a:srgbClr val="D3AF86"/>
              </a:solidFill>
              <a:latin typeface="Consolas" panose="020B0609020204030204" pitchFamily="49" charset="0"/>
            </a:endParaRP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function</a:t>
            </a:r>
            <a:r>
              <a:rPr lang="en-US" sz="1800" dirty="0" smtClean="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Person</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return</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98676A"/>
                </a:solidFill>
                <a:latin typeface="Consolas" panose="020B0609020204030204" pitchFamily="49" charset="0"/>
              </a:rPr>
              <a:t>let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 = </a:t>
            </a:r>
            <a:r>
              <a:rPr lang="en-US" sz="1800" dirty="0">
                <a:solidFill>
                  <a:srgbClr val="8AB1B0"/>
                </a:solidFill>
                <a:latin typeface="Consolas" panose="020B0609020204030204" pitchFamily="49" charset="0"/>
              </a:rPr>
              <a:t>Person</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personDetails</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p</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personID</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personName</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personAge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3024964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152400" y="1219200"/>
            <a:ext cx="8839200" cy="4247317"/>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onload </a:t>
            </a:r>
            <a:r>
              <a:rPr lang="en-US" sz="1800" dirty="0" smtClean="0">
                <a:solidFill>
                  <a:srgbClr val="FF6000"/>
                </a:solidFill>
                <a:latin typeface="Arial" panose="020B0604020202020204" pitchFamily="34" charset="0"/>
                <a:cs typeface="Arial" panose="020B0604020202020204" pitchFamily="34" charset="0"/>
              </a:rPr>
              <a:t>-  Fires </a:t>
            </a:r>
            <a:r>
              <a:rPr lang="en-US" sz="1800" dirty="0">
                <a:solidFill>
                  <a:srgbClr val="FF6000"/>
                </a:solidFill>
                <a:latin typeface="Arial" panose="020B0604020202020204" pitchFamily="34" charset="0"/>
                <a:cs typeface="Arial" panose="020B0604020202020204" pitchFamily="34" charset="0"/>
              </a:rPr>
              <a:t>after the page is finished </a:t>
            </a:r>
            <a:r>
              <a:rPr lang="en-US" sz="1800" dirty="0" smtClean="0">
                <a:solidFill>
                  <a:srgbClr val="FF6000"/>
                </a:solidFill>
                <a:latin typeface="Arial" panose="020B0604020202020204" pitchFamily="34" charset="0"/>
                <a:cs typeface="Arial" panose="020B0604020202020204" pitchFamily="34" charset="0"/>
              </a:rPr>
              <a:t>loading</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onresize -  Fires </a:t>
            </a:r>
            <a:r>
              <a:rPr lang="en-US" sz="1800" dirty="0">
                <a:solidFill>
                  <a:srgbClr val="FF6000"/>
                </a:solidFill>
                <a:latin typeface="Arial" panose="020B0604020202020204" pitchFamily="34" charset="0"/>
                <a:cs typeface="Arial" panose="020B0604020202020204" pitchFamily="34" charset="0"/>
              </a:rPr>
              <a:t>when the browser window is </a:t>
            </a:r>
            <a:r>
              <a:rPr lang="en-US" sz="1800" dirty="0" smtClean="0">
                <a:solidFill>
                  <a:srgbClr val="FF6000"/>
                </a:solidFill>
                <a:latin typeface="Arial" panose="020B0604020202020204" pitchFamily="34" charset="0"/>
                <a:cs typeface="Arial" panose="020B0604020202020204" pitchFamily="34" charset="0"/>
              </a:rPr>
              <a:t>resized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onblur - Fires </a:t>
            </a:r>
            <a:r>
              <a:rPr lang="en-US" sz="1800" dirty="0">
                <a:solidFill>
                  <a:srgbClr val="FF6000"/>
                </a:solidFill>
                <a:latin typeface="Arial" panose="020B0604020202020204" pitchFamily="34" charset="0"/>
                <a:cs typeface="Arial" panose="020B0604020202020204" pitchFamily="34" charset="0"/>
              </a:rPr>
              <a:t>the moment that the element loses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nchange - Fires </a:t>
            </a:r>
            <a:r>
              <a:rPr lang="en-US" sz="1800" dirty="0">
                <a:solidFill>
                  <a:srgbClr val="FF6000"/>
                </a:solidFill>
                <a:latin typeface="Arial" panose="020B0604020202020204" pitchFamily="34" charset="0"/>
                <a:cs typeface="Arial" panose="020B0604020202020204" pitchFamily="34" charset="0"/>
              </a:rPr>
              <a:t>the moment when the value of the element is </a:t>
            </a:r>
            <a:r>
              <a:rPr lang="en-US" sz="1800" dirty="0" smtClean="0">
                <a:solidFill>
                  <a:srgbClr val="FF6000"/>
                </a:solidFill>
                <a:latin typeface="Arial" panose="020B0604020202020204" pitchFamily="34" charset="0"/>
                <a:cs typeface="Arial" panose="020B0604020202020204" pitchFamily="34" charset="0"/>
              </a:rPr>
              <a:t>changed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onfocus - Fires </a:t>
            </a:r>
            <a:r>
              <a:rPr lang="en-US" sz="1800" dirty="0">
                <a:solidFill>
                  <a:srgbClr val="FF6000"/>
                </a:solidFill>
                <a:latin typeface="Arial" panose="020B0604020202020204" pitchFamily="34" charset="0"/>
                <a:cs typeface="Arial" panose="020B0604020202020204" pitchFamily="34" charset="0"/>
              </a:rPr>
              <a:t>the moment when the element gets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ninput - Script </a:t>
            </a:r>
            <a:r>
              <a:rPr lang="en-US" sz="1800" dirty="0">
                <a:solidFill>
                  <a:srgbClr val="FF6000"/>
                </a:solidFill>
                <a:latin typeface="Arial" panose="020B0604020202020204" pitchFamily="34" charset="0"/>
                <a:cs typeface="Arial" panose="020B0604020202020204" pitchFamily="34" charset="0"/>
              </a:rPr>
              <a:t>to be run when an element gets user </a:t>
            </a:r>
            <a:r>
              <a:rPr lang="en-US" sz="1800" dirty="0" smtClean="0">
                <a:solidFill>
                  <a:srgbClr val="FF6000"/>
                </a:solidFill>
                <a:latin typeface="Arial" panose="020B0604020202020204" pitchFamily="34" charset="0"/>
                <a:cs typeface="Arial" panose="020B0604020202020204" pitchFamily="34" charset="0"/>
              </a:rPr>
              <a:t>input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onselect - Fires </a:t>
            </a:r>
            <a:r>
              <a:rPr lang="en-US" sz="1800" dirty="0">
                <a:solidFill>
                  <a:srgbClr val="FF6000"/>
                </a:solidFill>
                <a:latin typeface="Arial" panose="020B0604020202020204" pitchFamily="34" charset="0"/>
                <a:cs typeface="Arial" panose="020B0604020202020204" pitchFamily="34" charset="0"/>
              </a:rPr>
              <a:t>after some text has been selected in an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onsubmit - Fires </a:t>
            </a:r>
            <a:r>
              <a:rPr lang="en-US" sz="1800" dirty="0">
                <a:solidFill>
                  <a:srgbClr val="FF6000"/>
                </a:solidFill>
                <a:latin typeface="Arial" panose="020B0604020202020204" pitchFamily="34" charset="0"/>
                <a:cs typeface="Arial" panose="020B0604020202020204" pitchFamily="34" charset="0"/>
              </a:rPr>
              <a:t>when a form is submitted</a:t>
            </a:r>
          </a:p>
        </p:txBody>
      </p:sp>
    </p:spTree>
    <p:extLst>
      <p:ext uri="{BB962C8B-B14F-4D97-AF65-F5344CB8AC3E}">
        <p14:creationId xmlns:p14="http://schemas.microsoft.com/office/powerpoint/2010/main" val="36169257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Object.keys() method returns an array of a given object's own enumerable properties.</a:t>
            </a:r>
          </a:p>
        </p:txBody>
      </p:sp>
      <p:sp>
        <p:nvSpPr>
          <p:cNvPr id="8" name="Rectangle 7"/>
          <p:cNvSpPr/>
          <p:nvPr/>
        </p:nvSpPr>
        <p:spPr>
          <a:xfrm>
            <a:off x="228600" y="2789872"/>
            <a:ext cx="8686799" cy="1477328"/>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of which the enumerable own properties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of strings that represent all the enumerable properties of the given object.</a:t>
            </a:r>
          </a:p>
        </p:txBody>
      </p:sp>
      <p:sp>
        <p:nvSpPr>
          <p:cNvPr id="9" name="Rectangle 8"/>
          <p:cNvSpPr/>
          <p:nvPr/>
        </p:nvSpPr>
        <p:spPr>
          <a:xfrm>
            <a:off x="228600" y="2057400"/>
            <a:ext cx="86868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418455615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Object.keys() method returns an array of a given object's own enumerable properties.</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228600" y="2057400"/>
            <a:ext cx="86868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
        <p:nvSpPr>
          <p:cNvPr id="3" name="Rectangle 2"/>
          <p:cNvSpPr/>
          <p:nvPr/>
        </p:nvSpPr>
        <p:spPr>
          <a:xfrm>
            <a:off x="228600" y="2913988"/>
            <a:ext cx="86868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customer</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ID</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mobile</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9850...</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 = </a:t>
            </a:r>
            <a:r>
              <a:rPr lang="en-US" sz="1800" dirty="0">
                <a:solidFill>
                  <a:srgbClr val="F06431"/>
                </a:solidFill>
                <a:latin typeface="Consolas" panose="020B0609020204030204" pitchFamily="49" charset="0"/>
              </a:rPr>
              <a:t>Object</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keys</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customer</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for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key</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1428310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8" name="Rectangle 7"/>
          <p:cNvSpPr/>
          <p:nvPr/>
        </p:nvSpPr>
        <p:spPr>
          <a:xfrm>
            <a:off x="228600" y="2789872"/>
            <a:ext cx="8686799" cy="1200329"/>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whose enumerable own property values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containing the given object's own enumerable property values</a:t>
            </a:r>
            <a:r>
              <a:rPr lang="en-IN" sz="1800" dirty="0" smtClean="0">
                <a:latin typeface="Cambria" panose="02040503050406030204" pitchFamily="18" charset="0"/>
              </a:rPr>
              <a:t>.</a:t>
            </a:r>
          </a:p>
        </p:txBody>
      </p:sp>
      <p:sp>
        <p:nvSpPr>
          <p:cNvPr id="10" name="Rectangle 9"/>
          <p:cNvSpPr/>
          <p:nvPr/>
        </p:nvSpPr>
        <p:spPr>
          <a:xfrm>
            <a:off x="228600" y="2057400"/>
            <a:ext cx="86868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73497073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8" name="Rectangle 7"/>
          <p:cNvSpPr/>
          <p:nvPr/>
        </p:nvSpPr>
        <p:spPr>
          <a:xfrm>
            <a:off x="228600" y="2057400"/>
            <a:ext cx="86868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
        <p:nvSpPr>
          <p:cNvPr id="6" name="Rectangle 5"/>
          <p:cNvSpPr/>
          <p:nvPr/>
        </p:nvSpPr>
        <p:spPr>
          <a:xfrm>
            <a:off x="228600" y="2975344"/>
            <a:ext cx="86868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customer</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ID</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saleel</a:t>
            </a:r>
            <a:r>
              <a:rPr lang="en-US" sz="1800" dirty="0" smtClean="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mobile</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9850...</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 = </a:t>
            </a:r>
            <a:r>
              <a:rPr lang="en-US" sz="1800" dirty="0">
                <a:solidFill>
                  <a:srgbClr val="F06431"/>
                </a:solidFill>
                <a:latin typeface="Consolas" panose="020B0609020204030204" pitchFamily="49" charset="0"/>
              </a:rPr>
              <a:t>Object</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keys</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customer</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for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value</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value</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65122474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Object.create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Object.create() method creates a new object with the specified prototype object and properties.</a:t>
            </a:r>
          </a:p>
        </p:txBody>
      </p:sp>
      <p:sp>
        <p:nvSpPr>
          <p:cNvPr id="8" name="Rectangle 7"/>
          <p:cNvSpPr/>
          <p:nvPr/>
        </p:nvSpPr>
        <p:spPr>
          <a:xfrm>
            <a:off x="228600" y="1999933"/>
            <a:ext cx="86868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create</a:t>
            </a:r>
            <a:r>
              <a:rPr lang="en-IN" sz="2000" dirty="0">
                <a:solidFill>
                  <a:schemeClr val="bg1">
                    <a:lumMod val="85000"/>
                  </a:schemeClr>
                </a:solidFill>
                <a:latin typeface="Consolas" panose="020B0609020204030204" pitchFamily="49" charset="0"/>
              </a:rPr>
              <a:t>(proto[, propertiesObject])</a:t>
            </a:r>
          </a:p>
        </p:txBody>
      </p:sp>
      <p:sp>
        <p:nvSpPr>
          <p:cNvPr id="6" name="Rectangle 5"/>
          <p:cNvSpPr/>
          <p:nvPr/>
        </p:nvSpPr>
        <p:spPr>
          <a:xfrm>
            <a:off x="228600" y="2819400"/>
            <a:ext cx="86868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 =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 = </a:t>
            </a:r>
            <a:r>
              <a:rPr lang="en-US" sz="1800" dirty="0" err="1">
                <a:solidFill>
                  <a:srgbClr val="F06431"/>
                </a:solidFill>
                <a:latin typeface="Consolas" panose="020B0609020204030204" pitchFamily="49" charset="0"/>
              </a:rPr>
              <a:t>Object</a:t>
            </a:r>
            <a:r>
              <a:rPr lang="en-US" sz="1800" dirty="0" err="1">
                <a:solidFill>
                  <a:srgbClr val="D3AF86"/>
                </a:solidFill>
                <a:latin typeface="Consolas" panose="020B0609020204030204" pitchFamily="49" charset="0"/>
              </a:rPr>
              <a:t>.</a:t>
            </a:r>
            <a:r>
              <a:rPr lang="en-US" sz="1800" dirty="0" err="1">
                <a:solidFill>
                  <a:srgbClr val="8AB1B0"/>
                </a:solidFill>
                <a:latin typeface="Consolas" panose="020B0609020204030204" pitchFamily="49" charset="0"/>
              </a:rPr>
              <a:t>create</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null</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firstName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lastName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Bagde</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p</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firstName</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lastName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01557924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 y="159603"/>
            <a:ext cx="88011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solidFill>
                  <a:srgbClr val="13D9E3"/>
                </a:solidFill>
                <a:latin typeface="Arial" panose="020B0604020202020204" pitchFamily="34" charset="0"/>
                <a:cs typeface="Arial" panose="020B0604020202020204" pitchFamily="34" charset="0"/>
              </a:rPr>
              <a:t>initializers(console.table) </a:t>
            </a:r>
            <a:r>
              <a:rPr lang="en-US" sz="3600" i="1" dirty="0" smtClean="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90500" y="2895600"/>
            <a:ext cx="8724900" cy="2308324"/>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a:t>
            </a:r>
            <a:r>
              <a:rPr lang="en-US" sz="1800" dirty="0">
                <a:solidFill>
                  <a:srgbClr val="D3AF86"/>
                </a:solidFill>
                <a:latin typeface="Consolas" panose="020B0609020204030204" pitchFamily="49" charset="0"/>
              </a:rPr>
              <a:t> = [</a:t>
            </a:r>
          </a:p>
          <a:p>
            <a:r>
              <a:rPr lang="en-US" sz="1800" dirty="0" smtClean="0">
                <a:solidFill>
                  <a:srgbClr val="D3AF86"/>
                </a:solidFill>
                <a:latin typeface="Consolas" panose="020B0609020204030204" pitchFamily="49" charset="0"/>
              </a:rPr>
              <a:t> { </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1001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mobile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9850....</a:t>
            </a:r>
            <a:r>
              <a:rPr lang="en-US" sz="1800" dirty="0">
                <a:solidFill>
                  <a:srgbClr val="D3AF86"/>
                </a:solidFill>
                <a:latin typeface="Consolas" panose="020B0609020204030204" pitchFamily="49" charset="0"/>
              </a:rPr>
              <a:t>" },</a:t>
            </a:r>
          </a:p>
          <a:p>
            <a:r>
              <a:rPr lang="en-US" sz="1800" dirty="0" smtClean="0">
                <a:solidFill>
                  <a:srgbClr val="D3AF86"/>
                </a:solidFill>
                <a:latin typeface="Consolas" panose="020B0609020204030204" pitchFamily="49" charset="0"/>
              </a:rPr>
              <a:t> { </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1002</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sharmin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mobile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9922....</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t>
            </a:r>
            <a:r>
              <a:rPr lang="en-US" sz="1800" dirty="0" smtClean="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address</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Paud Road, PUNE</a:t>
            </a:r>
            <a:r>
              <a:rPr lang="en-US" sz="1800" dirty="0">
                <a:solidFill>
                  <a:srgbClr val="D3AF86"/>
                </a:solidFill>
                <a:latin typeface="Consolas" panose="020B0609020204030204" pitchFamily="49" charset="0"/>
              </a:rPr>
              <a:t>" }</a:t>
            </a:r>
          </a:p>
          <a:p>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
        <p:nvSpPr>
          <p:cNvPr id="6" name="Rectangle 5"/>
          <p:cNvSpPr/>
          <p:nvPr/>
        </p:nvSpPr>
        <p:spPr>
          <a:xfrm>
            <a:off x="195448" y="1146348"/>
            <a:ext cx="8719952" cy="1200329"/>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a:t>
            </a:r>
            <a:r>
              <a:rPr lang="en-US" sz="1800" dirty="0">
                <a:solidFill>
                  <a:srgbClr val="D3AF86"/>
                </a:solidFill>
                <a:latin typeface="Consolas" panose="020B0609020204030204" pitchFamily="49" charset="0"/>
              </a:rPr>
              <a:t> = { "</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1001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mobile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9850....</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03573138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var keyword.</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10" name="Rectangle 9"/>
          <p:cNvSpPr/>
          <p:nvPr/>
        </p:nvSpPr>
        <p:spPr>
          <a:xfrm>
            <a:off x="228600" y="2286000"/>
            <a:ext cx="8686800" cy="1477328"/>
          </a:xfrm>
          <a:prstGeom prst="rect">
            <a:avLst/>
          </a:prstGeom>
          <a:solidFill>
            <a:schemeClr val="bg2">
              <a:lumMod val="10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4" name="Rectangle 3"/>
          <p:cNvSpPr/>
          <p:nvPr/>
        </p:nvSpPr>
        <p:spPr>
          <a:xfrm>
            <a:off x="195942" y="3962400"/>
            <a:ext cx="8763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delete</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789688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getter - setter</a:t>
            </a:r>
            <a:endParaRPr lang="en-US" sz="6000" dirty="0"/>
          </a:p>
        </p:txBody>
      </p:sp>
      <p:sp>
        <p:nvSpPr>
          <p:cNvPr id="4" name="Rectangle 1"/>
          <p:cNvSpPr>
            <a:spLocks noChangeArrowheads="1"/>
          </p:cNvSpPr>
          <p:nvPr/>
        </p:nvSpPr>
        <p:spPr bwMode="auto">
          <a:xfrm>
            <a:off x="304800" y="3506687"/>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123198758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a:t>
            </a:r>
            <a:r>
              <a:rPr lang="en-IN" sz="1800" dirty="0">
                <a:latin typeface="Arial" panose="020B0604020202020204" pitchFamily="34" charset="0"/>
                <a:cs typeface="Arial" panose="020B0604020202020204" pitchFamily="34" charset="0"/>
              </a:rPr>
              <a:t> syntax binds an object property to a function to be called when there is an attempt to set that property.</a:t>
            </a:r>
          </a:p>
        </p:txBody>
      </p:sp>
      <p:sp>
        <p:nvSpPr>
          <p:cNvPr id="3" name="Rectangle 2"/>
          <p:cNvSpPr/>
          <p:nvPr/>
        </p:nvSpPr>
        <p:spPr>
          <a:xfrm>
            <a:off x="152400" y="2201851"/>
            <a:ext cx="8839200" cy="400110"/>
          </a:xfrm>
          <a:prstGeom prst="rect">
            <a:avLst/>
          </a:prstGeom>
          <a:solidFill>
            <a:schemeClr val="bg2">
              <a:lumMod val="10000"/>
            </a:schemeClr>
          </a:solidFill>
        </p:spPr>
        <p:txBody>
          <a:bodyPr wrap="square">
            <a:spAutoFit/>
          </a:bodyPr>
          <a:lstStyle/>
          <a:p>
            <a:r>
              <a:rPr lang="en-US" sz="2000" dirty="0">
                <a:solidFill>
                  <a:srgbClr val="FF7F27"/>
                </a:solidFill>
                <a:latin typeface="Consolas" panose="020B0609020204030204" pitchFamily="49" charset="0"/>
              </a:rPr>
              <a:t>set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(value</a:t>
            </a:r>
            <a:r>
              <a:rPr lang="en-US" sz="2000" dirty="0" smtClean="0">
                <a:solidFill>
                  <a:schemeClr val="bg1">
                    <a:lumMod val="85000"/>
                  </a:schemeClr>
                </a:solidFill>
                <a:latin typeface="Consolas" panose="020B0609020204030204" pitchFamily="49" charset="0"/>
              </a:rPr>
              <a:t>)</a:t>
            </a:r>
            <a:r>
              <a:rPr lang="en-US" sz="2000" dirty="0" smtClean="0">
                <a:solidFill>
                  <a:srgbClr val="999999"/>
                </a:solidFill>
                <a:latin typeface="Consolas" panose="020B0609020204030204" pitchFamily="49" charset="0"/>
              </a:rPr>
              <a:t> </a:t>
            </a:r>
            <a:r>
              <a:rPr lang="en-US"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endParaRPr>
          </a:p>
        </p:txBody>
      </p:sp>
      <p:sp>
        <p:nvSpPr>
          <p:cNvPr id="8" name="Rectangle 7"/>
          <p:cNvSpPr/>
          <p:nvPr/>
        </p:nvSpPr>
        <p:spPr>
          <a:xfrm>
            <a:off x="250372" y="2994359"/>
            <a:ext cx="8610600" cy="2308324"/>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6117112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getter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get</a:t>
            </a:r>
            <a:r>
              <a:rPr lang="en-IN" sz="1800" dirty="0">
                <a:latin typeface="Arial" panose="020B0604020202020204" pitchFamily="34" charset="0"/>
                <a:cs typeface="Arial" panose="020B0604020202020204" pitchFamily="34" charset="0"/>
              </a:rPr>
              <a:t> syntax binds an object property to a function that will be called when that property is looked up.</a:t>
            </a:r>
          </a:p>
        </p:txBody>
      </p:sp>
      <p:sp>
        <p:nvSpPr>
          <p:cNvPr id="5" name="Rectangle 4"/>
          <p:cNvSpPr/>
          <p:nvPr/>
        </p:nvSpPr>
        <p:spPr>
          <a:xfrm>
            <a:off x="152400" y="1981200"/>
            <a:ext cx="8763000" cy="400110"/>
          </a:xfrm>
          <a:prstGeom prst="rect">
            <a:avLst/>
          </a:prstGeom>
          <a:solidFill>
            <a:schemeClr val="bg2">
              <a:lumMod val="10000"/>
            </a:schemeClr>
          </a:solidFill>
        </p:spPr>
        <p:txBody>
          <a:bodyPr wrap="square">
            <a:spAutoFit/>
          </a:bodyPr>
          <a:lstStyle/>
          <a:p>
            <a:r>
              <a:rPr lang="en-US" sz="2000" dirty="0">
                <a:solidFill>
                  <a:srgbClr val="FF7F27"/>
                </a:solidFill>
                <a:latin typeface="Consolas" panose="020B0609020204030204" pitchFamily="49" charset="0"/>
              </a:rPr>
              <a:t>get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 {}</a:t>
            </a:r>
            <a:endParaRPr lang="en-IN" sz="2000" dirty="0">
              <a:solidFill>
                <a:schemeClr val="bg1">
                  <a:lumMod val="85000"/>
                </a:schemeClr>
              </a:solidFill>
            </a:endParaRPr>
          </a:p>
        </p:txBody>
      </p:sp>
      <p:sp>
        <p:nvSpPr>
          <p:cNvPr id="8" name="Rectangle 7"/>
          <p:cNvSpPr/>
          <p:nvPr/>
        </p:nvSpPr>
        <p:spPr>
          <a:xfrm>
            <a:off x="228600" y="2755880"/>
            <a:ext cx="86106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get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this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8023040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nkeydown - Fires </a:t>
            </a:r>
            <a:r>
              <a:rPr lang="en-US" sz="1800" dirty="0">
                <a:solidFill>
                  <a:srgbClr val="FF6000"/>
                </a:solidFill>
                <a:latin typeface="Arial" panose="020B0604020202020204" pitchFamily="34" charset="0"/>
                <a:cs typeface="Arial" panose="020B0604020202020204" pitchFamily="34" charset="0"/>
              </a:rPr>
              <a:t>when a user is pressing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onkeypress - Fires </a:t>
            </a:r>
            <a:r>
              <a:rPr lang="en-US" sz="1800" dirty="0">
                <a:solidFill>
                  <a:srgbClr val="FF6000"/>
                </a:solidFill>
                <a:latin typeface="Arial" panose="020B0604020202020204" pitchFamily="34" charset="0"/>
                <a:cs typeface="Arial" panose="020B0604020202020204" pitchFamily="34" charset="0"/>
              </a:rPr>
              <a:t>when a user presses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onkeyup - Fires </a:t>
            </a:r>
            <a:r>
              <a:rPr lang="en-US" sz="1800" dirty="0">
                <a:solidFill>
                  <a:srgbClr val="FF6000"/>
                </a:solidFill>
                <a:latin typeface="Arial" panose="020B0604020202020204" pitchFamily="34" charset="0"/>
                <a:cs typeface="Arial" panose="020B0604020202020204" pitchFamily="34" charset="0"/>
              </a:rPr>
              <a:t>when a user releases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onclick - Fires </a:t>
            </a:r>
            <a:r>
              <a:rPr lang="en-US" sz="1800" dirty="0">
                <a:solidFill>
                  <a:srgbClr val="FF6000"/>
                </a:solidFill>
                <a:latin typeface="Arial" panose="020B0604020202020204" pitchFamily="34" charset="0"/>
                <a:cs typeface="Arial" panose="020B0604020202020204" pitchFamily="34" charset="0"/>
              </a:rPr>
              <a:t>on a mouse click on the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ndblclick - Fires </a:t>
            </a:r>
            <a:r>
              <a:rPr lang="en-US" sz="1800" dirty="0">
                <a:solidFill>
                  <a:srgbClr val="FF6000"/>
                </a:solidFill>
                <a:latin typeface="Arial" panose="020B0604020202020204" pitchFamily="34" charset="0"/>
                <a:cs typeface="Arial" panose="020B0604020202020204" pitchFamily="34" charset="0"/>
              </a:rPr>
              <a:t>on a mouse double-click on the element</a:t>
            </a: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88406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typeof</a:t>
            </a:r>
            <a:endParaRPr lang="en-US" sz="6000" dirty="0"/>
          </a:p>
        </p:txBody>
      </p:sp>
    </p:spTree>
    <p:extLst>
      <p:ext uri="{BB962C8B-B14F-4D97-AF65-F5344CB8AC3E}">
        <p14:creationId xmlns:p14="http://schemas.microsoft.com/office/powerpoint/2010/main" val="412918795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typeof</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52400" y="12192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typeof</a:t>
            </a:r>
            <a:r>
              <a:rPr lang="en-IN" sz="1800" dirty="0">
                <a:latin typeface="Arial" panose="020B0604020202020204" pitchFamily="34" charset="0"/>
                <a:cs typeface="Arial" panose="020B0604020202020204" pitchFamily="34" charset="0"/>
              </a:rPr>
              <a:t> operator returns a string indicating the type of the unevaluated operand</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6" name="Rectangle 5"/>
          <p:cNvSpPr/>
          <p:nvPr/>
        </p:nvSpPr>
        <p:spPr>
          <a:xfrm>
            <a:off x="228600" y="1905000"/>
            <a:ext cx="86868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rPr>
              <a:t>typeof</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operand</a:t>
            </a:r>
          </a:p>
        </p:txBody>
      </p:sp>
      <p:sp>
        <p:nvSpPr>
          <p:cNvPr id="11" name="Rectangle 10"/>
          <p:cNvSpPr/>
          <p:nvPr/>
        </p:nvSpPr>
        <p:spPr>
          <a:xfrm>
            <a:off x="152400" y="2502426"/>
            <a:ext cx="8763000" cy="369332"/>
          </a:xfrm>
          <a:prstGeom prst="rect">
            <a:avLst/>
          </a:prstGeom>
        </p:spPr>
        <p:txBody>
          <a:bodyPr wrap="square">
            <a:spAutoFit/>
          </a:bodyPr>
          <a:lstStyle/>
          <a:p>
            <a:r>
              <a:rPr lang="en-IN" sz="1800" i="1" dirty="0">
                <a:solidFill>
                  <a:srgbClr val="FFC000"/>
                </a:solidFill>
                <a:latin typeface="Arial" panose="020B0604020202020204" pitchFamily="34" charset="0"/>
                <a:cs typeface="Arial" panose="020B0604020202020204" pitchFamily="34" charset="0"/>
              </a:rPr>
              <a:t>The following table summarizes the possible return values of typeof</a:t>
            </a:r>
          </a:p>
        </p:txBody>
      </p:sp>
      <p:graphicFrame>
        <p:nvGraphicFramePr>
          <p:cNvPr id="12" name="Table 11"/>
          <p:cNvGraphicFramePr>
            <a:graphicFrameLocks noGrp="1"/>
          </p:cNvGraphicFramePr>
          <p:nvPr>
            <p:extLst>
              <p:ext uri="{D42A27DB-BD31-4B8C-83A1-F6EECF244321}">
                <p14:modId xmlns:p14="http://schemas.microsoft.com/office/powerpoint/2010/main" val="1855050756"/>
              </p:ext>
            </p:extLst>
          </p:nvPr>
        </p:nvGraphicFramePr>
        <p:xfrm>
          <a:off x="152400" y="2883426"/>
          <a:ext cx="8821882" cy="30911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Undefined / void 0</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Undefined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Null</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Object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Boolean</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boolean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Number</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number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String</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string</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Function </a:t>
                      </a:r>
                      <a:r>
                        <a:rPr kumimoji="0" lang="en-IN" sz="1800" kern="1200" dirty="0" smtClean="0">
                          <a:solidFill>
                            <a:srgbClr val="0070C0"/>
                          </a:solidFill>
                          <a:latin typeface="Calibri" panose="020F0502020204030204" pitchFamily="34" charset="0"/>
                          <a:ea typeface="+mn-ea"/>
                          <a:cs typeface="Calibri" panose="020F0502020204030204" pitchFamily="34" charset="0"/>
                        </a:rPr>
                        <a:t>object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function</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Any other object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object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352771284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typeof</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09800" y="285690"/>
            <a:ext cx="6934200" cy="400110"/>
          </a:xfrm>
          <a:prstGeom prst="rect">
            <a:avLst/>
          </a:prstGeom>
          <a:solidFill>
            <a:schemeClr val="bg1"/>
          </a:solidFill>
        </p:spPr>
        <p:txBody>
          <a:bodyPr wrap="square">
            <a:spAutoFit/>
          </a:bodyPr>
          <a:lstStyle/>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typeof</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void</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0</a:t>
            </a:r>
            <a:r>
              <a:rPr lang="en-IN" sz="2000" dirty="0" smtClean="0">
                <a:solidFill>
                  <a:srgbClr val="D4D4D4"/>
                </a:solidFill>
                <a:latin typeface="Consolas" panose="020B0609020204030204" pitchFamily="49" charset="0"/>
              </a:rPr>
              <a:t>); </a:t>
            </a:r>
            <a:r>
              <a:rPr lang="en-IN" sz="2000" i="1" dirty="0" smtClean="0">
                <a:solidFill>
                  <a:srgbClr val="92D050"/>
                </a:solidFill>
                <a:latin typeface="Consolas" panose="020B0609020204030204" pitchFamily="49" charset="0"/>
              </a:rPr>
              <a:t>// returns </a:t>
            </a:r>
            <a:r>
              <a:rPr lang="en-IN" sz="2000" i="1" dirty="0">
                <a:solidFill>
                  <a:srgbClr val="92D050"/>
                </a:solidFill>
                <a:latin typeface="Consolas" panose="020B0609020204030204" pitchFamily="49" charset="0"/>
              </a:rPr>
              <a:t>undefined</a:t>
            </a:r>
          </a:p>
        </p:txBody>
      </p:sp>
      <p:sp>
        <p:nvSpPr>
          <p:cNvPr id="4" name="Rectangle 3"/>
          <p:cNvSpPr/>
          <p:nvPr/>
        </p:nvSpPr>
        <p:spPr>
          <a:xfrm>
            <a:off x="228600" y="1105487"/>
            <a:ext cx="86106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String</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Number</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Boolean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28600" y="3429000"/>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7378582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2743200"/>
            <a:ext cx="3733800" cy="28003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25" y="-133920"/>
            <a:ext cx="4341875" cy="3105720"/>
          </a:xfrm>
          <a:prstGeom prst="rect">
            <a:avLst/>
          </a:prstGeom>
        </p:spPr>
      </p:pic>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logical operator</a:t>
            </a:r>
            <a:endParaRPr lang="en-US" sz="6000" dirty="0"/>
          </a:p>
        </p:txBody>
      </p:sp>
      <p:sp>
        <p:nvSpPr>
          <p:cNvPr id="3" name="Rectangle 2"/>
          <p:cNvSpPr/>
          <p:nvPr/>
        </p:nvSpPr>
        <p:spPr>
          <a:xfrm>
            <a:off x="152400" y="3105090"/>
            <a:ext cx="8839200" cy="400110"/>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There are three logical operators in JavaScript: </a:t>
            </a:r>
            <a:r>
              <a:rPr lang="en-IN" sz="2000" dirty="0" smtClean="0">
                <a:solidFill>
                  <a:srgbClr val="FF0000"/>
                </a:solidFill>
                <a:latin typeface="Arial" panose="020B0604020202020204" pitchFamily="34" charset="0"/>
                <a:cs typeface="Arial" panose="020B0604020202020204" pitchFamily="34" charset="0"/>
              </a:rPr>
              <a:t>&amp;&amp;, ||, !</a:t>
            </a:r>
            <a:r>
              <a:rPr lang="en-IN" sz="2000" b="1" dirty="0" smtClean="0">
                <a:solidFill>
                  <a:srgbClr val="FF6000"/>
                </a:solidFill>
                <a:latin typeface="Arial" panose="020B0604020202020204" pitchFamily="34" charset="0"/>
                <a:cs typeface="Arial" panose="020B0604020202020204" pitchFamily="34" charset="0"/>
              </a:rPr>
              <a:t>.</a:t>
            </a:r>
            <a:endParaRPr lang="en-IN" sz="2000" b="1" dirty="0">
              <a:solidFill>
                <a:srgbClr val="FF600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602270"/>
            <a:ext cx="2971800" cy="3255730"/>
          </a:xfrm>
          <a:prstGeom prst="rect">
            <a:avLst/>
          </a:prstGeom>
        </p:spPr>
      </p:pic>
    </p:spTree>
    <p:extLst>
      <p:ext uri="{BB962C8B-B14F-4D97-AF65-F5344CB8AC3E}">
        <p14:creationId xmlns:p14="http://schemas.microsoft.com/office/powerpoint/2010/main" val="364124544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71" y="0"/>
            <a:ext cx="4341875" cy="3105720"/>
          </a:xfrm>
          <a:prstGeom prst="rect">
            <a:avLst/>
          </a:prstGeom>
        </p:spPr>
      </p:pic>
      <p:pic>
        <p:nvPicPr>
          <p:cNvPr id="8" name="Picture 7"/>
          <p:cNvPicPr>
            <a:picLocks noChangeAspect="1"/>
          </p:cNvPicPr>
          <p:nvPr/>
        </p:nvPicPr>
        <p:blipFill>
          <a:blip r:embed="rId3"/>
          <a:stretch>
            <a:fillRect/>
          </a:stretch>
        </p:blipFill>
        <p:spPr>
          <a:xfrm>
            <a:off x="7075714" y="672713"/>
            <a:ext cx="1916567" cy="2433007"/>
          </a:xfrm>
          <a:prstGeom prst="rect">
            <a:avLst/>
          </a:prstGeom>
        </p:spPr>
      </p:pic>
      <p:pic>
        <p:nvPicPr>
          <p:cNvPr id="9" name="Picture 8"/>
          <p:cNvPicPr>
            <a:picLocks noChangeAspect="1"/>
          </p:cNvPicPr>
          <p:nvPr/>
        </p:nvPicPr>
        <p:blipFill>
          <a:blip r:embed="rId4"/>
          <a:stretch>
            <a:fillRect/>
          </a:stretch>
        </p:blipFill>
        <p:spPr>
          <a:xfrm>
            <a:off x="4661463" y="664100"/>
            <a:ext cx="1905000" cy="2494643"/>
          </a:xfrm>
          <a:prstGeom prst="rect">
            <a:avLst/>
          </a:prstGeom>
        </p:spPr>
      </p:pic>
      <p:pic>
        <p:nvPicPr>
          <p:cNvPr id="10" name="Picture 9"/>
          <p:cNvPicPr>
            <a:picLocks noChangeAspect="1"/>
          </p:cNvPicPr>
          <p:nvPr/>
        </p:nvPicPr>
        <p:blipFill>
          <a:blip r:embed="rId5"/>
          <a:stretch>
            <a:fillRect/>
          </a:stretch>
        </p:blipFill>
        <p:spPr>
          <a:xfrm>
            <a:off x="4604654" y="152400"/>
            <a:ext cx="1143000" cy="554525"/>
          </a:xfrm>
          <a:prstGeom prst="rect">
            <a:avLst/>
          </a:prstGeom>
        </p:spPr>
      </p:pic>
      <p:pic>
        <p:nvPicPr>
          <p:cNvPr id="11" name="Picture 10"/>
          <p:cNvPicPr>
            <a:picLocks noChangeAspect="1"/>
          </p:cNvPicPr>
          <p:nvPr/>
        </p:nvPicPr>
        <p:blipFill>
          <a:blip r:embed="rId6"/>
          <a:stretch>
            <a:fillRect/>
          </a:stretch>
        </p:blipFill>
        <p:spPr>
          <a:xfrm>
            <a:off x="7075714" y="143235"/>
            <a:ext cx="762000" cy="582706"/>
          </a:xfrm>
          <a:prstGeom prst="rect">
            <a:avLst/>
          </a:prstGeom>
        </p:spPr>
      </p:pic>
      <p:pic>
        <p:nvPicPr>
          <p:cNvPr id="12" name="Picture 11"/>
          <p:cNvPicPr>
            <a:picLocks noChangeAspect="1"/>
          </p:cNvPicPr>
          <p:nvPr/>
        </p:nvPicPr>
        <p:blipFill>
          <a:blip r:embed="rId7"/>
          <a:stretch>
            <a:fillRect/>
          </a:stretch>
        </p:blipFill>
        <p:spPr>
          <a:xfrm>
            <a:off x="228600" y="3352800"/>
            <a:ext cx="819150" cy="476250"/>
          </a:xfrm>
          <a:prstGeom prst="rect">
            <a:avLst/>
          </a:prstGeom>
        </p:spPr>
      </p:pic>
      <p:sp>
        <p:nvSpPr>
          <p:cNvPr id="2" name="Rectangle 1"/>
          <p:cNvSpPr/>
          <p:nvPr/>
        </p:nvSpPr>
        <p:spPr>
          <a:xfrm>
            <a:off x="2462548" y="3418114"/>
            <a:ext cx="4994166" cy="3046988"/>
          </a:xfrm>
          <a:prstGeom prst="rect">
            <a:avLst/>
          </a:prstGeom>
        </p:spPr>
        <p:txBody>
          <a:bodyPr wrap="square">
            <a:spAutoFit/>
          </a:bodyPr>
          <a:lstStyle/>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gender</a:t>
            </a:r>
            <a:r>
              <a:rPr lang="en-IN" dirty="0">
                <a:solidFill>
                  <a:srgbClr val="D4D4D4"/>
                </a:solidFill>
                <a:latin typeface="Consolas" panose="020B0609020204030204" pitchFamily="49" charset="0"/>
              </a:rPr>
              <a:t> = </a:t>
            </a:r>
            <a:r>
              <a:rPr lang="en-IN" dirty="0">
                <a:solidFill>
                  <a:srgbClr val="CE9178"/>
                </a:solidFill>
                <a:latin typeface="Consolas" panose="020B0609020204030204" pitchFamily="49" charset="0"/>
              </a:rPr>
              <a:t>'m'</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age</a:t>
            </a:r>
            <a:r>
              <a:rPr lang="en-IN" dirty="0">
                <a:solidFill>
                  <a:srgbClr val="D4D4D4"/>
                </a:solidFill>
                <a:latin typeface="Consolas" panose="020B0609020204030204" pitchFamily="49" charset="0"/>
              </a:rPr>
              <a:t> = </a:t>
            </a:r>
            <a:r>
              <a:rPr lang="en-IN" dirty="0">
                <a:solidFill>
                  <a:srgbClr val="B5CEA8"/>
                </a:solidFill>
                <a:latin typeface="Consolas" panose="020B0609020204030204" pitchFamily="49" charset="0"/>
              </a:rPr>
              <a:t>30</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
            </a:r>
            <a:br>
              <a:rPr lang="en-IN" dirty="0">
                <a:solidFill>
                  <a:srgbClr val="D4D4D4"/>
                </a:solidFill>
                <a:latin typeface="Consolas" panose="020B0609020204030204" pitchFamily="49" charset="0"/>
              </a:rPr>
            </a:br>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gender</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'm'</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age</a:t>
            </a:r>
            <a:r>
              <a:rPr lang="en-IN" dirty="0">
                <a:solidFill>
                  <a:srgbClr val="D4D4D4"/>
                </a:solidFill>
                <a:latin typeface="Consolas" panose="020B0609020204030204" pitchFamily="49" charset="0"/>
              </a:rPr>
              <a:t> &lt;</a:t>
            </a:r>
            <a:r>
              <a:rPr lang="en-IN" dirty="0">
                <a:solidFill>
                  <a:srgbClr val="B5CEA8"/>
                </a:solidFill>
                <a:latin typeface="Consolas" panose="020B0609020204030204" pitchFamily="49" charset="0"/>
              </a:rPr>
              <a:t>30</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x1</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&amp;&amp;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x2</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a:t>
            </a:r>
          </a:p>
          <a:p>
            <a:r>
              <a:rPr lang="en-IN" dirty="0">
                <a:solidFill>
                  <a:srgbClr val="4EC9B0"/>
                </a:solidFill>
                <a:latin typeface="Consolas" panose="020B0609020204030204" pitchFamily="49" charset="0"/>
              </a:rPr>
              <a:t>console</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log</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x1</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x2</a:t>
            </a:r>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cxnSp>
        <p:nvCxnSpPr>
          <p:cNvPr id="5" name="Straight Connector 4"/>
          <p:cNvCxnSpPr/>
          <p:nvPr/>
        </p:nvCxnSpPr>
        <p:spPr>
          <a:xfrm>
            <a:off x="6781800" y="228600"/>
            <a:ext cx="0" cy="2895600"/>
          </a:xfrm>
          <a:prstGeom prst="line">
            <a:avLst/>
          </a:prstGeom>
          <a:ln w="22225">
            <a:solidFill>
              <a:srgbClr val="00FF8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160469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arithmetic</a:t>
            </a:r>
            <a:r>
              <a:rPr lang="en-US" sz="6000" dirty="0" smtClean="0">
                <a:solidFill>
                  <a:srgbClr val="13D9E3"/>
                </a:solidFill>
                <a:latin typeface="Arial" panose="020B0604020202020204" pitchFamily="34" charset="0"/>
                <a:cs typeface="Arial" panose="020B0604020202020204" pitchFamily="34" charset="0"/>
              </a:rPr>
              <a:t> </a:t>
            </a:r>
            <a:r>
              <a:rPr lang="en-US" sz="6000" dirty="0"/>
              <a:t>o</a:t>
            </a:r>
            <a:r>
              <a:rPr lang="en-US" sz="6000" dirty="0" smtClean="0"/>
              <a:t>perator</a:t>
            </a:r>
            <a:endParaRPr lang="en-US" sz="60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800" y="3352800"/>
            <a:ext cx="3048000" cy="3048000"/>
          </a:xfrm>
          <a:prstGeom prst="rect">
            <a:avLst/>
          </a:prstGeom>
        </p:spPr>
      </p:pic>
    </p:spTree>
    <p:extLst>
      <p:ext uri="{BB962C8B-B14F-4D97-AF65-F5344CB8AC3E}">
        <p14:creationId xmlns:p14="http://schemas.microsoft.com/office/powerpoint/2010/main" val="70710330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Arithmetic Operator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70337"/>
            <a:ext cx="8839200" cy="1015663"/>
          </a:xfrm>
          <a:prstGeom prst="rect">
            <a:avLst/>
          </a:prstGeom>
          <a:noFill/>
        </p:spPr>
        <p:txBody>
          <a:bodyPr wrap="square">
            <a:spAutoFit/>
          </a:bodyPr>
          <a:lstStyle/>
          <a:p>
            <a:pPr algn="just"/>
            <a:r>
              <a:rPr lang="en-IN" sz="2000" dirty="0">
                <a:latin typeface="Arial" panose="020B0604020202020204" pitchFamily="34" charset="0"/>
                <a:cs typeface="Arial" panose="020B0604020202020204" pitchFamily="34" charset="0"/>
              </a:rPr>
              <a:t>Arithmetic operators take numerical values (either literals or variables) as their operands and return a single numerical value. The standard arithmetic operators are addition (+), subtraction (-), multiplication (*), and division (/).</a:t>
            </a:r>
          </a:p>
        </p:txBody>
      </p:sp>
      <p:sp>
        <p:nvSpPr>
          <p:cNvPr id="4" name="Rectangle 3"/>
          <p:cNvSpPr/>
          <p:nvPr/>
        </p:nvSpPr>
        <p:spPr>
          <a:xfrm>
            <a:off x="152400" y="2828836"/>
            <a:ext cx="8839200" cy="769441"/>
          </a:xfrm>
          <a:prstGeom prst="rect">
            <a:avLst/>
          </a:prstGeom>
          <a:solidFill>
            <a:schemeClr val="bg1"/>
          </a:solidFill>
        </p:spPr>
        <p:txBody>
          <a:bodyPr wrap="square">
            <a:spAutoFit/>
          </a:bodyPr>
          <a:lstStyle/>
          <a:p>
            <a:r>
              <a:rPr lang="en-IN" sz="2200" i="1" dirty="0" smtClean="0">
                <a:solidFill>
                  <a:srgbClr val="E90919"/>
                </a:solidFill>
                <a:latin typeface="Arial" panose="020B0604020202020204" pitchFamily="34" charset="0"/>
                <a:cs typeface="Arial" panose="020B0604020202020204" pitchFamily="34" charset="0"/>
              </a:rPr>
              <a:t>Note: That </a:t>
            </a:r>
            <a:r>
              <a:rPr lang="en-IN" sz="2200" i="1" dirty="0">
                <a:solidFill>
                  <a:srgbClr val="E90919"/>
                </a:solidFill>
                <a:latin typeface="Arial" panose="020B0604020202020204" pitchFamily="34" charset="0"/>
                <a:cs typeface="Arial" panose="020B0604020202020204" pitchFamily="34" charset="0"/>
              </a:rPr>
              <a:t>if any of operands is a string, then the other one is converted to a string too.</a:t>
            </a:r>
          </a:p>
        </p:txBody>
      </p:sp>
    </p:spTree>
    <p:extLst>
      <p:ext uri="{BB962C8B-B14F-4D97-AF65-F5344CB8AC3E}">
        <p14:creationId xmlns:p14="http://schemas.microsoft.com/office/powerpoint/2010/main" val="131507654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19200"/>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6" name="Rectangle 5"/>
          <p:cNvSpPr/>
          <p:nvPr/>
        </p:nvSpPr>
        <p:spPr>
          <a:xfrm>
            <a:off x="228600" y="1905000"/>
            <a:ext cx="8686800" cy="400110"/>
          </a:xfrm>
          <a:prstGeom prst="rect">
            <a:avLst/>
          </a:prstGeom>
          <a:solidFill>
            <a:schemeClr val="bg2">
              <a:lumMod val="10000"/>
            </a:schemeClr>
          </a:solid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451607537"/>
              </p:ext>
            </p:extLst>
          </p:nvPr>
        </p:nvGraphicFramePr>
        <p:xfrm>
          <a:off x="152400" y="2611646"/>
          <a:ext cx="8821882" cy="3091180"/>
        </p:xfrm>
        <a:graphic>
          <a:graphicData uri="http://schemas.openxmlformats.org/drawingml/2006/table">
            <a:tbl>
              <a:tblPr firstRow="1" bandRow="1">
                <a:tableStyleId>{7E9639D4-E3E2-4D34-9284-5A2195B3D0D7}</a:tableStyleId>
              </a:tblPr>
              <a:tblGrid>
                <a:gridCol w="3962400"/>
                <a:gridCol w="48594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+ 10 = 20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+ 10 = 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da-DK" sz="1800" dirty="0" smtClean="0">
                          <a:effectLst/>
                          <a:latin typeface="Calibri" panose="020F0502020204030204" pitchFamily="34" charset="0"/>
                          <a:cs typeface="Calibri" panose="020F0502020204030204" pitchFamily="34" charset="0"/>
                        </a:rPr>
                        <a:t>true + true = 2 / false + false = 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+ 1 = 3 / true + false + 1 = 2</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"Saleel" + "Bagde" = SaleelBagde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 (concatenation) </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'IWAY' + 10 = IWAY10</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Boolean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 true = Atrue</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45772195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19200"/>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graphicFrame>
        <p:nvGraphicFramePr>
          <p:cNvPr id="14" name="Table 13"/>
          <p:cNvGraphicFramePr>
            <a:graphicFrameLocks noGrp="1"/>
          </p:cNvGraphicFramePr>
          <p:nvPr>
            <p:extLst>
              <p:ext uri="{D42A27DB-BD31-4B8C-83A1-F6EECF244321}">
                <p14:modId xmlns:p14="http://schemas.microsoft.com/office/powerpoint/2010/main" val="644652517"/>
              </p:ext>
            </p:extLst>
          </p:nvPr>
        </p:nvGraphicFramePr>
        <p:xfrm>
          <a:off x="161059" y="2531731"/>
          <a:ext cx="8821882" cy="24739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 Number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 = 10IWAY10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10+10 + "IWAY" = 20IWAY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"IWAY" = 2IWAY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1878879"/>
            <a:ext cx="8686800" cy="400110"/>
          </a:xfrm>
          <a:prstGeom prst="rect">
            <a:avLst/>
          </a:prstGeom>
          <a:solidFill>
            <a:schemeClr val="bg2">
              <a:lumMod val="10000"/>
            </a:schemeClr>
          </a:solid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40972941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Subtraction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19200"/>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subtraction</a:t>
            </a:r>
            <a:r>
              <a:rPr lang="en-IN" sz="1800" dirty="0">
                <a:latin typeface="Arial" panose="020B0604020202020204" pitchFamily="34" charset="0"/>
                <a:cs typeface="Arial" panose="020B0604020202020204" pitchFamily="34" charset="0"/>
              </a:rPr>
              <a:t> operator subtracts the two operands, producing their difference.</a:t>
            </a:r>
          </a:p>
        </p:txBody>
      </p:sp>
      <p:graphicFrame>
        <p:nvGraphicFramePr>
          <p:cNvPr id="14" name="Table 13"/>
          <p:cNvGraphicFramePr>
            <a:graphicFrameLocks noGrp="1"/>
          </p:cNvGraphicFramePr>
          <p:nvPr>
            <p:extLst>
              <p:ext uri="{D42A27DB-BD31-4B8C-83A1-F6EECF244321}">
                <p14:modId xmlns:p14="http://schemas.microsoft.com/office/powerpoint/2010/main" val="638045133"/>
              </p:ext>
            </p:extLst>
          </p:nvPr>
        </p:nvGraphicFramePr>
        <p:xfrm>
          <a:off x="152400" y="2619266"/>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1905000"/>
            <a:ext cx="8686800" cy="400110"/>
          </a:xfrm>
          <a:prstGeom prst="rect">
            <a:avLst/>
          </a:prstGeom>
          <a:solidFill>
            <a:schemeClr val="bg2">
              <a:lumMod val="10000"/>
            </a:schemeClr>
          </a:solid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762339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219200"/>
            <a:ext cx="8839200" cy="923330"/>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nscroll - Script </a:t>
            </a:r>
            <a:r>
              <a:rPr lang="en-US" sz="1800" dirty="0">
                <a:solidFill>
                  <a:srgbClr val="FF6000"/>
                </a:solidFill>
                <a:latin typeface="Arial" panose="020B0604020202020204" pitchFamily="34" charset="0"/>
                <a:cs typeface="Arial" panose="020B0604020202020204" pitchFamily="34" charset="0"/>
              </a:rPr>
              <a:t>to be run when an element's scrollbar is </a:t>
            </a:r>
            <a:r>
              <a:rPr lang="en-US" sz="1800" dirty="0" smtClean="0">
                <a:solidFill>
                  <a:srgbClr val="FF6000"/>
                </a:solidFill>
                <a:latin typeface="Arial" panose="020B0604020202020204" pitchFamily="34" charset="0"/>
                <a:cs typeface="Arial" panose="020B0604020202020204" pitchFamily="34" charset="0"/>
              </a:rPr>
              <a:t>being scrolled.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onwheel - Fires </a:t>
            </a:r>
            <a:r>
              <a:rPr lang="en-US" sz="1800" dirty="0">
                <a:solidFill>
                  <a:srgbClr val="FF6000"/>
                </a:solidFill>
                <a:latin typeface="Arial" panose="020B0604020202020204" pitchFamily="34" charset="0"/>
                <a:cs typeface="Arial" panose="020B0604020202020204" pitchFamily="34" charset="0"/>
              </a:rPr>
              <a:t>when the mouse wheel rolls up or down over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280414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Multiplication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19200"/>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multiplication</a:t>
            </a:r>
            <a:r>
              <a:rPr lang="en-IN" sz="1800" dirty="0">
                <a:latin typeface="Arial" panose="020B0604020202020204" pitchFamily="34" charset="0"/>
                <a:cs typeface="Arial" panose="020B0604020202020204" pitchFamily="34" charset="0"/>
              </a:rPr>
              <a:t> operator produces the product of the operands.</a:t>
            </a:r>
          </a:p>
        </p:txBody>
      </p:sp>
      <p:graphicFrame>
        <p:nvGraphicFramePr>
          <p:cNvPr id="14" name="Table 13"/>
          <p:cNvGraphicFramePr>
            <a:graphicFrameLocks noGrp="1"/>
          </p:cNvGraphicFramePr>
          <p:nvPr>
            <p:extLst>
              <p:ext uri="{D42A27DB-BD31-4B8C-83A1-F6EECF244321}">
                <p14:modId xmlns:p14="http://schemas.microsoft.com/office/powerpoint/2010/main" val="3652197096"/>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1" name="Rectangle 10"/>
          <p:cNvSpPr/>
          <p:nvPr/>
        </p:nvSpPr>
        <p:spPr>
          <a:xfrm>
            <a:off x="228600" y="2057400"/>
            <a:ext cx="8686800" cy="400110"/>
          </a:xfrm>
          <a:prstGeom prst="rect">
            <a:avLst/>
          </a:prstGeom>
          <a:solidFill>
            <a:schemeClr val="bg2">
              <a:lumMod val="10000"/>
            </a:schemeClr>
          </a:solid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75428388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Division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19200"/>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division</a:t>
            </a:r>
            <a:r>
              <a:rPr lang="en-IN" sz="1800" dirty="0">
                <a:latin typeface="Arial" panose="020B0604020202020204" pitchFamily="34" charset="0"/>
                <a:cs typeface="Arial" panose="020B0604020202020204" pitchFamily="34" charset="0"/>
              </a:rPr>
              <a:t> operator produces the quotient of its operands where the left operand is the dividend and the right operand is the divisor.</a:t>
            </a:r>
          </a:p>
        </p:txBody>
      </p:sp>
      <p:graphicFrame>
        <p:nvGraphicFramePr>
          <p:cNvPr id="14" name="Table 13"/>
          <p:cNvGraphicFramePr>
            <a:graphicFrameLocks noGrp="1"/>
          </p:cNvGraphicFramePr>
          <p:nvPr>
            <p:extLst>
              <p:ext uri="{D42A27DB-BD31-4B8C-83A1-F6EECF244321}">
                <p14:modId xmlns:p14="http://schemas.microsoft.com/office/powerpoint/2010/main" val="3046284874"/>
              </p:ext>
            </p:extLst>
          </p:nvPr>
        </p:nvGraphicFramePr>
        <p:xfrm>
          <a:off x="152400" y="296672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0 = Infinity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133600"/>
            <a:ext cx="8686800" cy="400110"/>
          </a:xfrm>
          <a:prstGeom prst="rect">
            <a:avLst/>
          </a:prstGeom>
          <a:solidFill>
            <a:schemeClr val="bg2">
              <a:lumMod val="10000"/>
            </a:schemeClr>
          </a:solid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262457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09600" y="2664354"/>
            <a:ext cx="8077200" cy="3507846"/>
            <a:chOff x="492657" y="3008509"/>
            <a:chExt cx="6746343" cy="3330851"/>
          </a:xfrm>
        </p:grpSpPr>
        <p:pic>
          <p:nvPicPr>
            <p:cNvPr id="3" name="Picture 2"/>
            <p:cNvPicPr>
              <a:picLocks noChangeAspect="1"/>
            </p:cNvPicPr>
            <p:nvPr/>
          </p:nvPicPr>
          <p:blipFill>
            <a:blip r:embed="rId2"/>
            <a:stretch>
              <a:fillRect/>
            </a:stretch>
          </p:blipFill>
          <p:spPr>
            <a:xfrm>
              <a:off x="609600" y="3008509"/>
              <a:ext cx="2819400" cy="1145044"/>
            </a:xfrm>
            <a:prstGeom prst="rect">
              <a:avLst/>
            </a:prstGeom>
          </p:spPr>
        </p:pic>
        <p:pic>
          <p:nvPicPr>
            <p:cNvPr id="12" name="Picture 11"/>
            <p:cNvPicPr>
              <a:picLocks noChangeAspect="1"/>
            </p:cNvPicPr>
            <p:nvPr/>
          </p:nvPicPr>
          <p:blipFill>
            <a:blip r:embed="rId3"/>
            <a:stretch>
              <a:fillRect/>
            </a:stretch>
          </p:blipFill>
          <p:spPr>
            <a:xfrm>
              <a:off x="5019675" y="4659287"/>
              <a:ext cx="2219325" cy="390525"/>
            </a:xfrm>
            <a:prstGeom prst="rect">
              <a:avLst/>
            </a:prstGeom>
          </p:spPr>
        </p:pic>
        <p:pic>
          <p:nvPicPr>
            <p:cNvPr id="13" name="Picture 12"/>
            <p:cNvPicPr>
              <a:picLocks noChangeAspect="1"/>
            </p:cNvPicPr>
            <p:nvPr/>
          </p:nvPicPr>
          <p:blipFill>
            <a:blip r:embed="rId4"/>
            <a:stretch>
              <a:fillRect/>
            </a:stretch>
          </p:blipFill>
          <p:spPr>
            <a:xfrm>
              <a:off x="5426486" y="5081340"/>
              <a:ext cx="1123950" cy="295275"/>
            </a:xfrm>
            <a:prstGeom prst="rect">
              <a:avLst/>
            </a:prstGeom>
          </p:spPr>
        </p:pic>
        <p:pic>
          <p:nvPicPr>
            <p:cNvPr id="14" name="Picture 13"/>
            <p:cNvPicPr>
              <a:picLocks noChangeAspect="1"/>
            </p:cNvPicPr>
            <p:nvPr/>
          </p:nvPicPr>
          <p:blipFill>
            <a:blip r:embed="rId5"/>
            <a:stretch>
              <a:fillRect/>
            </a:stretch>
          </p:blipFill>
          <p:spPr>
            <a:xfrm>
              <a:off x="5650424" y="5534936"/>
              <a:ext cx="1051734" cy="397606"/>
            </a:xfrm>
            <a:prstGeom prst="rect">
              <a:avLst/>
            </a:prstGeom>
            <a:solidFill>
              <a:schemeClr val="tx1"/>
            </a:solidFill>
          </p:spPr>
        </p:pic>
        <p:cxnSp>
          <p:nvCxnSpPr>
            <p:cNvPr id="16" name="Elbow Connector 15"/>
            <p:cNvCxnSpPr/>
            <p:nvPr/>
          </p:nvCxnSpPr>
          <p:spPr>
            <a:xfrm>
              <a:off x="3048000" y="3922909"/>
              <a:ext cx="1836000" cy="468000"/>
            </a:xfrm>
            <a:prstGeom prst="bentConnector3">
              <a:avLst>
                <a:gd name="adj1" fmla="val -266"/>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10800000">
              <a:off x="3006600" y="4999199"/>
              <a:ext cx="2556000" cy="792000"/>
            </a:xfrm>
            <a:prstGeom prst="bentConnector3">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6"/>
            <a:stretch>
              <a:fillRect/>
            </a:stretch>
          </p:blipFill>
          <p:spPr>
            <a:xfrm>
              <a:off x="3810000" y="5932542"/>
              <a:ext cx="1456449" cy="384503"/>
            </a:xfrm>
            <a:prstGeom prst="rect">
              <a:avLst/>
            </a:prstGeom>
          </p:spPr>
        </p:pic>
        <p:pic>
          <p:nvPicPr>
            <p:cNvPr id="21" name="Picture 20"/>
            <p:cNvPicPr>
              <a:picLocks noChangeAspect="1"/>
            </p:cNvPicPr>
            <p:nvPr/>
          </p:nvPicPr>
          <p:blipFill>
            <a:blip r:embed="rId7"/>
            <a:stretch>
              <a:fillRect/>
            </a:stretch>
          </p:blipFill>
          <p:spPr>
            <a:xfrm>
              <a:off x="5073182" y="4011587"/>
              <a:ext cx="2028825" cy="647700"/>
            </a:xfrm>
            <a:prstGeom prst="rect">
              <a:avLst/>
            </a:prstGeom>
          </p:spPr>
        </p:pic>
        <p:pic>
          <p:nvPicPr>
            <p:cNvPr id="22" name="Picture 21"/>
            <p:cNvPicPr>
              <a:picLocks noChangeAspect="1"/>
            </p:cNvPicPr>
            <p:nvPr/>
          </p:nvPicPr>
          <p:blipFill>
            <a:blip r:embed="rId8"/>
            <a:stretch>
              <a:fillRect/>
            </a:stretch>
          </p:blipFill>
          <p:spPr>
            <a:xfrm>
              <a:off x="730783" y="4659287"/>
              <a:ext cx="2181225" cy="657225"/>
            </a:xfrm>
            <a:prstGeom prst="rect">
              <a:avLst/>
            </a:prstGeom>
          </p:spPr>
        </p:pic>
        <p:cxnSp>
          <p:nvCxnSpPr>
            <p:cNvPr id="24" name="Straight Arrow Connector 23"/>
            <p:cNvCxnSpPr/>
            <p:nvPr/>
          </p:nvCxnSpPr>
          <p:spPr>
            <a:xfrm>
              <a:off x="1828800" y="3922909"/>
              <a:ext cx="0" cy="796481"/>
            </a:xfrm>
            <a:prstGeom prst="straightConnector1">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9"/>
            <a:stretch>
              <a:fillRect/>
            </a:stretch>
          </p:blipFill>
          <p:spPr>
            <a:xfrm>
              <a:off x="492657" y="5319567"/>
              <a:ext cx="2657475" cy="314325"/>
            </a:xfrm>
            <a:prstGeom prst="rect">
              <a:avLst/>
            </a:prstGeom>
          </p:spPr>
        </p:pic>
        <p:pic>
          <p:nvPicPr>
            <p:cNvPr id="27" name="Picture 26"/>
            <p:cNvPicPr>
              <a:picLocks noChangeAspect="1"/>
            </p:cNvPicPr>
            <p:nvPr/>
          </p:nvPicPr>
          <p:blipFill>
            <a:blip r:embed="rId10"/>
            <a:stretch>
              <a:fillRect/>
            </a:stretch>
          </p:blipFill>
          <p:spPr>
            <a:xfrm>
              <a:off x="1352013" y="5639379"/>
              <a:ext cx="666750" cy="295275"/>
            </a:xfrm>
            <a:prstGeom prst="rect">
              <a:avLst/>
            </a:prstGeom>
          </p:spPr>
        </p:pic>
        <p:pic>
          <p:nvPicPr>
            <p:cNvPr id="28" name="Picture 27"/>
            <p:cNvPicPr>
              <a:picLocks noChangeAspect="1"/>
            </p:cNvPicPr>
            <p:nvPr/>
          </p:nvPicPr>
          <p:blipFill>
            <a:blip r:embed="rId11"/>
            <a:stretch>
              <a:fillRect/>
            </a:stretch>
          </p:blipFill>
          <p:spPr>
            <a:xfrm>
              <a:off x="1202263" y="5917318"/>
              <a:ext cx="966250" cy="422042"/>
            </a:xfrm>
            <a:prstGeom prst="rect">
              <a:avLst/>
            </a:prstGeom>
            <a:solidFill>
              <a:schemeClr val="tx1"/>
            </a:solidFill>
          </p:spPr>
        </p:pic>
      </p:grpSp>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pre &amp; post</a:t>
            </a:r>
            <a:endParaRPr lang="en-US" sz="6000" dirty="0"/>
          </a:p>
        </p:txBody>
      </p:sp>
    </p:spTree>
    <p:extLst>
      <p:ext uri="{BB962C8B-B14F-4D97-AF65-F5344CB8AC3E}">
        <p14:creationId xmlns:p14="http://schemas.microsoft.com/office/powerpoint/2010/main" val="280822524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Arithmetic special </a:t>
            </a:r>
            <a:r>
              <a:rPr lang="en-IN" sz="3600" i="1" dirty="0">
                <a:solidFill>
                  <a:srgbClr val="13D9E3"/>
                </a:solidFill>
                <a:latin typeface="Arial" panose="020B0604020202020204" pitchFamily="34" charset="0"/>
                <a:cs typeface="Arial" panose="020B0604020202020204" pitchFamily="34" charset="0"/>
              </a:rPr>
              <a:t>o</a:t>
            </a:r>
            <a:r>
              <a:rPr lang="en-IN" sz="3600" i="1" dirty="0" smtClean="0">
                <a:solidFill>
                  <a:srgbClr val="13D9E3"/>
                </a:solidFill>
                <a:latin typeface="Arial" panose="020B0604020202020204" pitchFamily="34" charset="0"/>
                <a:cs typeface="Arial" panose="020B0604020202020204" pitchFamily="34" charset="0"/>
              </a:rPr>
              <a:t>perators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55455"/>
            <a:ext cx="8839200" cy="2554545"/>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Post-decrement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Pre-decrement )</a:t>
            </a:r>
            <a:endParaRPr lang="en-IN" sz="2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809751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 Unary negation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243548"/>
            <a:ext cx="8839200" cy="1631216"/>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a:t>
            </a:r>
            <a:r>
              <a:rPr lang="en-IN" sz="2000" i="1" dirty="0">
                <a:solidFill>
                  <a:srgbClr val="FFFF00"/>
                </a:solidFill>
                <a:latin typeface="Arial" panose="020B0604020202020204" pitchFamily="34" charset="0"/>
                <a:cs typeface="Arial" panose="020B0604020202020204" pitchFamily="34" charset="0"/>
              </a:rPr>
              <a:t>var1 : </a:t>
            </a:r>
            <a:endParaRPr lang="en-IN" sz="2000" i="1" dirty="0" smtClean="0">
              <a:solidFill>
                <a:srgbClr val="FFFF00"/>
              </a:solidFill>
              <a:latin typeface="Arial" panose="020B0604020202020204" pitchFamily="34" charset="0"/>
              <a:cs typeface="Arial" panose="020B0604020202020204" pitchFamily="34" charset="0"/>
            </a:endParaRPr>
          </a:p>
          <a:p>
            <a:endParaRPr lang="en-IN" sz="2000" i="1" dirty="0">
              <a:solidFill>
                <a:srgbClr val="FFFF00"/>
              </a:solidFill>
              <a:latin typeface="Arial" panose="020B0604020202020204" pitchFamily="34" charset="0"/>
              <a:cs typeface="Arial" panose="020B0604020202020204" pitchFamily="34" charset="0"/>
            </a:endParaRPr>
          </a:p>
          <a:p>
            <a:r>
              <a:rPr lang="en-IN" sz="2000" i="1" dirty="0">
                <a:solidFill>
                  <a:srgbClr val="FFFF00"/>
                </a:solidFill>
                <a:latin typeface="Arial" panose="020B0604020202020204" pitchFamily="34" charset="0"/>
                <a:cs typeface="Arial" panose="020B0604020202020204" pitchFamily="34" charset="0"/>
              </a:rPr>
              <a:t>The unary negation operator changes the sign of var1. When the operator negating a variable, the value of the variable remains unchanged, but the return value is negated.</a:t>
            </a:r>
          </a:p>
        </p:txBody>
      </p:sp>
      <p:sp>
        <p:nvSpPr>
          <p:cNvPr id="8" name="Rectangle 7"/>
          <p:cNvSpPr/>
          <p:nvPr/>
        </p:nvSpPr>
        <p:spPr>
          <a:xfrm>
            <a:off x="119743" y="3202324"/>
            <a:ext cx="5486400" cy="1692771"/>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text/javascript"</a:t>
            </a:r>
            <a:r>
              <a:rPr lang="en-IN" sz="2000" dirty="0" smtClean="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9393421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comparisons</a:t>
            </a:r>
            <a:r>
              <a:rPr lang="en-IN" sz="6000" dirty="0" smtClean="0">
                <a:solidFill>
                  <a:srgbClr val="13D9E3"/>
                </a:solidFill>
                <a:latin typeface="Arial" panose="020B0604020202020204" pitchFamily="34" charset="0"/>
                <a:cs typeface="Arial" panose="020B0604020202020204" pitchFamily="34" charset="0"/>
              </a:rPr>
              <a:t> </a:t>
            </a:r>
            <a:r>
              <a:rPr lang="en-IN" sz="6000" dirty="0" smtClean="0"/>
              <a:t>operator</a:t>
            </a:r>
            <a:endParaRPr lang="en-US" sz="6000" dirty="0"/>
          </a:p>
        </p:txBody>
      </p:sp>
      <p:grpSp>
        <p:nvGrpSpPr>
          <p:cNvPr id="10" name="Group 9"/>
          <p:cNvGrpSpPr/>
          <p:nvPr/>
        </p:nvGrpSpPr>
        <p:grpSpPr>
          <a:xfrm>
            <a:off x="990601" y="3349567"/>
            <a:ext cx="6866924" cy="1660254"/>
            <a:chOff x="990601" y="3349567"/>
            <a:chExt cx="6866924" cy="1660254"/>
          </a:xfrm>
        </p:grpSpPr>
        <p:pic>
          <p:nvPicPr>
            <p:cNvPr id="33" name="Picture 32"/>
            <p:cNvPicPr>
              <a:picLocks noChangeAspect="1"/>
            </p:cNvPicPr>
            <p:nvPr/>
          </p:nvPicPr>
          <p:blipFill>
            <a:blip r:embed="rId2"/>
            <a:stretch>
              <a:fillRect/>
            </a:stretch>
          </p:blipFill>
          <p:spPr>
            <a:xfrm>
              <a:off x="1579451" y="4517570"/>
              <a:ext cx="629435" cy="387345"/>
            </a:xfrm>
            <a:prstGeom prst="rect">
              <a:avLst/>
            </a:prstGeom>
          </p:spPr>
        </p:pic>
        <p:pic>
          <p:nvPicPr>
            <p:cNvPr id="34" name="Picture 33"/>
            <p:cNvPicPr>
              <a:picLocks noChangeAspect="1"/>
            </p:cNvPicPr>
            <p:nvPr/>
          </p:nvPicPr>
          <p:blipFill>
            <a:blip r:embed="rId3"/>
            <a:stretch>
              <a:fillRect/>
            </a:stretch>
          </p:blipFill>
          <p:spPr>
            <a:xfrm>
              <a:off x="4058228" y="4543707"/>
              <a:ext cx="661713" cy="427693"/>
            </a:xfrm>
            <a:prstGeom prst="rect">
              <a:avLst/>
            </a:prstGeom>
          </p:spPr>
        </p:pic>
        <p:pic>
          <p:nvPicPr>
            <p:cNvPr id="35" name="Picture 34"/>
            <p:cNvPicPr>
              <a:picLocks noChangeAspect="1"/>
            </p:cNvPicPr>
            <p:nvPr/>
          </p:nvPicPr>
          <p:blipFill>
            <a:blip r:embed="rId4"/>
            <a:stretch>
              <a:fillRect/>
            </a:stretch>
          </p:blipFill>
          <p:spPr>
            <a:xfrm>
              <a:off x="6969544" y="4517571"/>
              <a:ext cx="572947" cy="492250"/>
            </a:xfrm>
            <a:prstGeom prst="rect">
              <a:avLst/>
            </a:prstGeom>
          </p:spPr>
        </p:pic>
        <p:grpSp>
          <p:nvGrpSpPr>
            <p:cNvPr id="4" name="Group 3"/>
            <p:cNvGrpSpPr/>
            <p:nvPr/>
          </p:nvGrpSpPr>
          <p:grpSpPr>
            <a:xfrm>
              <a:off x="3573940" y="3349567"/>
              <a:ext cx="1447200" cy="648000"/>
              <a:chOff x="3573940" y="3322124"/>
              <a:chExt cx="1447200" cy="648000"/>
            </a:xfrm>
          </p:grpSpPr>
          <p:pic>
            <p:nvPicPr>
              <p:cNvPr id="31" name="Picture 30"/>
              <p:cNvPicPr>
                <a:picLocks noChangeAspect="1"/>
              </p:cNvPicPr>
              <p:nvPr/>
            </p:nvPicPr>
            <p:blipFill>
              <a:blip r:embed="rId5"/>
              <a:stretch>
                <a:fillRect/>
              </a:stretch>
            </p:blipFill>
            <p:spPr>
              <a:xfrm>
                <a:off x="4088295" y="3472557"/>
                <a:ext cx="357714" cy="478301"/>
              </a:xfrm>
              <a:prstGeom prst="rect">
                <a:avLst/>
              </a:prstGeom>
            </p:spPr>
          </p:pic>
          <p:sp>
            <p:nvSpPr>
              <p:cNvPr id="38" name="5-Point Star 37"/>
              <p:cNvSpPr/>
              <p:nvPr/>
            </p:nvSpPr>
            <p:spPr>
              <a:xfrm>
                <a:off x="3573940"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5-Point Star 38"/>
              <p:cNvSpPr/>
              <p:nvPr/>
            </p:nvSpPr>
            <p:spPr>
              <a:xfrm>
                <a:off x="3573940"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5-Point Star 39"/>
              <p:cNvSpPr/>
              <p:nvPr/>
            </p:nvSpPr>
            <p:spPr>
              <a:xfrm>
                <a:off x="3838288" y="3540313"/>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5-Point Star 42"/>
              <p:cNvSpPr/>
              <p:nvPr/>
            </p:nvSpPr>
            <p:spPr>
              <a:xfrm>
                <a:off x="4505805"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5-Point Star 43"/>
              <p:cNvSpPr/>
              <p:nvPr/>
            </p:nvSpPr>
            <p:spPr>
              <a:xfrm>
                <a:off x="4505805"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5-Point Star 44"/>
              <p:cNvSpPr/>
              <p:nvPr/>
            </p:nvSpPr>
            <p:spPr>
              <a:xfrm>
                <a:off x="4781059"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5-Point Star 45"/>
              <p:cNvSpPr/>
              <p:nvPr/>
            </p:nvSpPr>
            <p:spPr>
              <a:xfrm>
                <a:off x="4801200" y="370744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0" name="Group 89"/>
            <p:cNvGrpSpPr/>
            <p:nvPr/>
          </p:nvGrpSpPr>
          <p:grpSpPr>
            <a:xfrm>
              <a:off x="6410325" y="3349567"/>
              <a:ext cx="1447200" cy="648000"/>
              <a:chOff x="6248400" y="3323058"/>
              <a:chExt cx="1657015" cy="739485"/>
            </a:xfrm>
          </p:grpSpPr>
          <p:pic>
            <p:nvPicPr>
              <p:cNvPr id="32" name="Picture 31"/>
              <p:cNvPicPr>
                <a:picLocks noChangeAspect="1"/>
              </p:cNvPicPr>
              <p:nvPr/>
            </p:nvPicPr>
            <p:blipFill>
              <a:blip r:embed="rId6"/>
              <a:stretch>
                <a:fillRect/>
              </a:stretch>
            </p:blipFill>
            <p:spPr>
              <a:xfrm>
                <a:off x="6890286" y="3446794"/>
                <a:ext cx="371475" cy="523875"/>
              </a:xfrm>
              <a:prstGeom prst="rect">
                <a:avLst/>
              </a:prstGeom>
            </p:spPr>
          </p:pic>
          <p:sp>
            <p:nvSpPr>
              <p:cNvPr id="64" name="5-Point Star 63"/>
              <p:cNvSpPr/>
              <p:nvPr/>
            </p:nvSpPr>
            <p:spPr>
              <a:xfrm>
                <a:off x="7292880" y="358398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5-Point Star 65"/>
              <p:cNvSpPr/>
              <p:nvPr/>
            </p:nvSpPr>
            <p:spPr>
              <a:xfrm>
                <a:off x="7630527" y="3323058"/>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5-Point Star 66"/>
              <p:cNvSpPr/>
              <p:nvPr/>
            </p:nvSpPr>
            <p:spPr>
              <a:xfrm>
                <a:off x="7653588" y="3745089"/>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5-Point Star 67"/>
              <p:cNvSpPr/>
              <p:nvPr/>
            </p:nvSpPr>
            <p:spPr>
              <a:xfrm>
                <a:off x="624840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5-Point Star 68"/>
              <p:cNvSpPr/>
              <p:nvPr/>
            </p:nvSpPr>
            <p:spPr>
              <a:xfrm>
                <a:off x="6248400" y="3795932"/>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5-Point Star 69"/>
              <p:cNvSpPr/>
              <p:nvPr/>
            </p:nvSpPr>
            <p:spPr>
              <a:xfrm>
                <a:off x="656356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5-Point Star 70"/>
              <p:cNvSpPr/>
              <p:nvPr/>
            </p:nvSpPr>
            <p:spPr>
              <a:xfrm>
                <a:off x="6586621" y="377483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 name="Group 122"/>
            <p:cNvGrpSpPr/>
            <p:nvPr/>
          </p:nvGrpSpPr>
          <p:grpSpPr>
            <a:xfrm>
              <a:off x="990601" y="3368832"/>
              <a:ext cx="1796141" cy="648000"/>
              <a:chOff x="990601" y="3341389"/>
              <a:chExt cx="1796141" cy="648000"/>
            </a:xfrm>
          </p:grpSpPr>
          <p:sp>
            <p:nvSpPr>
              <p:cNvPr id="49" name="5-Point Star 48"/>
              <p:cNvSpPr/>
              <p:nvPr/>
            </p:nvSpPr>
            <p:spPr>
              <a:xfrm>
                <a:off x="99060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5-Point Star 49"/>
              <p:cNvSpPr/>
              <p:nvPr/>
            </p:nvSpPr>
            <p:spPr>
              <a:xfrm>
                <a:off x="990601"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5-Point Star 50"/>
              <p:cNvSpPr/>
              <p:nvPr/>
            </p:nvSpPr>
            <p:spPr>
              <a:xfrm>
                <a:off x="1265855"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5-Point Star 51"/>
              <p:cNvSpPr/>
              <p:nvPr/>
            </p:nvSpPr>
            <p:spPr>
              <a:xfrm>
                <a:off x="1285996"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3" name="Picture 52"/>
              <p:cNvPicPr>
                <a:picLocks noChangeAspect="1"/>
              </p:cNvPicPr>
              <p:nvPr/>
            </p:nvPicPr>
            <p:blipFill>
              <a:blip r:embed="rId7"/>
              <a:stretch>
                <a:fillRect/>
              </a:stretch>
            </p:blipFill>
            <p:spPr>
              <a:xfrm>
                <a:off x="1579451" y="3559578"/>
                <a:ext cx="341076" cy="278284"/>
              </a:xfrm>
              <a:prstGeom prst="rect">
                <a:avLst/>
              </a:prstGeom>
            </p:spPr>
          </p:pic>
          <p:sp>
            <p:nvSpPr>
              <p:cNvPr id="54" name="5-Point Star 53"/>
              <p:cNvSpPr/>
              <p:nvPr/>
            </p:nvSpPr>
            <p:spPr>
              <a:xfrm>
                <a:off x="2271407"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5-Point Star 54"/>
              <p:cNvSpPr/>
              <p:nvPr/>
            </p:nvSpPr>
            <p:spPr>
              <a:xfrm>
                <a:off x="2271407"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5-Point Star 55"/>
              <p:cNvSpPr/>
              <p:nvPr/>
            </p:nvSpPr>
            <p:spPr>
              <a:xfrm>
                <a:off x="254666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5-Point Star 56"/>
              <p:cNvSpPr/>
              <p:nvPr/>
            </p:nvSpPr>
            <p:spPr>
              <a:xfrm>
                <a:off x="2566802"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9" name="Picture 118"/>
              <p:cNvPicPr>
                <a:picLocks noChangeAspect="1"/>
              </p:cNvPicPr>
              <p:nvPr/>
            </p:nvPicPr>
            <p:blipFill>
              <a:blip r:embed="rId7"/>
              <a:stretch>
                <a:fillRect/>
              </a:stretch>
            </p:blipFill>
            <p:spPr>
              <a:xfrm>
                <a:off x="1868724" y="3559630"/>
                <a:ext cx="341076" cy="278284"/>
              </a:xfrm>
              <a:prstGeom prst="rect">
                <a:avLst/>
              </a:prstGeom>
            </p:spPr>
          </p:pic>
        </p:grpSp>
      </p:grpSp>
      <p:grpSp>
        <p:nvGrpSpPr>
          <p:cNvPr id="3" name="Group 2"/>
          <p:cNvGrpSpPr/>
          <p:nvPr/>
        </p:nvGrpSpPr>
        <p:grpSpPr>
          <a:xfrm>
            <a:off x="304800" y="1286636"/>
            <a:ext cx="1514729" cy="609600"/>
            <a:chOff x="5867400" y="457200"/>
            <a:chExt cx="1514729" cy="609600"/>
          </a:xfrm>
        </p:grpSpPr>
        <p:pic>
          <p:nvPicPr>
            <p:cNvPr id="121" name="Picture 120"/>
            <p:cNvPicPr>
              <a:picLocks noChangeAspect="1"/>
            </p:cNvPicPr>
            <p:nvPr/>
          </p:nvPicPr>
          <p:blipFill>
            <a:blip r:embed="rId7"/>
            <a:stretch>
              <a:fillRect/>
            </a:stretch>
          </p:blipFill>
          <p:spPr>
            <a:xfrm>
              <a:off x="5867400" y="457200"/>
              <a:ext cx="529153" cy="609600"/>
            </a:xfrm>
            <a:prstGeom prst="rect">
              <a:avLst/>
            </a:prstGeom>
          </p:spPr>
        </p:pic>
        <p:pic>
          <p:nvPicPr>
            <p:cNvPr id="125" name="Picture 124"/>
            <p:cNvPicPr>
              <a:picLocks noChangeAspect="1"/>
            </p:cNvPicPr>
            <p:nvPr/>
          </p:nvPicPr>
          <p:blipFill>
            <a:blip r:embed="rId7"/>
            <a:stretch>
              <a:fillRect/>
            </a:stretch>
          </p:blipFill>
          <p:spPr>
            <a:xfrm>
              <a:off x="6357600" y="457200"/>
              <a:ext cx="529153" cy="609600"/>
            </a:xfrm>
            <a:prstGeom prst="rect">
              <a:avLst/>
            </a:prstGeom>
          </p:spPr>
        </p:pic>
        <p:pic>
          <p:nvPicPr>
            <p:cNvPr id="126" name="Picture 125"/>
            <p:cNvPicPr>
              <a:picLocks noChangeAspect="1"/>
            </p:cNvPicPr>
            <p:nvPr/>
          </p:nvPicPr>
          <p:blipFill>
            <a:blip r:embed="rId7"/>
            <a:stretch>
              <a:fillRect/>
            </a:stretch>
          </p:blipFill>
          <p:spPr>
            <a:xfrm>
              <a:off x="6852976" y="457200"/>
              <a:ext cx="529153" cy="609600"/>
            </a:xfrm>
            <a:prstGeom prst="rect">
              <a:avLst/>
            </a:prstGeom>
          </p:spPr>
        </p:pic>
      </p:grpSp>
      <p:grpSp>
        <p:nvGrpSpPr>
          <p:cNvPr id="5" name="Group 4"/>
          <p:cNvGrpSpPr/>
          <p:nvPr/>
        </p:nvGrpSpPr>
        <p:grpSpPr>
          <a:xfrm>
            <a:off x="304800" y="546184"/>
            <a:ext cx="1019353" cy="609600"/>
            <a:chOff x="524533" y="455261"/>
            <a:chExt cx="1019353" cy="609600"/>
          </a:xfrm>
        </p:grpSpPr>
        <p:pic>
          <p:nvPicPr>
            <p:cNvPr id="47" name="Picture 46"/>
            <p:cNvPicPr>
              <a:picLocks noChangeAspect="1"/>
            </p:cNvPicPr>
            <p:nvPr/>
          </p:nvPicPr>
          <p:blipFill>
            <a:blip r:embed="rId7"/>
            <a:stretch>
              <a:fillRect/>
            </a:stretch>
          </p:blipFill>
          <p:spPr>
            <a:xfrm>
              <a:off x="524533" y="455261"/>
              <a:ext cx="529153" cy="609600"/>
            </a:xfrm>
            <a:prstGeom prst="rect">
              <a:avLst/>
            </a:prstGeom>
          </p:spPr>
        </p:pic>
        <p:pic>
          <p:nvPicPr>
            <p:cNvPr id="48" name="Picture 47"/>
            <p:cNvPicPr>
              <a:picLocks noChangeAspect="1"/>
            </p:cNvPicPr>
            <p:nvPr/>
          </p:nvPicPr>
          <p:blipFill>
            <a:blip r:embed="rId7"/>
            <a:stretch>
              <a:fillRect/>
            </a:stretch>
          </p:blipFill>
          <p:spPr>
            <a:xfrm>
              <a:off x="1014733" y="455261"/>
              <a:ext cx="529153" cy="609600"/>
            </a:xfrm>
            <a:prstGeom prst="rect">
              <a:avLst/>
            </a:prstGeom>
          </p:spPr>
        </p:pic>
      </p:grpSp>
      <p:pic>
        <p:nvPicPr>
          <p:cNvPr id="6" name="Picture 5"/>
          <p:cNvPicPr>
            <a:picLocks noChangeAspect="1"/>
          </p:cNvPicPr>
          <p:nvPr/>
        </p:nvPicPr>
        <p:blipFill>
          <a:blip r:embed="rId8"/>
          <a:stretch>
            <a:fillRect/>
          </a:stretch>
        </p:blipFill>
        <p:spPr>
          <a:xfrm>
            <a:off x="328578" y="5410200"/>
            <a:ext cx="4586785" cy="470817"/>
          </a:xfrm>
          <a:prstGeom prst="rect">
            <a:avLst/>
          </a:prstGeom>
        </p:spPr>
      </p:pic>
      <p:pic>
        <p:nvPicPr>
          <p:cNvPr id="7" name="Picture 6"/>
          <p:cNvPicPr>
            <a:picLocks noChangeAspect="1"/>
          </p:cNvPicPr>
          <p:nvPr/>
        </p:nvPicPr>
        <p:blipFill>
          <a:blip r:embed="rId9"/>
          <a:stretch>
            <a:fillRect/>
          </a:stretch>
        </p:blipFill>
        <p:spPr>
          <a:xfrm>
            <a:off x="5093368" y="5302708"/>
            <a:ext cx="2983832" cy="685800"/>
          </a:xfrm>
          <a:prstGeom prst="rect">
            <a:avLst/>
          </a:prstGeom>
        </p:spPr>
      </p:pic>
      <p:sp>
        <p:nvSpPr>
          <p:cNvPr id="9" name="Rectangle 8"/>
          <p:cNvSpPr/>
          <p:nvPr/>
        </p:nvSpPr>
        <p:spPr>
          <a:xfrm>
            <a:off x="3124200" y="121186"/>
            <a:ext cx="5783756" cy="1815882"/>
          </a:xfrm>
          <a:prstGeom prst="rect">
            <a:avLst/>
          </a:prstGeom>
        </p:spPr>
        <p:txBody>
          <a:bodyPr wrap="square">
            <a:spAutoFit/>
          </a:bodyPr>
          <a:lstStyle/>
          <a:p>
            <a:r>
              <a:rPr lang="en-IN" sz="2800" dirty="0">
                <a:solidFill>
                  <a:srgbClr val="FF7F27"/>
                </a:solidFill>
                <a:latin typeface="Segoe UI Light" panose="020B0502040204020203" pitchFamily="34" charset="0"/>
                <a:cs typeface="Segoe UI Light" panose="020B0502040204020203" pitchFamily="34" charset="0"/>
              </a:rPr>
              <a:t>Comparison operators — operators that compare values and return true or false. The operators include: &gt;, &lt;, &gt;=, </a:t>
            </a:r>
            <a:r>
              <a:rPr lang="en-IN" sz="2800" dirty="0" smtClean="0">
                <a:solidFill>
                  <a:srgbClr val="FF7F27"/>
                </a:solidFill>
                <a:latin typeface="Segoe UI Light" panose="020B0502040204020203" pitchFamily="34" charset="0"/>
                <a:cs typeface="Segoe UI Light" panose="020B0502040204020203" pitchFamily="34" charset="0"/>
              </a:rPr>
              <a:t>&lt;=</a:t>
            </a:r>
            <a:r>
              <a:rPr lang="en-IN" sz="2800" dirty="0">
                <a:solidFill>
                  <a:srgbClr val="FF7F27"/>
                </a:solidFill>
                <a:latin typeface="Segoe UI Light" panose="020B0502040204020203" pitchFamily="34" charset="0"/>
                <a:cs typeface="Segoe UI Light" panose="020B0502040204020203" pitchFamily="34" charset="0"/>
              </a:rPr>
              <a:t>, ==</a:t>
            </a:r>
            <a:r>
              <a:rPr lang="en-IN" sz="2800" dirty="0" smtClean="0">
                <a:solidFill>
                  <a:srgbClr val="FF7F27"/>
                </a:solidFill>
                <a:latin typeface="Segoe UI Light" panose="020B0502040204020203" pitchFamily="34" charset="0"/>
                <a:cs typeface="Segoe UI Light" panose="020B0502040204020203" pitchFamily="34" charset="0"/>
              </a:rPr>
              <a:t>, </a:t>
            </a:r>
            <a:r>
              <a:rPr lang="en-IN" sz="2800" dirty="0">
                <a:solidFill>
                  <a:srgbClr val="FF7F27"/>
                </a:solidFill>
                <a:latin typeface="Segoe UI Light" panose="020B0502040204020203" pitchFamily="34" charset="0"/>
                <a:cs typeface="Segoe UI Light" panose="020B0502040204020203" pitchFamily="34" charset="0"/>
              </a:rPr>
              <a:t>===, and !==.</a:t>
            </a:r>
          </a:p>
        </p:txBody>
      </p:sp>
    </p:spTree>
    <p:extLst>
      <p:ext uri="{BB962C8B-B14F-4D97-AF65-F5344CB8AC3E}">
        <p14:creationId xmlns:p14="http://schemas.microsoft.com/office/powerpoint/2010/main" val="236773576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2862322"/>
          </a:xfrm>
          <a:prstGeom prst="rect">
            <a:avLst/>
          </a:prstGeom>
          <a:solidFill>
            <a:srgbClr val="FF5733"/>
          </a:solidFill>
        </p:spPr>
        <p:txBody>
          <a:bodyPr wrap="square">
            <a:spAutoFit/>
          </a:bodyPr>
          <a:lstStyle/>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 or equals</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equality</a:t>
            </a:r>
            <a:r>
              <a:rPr lang="en-IN" sz="2000" dirty="0" smtClean="0">
                <a:solidFill>
                  <a:srgbClr val="FFFF00"/>
                </a:solidFill>
                <a:latin typeface="Arial" panose="020B0604020202020204" pitchFamily="34" charset="0"/>
                <a:cs typeface="Arial" panose="020B0604020202020204" pitchFamily="34" charset="0"/>
              </a:rPr>
              <a:t> </a:t>
            </a:r>
            <a:r>
              <a:rPr lang="en-IN" sz="2000" dirty="0">
                <a:solidFill>
                  <a:srgbClr val="FFFF00"/>
                </a:solidFill>
                <a:latin typeface="Arial" panose="020B0604020202020204" pitchFamily="34" charset="0"/>
                <a:cs typeface="Arial" panose="020B0604020202020204" pitchFamily="34" charset="0"/>
              </a:rPr>
              <a:t>check is written as a == b.  A single symbol a = b would mean an assignment</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not </a:t>
            </a:r>
            <a:r>
              <a:rPr lang="en-IN" sz="2000" i="1" dirty="0">
                <a:solidFill>
                  <a:srgbClr val="FFFF00"/>
                </a:solidFill>
                <a:latin typeface="Arial" panose="020B0604020202020204" pitchFamily="34" charset="0"/>
                <a:cs typeface="Arial" panose="020B0604020202020204" pitchFamily="34" charset="0"/>
              </a:rPr>
              <a:t>equals</a:t>
            </a:r>
            <a:r>
              <a:rPr lang="en-IN" sz="2000" dirty="0">
                <a:solidFill>
                  <a:srgbClr val="FFFF00"/>
                </a:solidFill>
                <a:latin typeface="Arial" panose="020B0604020202020204" pitchFamily="34" charset="0"/>
                <a:cs typeface="Arial" panose="020B0604020202020204" pitchFamily="34" charset="0"/>
              </a:rPr>
              <a:t>: in JavaScript it’s written as an assignment with an exclamation sign before it: a != b.</a:t>
            </a:r>
          </a:p>
        </p:txBody>
      </p:sp>
      <p:sp>
        <p:nvSpPr>
          <p:cNvPr id="4" name="Rectangle 3"/>
          <p:cNvSpPr/>
          <p:nvPr/>
        </p:nvSpPr>
        <p:spPr>
          <a:xfrm>
            <a:off x="152400" y="4503003"/>
            <a:ext cx="8839200" cy="830997"/>
          </a:xfrm>
          <a:prstGeom prst="rect">
            <a:avLst/>
          </a:prstGeom>
          <a:solidFill>
            <a:srgbClr val="2C2C2C"/>
          </a:solidFill>
        </p:spPr>
        <p:txBody>
          <a:bodyPr wrap="square">
            <a:spAutoFit/>
          </a:bodyPr>
          <a:lstStyle/>
          <a:p>
            <a:r>
              <a:rPr lang="en-IN" dirty="0">
                <a:solidFill>
                  <a:srgbClr val="E8FC2C"/>
                </a:solidFill>
                <a:latin typeface="Open Sans"/>
                <a:ea typeface="NSimSun" panose="02010609030101010101" pitchFamily="49" charset="-122"/>
              </a:rPr>
              <a:t>Boolean</a:t>
            </a:r>
            <a:r>
              <a:rPr lang="en-IN" dirty="0">
                <a:solidFill>
                  <a:srgbClr val="E8FC2C"/>
                </a:solidFill>
                <a:latin typeface="Open Sans"/>
              </a:rPr>
              <a:t> is the </a:t>
            </a:r>
            <a:r>
              <a:rPr lang="en-IN" dirty="0" smtClean="0">
                <a:solidFill>
                  <a:srgbClr val="E8FC2C"/>
                </a:solidFill>
                <a:latin typeface="Open Sans"/>
              </a:rPr>
              <a:t>result:</a:t>
            </a:r>
            <a:r>
              <a:rPr lang="en-IN" dirty="0" smtClean="0">
                <a:solidFill>
                  <a:srgbClr val="FFC000"/>
                </a:solidFill>
                <a:latin typeface="Open Sans"/>
              </a:rPr>
              <a:t> </a:t>
            </a:r>
            <a:r>
              <a:rPr lang="en-IN" dirty="0" smtClean="0">
                <a:solidFill>
                  <a:schemeClr val="bg1"/>
                </a:solidFill>
                <a:latin typeface="Open Sans"/>
              </a:rPr>
              <a:t>Just </a:t>
            </a:r>
            <a:r>
              <a:rPr lang="en-IN" dirty="0">
                <a:solidFill>
                  <a:schemeClr val="bg1"/>
                </a:solidFill>
                <a:latin typeface="Open Sans"/>
              </a:rPr>
              <a:t>as all other operators, a comparison returns a value. The value is of the </a:t>
            </a:r>
            <a:r>
              <a:rPr lang="en-IN" dirty="0">
                <a:solidFill>
                  <a:srgbClr val="E8FC2C"/>
                </a:solidFill>
                <a:latin typeface="Open Sans"/>
              </a:rPr>
              <a:t>boolean type</a:t>
            </a:r>
            <a:r>
              <a:rPr lang="en-IN" dirty="0">
                <a:solidFill>
                  <a:schemeClr val="bg1"/>
                </a:solidFill>
                <a:latin typeface="Open Sans"/>
              </a:rPr>
              <a:t>.</a:t>
            </a:r>
          </a:p>
        </p:txBody>
      </p:sp>
    </p:spTree>
    <p:extLst>
      <p:ext uri="{BB962C8B-B14F-4D97-AF65-F5344CB8AC3E}">
        <p14:creationId xmlns:p14="http://schemas.microsoft.com/office/powerpoint/2010/main" val="228023009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733800"/>
            <a:ext cx="8839200" cy="400110"/>
          </a:xfrm>
          <a:prstGeom prst="rect">
            <a:avLst/>
          </a:prstGeom>
        </p:spPr>
        <p:txBody>
          <a:bodyPr wrap="square">
            <a:spAutoFit/>
          </a:bodyPr>
          <a:lstStyle/>
          <a:p>
            <a:r>
              <a:rPr lang="en-IN" sz="2000" dirty="0">
                <a:solidFill>
                  <a:schemeClr val="accent4">
                    <a:lumMod val="50000"/>
                  </a:schemeClr>
                </a:solidFill>
                <a:latin typeface="Arial" panose="020B0604020202020204" pitchFamily="34" charset="0"/>
                <a:cs typeface="Arial" panose="020B0604020202020204" pitchFamily="34" charset="0"/>
              </a:rPr>
              <a:t>A comparison result can be assigned to a variable, just like any value:</a:t>
            </a:r>
          </a:p>
        </p:txBody>
      </p:sp>
      <p:sp>
        <p:nvSpPr>
          <p:cNvPr id="9" name="Rectangle 8"/>
          <p:cNvSpPr/>
          <p:nvPr/>
        </p:nvSpPr>
        <p:spPr>
          <a:xfrm>
            <a:off x="0" y="1066800"/>
            <a:ext cx="9144000" cy="2400657"/>
          </a:xfrm>
          <a:prstGeom prst="rect">
            <a:avLst/>
          </a:prstGeom>
        </p:spPr>
        <p:txBody>
          <a:bodyPr wrap="square">
            <a:spAutoFit/>
          </a:bodyPr>
          <a:lstStyle/>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r>
              <a:rPr lang="en-IN" sz="2000" dirty="0" smtClean="0">
                <a:solidFill>
                  <a:srgbClr val="608B4E"/>
                </a:solidFill>
                <a:latin typeface="Consolas" panose="020B0609020204030204" pitchFamily="49" charset="0"/>
              </a:rPr>
              <a:t> </a:t>
            </a:r>
            <a:endParaRPr lang="en-IN" sz="2000" dirty="0">
              <a:solidFill>
                <a:srgbClr val="D4D4D4"/>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//false</a:t>
            </a:r>
            <a:endParaRPr lang="en-IN" sz="2000" dirty="0">
              <a:solidFill>
                <a:srgbClr val="92D050"/>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endParaRPr lang="en-IN" sz="2000" dirty="0">
              <a:solidFill>
                <a:srgbClr val="92D050"/>
              </a:solidFill>
              <a:latin typeface="Consolas" panose="020B0609020204030204" pitchFamily="49" charset="0"/>
            </a:endParaRPr>
          </a:p>
          <a:p>
            <a:pPr>
              <a:lnSpc>
                <a:spcPct val="150000"/>
              </a:lnSpc>
            </a:pPr>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'2' becomes a number 2</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'01'</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'01' becomes a number 1 </a:t>
            </a:r>
            <a:endParaRPr lang="en-IN" sz="2000" b="0" dirty="0">
              <a:solidFill>
                <a:srgbClr val="92D050"/>
              </a:solidFill>
              <a:effectLst/>
              <a:latin typeface="Consolas" panose="020B0609020204030204" pitchFamily="49" charset="0"/>
            </a:endParaRPr>
          </a:p>
        </p:txBody>
      </p:sp>
      <p:sp>
        <p:nvSpPr>
          <p:cNvPr id="3" name="Rectangle 2"/>
          <p:cNvSpPr/>
          <p:nvPr/>
        </p:nvSpPr>
        <p:spPr>
          <a:xfrm>
            <a:off x="152400" y="4394537"/>
            <a:ext cx="8839200" cy="1015663"/>
          </a:xfrm>
          <a:prstGeom prst="rect">
            <a:avLst/>
          </a:prstGeom>
          <a:noFill/>
        </p:spPr>
        <p:txBody>
          <a:bodyPr wrap="square">
            <a:spAutoFit/>
          </a:bodyPr>
          <a:lstStyle/>
          <a:p>
            <a:pPr>
              <a:lnSpc>
                <a:spcPct val="150000"/>
              </a:lnSpc>
            </a:pPr>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 assign the result of the comparison </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68604500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Comparison with null and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97114"/>
            <a:ext cx="8839200" cy="1200329"/>
          </a:xfrm>
          <a:prstGeom prst="rect">
            <a:avLst/>
          </a:prstGeom>
        </p:spPr>
        <p:txBody>
          <a:bodyPr wrap="square">
            <a:spAutoFit/>
          </a:bodyPr>
          <a:lstStyle/>
          <a:p>
            <a:r>
              <a:rPr lang="en-IN" dirty="0" smtClean="0">
                <a:cs typeface="Times New Roman" panose="02020603050405020304" pitchFamily="18" charset="0"/>
              </a:rPr>
              <a:t>1. For</a:t>
            </a:r>
            <a:r>
              <a:rPr lang="en-IN" b="1" dirty="0" smtClean="0">
                <a:solidFill>
                  <a:srgbClr val="0070C0"/>
                </a:solidFill>
                <a:cs typeface="Times New Roman" panose="02020603050405020304" pitchFamily="18" charset="0"/>
              </a:rPr>
              <a:t> maths </a:t>
            </a:r>
            <a:r>
              <a:rPr lang="en-IN" dirty="0">
                <a:cs typeface="Times New Roman" panose="02020603050405020304" pitchFamily="18" charset="0"/>
              </a:rPr>
              <a:t>and</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other</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comparisons</a:t>
            </a:r>
            <a:r>
              <a:rPr lang="en-IN" dirty="0" smtClean="0">
                <a:cs typeface="Times New Roman" panose="02020603050405020304" pitchFamily="18" charset="0"/>
              </a:rPr>
              <a:t> like</a:t>
            </a:r>
            <a:r>
              <a:rPr lang="en-IN" b="1" dirty="0" smtClean="0">
                <a:solidFill>
                  <a:srgbClr val="0070C0"/>
                </a:solidFill>
                <a:cs typeface="Times New Roman" panose="02020603050405020304" pitchFamily="18" charset="0"/>
              </a:rPr>
              <a:t> &lt;, &gt;, &lt;=, and &gt;=, </a:t>
            </a:r>
            <a:r>
              <a:rPr lang="en-IN" dirty="0">
                <a:cs typeface="Times New Roman" panose="02020603050405020304" pitchFamily="18" charset="0"/>
              </a:rPr>
              <a:t>v</a:t>
            </a:r>
            <a:r>
              <a:rPr lang="en-IN" dirty="0" smtClean="0">
                <a:cs typeface="Times New Roman" panose="02020603050405020304" pitchFamily="18" charset="0"/>
              </a:rPr>
              <a:t>alues </a:t>
            </a:r>
            <a:r>
              <a:rPr lang="en-IN" i="1" dirty="0" smtClean="0">
                <a:cs typeface="Times New Roman" panose="02020603050405020304" pitchFamily="18" charset="0"/>
              </a:rPr>
              <a:t>null/undefined</a:t>
            </a:r>
            <a:r>
              <a:rPr lang="en-IN" dirty="0" smtClean="0">
                <a:cs typeface="Times New Roman" panose="02020603050405020304" pitchFamily="18" charset="0"/>
              </a:rPr>
              <a:t> </a:t>
            </a:r>
            <a:r>
              <a:rPr lang="en-IN" dirty="0">
                <a:cs typeface="Times New Roman" panose="02020603050405020304" pitchFamily="18" charset="0"/>
              </a:rPr>
              <a:t>are converted to a </a:t>
            </a:r>
            <a:r>
              <a:rPr lang="en-IN" dirty="0" smtClean="0">
                <a:cs typeface="Times New Roman" panose="02020603050405020304" pitchFamily="18" charset="0"/>
              </a:rPr>
              <a:t>number, </a:t>
            </a:r>
            <a:r>
              <a:rPr lang="en-IN" b="1" i="1" dirty="0" smtClean="0">
                <a:solidFill>
                  <a:srgbClr val="00B0F0"/>
                </a:solidFill>
                <a:cs typeface="Times New Roman" panose="02020603050405020304" pitchFamily="18" charset="0"/>
              </a:rPr>
              <a:t>null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0, </a:t>
            </a:r>
            <a:r>
              <a:rPr lang="en-IN" dirty="0">
                <a:cs typeface="Times New Roman" panose="02020603050405020304" pitchFamily="18" charset="0"/>
              </a:rPr>
              <a:t>while</a:t>
            </a:r>
            <a:r>
              <a:rPr lang="en-IN" b="1" i="1" dirty="0">
                <a:solidFill>
                  <a:srgbClr val="00B0F0"/>
                </a:solidFill>
                <a:cs typeface="Times New Roman" panose="02020603050405020304" pitchFamily="18" charset="0"/>
              </a:rPr>
              <a:t> undefined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NaN.</a:t>
            </a:r>
          </a:p>
        </p:txBody>
      </p:sp>
      <p:sp>
        <p:nvSpPr>
          <p:cNvPr id="4" name="Rectangle 3"/>
          <p:cNvSpPr/>
          <p:nvPr/>
        </p:nvSpPr>
        <p:spPr>
          <a:xfrm>
            <a:off x="152400" y="2682895"/>
            <a:ext cx="8839200" cy="1508105"/>
          </a:xfrm>
          <a:prstGeom prst="rect">
            <a:avLst/>
          </a:prstGeom>
        </p:spPr>
        <p:txBody>
          <a:bodyPr wrap="square">
            <a:spAutoFit/>
          </a:bodyPr>
          <a:lstStyle/>
          <a:p>
            <a:r>
              <a:rPr lang="en-IN" dirty="0" smtClean="0">
                <a:cs typeface="Times New Roman" panose="02020603050405020304" pitchFamily="18" charset="0"/>
              </a:rPr>
              <a:t>2. For </a:t>
            </a:r>
            <a:r>
              <a:rPr lang="en-IN" dirty="0">
                <a:cs typeface="Times New Roman" panose="02020603050405020304" pitchFamily="18" charset="0"/>
              </a:rPr>
              <a:t>a </a:t>
            </a:r>
            <a:r>
              <a:rPr lang="en-IN" b="1" dirty="0">
                <a:solidFill>
                  <a:srgbClr val="0070C0"/>
                </a:solidFill>
                <a:cs typeface="Times New Roman" panose="02020603050405020304" pitchFamily="18" charset="0"/>
              </a:rPr>
              <a:t>strict</a:t>
            </a:r>
            <a:r>
              <a:rPr lang="en-IN" dirty="0">
                <a:cs typeface="Times New Roman" panose="02020603050405020304" pitchFamily="18" charset="0"/>
              </a:rPr>
              <a:t> </a:t>
            </a:r>
            <a:r>
              <a:rPr lang="en-IN" b="1" dirty="0">
                <a:solidFill>
                  <a:srgbClr val="0070C0"/>
                </a:solidFill>
                <a:cs typeface="Times New Roman" panose="02020603050405020304" pitchFamily="18" charset="0"/>
              </a:rPr>
              <a:t>equality</a:t>
            </a:r>
            <a:r>
              <a:rPr lang="en-IN" dirty="0">
                <a:cs typeface="Times New Roman" panose="02020603050405020304" pitchFamily="18" charset="0"/>
              </a:rPr>
              <a:t> check </a:t>
            </a:r>
            <a:r>
              <a:rPr lang="en-IN" b="1" dirty="0" smtClean="0">
                <a:solidFill>
                  <a:srgbClr val="0070C0"/>
                </a:solidFill>
                <a:cs typeface="Times New Roman" panose="02020603050405020304" pitchFamily="18" charset="0"/>
              </a:rPr>
              <a:t>===</a:t>
            </a:r>
            <a:r>
              <a:rPr lang="en-IN" dirty="0">
                <a:cs typeface="Times New Roman" panose="02020603050405020304" pitchFamily="18" charset="0"/>
              </a:rPr>
              <a:t>, t</a:t>
            </a:r>
            <a:r>
              <a:rPr lang="en-IN" dirty="0" smtClean="0">
                <a:cs typeface="Times New Roman" panose="02020603050405020304" pitchFamily="18" charset="0"/>
              </a:rPr>
              <a:t>hese </a:t>
            </a:r>
            <a:r>
              <a:rPr lang="en-IN" dirty="0">
                <a:cs typeface="Times New Roman" panose="02020603050405020304" pitchFamily="18" charset="0"/>
              </a:rPr>
              <a:t>values are different, because each of them belong to a separate type of it’s own.</a:t>
            </a:r>
          </a:p>
          <a:p>
            <a:endParaRPr lang="en-IN" dirty="0">
              <a:cs typeface="Times New Roman" panose="02020603050405020304" pitchFamily="18" charset="0"/>
            </a:endParaRPr>
          </a:p>
          <a:p>
            <a:r>
              <a:rPr lang="en-IN" sz="1800" dirty="0" smtClean="0">
                <a:solidFill>
                  <a:srgbClr val="0077AA"/>
                </a:solidFill>
                <a:latin typeface="Consolas" panose="020B0609020204030204" pitchFamily="49" charset="0"/>
              </a:rPr>
              <a:t> </a:t>
            </a:r>
            <a:r>
              <a:rPr lang="en-IN" sz="2000" dirty="0" smtClean="0">
                <a:solidFill>
                  <a:srgbClr val="000000"/>
                </a:solidFill>
                <a:latin typeface="Consolas" panose="020B0609020204030204" pitchFamily="49" charset="0"/>
              </a:rPr>
              <a:t>alert</a:t>
            </a:r>
            <a:r>
              <a:rPr lang="en-US" sz="2000" dirty="0" smtClean="0">
                <a:solidFill>
                  <a:srgbClr val="999999"/>
                </a:solidFill>
                <a:latin typeface="Consolas" panose="020B0609020204030204" pitchFamily="49" charset="0"/>
              </a:rPr>
              <a:t>( </a:t>
            </a:r>
            <a:r>
              <a:rPr lang="en-IN" sz="2000" dirty="0" smtClean="0">
                <a:solidFill>
                  <a:srgbClr val="0077AA"/>
                </a:solidFill>
                <a:latin typeface="Consolas" panose="020B0609020204030204" pitchFamily="49" charset="0"/>
              </a:rPr>
              <a:t>null </a:t>
            </a:r>
            <a:r>
              <a:rPr lang="en-IN" sz="2000" dirty="0" smtClean="0">
                <a:solidFill>
                  <a:srgbClr val="A67F5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333333"/>
                </a:solidFill>
                <a:latin typeface="Consolas" panose="020B0609020204030204" pitchFamily="49" charset="0"/>
              </a:rPr>
              <a:t>undefined</a:t>
            </a:r>
            <a:r>
              <a:rPr lang="en-US" sz="2000" dirty="0" smtClean="0">
                <a:solidFill>
                  <a:srgbClr val="333333"/>
                </a:solidFill>
                <a:latin typeface="Consolas" panose="020B0609020204030204" pitchFamily="49" charset="0"/>
              </a:rPr>
              <a:t> </a:t>
            </a:r>
            <a:r>
              <a:rPr lang="en-US" sz="2000" dirty="0" smtClean="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a:solidFill>
                  <a:srgbClr val="708090"/>
                </a:solidFill>
                <a:latin typeface="Consolas" panose="020B0609020204030204" pitchFamily="49" charset="0"/>
              </a:rPr>
              <a:t>// false</a:t>
            </a:r>
          </a:p>
        </p:txBody>
      </p:sp>
      <p:sp>
        <p:nvSpPr>
          <p:cNvPr id="5" name="Rectangle 4"/>
          <p:cNvSpPr/>
          <p:nvPr/>
        </p:nvSpPr>
        <p:spPr>
          <a:xfrm>
            <a:off x="152400" y="4281845"/>
            <a:ext cx="8763000" cy="1508105"/>
          </a:xfrm>
          <a:prstGeom prst="rect">
            <a:avLst/>
          </a:prstGeom>
        </p:spPr>
        <p:txBody>
          <a:bodyPr wrap="square">
            <a:spAutoFit/>
          </a:bodyPr>
          <a:lstStyle/>
          <a:p>
            <a:r>
              <a:rPr lang="en-IN" dirty="0" smtClean="0"/>
              <a:t>3. For </a:t>
            </a:r>
            <a:r>
              <a:rPr lang="en-IN" dirty="0"/>
              <a:t>a </a:t>
            </a:r>
            <a:r>
              <a:rPr lang="en-IN" b="1" dirty="0">
                <a:solidFill>
                  <a:srgbClr val="0070C0"/>
                </a:solidFill>
                <a:cs typeface="Times New Roman" panose="02020603050405020304" pitchFamily="18" charset="0"/>
              </a:rPr>
              <a:t>non-strict</a:t>
            </a:r>
            <a:r>
              <a:rPr lang="en-IN" dirty="0"/>
              <a:t> check </a:t>
            </a:r>
            <a:r>
              <a:rPr lang="en-IN" b="1" dirty="0" smtClean="0">
                <a:solidFill>
                  <a:srgbClr val="0070C0"/>
                </a:solidFill>
                <a:cs typeface="Times New Roman" panose="02020603050405020304" pitchFamily="18" charset="0"/>
              </a:rPr>
              <a:t>==</a:t>
            </a:r>
            <a:r>
              <a:rPr lang="en-IN" dirty="0"/>
              <a:t>,</a:t>
            </a:r>
            <a:r>
              <a:rPr lang="en-IN" b="1" dirty="0" smtClean="0">
                <a:solidFill>
                  <a:srgbClr val="0070C0"/>
                </a:solidFill>
                <a:cs typeface="Times New Roman" panose="02020603050405020304" pitchFamily="18" charset="0"/>
              </a:rPr>
              <a:t> </a:t>
            </a:r>
            <a:r>
              <a:rPr lang="en-IN" dirty="0"/>
              <a:t>t</a:t>
            </a:r>
            <a:r>
              <a:rPr lang="en-IN" dirty="0" smtClean="0"/>
              <a:t>hese </a:t>
            </a:r>
            <a:r>
              <a:rPr lang="en-IN" dirty="0"/>
              <a:t>two are a “sweet couple”: they equal each other, but not any other value.</a:t>
            </a:r>
          </a:p>
          <a:p>
            <a:endParaRPr lang="en-IN" dirty="0"/>
          </a:p>
          <a:p>
            <a:r>
              <a:rPr lang="en-IN" sz="2000" dirty="0">
                <a:solidFill>
                  <a:srgbClr val="000000"/>
                </a:solidFill>
                <a:latin typeface="Consolas" panose="020B0609020204030204" pitchFamily="49" charset="0"/>
              </a:rPr>
              <a:t> alert</a:t>
            </a:r>
            <a:r>
              <a:rPr lang="en-IN" sz="2000" dirty="0">
                <a:solidFill>
                  <a:srgbClr val="999999"/>
                </a:solidFill>
                <a:latin typeface="Consolas" panose="020B0609020204030204" pitchFamily="49" charset="0"/>
              </a:rPr>
              <a:t>(</a:t>
            </a:r>
            <a:r>
              <a:rPr lang="en-IN" sz="2000" dirty="0">
                <a:solidFill>
                  <a:srgbClr val="000000"/>
                </a:solidFill>
                <a:latin typeface="Consolas" panose="020B0609020204030204" pitchFamily="49" charset="0"/>
              </a:rPr>
              <a:t> </a:t>
            </a:r>
            <a:r>
              <a:rPr lang="en-IN" sz="2000" dirty="0">
                <a:solidFill>
                  <a:srgbClr val="0077AA"/>
                </a:solidFill>
                <a:latin typeface="Consolas" panose="020B0609020204030204" pitchFamily="49" charset="0"/>
              </a:rPr>
              <a:t>null</a:t>
            </a:r>
            <a:r>
              <a:rPr lang="en-IN" sz="2000" dirty="0">
                <a:solidFill>
                  <a:srgbClr val="000000"/>
                </a:solidFill>
                <a:latin typeface="Consolas" panose="020B0609020204030204" pitchFamily="49" charset="0"/>
              </a:rPr>
              <a:t> </a:t>
            </a:r>
            <a:r>
              <a:rPr lang="en-IN" sz="2000" dirty="0">
                <a:solidFill>
                  <a:srgbClr val="A67F59"/>
                </a:solidFill>
                <a:latin typeface="Consolas" panose="020B0609020204030204" pitchFamily="49" charset="0"/>
              </a:rPr>
              <a:t>==</a:t>
            </a:r>
            <a:r>
              <a:rPr lang="en-IN" sz="2000" dirty="0">
                <a:solidFill>
                  <a:srgbClr val="000000"/>
                </a:solidFill>
                <a:latin typeface="Consolas" panose="020B0609020204030204" pitchFamily="49" charset="0"/>
              </a:rPr>
              <a:t> undefined</a:t>
            </a:r>
            <a:r>
              <a:rPr lang="en-IN" sz="2000" dirty="0">
                <a:solidFill>
                  <a:srgbClr val="999999"/>
                </a:solidFill>
                <a:latin typeface="Consolas" panose="020B0609020204030204" pitchFamily="49" charset="0"/>
              </a:rPr>
              <a:t> ); </a:t>
            </a:r>
            <a:r>
              <a:rPr lang="en-IN" sz="2000" dirty="0">
                <a:solidFill>
                  <a:srgbClr val="708090"/>
                </a:solidFill>
                <a:latin typeface="Consolas" panose="020B0609020204030204" pitchFamily="49" charset="0"/>
              </a:rPr>
              <a:t>// true</a:t>
            </a:r>
          </a:p>
        </p:txBody>
      </p:sp>
    </p:spTree>
    <p:extLst>
      <p:ext uri="{BB962C8B-B14F-4D97-AF65-F5344CB8AC3E}">
        <p14:creationId xmlns:p14="http://schemas.microsoft.com/office/powerpoint/2010/main" val="267805548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null V/S 0 </a:t>
            </a:r>
            <a:r>
              <a:rPr lang="en-IN" i="1" dirty="0" smtClean="0">
                <a:solidFill>
                  <a:srgbClr val="13D9E3"/>
                </a:solidFill>
                <a:latin typeface="Arial" panose="020B0604020202020204" pitchFamily="34" charset="0"/>
                <a:cs typeface="Arial" panose="020B0604020202020204" pitchFamily="34" charset="0"/>
              </a:rPr>
              <a:t>(zero)</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9743" y="2963922"/>
            <a:ext cx="8839200" cy="1107996"/>
          </a:xfrm>
          <a:prstGeom prst="rect">
            <a:avLst/>
          </a:prstGeom>
          <a:solidFill>
            <a:schemeClr val="bg1"/>
          </a:solidFill>
        </p:spPr>
        <p:txBody>
          <a:bodyPr wrap="square">
            <a:spAutoFit/>
          </a:bodyPr>
          <a:lstStyle/>
          <a:p>
            <a:pPr algn="just"/>
            <a:r>
              <a:rPr lang="en-IN" sz="2200" dirty="0">
                <a:solidFill>
                  <a:srgbClr val="2A542B"/>
                </a:solidFill>
              </a:rPr>
              <a:t>The equality check == and comparisons &gt;, &lt;, &gt;=, and &lt;= work differently for NULL values. Comparisons convert null to a number, hence treat it as 0. That’s why (3) null &gt;= 0 is true and (1) null &gt; 0 is false.</a:t>
            </a:r>
          </a:p>
        </p:txBody>
      </p:sp>
      <p:sp>
        <p:nvSpPr>
          <p:cNvPr id="9" name="Rectangle 8"/>
          <p:cNvSpPr/>
          <p:nvPr/>
        </p:nvSpPr>
        <p:spPr>
          <a:xfrm>
            <a:off x="108857" y="4267200"/>
            <a:ext cx="8871857" cy="1107996"/>
          </a:xfrm>
          <a:prstGeom prst="rect">
            <a:avLst/>
          </a:prstGeom>
          <a:solidFill>
            <a:schemeClr val="bg1"/>
          </a:solidFill>
        </p:spPr>
        <p:txBody>
          <a:bodyPr wrap="square">
            <a:spAutoFit/>
          </a:bodyPr>
          <a:lstStyle/>
          <a:p>
            <a:pPr algn="just"/>
            <a:r>
              <a:rPr lang="en-IN" sz="2200" dirty="0">
                <a:solidFill>
                  <a:srgbClr val="2A542B"/>
                </a:solidFill>
              </a:rPr>
              <a:t>On the other hand, the equality check == for undefined and null works by the rule, without any conversions. They equal each other and don’t equal anything else. That’s why (2) null == 0 is false.</a:t>
            </a:r>
          </a:p>
        </p:txBody>
      </p:sp>
      <p:sp>
        <p:nvSpPr>
          <p:cNvPr id="3" name="Rectangle 2"/>
          <p:cNvSpPr/>
          <p:nvPr/>
        </p:nvSpPr>
        <p:spPr>
          <a:xfrm>
            <a:off x="262359" y="1066800"/>
            <a:ext cx="8229600"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 </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5004170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17831</TotalTime>
  <Words>16209</Words>
  <Application>Microsoft Office PowerPoint</Application>
  <PresentationFormat>On-screen Show (4:3)</PresentationFormat>
  <Paragraphs>2468</Paragraphs>
  <Slides>252</Slides>
  <Notes>30</Notes>
  <HiddenSlides>1</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252</vt:i4>
      </vt:variant>
    </vt:vector>
  </HeadingPairs>
  <TitlesOfParts>
    <vt:vector size="274" baseType="lpstr">
      <vt:lpstr>NSimSun</vt:lpstr>
      <vt:lpstr>SimSun</vt:lpstr>
      <vt:lpstr>aleoregular</vt:lpstr>
      <vt:lpstr>Arial</vt:lpstr>
      <vt:lpstr>Arial</vt:lpstr>
      <vt:lpstr>Calibri</vt:lpstr>
      <vt:lpstr>Calibri Light</vt:lpstr>
      <vt:lpstr>Cambria</vt:lpstr>
      <vt:lpstr>Century</vt:lpstr>
      <vt:lpstr>Consolas</vt:lpstr>
      <vt:lpstr>Courier New</vt:lpstr>
      <vt:lpstr>inherit</vt:lpstr>
      <vt:lpstr>medium-content-serif-font</vt:lpstr>
      <vt:lpstr>Open Sans</vt:lpstr>
      <vt:lpstr>Roboto</vt:lpstr>
      <vt:lpstr>Segoe Print</vt:lpstr>
      <vt:lpstr>Segoe UI</vt:lpstr>
      <vt:lpstr>Segoe UI Light</vt:lpstr>
      <vt:lpstr>Times New Roman</vt:lpstr>
      <vt:lpstr>Verdana</vt:lpstr>
      <vt:lpstr>Wingdings</vt:lpstr>
      <vt:lpstr>Office Theme</vt:lpstr>
      <vt:lpstr>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dc:subject>HTML Programming</dc:subject>
  <dc:creator>Zahid Aslam</dc:creator>
  <cp:keywords>HTTP, programming, tags</cp:keywords>
  <cp:lastModifiedBy>saleel</cp:lastModifiedBy>
  <cp:revision>3254</cp:revision>
  <cp:lastPrinted>1601-01-01T00:00:00Z</cp:lastPrinted>
  <dcterms:created xsi:type="dcterms:W3CDTF">2001-07-06T15:43:27Z</dcterms:created>
  <dcterms:modified xsi:type="dcterms:W3CDTF">2019-01-30T03:22:37Z</dcterms:modified>
  <cp:category>HTML Programming</cp:category>
</cp:coreProperties>
</file>