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1"/>
  </p:notesMasterIdLst>
  <p:sldIdLst>
    <p:sldId id="256" r:id="rId2"/>
    <p:sldId id="1390" r:id="rId3"/>
    <p:sldId id="1417" r:id="rId4"/>
    <p:sldId id="258" r:id="rId5"/>
    <p:sldId id="259" r:id="rId6"/>
    <p:sldId id="260" r:id="rId7"/>
    <p:sldId id="261" r:id="rId8"/>
    <p:sldId id="262" r:id="rId9"/>
    <p:sldId id="263" r:id="rId10"/>
    <p:sldId id="264" r:id="rId11"/>
    <p:sldId id="265" r:id="rId12"/>
    <p:sldId id="266" r:id="rId13"/>
    <p:sldId id="1391" r:id="rId14"/>
    <p:sldId id="268" r:id="rId15"/>
    <p:sldId id="269" r:id="rId16"/>
    <p:sldId id="270" r:id="rId17"/>
    <p:sldId id="1392" r:id="rId18"/>
    <p:sldId id="1393" r:id="rId19"/>
    <p:sldId id="1394" r:id="rId20"/>
    <p:sldId id="274" r:id="rId21"/>
    <p:sldId id="275" r:id="rId22"/>
    <p:sldId id="276" r:id="rId23"/>
    <p:sldId id="277" r:id="rId24"/>
    <p:sldId id="278" r:id="rId25"/>
    <p:sldId id="279" r:id="rId26"/>
    <p:sldId id="280" r:id="rId27"/>
    <p:sldId id="281" r:id="rId28"/>
    <p:sldId id="282" r:id="rId29"/>
    <p:sldId id="283" r:id="rId30"/>
    <p:sldId id="284" r:id="rId31"/>
    <p:sldId id="1395" r:id="rId32"/>
    <p:sldId id="1396" r:id="rId33"/>
    <p:sldId id="287" r:id="rId34"/>
    <p:sldId id="288" r:id="rId35"/>
    <p:sldId id="289" r:id="rId36"/>
    <p:sldId id="1397" r:id="rId37"/>
    <p:sldId id="1398" r:id="rId38"/>
    <p:sldId id="292" r:id="rId39"/>
    <p:sldId id="293" r:id="rId40"/>
    <p:sldId id="294" r:id="rId41"/>
    <p:sldId id="295" r:id="rId42"/>
    <p:sldId id="296" r:id="rId43"/>
    <p:sldId id="297" r:id="rId44"/>
    <p:sldId id="298" r:id="rId45"/>
    <p:sldId id="299" r:id="rId46"/>
    <p:sldId id="300" r:id="rId47"/>
    <p:sldId id="301" r:id="rId48"/>
    <p:sldId id="1399" r:id="rId49"/>
    <p:sldId id="303" r:id="rId50"/>
    <p:sldId id="304" r:id="rId51"/>
    <p:sldId id="1400" r:id="rId52"/>
    <p:sldId id="1401" r:id="rId53"/>
    <p:sldId id="307" r:id="rId54"/>
    <p:sldId id="1402" r:id="rId55"/>
    <p:sldId id="309" r:id="rId56"/>
    <p:sldId id="310" r:id="rId57"/>
    <p:sldId id="311" r:id="rId58"/>
    <p:sldId id="312" r:id="rId59"/>
    <p:sldId id="1403" r:id="rId60"/>
    <p:sldId id="1404" r:id="rId61"/>
    <p:sldId id="1405" r:id="rId62"/>
    <p:sldId id="316" r:id="rId63"/>
    <p:sldId id="317" r:id="rId64"/>
    <p:sldId id="1406" r:id="rId65"/>
    <p:sldId id="1407" r:id="rId66"/>
    <p:sldId id="320" r:id="rId67"/>
    <p:sldId id="1408" r:id="rId68"/>
    <p:sldId id="322" r:id="rId69"/>
    <p:sldId id="323" r:id="rId70"/>
    <p:sldId id="324" r:id="rId71"/>
    <p:sldId id="325" r:id="rId72"/>
    <p:sldId id="1409" r:id="rId73"/>
    <p:sldId id="327" r:id="rId74"/>
    <p:sldId id="1410" r:id="rId75"/>
    <p:sldId id="329" r:id="rId76"/>
    <p:sldId id="1411" r:id="rId77"/>
    <p:sldId id="1412" r:id="rId78"/>
    <p:sldId id="332" r:id="rId79"/>
    <p:sldId id="333" r:id="rId80"/>
    <p:sldId id="334" r:id="rId81"/>
    <p:sldId id="335" r:id="rId82"/>
    <p:sldId id="1413" r:id="rId83"/>
    <p:sldId id="1414" r:id="rId84"/>
    <p:sldId id="338" r:id="rId85"/>
    <p:sldId id="339" r:id="rId86"/>
    <p:sldId id="340" r:id="rId87"/>
    <p:sldId id="341" r:id="rId88"/>
    <p:sldId id="1415" r:id="rId89"/>
    <p:sldId id="343" r:id="rId90"/>
    <p:sldId id="344" r:id="rId91"/>
    <p:sldId id="345" r:id="rId92"/>
    <p:sldId id="346" r:id="rId93"/>
    <p:sldId id="347" r:id="rId94"/>
    <p:sldId id="348" r:id="rId95"/>
    <p:sldId id="349" r:id="rId96"/>
    <p:sldId id="350" r:id="rId97"/>
    <p:sldId id="351" r:id="rId98"/>
    <p:sldId id="1416" r:id="rId99"/>
    <p:sldId id="353" r:id="rId10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840FF9"/>
    <a:srgbClr val="7E007E"/>
    <a:srgbClr val="39AE0A"/>
    <a:srgbClr val="164404"/>
    <a:srgbClr val="F63122"/>
    <a:srgbClr val="CAA496"/>
    <a:srgbClr val="5E4C34"/>
    <a:srgbClr val="D4EA08"/>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394" autoAdjust="0"/>
  </p:normalViewPr>
  <p:slideViewPr>
    <p:cSldViewPr>
      <p:cViewPr varScale="1">
        <p:scale>
          <a:sx n="79" d="100"/>
          <a:sy n="79" d="100"/>
        </p:scale>
        <p:origin x="749" y="72"/>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commentAuthors" Target="commentAuthor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20-11-2023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11/20/2023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11/20/2023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11/20/2023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11/20/2023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975680" y="3553920"/>
            <a:ext cx="8510760" cy="96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a:solidFill>
                  <a:srgbClr val="00FF87"/>
                </a:solidFill>
                <a:latin typeface="SimSun"/>
                <a:ea typeface="SimSun"/>
              </a:rPr>
              <a:t>Redis</a:t>
            </a:r>
            <a:endParaRPr lang="en-IN" sz="8000" b="0" strike="noStrike" spc="-1">
              <a:latin typeface="Arial"/>
            </a:endParaRPr>
          </a:p>
        </p:txBody>
      </p:sp>
      <p:pic>
        <p:nvPicPr>
          <p:cNvPr id="89" name="Picture 7"/>
          <p:cNvPicPr/>
          <p:nvPr/>
        </p:nvPicPr>
        <p:blipFill>
          <a:blip r:embed="rId2">
            <a:alphaModFix amt="0"/>
          </a:blip>
          <a:stretch/>
        </p:blipFill>
        <p:spPr>
          <a:xfrm>
            <a:off x="181440" y="2001960"/>
            <a:ext cx="2830680" cy="2830680"/>
          </a:xfrm>
          <a:prstGeom prst="rect">
            <a:avLst/>
          </a:prstGeom>
          <a:ln>
            <a:noFill/>
          </a:ln>
        </p:spPr>
      </p:pic>
      <p:pic>
        <p:nvPicPr>
          <p:cNvPr id="91" name="Picture 2"/>
          <p:cNvPicPr/>
          <p:nvPr/>
        </p:nvPicPr>
        <p:blipFill>
          <a:blip r:embed="rId3">
            <a:alphaModFix amt="0"/>
          </a:blip>
          <a:stretch/>
        </p:blipFill>
        <p:spPr>
          <a:xfrm>
            <a:off x="181440" y="196560"/>
            <a:ext cx="2830680" cy="1044000"/>
          </a:xfrm>
          <a:prstGeom prst="rect">
            <a:avLst/>
          </a:prstGeom>
          <a:ln>
            <a:noFill/>
          </a:ln>
        </p:spPr>
      </p:pic>
      <p:sp>
        <p:nvSpPr>
          <p:cNvPr id="92" name="CustomShape 3"/>
          <p:cNvSpPr/>
          <p:nvPr/>
        </p:nvSpPr>
        <p:spPr>
          <a:xfrm>
            <a:off x="3557880" y="93600"/>
            <a:ext cx="842904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dirty="0">
                <a:solidFill>
                  <a:srgbClr val="FF5733"/>
                </a:solidFill>
                <a:latin typeface="Segoe Print"/>
                <a:ea typeface="DejaVu Sans"/>
              </a:rPr>
              <a:t>“In a day, when you don't come across any problems - you can be sure that you are travelling in a wrong path”</a:t>
            </a:r>
            <a:endParaRPr lang="en-IN" sz="4400" b="0" strike="noStrike" spc="-1" dirty="0">
              <a:latin typeface="Arial"/>
            </a:endParaRPr>
          </a:p>
          <a:p>
            <a:pPr algn="r">
              <a:lnSpc>
                <a:spcPct val="100000"/>
              </a:lnSpc>
            </a:pPr>
            <a:r>
              <a:rPr lang="en-IN" sz="1800" b="0" strike="noStrike" spc="-1" dirty="0">
                <a:solidFill>
                  <a:srgbClr val="111111"/>
                </a:solidFill>
                <a:latin typeface="-apple-system"/>
                <a:ea typeface="DejaVu Sans"/>
              </a:rPr>
              <a:t>~ Swami Vivekananda</a:t>
            </a:r>
            <a:endParaRPr lang="en-IN" sz="1800" b="0" strike="noStrike" spc="-1" dirty="0">
              <a:latin typeface="Arial"/>
            </a:endParaRPr>
          </a:p>
        </p:txBody>
      </p:sp>
      <p:pic>
        <p:nvPicPr>
          <p:cNvPr id="94" name="Picture 7"/>
          <p:cNvPicPr/>
          <p:nvPr/>
        </p:nvPicPr>
        <p:blipFill>
          <a:blip r:embed="rId2"/>
          <a:stretch/>
        </p:blipFill>
        <p:spPr>
          <a:xfrm>
            <a:off x="57960" y="2448000"/>
            <a:ext cx="3528720" cy="3528720"/>
          </a:xfrm>
          <a:prstGeom prst="rect">
            <a:avLst/>
          </a:prstGeom>
          <a:ln>
            <a:noFill/>
          </a:ln>
        </p:spPr>
      </p:pic>
      <p:sp>
        <p:nvSpPr>
          <p:cNvPr id="95" name="CustomShape 4"/>
          <p:cNvSpPr/>
          <p:nvPr/>
        </p:nvSpPr>
        <p:spPr>
          <a:xfrm>
            <a:off x="7632000" y="4716000"/>
            <a:ext cx="3444840" cy="3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000000"/>
                </a:solidFill>
                <a:latin typeface="Arial"/>
                <a:ea typeface="DejaVu Sans"/>
              </a:rPr>
              <a:t>Re</a:t>
            </a:r>
            <a:r>
              <a:rPr lang="en-IN" sz="2200" b="0" strike="noStrike" spc="-1">
                <a:solidFill>
                  <a:srgbClr val="000000"/>
                </a:solidFill>
                <a:latin typeface="Arial"/>
                <a:ea typeface="DejaVu Sans"/>
              </a:rPr>
              <a:t>mote </a:t>
            </a:r>
            <a:r>
              <a:rPr lang="en-IN" sz="2200" b="1" strike="noStrike" spc="-1">
                <a:solidFill>
                  <a:srgbClr val="000000"/>
                </a:solidFill>
                <a:latin typeface="Arial"/>
                <a:ea typeface="DejaVu Sans"/>
              </a:rPr>
              <a:t>Di</a:t>
            </a:r>
            <a:r>
              <a:rPr lang="en-IN" sz="2200" b="0" strike="noStrike" spc="-1">
                <a:solidFill>
                  <a:srgbClr val="000000"/>
                </a:solidFill>
                <a:latin typeface="Arial"/>
                <a:ea typeface="DejaVu Sans"/>
              </a:rPr>
              <a:t>ctionary </a:t>
            </a:r>
            <a:r>
              <a:rPr lang="en-IN" sz="2200" b="1" strike="noStrike" spc="-1">
                <a:solidFill>
                  <a:srgbClr val="000000"/>
                </a:solidFill>
                <a:latin typeface="Arial"/>
                <a:ea typeface="DejaVu Sans"/>
              </a:rPr>
              <a:t>S</a:t>
            </a:r>
            <a:r>
              <a:rPr lang="en-IN" sz="2200" b="0" strike="noStrike" spc="-1">
                <a:solidFill>
                  <a:srgbClr val="000000"/>
                </a:solidFill>
                <a:latin typeface="Arial"/>
                <a:ea typeface="DejaVu Sans"/>
              </a:rPr>
              <a:t>erver</a:t>
            </a:r>
            <a:endParaRPr lang="en-IN" sz="2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setex key &amp; setnx key</a:t>
            </a:r>
            <a:endParaRPr lang="en-IN" sz="5400" b="0" strike="noStrike" spc="-1" dirty="0">
              <a:latin typeface="Arial"/>
            </a:endParaRPr>
          </a:p>
        </p:txBody>
      </p:sp>
      <p:sp>
        <p:nvSpPr>
          <p:cNvPr id="12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setex key &amp; setnx key</a:t>
            </a:r>
            <a:endParaRPr lang="en-IN" sz="4000" b="0" strike="noStrike" spc="-1" dirty="0">
              <a:latin typeface="Arial"/>
            </a:endParaRPr>
          </a:p>
        </p:txBody>
      </p:sp>
      <p:sp>
        <p:nvSpPr>
          <p:cNvPr id="131"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SETEX</a:t>
            </a:r>
            <a:r>
              <a:rPr lang="en-US" sz="1800" b="0" strike="noStrike" spc="-1" dirty="0">
                <a:solidFill>
                  <a:srgbClr val="000000"/>
                </a:solidFill>
                <a:latin typeface="Arial"/>
                <a:ea typeface="DejaVu Sans"/>
              </a:rPr>
              <a:t> set key to hold the string value and set key to timeout after a given number of seconds.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SETNX</a:t>
            </a:r>
            <a:r>
              <a:rPr lang="en-US" sz="1800" b="0" strike="noStrike" spc="-1" dirty="0">
                <a:solidFill>
                  <a:srgbClr val="000000"/>
                </a:solidFill>
                <a:latin typeface="Arial"/>
                <a:ea typeface="DejaVu Sans"/>
              </a:rPr>
              <a:t> set key to hold string value if key does not exist. In that case, it is equal to SET. When key already holds a value, no operation is performed. SETNX is short for </a:t>
            </a:r>
            <a:r>
              <a:rPr lang="en-US" sz="1800" b="1" strike="noStrike" spc="-1" dirty="0">
                <a:solidFill>
                  <a:srgbClr val="000000"/>
                </a:solidFill>
                <a:latin typeface="Arial"/>
                <a:ea typeface="DejaVu Sans"/>
              </a:rPr>
              <a:t>"SET if Not eXists"</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32" name="CustomShape 3"/>
          <p:cNvSpPr/>
          <p:nvPr/>
        </p:nvSpPr>
        <p:spPr>
          <a:xfrm>
            <a:off x="246600" y="3024360"/>
            <a:ext cx="1169064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sms:1 60 "this is the test by SALEEL!, we are learning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sms:2 60 6379</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sms:3 "Some long text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"my playlist" "Song 1 Song 2 ..."</a:t>
            </a:r>
            <a:endParaRPr lang="en-IN" sz="1800" b="0" strike="noStrike" spc="-1" dirty="0">
              <a:latin typeface="Arial"/>
            </a:endParaRPr>
          </a:p>
        </p:txBody>
      </p:sp>
      <p:sp>
        <p:nvSpPr>
          <p:cNvPr id="133"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4" name="CustomShape 5"/>
          <p:cNvSpPr/>
          <p:nvPr/>
        </p:nvSpPr>
        <p:spPr>
          <a:xfrm>
            <a:off x="246600" y="21337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IN" spc="-1" dirty="0">
                <a:solidFill>
                  <a:srgbClr val="00B0F0"/>
                </a:solidFill>
                <a:latin typeface="Source Code Pro" panose="020B0509030403020204" pitchFamily="49" charset="0"/>
                <a:ea typeface="Source Code Pro" panose="020B0509030403020204" pitchFamily="49" charset="0"/>
              </a:rPr>
              <a:t>SETEX key seconds value</a:t>
            </a:r>
          </a:p>
          <a:p>
            <a:endParaRPr lang="en-IN" sz="400" spc="-1" dirty="0">
              <a:solidFill>
                <a:srgbClr val="00B0F0"/>
              </a:solidFill>
              <a:latin typeface="Source Code Pro" panose="020B0509030403020204" pitchFamily="49" charset="0"/>
              <a:ea typeface="Source Code Pro" panose="020B0509030403020204" pitchFamily="49" charset="0"/>
            </a:endParaRPr>
          </a:p>
          <a:p>
            <a:r>
              <a:rPr lang="en-IN" spc="-1" dirty="0">
                <a:solidFill>
                  <a:srgbClr val="00B0F0"/>
                </a:solidFill>
                <a:latin typeface="Source Code Pro" panose="020B0509030403020204" pitchFamily="49" charset="0"/>
                <a:ea typeface="Source Code Pro" panose="020B0509030403020204" pitchFamily="49" charset="0"/>
              </a:rPr>
              <a:t>SETNX key value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get key &amp; getex key</a:t>
            </a:r>
            <a:endParaRPr lang="en-IN" sz="5400" b="0" strike="noStrike" spc="-1">
              <a:latin typeface="Arial"/>
            </a:endParaRPr>
          </a:p>
        </p:txBody>
      </p:sp>
      <p:sp>
        <p:nvSpPr>
          <p:cNvPr id="13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get key &amp; getex key</a:t>
            </a:r>
            <a:endParaRPr lang="en-IN" sz="4000" b="0" strike="noStrike" spc="-1">
              <a:latin typeface="Arial"/>
            </a:endParaRPr>
          </a:p>
        </p:txBody>
      </p:sp>
      <p:sp>
        <p:nvSpPr>
          <p:cNvPr id="138"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a:t>
            </a:r>
            <a:r>
              <a:rPr lang="en-US" sz="1800" b="0" strike="noStrike" spc="-1" dirty="0">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GETEX</a:t>
            </a:r>
            <a:r>
              <a:rPr lang="en-US" sz="1800" b="0" strike="noStrike" spc="-1" dirty="0">
                <a:solidFill>
                  <a:srgbClr val="000000"/>
                </a:solidFill>
                <a:latin typeface="Arial"/>
                <a:ea typeface="DejaVu Sans"/>
              </a:rPr>
              <a:t> gets the value of key and optionally set its expiration.</a:t>
            </a:r>
            <a:endParaRPr lang="en-IN" sz="1800" b="0" strike="noStrike" spc="-1" dirty="0">
              <a:latin typeface="Arial"/>
            </a:endParaRPr>
          </a:p>
        </p:txBody>
      </p:sp>
      <p:sp>
        <p:nvSpPr>
          <p:cNvPr id="139" name="CustomShape 3"/>
          <p:cNvSpPr/>
          <p:nvPr/>
        </p:nvSpPr>
        <p:spPr>
          <a:xfrm>
            <a:off x="246600" y="3209040"/>
            <a:ext cx="116906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server:1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otp:1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otp:2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"host name"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getex user:1 ex 10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getex password:1 ex 10</a:t>
            </a:r>
            <a:endParaRPr lang="en-IN" sz="1800" b="0" strike="noStrike" spc="-1">
              <a:latin typeface="Arial"/>
            </a:endParaRPr>
          </a:p>
        </p:txBody>
      </p:sp>
      <p:sp>
        <p:nvSpPr>
          <p:cNvPr id="140"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1" name="CustomShape 5"/>
          <p:cNvSpPr/>
          <p:nvPr/>
        </p:nvSpPr>
        <p:spPr>
          <a:xfrm>
            <a:off x="246600" y="22064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GETEX key [EX </a:t>
            </a:r>
            <a:r>
              <a:rPr lang="en-US" spc="-1" dirty="0" err="1">
                <a:solidFill>
                  <a:srgbClr val="00B0F0"/>
                </a:solidFill>
                <a:latin typeface="Source Code Pro" panose="020B0509030403020204" pitchFamily="49" charset="0"/>
                <a:ea typeface="Source Code Pro" panose="020B0509030403020204" pitchFamily="49" charset="0"/>
              </a:rPr>
              <a:t>seconds|PX</a:t>
            </a:r>
            <a:r>
              <a:rPr lang="en-US" spc="-1" dirty="0">
                <a:solidFill>
                  <a:srgbClr val="00B0F0"/>
                </a:solidFill>
                <a:latin typeface="Source Code Pro" panose="020B0509030403020204" pitchFamily="49" charset="0"/>
                <a:ea typeface="Source Code Pro" panose="020B0509030403020204" pitchFamily="49" charset="0"/>
              </a:rPr>
              <a:t> milliseconds]</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676520" y="2362320"/>
            <a:ext cx="881532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getset key, getdel key &amp; getrange key</a:t>
            </a:r>
            <a:endParaRPr lang="en-IN" sz="5400" b="0" strike="noStrike" spc="-1" dirty="0">
              <a:latin typeface="Arial"/>
            </a:endParaRPr>
          </a:p>
        </p:txBody>
      </p:sp>
      <p:sp>
        <p:nvSpPr>
          <p:cNvPr id="143" name="CustomShape 2"/>
          <p:cNvSpPr/>
          <p:nvPr/>
        </p:nvSpPr>
        <p:spPr>
          <a:xfrm>
            <a:off x="522360" y="4323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44" name="Table 3"/>
          <p:cNvGraphicFramePr/>
          <p:nvPr/>
        </p:nvGraphicFramePr>
        <p:xfrm>
          <a:off x="208800" y="12420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a:solidFill>
                            <a:srgbClr val="424242"/>
                          </a:solidFill>
                          <a:latin typeface="Arial"/>
                          <a:ea typeface="DejaVu Sans"/>
                        </a:rPr>
                        <a:t> getrange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getdel &amp; getrange</a:t>
            </a:r>
            <a:endParaRPr lang="en-IN" sz="4000" b="0" strike="noStrike" spc="-1" dirty="0">
              <a:latin typeface="Arial"/>
            </a:endParaRPr>
          </a:p>
        </p:txBody>
      </p:sp>
      <p:sp>
        <p:nvSpPr>
          <p:cNvPr id="146"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GETSET</a:t>
            </a:r>
            <a:r>
              <a:rPr lang="en-US" sz="1800" b="0" strike="noStrike" spc="-1" dirty="0">
                <a:solidFill>
                  <a:srgbClr val="000000"/>
                </a:solidFill>
                <a:latin typeface="Arial"/>
                <a:ea typeface="DejaVu Sans"/>
              </a:rPr>
              <a:t> atomically sets key to value and returns the old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GETDEL</a:t>
            </a:r>
            <a:r>
              <a:rPr lang="en-US" sz="1800" b="0" strike="noStrike" spc="-1" dirty="0">
                <a:solidFill>
                  <a:srgbClr val="000000"/>
                </a:solidFill>
                <a:latin typeface="Arial"/>
                <a:ea typeface="DejaVu Sans"/>
              </a:rPr>
              <a:t> get the value of key and delete the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GETRANGE</a:t>
            </a:r>
            <a:r>
              <a:rPr lang="en-US" sz="1800" b="0" strike="noStrike" spc="-1" dirty="0">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p>
        </p:txBody>
      </p:sp>
      <p:sp>
        <p:nvSpPr>
          <p:cNvPr id="147" name="CustomShape 3"/>
          <p:cNvSpPr/>
          <p:nvPr/>
        </p:nvSpPr>
        <p:spPr>
          <a:xfrm>
            <a:off x="246600" y="378904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getsset server:1 Unix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getdel user:4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-8 -1</a:t>
            </a:r>
            <a:endParaRPr lang="en-IN" sz="1800" b="0" strike="noStrike" spc="-1" dirty="0">
              <a:latin typeface="Arial"/>
            </a:endParaRPr>
          </a:p>
        </p:txBody>
      </p:sp>
      <p:sp>
        <p:nvSpPr>
          <p:cNvPr id="148" name="Line 4"/>
          <p:cNvSpPr/>
          <p:nvPr/>
        </p:nvSpPr>
        <p:spPr>
          <a:xfrm>
            <a:off x="0" y="2564904"/>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9" name="CustomShape 5"/>
          <p:cNvSpPr/>
          <p:nvPr/>
        </p:nvSpPr>
        <p:spPr>
          <a:xfrm>
            <a:off x="246600" y="270506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GETSET key value</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GETDEL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GETRANGE key start end</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keys &amp; dbsize-</a:t>
            </a:r>
            <a:endParaRPr lang="en-IN" sz="5400" b="0" strike="noStrike" spc="-1">
              <a:latin typeface="Arial"/>
            </a:endParaRPr>
          </a:p>
        </p:txBody>
      </p:sp>
      <p:sp>
        <p:nvSpPr>
          <p:cNvPr id="15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keys pattern &amp; dbsize- </a:t>
            </a:r>
            <a:endParaRPr lang="en-IN" sz="4000" b="0" strike="noStrike" spc="-1">
              <a:latin typeface="Arial"/>
            </a:endParaRPr>
          </a:p>
        </p:txBody>
      </p:sp>
      <p:sp>
        <p:nvSpPr>
          <p:cNvPr id="153"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keys</a:t>
            </a:r>
            <a:r>
              <a:rPr lang="en-US" sz="1800" b="0" strike="noStrike" spc="-1" dirty="0">
                <a:solidFill>
                  <a:srgbClr val="000000"/>
                </a:solidFill>
                <a:latin typeface="Arial"/>
                <a:ea typeface="DejaVu Sans"/>
              </a:rPr>
              <a:t>: Returns all keys matching pattern.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dbSize</a:t>
            </a:r>
            <a:r>
              <a:rPr lang="en-US" sz="1800" b="0" strike="noStrike" spc="-1" dirty="0">
                <a:solidFill>
                  <a:srgbClr val="000000"/>
                </a:solidFill>
                <a:latin typeface="Arial"/>
                <a:ea typeface="DejaVu Sans"/>
              </a:rPr>
              <a:t>-: Return the number of keys in the currently-selected database.</a:t>
            </a:r>
            <a:endParaRPr lang="en-IN" sz="1800" b="0" strike="noStrike" spc="-1" dirty="0">
              <a:latin typeface="Arial"/>
            </a:endParaRPr>
          </a:p>
        </p:txBody>
      </p:sp>
      <p:sp>
        <p:nvSpPr>
          <p:cNvPr id="154" name="CustomShape 3"/>
          <p:cNvSpPr/>
          <p:nvPr/>
        </p:nvSpPr>
        <p:spPr>
          <a:xfrm>
            <a:off x="246600" y="26816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dbsize</a:t>
            </a:r>
            <a:endParaRPr lang="en-IN" sz="1800" b="0" strike="noStrike" spc="-1">
              <a:latin typeface="Arial"/>
            </a:endParaRPr>
          </a:p>
        </p:txBody>
      </p:sp>
      <p:sp>
        <p:nvSpPr>
          <p:cNvPr id="155" name="CustomShape 4"/>
          <p:cNvSpPr/>
          <p:nvPr/>
        </p:nvSpPr>
        <p:spPr>
          <a:xfrm>
            <a:off x="6482880" y="1945080"/>
            <a:ext cx="5454360" cy="21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5480">
              <a:lnSpc>
                <a:spcPct val="150000"/>
              </a:lnSpc>
              <a:buClr>
                <a:srgbClr val="000000"/>
              </a:buClr>
              <a:buFont typeface="StarSymbol"/>
              <a:buAutoNum type="arabicPeriod"/>
            </a:pPr>
            <a:r>
              <a:rPr lang="en-IN" sz="1800" b="0" strike="noStrike" spc="-1">
                <a:solidFill>
                  <a:srgbClr val="000000"/>
                </a:solidFill>
                <a:latin typeface="Arial"/>
                <a:ea typeface="DejaVu Sans"/>
              </a:rPr>
              <a:t> </a:t>
            </a:r>
            <a:r>
              <a:rPr lang="en-IN" sz="1800" b="0" strike="noStrike" spc="-1">
                <a:solidFill>
                  <a:srgbClr val="333333"/>
                </a:solidFill>
                <a:latin typeface="Arial"/>
                <a:ea typeface="DejaVu Sans"/>
              </a:rPr>
              <a:t>h?llo matches hello, hallo and hxllo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h*llo matches hllo and heeeello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h[ae]llo matches hello and hallo, but not hillo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h[^e]llo matches hallo, hbllo, ... but not hello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h[a-b]llo matches hallo and hbllo</a:t>
            </a:r>
            <a:endParaRPr lang="en-IN" sz="1800" b="0" strike="noStrike" spc="-1">
              <a:latin typeface="Arial"/>
            </a:endParaRPr>
          </a:p>
        </p:txBody>
      </p:sp>
      <p:sp>
        <p:nvSpPr>
          <p:cNvPr id="15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7" name="CustomShape 6"/>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KEYS pattern</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dbsize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ttl key / pttl key</a:t>
            </a:r>
            <a:endParaRPr lang="en-IN" sz="5400" b="0" strike="noStrike" spc="-1">
              <a:latin typeface="Arial"/>
            </a:endParaRPr>
          </a:p>
        </p:txBody>
      </p:sp>
      <p:sp>
        <p:nvSpPr>
          <p:cNvPr id="1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ttl key / pttl key</a:t>
            </a:r>
            <a:endParaRPr lang="en-IN" sz="4000" b="0" strike="noStrike" spc="-1">
              <a:latin typeface="Arial"/>
            </a:endParaRPr>
          </a:p>
        </p:txBody>
      </p:sp>
      <p:sp>
        <p:nvSpPr>
          <p:cNvPr id="161" name="CustomShape 2"/>
          <p:cNvSpPr/>
          <p:nvPr/>
        </p:nvSpPr>
        <p:spPr>
          <a:xfrm>
            <a:off x="248400" y="762120"/>
            <a:ext cx="1168884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TTL</a:t>
            </a:r>
            <a:r>
              <a:rPr lang="en-US" sz="1800" b="0" strike="noStrike" spc="-1">
                <a:solidFill>
                  <a:srgbClr val="000000"/>
                </a:solidFill>
                <a:latin typeface="Arial"/>
                <a:ea typeface="DejaVu Sans"/>
              </a:rPr>
              <a:t> returns the remaining </a:t>
            </a:r>
            <a:r>
              <a:rPr lang="en-US" sz="1800" b="1" strike="noStrike" spc="-1">
                <a:solidFill>
                  <a:srgbClr val="000000"/>
                </a:solidFill>
                <a:latin typeface="Arial"/>
                <a:ea typeface="DejaVu Sans"/>
              </a:rPr>
              <a:t>time to live </a:t>
            </a:r>
            <a:r>
              <a:rPr lang="en-US" sz="1800" b="0" strike="noStrike" spc="-1">
                <a:solidFill>
                  <a:srgbClr val="000000"/>
                </a:solidFill>
                <a:latin typeface="Arial"/>
                <a:ea typeface="DejaVu Sans"/>
              </a:rPr>
              <a:t>of a key that has a timeout. TTL allows Redis client to check how many seconds a given key will continue to be part of the data-set.</a:t>
            </a:r>
            <a:r>
              <a:rPr lang="en-US" sz="2000" b="0" strike="noStrike" spc="-1">
                <a:solidFill>
                  <a:srgbClr val="000000"/>
                </a:solidFill>
                <a:latin typeface="Times New Roman"/>
                <a:ea typeface="DejaVu Sans"/>
              </a:rPr>
              <a:t> </a:t>
            </a:r>
            <a:endParaRPr lang="en-IN" sz="2000" b="0" strike="noStrike" spc="-1">
              <a:latin typeface="Arial"/>
            </a:endParaRPr>
          </a:p>
        </p:txBody>
      </p:sp>
      <p:sp>
        <p:nvSpPr>
          <p:cNvPr id="162" name="CustomShape 3"/>
          <p:cNvSpPr/>
          <p:nvPr/>
        </p:nvSpPr>
        <p:spPr>
          <a:xfrm>
            <a:off x="246600" y="353304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otp:1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pttl otp:2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password:1</a:t>
            </a:r>
            <a:endParaRPr lang="en-IN" sz="1800" b="0" strike="noStrike" spc="-1">
              <a:latin typeface="Arial"/>
            </a:endParaRPr>
          </a:p>
        </p:txBody>
      </p:sp>
      <p:sp>
        <p:nvSpPr>
          <p:cNvPr id="163" name="CustomShape 4"/>
          <p:cNvSpPr/>
          <p:nvPr/>
        </p:nvSpPr>
        <p:spPr>
          <a:xfrm>
            <a:off x="246600" y="509184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a:ea typeface="Open Sans"/>
              </a:rPr>
              <a:t>The command returns -1 if the key exists but has no associated expire.</a:t>
            </a:r>
            <a:endParaRPr lang="en-IN" sz="1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a:ea typeface="Open Sans"/>
              </a:rPr>
              <a:t>The command returns -2 if the key does not exist.</a:t>
            </a:r>
            <a:endParaRPr lang="en-IN" sz="1800" b="0" strike="noStrike" spc="-1" dirty="0">
              <a:latin typeface="Arial"/>
            </a:endParaRPr>
          </a:p>
        </p:txBody>
      </p:sp>
      <p:sp>
        <p:nvSpPr>
          <p:cNvPr id="164" name="CustomShape 5"/>
          <p:cNvSpPr/>
          <p:nvPr/>
        </p:nvSpPr>
        <p:spPr>
          <a:xfrm>
            <a:off x="246600" y="2903400"/>
            <a:ext cx="1169064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Times New Roman"/>
                <a:ea typeface="DejaVu Sans"/>
              </a:rPr>
              <a:t>TTL</a:t>
            </a:r>
            <a:r>
              <a:rPr lang="en-US" sz="2000" b="0" strike="noStrike" spc="-1">
                <a:solidFill>
                  <a:srgbClr val="000000"/>
                </a:solidFill>
                <a:latin typeface="Times New Roman"/>
                <a:ea typeface="DejaVu Sans"/>
              </a:rPr>
              <a:t> returns the amount of remaining time in seconds while </a:t>
            </a:r>
            <a:r>
              <a:rPr lang="en-US" sz="2000" b="1" strike="noStrike" spc="-1">
                <a:solidFill>
                  <a:srgbClr val="000000"/>
                </a:solidFill>
                <a:latin typeface="Times New Roman"/>
                <a:ea typeface="DejaVu Sans"/>
              </a:rPr>
              <a:t>PTTL</a:t>
            </a:r>
            <a:r>
              <a:rPr lang="en-US" sz="2000" b="0" strike="noStrike" spc="-1">
                <a:solidFill>
                  <a:srgbClr val="000000"/>
                </a:solidFill>
                <a:latin typeface="Times New Roman"/>
                <a:ea typeface="DejaVu Sans"/>
              </a:rPr>
              <a:t> returns it in milliseconds.</a:t>
            </a:r>
            <a:endParaRPr lang="en-IN" sz="2000" b="0" strike="noStrike" spc="-1">
              <a:latin typeface="Arial"/>
            </a:endParaRPr>
          </a:p>
        </p:txBody>
      </p:sp>
      <p:sp>
        <p:nvSpPr>
          <p:cNvPr id="165"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6" name="CustomShape 7"/>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TTL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PTTL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redis</a:t>
            </a:r>
            <a:endParaRPr lang="en-IN" sz="5400" b="0" strike="noStrike" spc="-1" dirty="0">
              <a:latin typeface="Arial"/>
            </a:endParaRPr>
          </a:p>
        </p:txBody>
      </p:sp>
      <p:sp>
        <p:nvSpPr>
          <p:cNvPr id="97" name="CustomShape 2"/>
          <p:cNvSpPr/>
          <p:nvPr/>
        </p:nvSpPr>
        <p:spPr>
          <a:xfrm>
            <a:off x="522360" y="3531600"/>
            <a:ext cx="11124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lang="en-IN" sz="1800" b="0" strike="noStrike" spc="-1" dirty="0">
              <a:latin typeface="Arial"/>
            </a:endParaRPr>
          </a:p>
        </p:txBody>
      </p:sp>
      <p:sp>
        <p:nvSpPr>
          <p:cNvPr id="98"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99" name="CustomShape 4"/>
          <p:cNvSpPr/>
          <p:nvPr/>
        </p:nvSpPr>
        <p:spPr>
          <a:xfrm>
            <a:off x="648000" y="1269360"/>
            <a:ext cx="1094004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sz="2000" b="0" strike="noStrike" spc="-1" dirty="0">
                <a:solidFill>
                  <a:srgbClr val="00838F"/>
                </a:solidFill>
                <a:latin typeface="Segoe UI"/>
                <a:ea typeface="DejaVu Sans"/>
              </a:rPr>
              <a:t>Redis allows us to store keys that map to any one of five different data structure types; </a:t>
            </a:r>
            <a:r>
              <a:rPr lang="en-IN" sz="2000" b="1" strike="noStrike" spc="-1" dirty="0">
                <a:solidFill>
                  <a:srgbClr val="00838F"/>
                </a:solidFill>
                <a:latin typeface="Segoe UI"/>
                <a:ea typeface="DejaVu Sans"/>
              </a:rPr>
              <a:t>STRINGs, LISTs, SETs, HASHes, and ZSETs.</a:t>
            </a:r>
            <a:endParaRPr lang="en-IN" sz="20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expire key &amp; persist key</a:t>
            </a:r>
            <a:endParaRPr lang="en-IN" sz="5400" b="0" strike="noStrike" spc="-1">
              <a:latin typeface="Arial"/>
            </a:endParaRPr>
          </a:p>
        </p:txBody>
      </p:sp>
      <p:sp>
        <p:nvSpPr>
          <p:cNvPr id="16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expire key &amp; persist key</a:t>
            </a:r>
            <a:endParaRPr lang="en-IN" sz="4000" b="0" strike="noStrike" spc="-1">
              <a:latin typeface="Arial"/>
            </a:endParaRPr>
          </a:p>
        </p:txBody>
      </p:sp>
      <p:sp>
        <p:nvSpPr>
          <p:cNvPr id="170"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EXPIRE</a:t>
            </a:r>
            <a:r>
              <a:rPr lang="en-US" sz="1800" b="0" strike="noStrike" spc="-1" dirty="0">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PERSIST</a:t>
            </a:r>
            <a:r>
              <a:rPr lang="en-US" sz="1800" b="0" strike="noStrike" spc="-1" dirty="0">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dirty="0">
              <a:latin typeface="Arial"/>
            </a:endParaRPr>
          </a:p>
        </p:txBody>
      </p:sp>
      <p:sp>
        <p:nvSpPr>
          <p:cNvPr id="171" name="CustomShape 3"/>
          <p:cNvSpPr/>
          <p:nvPr/>
        </p:nvSpPr>
        <p:spPr>
          <a:xfrm>
            <a:off x="246600" y="3545280"/>
            <a:ext cx="116906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user:1 180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password:1 180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user:1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password:1</a:t>
            </a:r>
            <a:endParaRPr lang="en-IN" sz="1800" b="0" strike="noStrike" spc="-1">
              <a:latin typeface="Arial"/>
            </a:endParaRPr>
          </a:p>
        </p:txBody>
      </p:sp>
      <p:sp>
        <p:nvSpPr>
          <p:cNvPr id="172"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5"/>
          <p:cNvSpPr/>
          <p:nvPr/>
        </p:nvSpPr>
        <p:spPr>
          <a:xfrm>
            <a:off x="246600" y="25466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EXPIRE key seconds</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PERSIST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mset key, msetnx key &amp; mget key</a:t>
            </a:r>
            <a:endParaRPr lang="en-IN" sz="5400" b="0" strike="noStrike" spc="-1">
              <a:latin typeface="Arial"/>
            </a:endParaRPr>
          </a:p>
        </p:txBody>
      </p:sp>
      <p:sp>
        <p:nvSpPr>
          <p:cNvPr id="17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mset, msetnx &amp; mget</a:t>
            </a:r>
            <a:endParaRPr lang="en-IN" sz="4000" b="0" strike="noStrike" spc="-1">
              <a:latin typeface="Arial"/>
            </a:endParaRPr>
          </a:p>
        </p:txBody>
      </p:sp>
      <p:sp>
        <p:nvSpPr>
          <p:cNvPr id="177" name="CustomShape 2"/>
          <p:cNvSpPr/>
          <p:nvPr/>
        </p:nvSpPr>
        <p:spPr>
          <a:xfrm>
            <a:off x="248400" y="762120"/>
            <a:ext cx="116114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MSET</a:t>
            </a:r>
            <a:r>
              <a:rPr lang="en-US" sz="1800" b="0" strike="noStrike" spc="-1" dirty="0">
                <a:solidFill>
                  <a:srgbClr val="000000"/>
                </a:solidFill>
                <a:latin typeface="Arial"/>
                <a:ea typeface="DejaVu Sans"/>
              </a:rPr>
              <a:t> sets the given keys to their respective values. MSET replaces existing values with new values, just as regular SET.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MSETNX</a:t>
            </a:r>
            <a:r>
              <a:rPr lang="en-US" sz="1800" b="0" strike="noStrike" spc="-1" dirty="0">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MGET</a:t>
            </a:r>
            <a:r>
              <a:rPr lang="en-US" sz="1800" b="0" strike="noStrike" spc="-1" dirty="0">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dirty="0">
              <a:latin typeface="Arial"/>
            </a:endParaRPr>
          </a:p>
        </p:txBody>
      </p:sp>
      <p:sp>
        <p:nvSpPr>
          <p:cNvPr id="178" name="CustomShape 3"/>
          <p:cNvSpPr/>
          <p:nvPr/>
        </p:nvSpPr>
        <p:spPr>
          <a:xfrm>
            <a:off x="246600" y="4313880"/>
            <a:ext cx="10995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mset server:2 linux user:2 administrator password:2 admin</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msetnx server:3 windows2020 host:1 admin</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mget user:1 password:1 user:2 password:2 user:3 password:3</a:t>
            </a:r>
            <a:endParaRPr lang="en-IN" sz="1800" b="0" strike="noStrike" spc="-1">
              <a:latin typeface="Arial"/>
            </a:endParaRPr>
          </a:p>
        </p:txBody>
      </p:sp>
      <p:sp>
        <p:nvSpPr>
          <p:cNvPr id="179" name="CustomShape 4"/>
          <p:cNvSpPr/>
          <p:nvPr/>
        </p:nvSpPr>
        <p:spPr>
          <a:xfrm>
            <a:off x="246600" y="5682240"/>
            <a:ext cx="1169064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85840" indent="-264960">
              <a:lnSpc>
                <a:spcPct val="100000"/>
              </a:lnSpc>
              <a:buClr>
                <a:srgbClr val="666666"/>
              </a:buClr>
              <a:buFont typeface="Arial"/>
              <a:buChar char="•"/>
            </a:pPr>
            <a:r>
              <a:rPr lang="en-IN" sz="1800" b="1" strike="noStrike" spc="-1" dirty="0">
                <a:solidFill>
                  <a:srgbClr val="262626"/>
                </a:solidFill>
                <a:latin typeface="Arial"/>
                <a:ea typeface="Open Sans"/>
              </a:rPr>
              <a:t>returns 0</a:t>
            </a:r>
            <a:r>
              <a:rPr lang="en-IN" sz="1800" b="0" strike="noStrike" spc="-1" dirty="0">
                <a:solidFill>
                  <a:srgbClr val="262626"/>
                </a:solidFill>
                <a:latin typeface="Arial"/>
                <a:ea typeface="Open Sans"/>
              </a:rPr>
              <a:t> if no key was set (at least one key already existed).</a:t>
            </a:r>
            <a:endParaRPr lang="en-IN" sz="1800" b="0" strike="noStrike" spc="-1" dirty="0">
              <a:latin typeface="Arial"/>
            </a:endParaRPr>
          </a:p>
          <a:p>
            <a:pPr marL="285840" indent="-264960">
              <a:lnSpc>
                <a:spcPct val="100000"/>
              </a:lnSpc>
              <a:buClr>
                <a:srgbClr val="666666"/>
              </a:buClr>
              <a:buFont typeface="Arial"/>
              <a:buChar char="•"/>
            </a:pPr>
            <a:r>
              <a:rPr lang="en-IN" sz="1800" b="1" strike="noStrike" spc="-1" dirty="0">
                <a:solidFill>
                  <a:srgbClr val="262626"/>
                </a:solidFill>
                <a:latin typeface="Arial"/>
                <a:ea typeface="Open Sans"/>
              </a:rPr>
              <a:t>returns 1</a:t>
            </a:r>
            <a:r>
              <a:rPr lang="en-IN" sz="1800" b="0" strike="noStrike" spc="-1" dirty="0">
                <a:solidFill>
                  <a:srgbClr val="262626"/>
                </a:solidFill>
                <a:latin typeface="Arial"/>
                <a:ea typeface="Open Sans"/>
              </a:rPr>
              <a:t> if the all the keys were set.</a:t>
            </a:r>
            <a:endParaRPr lang="en-IN" sz="1800" b="0" strike="noStrike" spc="-1" dirty="0">
              <a:latin typeface="Arial"/>
            </a:endParaRPr>
          </a:p>
        </p:txBody>
      </p:sp>
      <p:sp>
        <p:nvSpPr>
          <p:cNvPr id="180"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1" name="CustomShape 6"/>
          <p:cNvSpPr/>
          <p:nvPr/>
        </p:nvSpPr>
        <p:spPr>
          <a:xfrm>
            <a:off x="246600" y="312084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MSET key value [key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MSETNX key value [key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MGET key [key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incr key, incrby key &amp; incrbyfloat key</a:t>
            </a:r>
            <a:endParaRPr lang="en-IN" sz="5400" b="0" strike="noStrike" spc="-1" dirty="0">
              <a:latin typeface="Arial"/>
            </a:endParaRPr>
          </a:p>
        </p:txBody>
      </p:sp>
      <p:sp>
        <p:nvSpPr>
          <p:cNvPr id="18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84" name="Table 3"/>
          <p:cNvGraphicFramePr/>
          <p:nvPr>
            <p:extLst>
              <p:ext uri="{D42A27DB-BD31-4B8C-83A1-F6EECF244321}">
                <p14:modId xmlns:p14="http://schemas.microsoft.com/office/powerpoint/2010/main" val="3393282505"/>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incrby &amp; incrbyfloat</a:t>
            </a:r>
            <a:endParaRPr lang="en-IN" sz="4000" b="0" strike="noStrike" spc="-1" dirty="0">
              <a:latin typeface="Arial"/>
            </a:endParaRPr>
          </a:p>
        </p:txBody>
      </p:sp>
      <p:sp>
        <p:nvSpPr>
          <p:cNvPr id="186"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INCR</a:t>
            </a:r>
            <a:r>
              <a:rPr lang="en-US" sz="1800" b="0" strike="noStrike" spc="-1" dirty="0">
                <a:solidFill>
                  <a:srgbClr val="000000"/>
                </a:solidFill>
                <a:latin typeface="Arial"/>
                <a:ea typeface="DejaVu Sans"/>
              </a:rPr>
              <a:t> increments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a:t>
            </a:r>
            <a:r>
              <a:rPr lang="en-US" sz="1800" b="0" strike="noStrike" spc="-1" dirty="0">
                <a:solidFill>
                  <a:srgbClr val="000000"/>
                </a:solidFill>
                <a:latin typeface="Arial"/>
                <a:ea typeface="DejaVu Sans"/>
              </a:rPr>
              <a:t> increments the number stored at key by increment.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INCRBYFLOAT</a:t>
            </a:r>
            <a:r>
              <a:rPr lang="en-US" sz="1800" b="0" strike="noStrike" spc="-1" dirty="0">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dirty="0">
              <a:latin typeface="Arial"/>
            </a:endParaRPr>
          </a:p>
        </p:txBody>
      </p:sp>
      <p:sp>
        <p:nvSpPr>
          <p:cNvPr id="187" name="CustomShape 3"/>
          <p:cNvSpPr/>
          <p:nvPr/>
        </p:nvSpPr>
        <p:spPr>
          <a:xfrm>
            <a:off x="246600" y="4482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 cnt</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incrny cnt 2</a:t>
            </a:r>
            <a:endParaRPr lang="en-IN" sz="1800" b="0" strike="noStrike" spc="-1">
              <a:latin typeface="Arial"/>
            </a:endParaRPr>
          </a:p>
        </p:txBody>
      </p:sp>
      <p:sp>
        <p:nvSpPr>
          <p:cNvPr id="188" name="CustomShape 4"/>
          <p:cNvSpPr/>
          <p:nvPr/>
        </p:nvSpPr>
        <p:spPr>
          <a:xfrm>
            <a:off x="246600" y="560052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85840" indent="-264960">
              <a:lnSpc>
                <a:spcPct val="100000"/>
              </a:lnSpc>
              <a:buClr>
                <a:srgbClr val="666666"/>
              </a:buClr>
              <a:buFont typeface="Arial"/>
              <a:buChar char="•"/>
            </a:pPr>
            <a:r>
              <a:rPr lang="en-IN" sz="1800" b="0" strike="noStrike" spc="-1" dirty="0">
                <a:solidFill>
                  <a:srgbClr val="262626"/>
                </a:solidFill>
                <a:latin typeface="Arial"/>
                <a:ea typeface="Open Sans"/>
              </a:rPr>
              <a:t>This operation is limited to 64 bit signed integers.</a:t>
            </a:r>
            <a:endParaRPr lang="en-IN" sz="1800" b="0" strike="noStrike" spc="-1" dirty="0">
              <a:latin typeface="Arial"/>
            </a:endParaRPr>
          </a:p>
        </p:txBody>
      </p:sp>
      <p:sp>
        <p:nvSpPr>
          <p:cNvPr id="189"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0" name="CustomShape 6"/>
          <p:cNvSpPr/>
          <p:nvPr/>
        </p:nvSpPr>
        <p:spPr>
          <a:xfrm>
            <a:off x="246600" y="309168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INCR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 key increment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INCRBYFLOAT key increment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decr key &amp; decrby key</a:t>
            </a:r>
            <a:endParaRPr lang="en-IN" sz="5400" b="0" strike="noStrike" spc="-1" dirty="0">
              <a:latin typeface="Arial"/>
            </a:endParaRPr>
          </a:p>
        </p:txBody>
      </p:sp>
      <p:sp>
        <p:nvSpPr>
          <p:cNvPr id="19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5" name="Table 3">
            <a:extLst>
              <a:ext uri="{FF2B5EF4-FFF2-40B4-BE49-F238E27FC236}">
                <a16:creationId xmlns:a16="http://schemas.microsoft.com/office/drawing/2014/main" id="{DC3FD184-B26B-4BA9-9415-6E705F06E258}"/>
              </a:ext>
            </a:extLst>
          </p:cNvPr>
          <p:cNvGraphicFramePr/>
          <p:nvPr>
            <p:extLst>
              <p:ext uri="{D42A27DB-BD31-4B8C-83A1-F6EECF244321}">
                <p14:modId xmlns:p14="http://schemas.microsoft.com/office/powerpoint/2010/main" val="2034920168"/>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&amp; decrby</a:t>
            </a:r>
            <a:endParaRPr lang="en-IN" sz="4000" b="0" strike="noStrike" spc="-1" dirty="0">
              <a:latin typeface="Arial"/>
            </a:endParaRPr>
          </a:p>
        </p:txBody>
      </p:sp>
      <p:sp>
        <p:nvSpPr>
          <p:cNvPr id="195"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DECR</a:t>
            </a:r>
            <a:r>
              <a:rPr lang="en-US" sz="1800" b="0" strike="noStrike" spc="-1" dirty="0">
                <a:solidFill>
                  <a:srgbClr val="000000"/>
                </a:solidFill>
                <a:latin typeface="Arial"/>
                <a:ea typeface="DejaVu Sans"/>
              </a:rPr>
              <a:t> decrements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DECRBY</a:t>
            </a:r>
            <a:r>
              <a:rPr lang="en-US" sz="1800" b="0" strike="noStrike" spc="-1" dirty="0">
                <a:solidFill>
                  <a:srgbClr val="000000"/>
                </a:solidFill>
                <a:latin typeface="Arial"/>
                <a:ea typeface="DejaVu Sans"/>
              </a:rPr>
              <a:t> decrements the number stored at key by decrement value. If the key does not exist, it is set to 0 before performing the operation.</a:t>
            </a:r>
            <a:endParaRPr lang="en-IN" sz="1800" b="0" strike="noStrike" spc="-1" dirty="0">
              <a:latin typeface="Arial"/>
            </a:endParaRPr>
          </a:p>
        </p:txBody>
      </p:sp>
      <p:sp>
        <p:nvSpPr>
          <p:cNvPr id="196" name="CustomShape 3"/>
          <p:cNvSpPr/>
          <p:nvPr/>
        </p:nvSpPr>
        <p:spPr>
          <a:xfrm>
            <a:off x="246600" y="3429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 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decrby cnt 2</a:t>
            </a:r>
            <a:endParaRPr lang="en-IN" sz="1800" b="0" strike="noStrike" spc="-1" dirty="0">
              <a:latin typeface="Arial"/>
            </a:endParaRPr>
          </a:p>
        </p:txBody>
      </p:sp>
      <p:sp>
        <p:nvSpPr>
          <p:cNvPr id="197" name="CustomShape 4"/>
          <p:cNvSpPr/>
          <p:nvPr/>
        </p:nvSpPr>
        <p:spPr>
          <a:xfrm>
            <a:off x="246600" y="467604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85840" indent="-264960">
              <a:lnSpc>
                <a:spcPct val="100000"/>
              </a:lnSpc>
              <a:buClr>
                <a:srgbClr val="666666"/>
              </a:buClr>
              <a:buFont typeface="Arial"/>
              <a:buChar char="•"/>
            </a:pPr>
            <a:r>
              <a:rPr lang="en-IN" sz="1800" b="0" strike="noStrike" spc="-1" dirty="0">
                <a:solidFill>
                  <a:srgbClr val="262626"/>
                </a:solidFill>
                <a:latin typeface="Arial"/>
                <a:ea typeface="Open Sans"/>
              </a:rPr>
              <a:t>This operation is limited to 64 bit signed integers.</a:t>
            </a:r>
            <a:endParaRPr lang="en-IN" sz="1800" b="0" strike="noStrike" spc="-1" dirty="0">
              <a:latin typeface="Arial"/>
            </a:endParaRPr>
          </a:p>
        </p:txBody>
      </p:sp>
      <p:sp>
        <p:nvSpPr>
          <p:cNvPr id="198"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9" name="CustomShape 6"/>
          <p:cNvSpPr/>
          <p:nvPr/>
        </p:nvSpPr>
        <p:spPr>
          <a:xfrm>
            <a:off x="246600" y="239508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DECR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DECRBY key decrement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676520" y="2362320"/>
            <a:ext cx="881532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append key , strlen key </a:t>
            </a:r>
          </a:p>
          <a:p>
            <a:pPr algn="ctr">
              <a:lnSpc>
                <a:spcPct val="100000"/>
              </a:lnSpc>
            </a:pPr>
            <a:r>
              <a:rPr lang="en-IN" sz="5400" b="0" i="1" strike="noStrike" spc="-1" dirty="0">
                <a:solidFill>
                  <a:srgbClr val="F7C120"/>
                </a:solidFill>
                <a:latin typeface="Century"/>
              </a:rPr>
              <a:t>&amp; type</a:t>
            </a:r>
            <a:endParaRPr lang="en-IN" sz="5400" b="0" strike="noStrike" spc="-1" dirty="0">
              <a:latin typeface="Arial"/>
            </a:endParaRPr>
          </a:p>
        </p:txBody>
      </p:sp>
      <p:sp>
        <p:nvSpPr>
          <p:cNvPr id="20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append, strlen &amp; type</a:t>
            </a:r>
            <a:endParaRPr lang="en-IN" sz="4000" b="0" strike="noStrike" spc="-1" dirty="0">
              <a:latin typeface="Arial"/>
            </a:endParaRPr>
          </a:p>
        </p:txBody>
      </p:sp>
      <p:sp>
        <p:nvSpPr>
          <p:cNvPr id="203"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APPEND </a:t>
            </a:r>
            <a:r>
              <a:rPr lang="en-US" sz="1800" b="0" strike="noStrike" spc="-1" dirty="0">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STRLEN</a:t>
            </a:r>
            <a:r>
              <a:rPr lang="en-US" sz="1800" b="0" strike="noStrike" spc="-1" dirty="0">
                <a:solidFill>
                  <a:srgbClr val="000000"/>
                </a:solidFill>
                <a:latin typeface="Arial"/>
                <a:ea typeface="DejaVu Sans"/>
              </a:rPr>
              <a:t> returns the length of the string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TYPE</a:t>
            </a:r>
            <a:r>
              <a:rPr lang="en-US" sz="1800" b="0" strike="noStrike" spc="-1" dirty="0">
                <a:solidFill>
                  <a:srgbClr val="000000"/>
                </a:solidFill>
                <a:latin typeface="Arial"/>
                <a:ea typeface="DejaVu Sans"/>
              </a:rPr>
              <a:t> returns the string representation of the type of the value stored at key. The different types that can be returned are: string, list, set, zset (sorted set), hash and stream.</a:t>
            </a:r>
            <a:endParaRPr lang="en-IN" sz="1800" b="0" strike="noStrike" spc="-1" dirty="0">
              <a:latin typeface="Arial"/>
            </a:endParaRPr>
          </a:p>
        </p:txBody>
      </p:sp>
      <p:sp>
        <p:nvSpPr>
          <p:cNvPr id="204" name="CustomShape 3"/>
          <p:cNvSpPr/>
          <p:nvPr/>
        </p:nvSpPr>
        <p:spPr>
          <a:xfrm>
            <a:off x="246600" y="4502456"/>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append server:2 " version1.0"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strlen longtext</a:t>
            </a:r>
            <a:endParaRPr lang="en-IN" sz="1800" b="0" strike="noStrike" spc="-1" dirty="0">
              <a:latin typeface="Arial"/>
            </a:endParaRPr>
          </a:p>
          <a:p>
            <a:pPr marL="285750" indent="-285750">
              <a:lnSpc>
                <a:spcPct val="150000"/>
              </a:lnSpc>
              <a:buFont typeface="Arial" panose="020B0604020202020204" pitchFamily="34" charset="0"/>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type longtext</a:t>
            </a:r>
            <a:endParaRPr lang="en-IN" sz="1800" b="0" strike="noStrike" spc="-1" dirty="0">
              <a:latin typeface="Arial"/>
            </a:endParaRPr>
          </a:p>
        </p:txBody>
      </p:sp>
      <p:sp>
        <p:nvSpPr>
          <p:cNvPr id="205" name="Line 4"/>
          <p:cNvSpPr/>
          <p:nvPr/>
        </p:nvSpPr>
        <p:spPr>
          <a:xfrm>
            <a:off x="0" y="2636912"/>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5"/>
          <p:cNvSpPr/>
          <p:nvPr/>
        </p:nvSpPr>
        <p:spPr>
          <a:xfrm>
            <a:off x="246600" y="2852936"/>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APPEND key value</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STRLEN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TYPE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4"/>
          <p:cNvSpPr/>
          <p:nvPr/>
        </p:nvSpPr>
        <p:spPr>
          <a:xfrm>
            <a:off x="19246" y="15176"/>
            <a:ext cx="1198141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b="0" strike="noStrike" spc="-1" dirty="0">
                <a:solidFill>
                  <a:srgbClr val="00838F"/>
                </a:solidFill>
                <a:latin typeface="Segoe UI"/>
                <a:ea typeface="DejaVu Sans"/>
              </a:rPr>
              <a:t>Redis allows us to store keys that map to any one of five different data structure types; </a:t>
            </a:r>
            <a:r>
              <a:rPr lang="en-IN" b="1" strike="noStrike" spc="-1" dirty="0">
                <a:solidFill>
                  <a:srgbClr val="00838F"/>
                </a:solidFill>
                <a:latin typeface="Segoe UI"/>
                <a:ea typeface="DejaVu Sans"/>
              </a:rPr>
              <a:t>STRINGs, LISTs, SETs, HASHes, and ZSETs.</a:t>
            </a:r>
            <a:endParaRPr lang="en-IN" b="0" strike="noStrike" spc="-1" dirty="0">
              <a:latin typeface="Arial"/>
            </a:endParaRPr>
          </a:p>
        </p:txBody>
      </p:sp>
      <p:pic>
        <p:nvPicPr>
          <p:cNvPr id="3" name="Picture 2">
            <a:extLst>
              <a:ext uri="{FF2B5EF4-FFF2-40B4-BE49-F238E27FC236}">
                <a16:creationId xmlns:a16="http://schemas.microsoft.com/office/drawing/2014/main" id="{5531B4C5-AC84-4508-A4B3-CEF5F2FF4AE7}"/>
              </a:ext>
            </a:extLst>
          </p:cNvPr>
          <p:cNvPicPr>
            <a:picLocks noChangeAspect="1"/>
          </p:cNvPicPr>
          <p:nvPr/>
        </p:nvPicPr>
        <p:blipFill>
          <a:blip r:embed="rId2"/>
          <a:stretch>
            <a:fillRect/>
          </a:stretch>
        </p:blipFill>
        <p:spPr>
          <a:xfrm>
            <a:off x="911424" y="650701"/>
            <a:ext cx="9725025" cy="6162675"/>
          </a:xfrm>
          <a:prstGeom prst="rect">
            <a:avLst/>
          </a:prstGeom>
        </p:spPr>
      </p:pic>
    </p:spTree>
    <p:extLst>
      <p:ext uri="{BB962C8B-B14F-4D97-AF65-F5344CB8AC3E}">
        <p14:creationId xmlns:p14="http://schemas.microsoft.com/office/powerpoint/2010/main" val="858699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copy key, move key, del key &amp; exists key</a:t>
            </a:r>
            <a:endParaRPr lang="en-IN" sz="5400" b="0" strike="noStrike" spc="-1">
              <a:latin typeface="Arial"/>
            </a:endParaRPr>
          </a:p>
        </p:txBody>
      </p:sp>
      <p:sp>
        <p:nvSpPr>
          <p:cNvPr id="208" name="CustomShape 2"/>
          <p:cNvSpPr/>
          <p:nvPr/>
        </p:nvSpPr>
        <p:spPr>
          <a:xfrm>
            <a:off x="522360" y="4467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10" name="CustomShape 2"/>
          <p:cNvSpPr/>
          <p:nvPr/>
        </p:nvSpPr>
        <p:spPr>
          <a:xfrm>
            <a:off x="248400" y="762120"/>
            <a:ext cx="11688840" cy="18452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COPY</a:t>
            </a:r>
            <a:r>
              <a:rPr lang="en-US" sz="1800" b="0" strike="noStrike" spc="-1" dirty="0">
                <a:solidFill>
                  <a:srgbClr val="000000"/>
                </a:solidFill>
                <a:latin typeface="Arial"/>
                <a:ea typeface="DejaVu Sans"/>
              </a:rPr>
              <a:t> command copies the value stored at the source key to the destination key.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copied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copied.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MOVE</a:t>
            </a:r>
            <a:r>
              <a:rPr lang="en-US" sz="1800" b="0" strike="noStrike" spc="-1" dirty="0">
                <a:solidFill>
                  <a:srgbClr val="000000"/>
                </a:solidFill>
                <a:latin typeface="Arial"/>
                <a:ea typeface="DejaVu Sans"/>
              </a:rPr>
              <a:t> moves the key from the currently selected database to the specified destination database.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moved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moved.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DEL</a:t>
            </a:r>
            <a:r>
              <a:rPr lang="en-US" sz="1800" b="0" strike="noStrike" spc="-1" dirty="0">
                <a:solidFill>
                  <a:srgbClr val="000000"/>
                </a:solidFill>
                <a:latin typeface="Arial"/>
                <a:ea typeface="DejaVu Sans"/>
              </a:rPr>
              <a:t> removes the specified keys. A key is ignored if it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EXISTS</a:t>
            </a:r>
            <a:r>
              <a:rPr lang="en-US" sz="1800" b="0" strike="noStrike" spc="-1" dirty="0">
                <a:solidFill>
                  <a:srgbClr val="000000"/>
                </a:solidFill>
                <a:latin typeface="Arial"/>
                <a:ea typeface="DejaVu Sans"/>
              </a:rPr>
              <a:t> returns if key exists. 1 if key exists and 0 if the key does not exist.</a:t>
            </a:r>
            <a:endParaRPr lang="en-IN" sz="1800" b="0" strike="noStrike" spc="-1" dirty="0">
              <a:latin typeface="Arial"/>
            </a:endParaRPr>
          </a:p>
        </p:txBody>
      </p:sp>
      <p:sp>
        <p:nvSpPr>
          <p:cNvPr id="211" name="CustomShape 3"/>
          <p:cNvSpPr/>
          <p:nvPr/>
        </p:nvSpPr>
        <p:spPr>
          <a:xfrm>
            <a:off x="246600" y="486828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copy user:1 user:1 DB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move password:1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[4]</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del user:1 password:1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exists user:1 password:1</a:t>
            </a:r>
            <a:endParaRPr lang="en-IN" sz="1800" b="0" strike="noStrike" spc="-1">
              <a:latin typeface="Arial"/>
            </a:endParaRPr>
          </a:p>
        </p:txBody>
      </p:sp>
      <p:sp>
        <p:nvSpPr>
          <p:cNvPr id="212"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3" name="CustomShape 5"/>
          <p:cNvSpPr/>
          <p:nvPr/>
        </p:nvSpPr>
        <p:spPr>
          <a:xfrm>
            <a:off x="246600" y="3047040"/>
            <a:ext cx="116906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COPY source destination [DB destination-db] [REPLACE]</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MOVE key db</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DEL key [key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EXISTS key [key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rename key, renamenx key &amp; randomkey key</a:t>
            </a:r>
            <a:endParaRPr lang="en-IN" sz="5400" b="0" strike="noStrike" spc="-1" dirty="0">
              <a:latin typeface="Arial"/>
            </a:endParaRPr>
          </a:p>
        </p:txBody>
      </p:sp>
      <p:sp>
        <p:nvSpPr>
          <p:cNvPr id="215" name="CustomShape 2"/>
          <p:cNvSpPr/>
          <p:nvPr/>
        </p:nvSpPr>
        <p:spPr>
          <a:xfrm>
            <a:off x="522360" y="425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16" name="Table 3"/>
          <p:cNvGraphicFramePr/>
          <p:nvPr>
            <p:extLst>
              <p:ext uri="{D42A27DB-BD31-4B8C-83A1-F6EECF244321}">
                <p14:modId xmlns:p14="http://schemas.microsoft.com/office/powerpoint/2010/main" val="1995273232"/>
              </p:ext>
            </p:extLst>
          </p:nvPr>
        </p:nvGraphicFramePr>
        <p:xfrm>
          <a:off x="207720" y="12312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marL="4680" algn="ctr">
                        <a:lnSpc>
                          <a:spcPct val="100000"/>
                        </a:lnSpc>
                        <a:tabLst>
                          <a:tab pos="0" algn="l"/>
                        </a:tabLst>
                      </a:pPr>
                      <a:r>
                        <a:rPr lang="en-IN" sz="1800" b="1" strike="noStrike" spc="-1" dirty="0">
                          <a:solidFill>
                            <a:srgbClr val="283593"/>
                          </a:solidFill>
                          <a:latin typeface="Arial"/>
                          <a:ea typeface="DejaVu Sans"/>
                        </a:rPr>
                        <a:t>SORTED 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a:solidFill>
                            <a:srgbClr val="424242"/>
                          </a:solidFill>
                          <a:latin typeface="Arial"/>
                          <a:ea typeface="DejaVu Sans"/>
                        </a:rPr>
                        <a:t> randomkey</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rename, renamenx &amp; randomkey</a:t>
            </a:r>
            <a:endParaRPr lang="en-IN" sz="4000" b="0" strike="noStrike" spc="-1">
              <a:latin typeface="Arial"/>
            </a:endParaRPr>
          </a:p>
        </p:txBody>
      </p:sp>
      <p:sp>
        <p:nvSpPr>
          <p:cNvPr id="218"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RENAME</a:t>
            </a:r>
            <a:r>
              <a:rPr lang="en-US" sz="1800" b="0" strike="noStrike" spc="-1" dirty="0">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RENAMENX</a:t>
            </a:r>
            <a:r>
              <a:rPr lang="en-US" sz="1800" b="0" strike="noStrike" spc="-1" dirty="0">
                <a:solidFill>
                  <a:srgbClr val="000000"/>
                </a:solidFill>
                <a:latin typeface="Arial"/>
                <a:ea typeface="DejaVu Sans"/>
              </a:rPr>
              <a:t> renames oldkey to newkey if newkey does not yet exist. It returns an error when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RANDOMKEY</a:t>
            </a:r>
            <a:r>
              <a:rPr lang="en-US" sz="1800" b="0" strike="noStrike" spc="-1" dirty="0">
                <a:solidFill>
                  <a:srgbClr val="000000"/>
                </a:solidFill>
                <a:latin typeface="Arial"/>
                <a:ea typeface="DejaVu Sans"/>
              </a:rPr>
              <a:t> return a random key from the currently selected database.</a:t>
            </a:r>
            <a:endParaRPr lang="en-IN" sz="1800" b="0" strike="noStrike" spc="-1" dirty="0">
              <a:latin typeface="Arial"/>
            </a:endParaRPr>
          </a:p>
        </p:txBody>
      </p:sp>
      <p:sp>
        <p:nvSpPr>
          <p:cNvPr id="219" name="CustomShape 3"/>
          <p:cNvSpPr/>
          <p:nvPr/>
        </p:nvSpPr>
        <p:spPr>
          <a:xfrm>
            <a:off x="246600" y="38217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rename oldKey newKey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renamenx oldKey newKey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randomkey</a:t>
            </a:r>
            <a:endParaRPr lang="en-IN" sz="1800" b="0" strike="noStrike" spc="-1">
              <a:latin typeface="Arial"/>
            </a:endParaRPr>
          </a:p>
        </p:txBody>
      </p:sp>
      <p:sp>
        <p:nvSpPr>
          <p:cNvPr id="220"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1" name="CustomShape 5"/>
          <p:cNvSpPr/>
          <p:nvPr/>
        </p:nvSpPr>
        <p:spPr>
          <a:xfrm>
            <a:off x="246600" y="24966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RENAME key newkey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RENAMENX key newkey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RANDOMKEY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redis lists</a:t>
            </a:r>
            <a:endParaRPr lang="en-IN" sz="5400" b="0" strike="noStrike" spc="-1" dirty="0">
              <a:latin typeface="Arial"/>
            </a:endParaRP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lpush key &amp; rpush key</a:t>
            </a:r>
            <a:endParaRPr lang="en-IN" sz="5400" b="0" strike="noStrike" spc="-1">
              <a:latin typeface="Arial"/>
            </a:endParaRPr>
          </a:p>
        </p:txBody>
      </p:sp>
      <p:sp>
        <p:nvSpPr>
          <p:cNvPr id="22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When we push items onto a LIST, the command returns the current length of the list.</a:t>
            </a:r>
            <a:endParaRPr lang="en-IN" sz="18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lpush &amp; rpush</a:t>
            </a:r>
            <a:endParaRPr lang="en-IN" sz="4000" b="0" strike="noStrike" spc="-1">
              <a:latin typeface="Arial"/>
            </a:endParaRPr>
          </a:p>
        </p:txBody>
      </p:sp>
      <p:sp>
        <p:nvSpPr>
          <p:cNvPr id="228"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LPUSH</a:t>
            </a:r>
            <a:r>
              <a:rPr lang="en-US" sz="1800" b="0" strike="noStrike" spc="-1" dirty="0">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RPUSH</a:t>
            </a:r>
            <a:r>
              <a:rPr lang="en-US" sz="1800" b="0" strike="noStrike" spc="-1" dirty="0">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dirty="0">
              <a:latin typeface="Arial"/>
            </a:endParaRPr>
          </a:p>
        </p:txBody>
      </p:sp>
      <p:sp>
        <p:nvSpPr>
          <p:cNvPr id="229" name="CustomShape 3"/>
          <p:cNvSpPr/>
          <p:nvPr/>
        </p:nvSpPr>
        <p:spPr>
          <a:xfrm>
            <a:off x="246600" y="346176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lpush fruits apple orange mango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rpush fruits banana grapes kiwi</a:t>
            </a:r>
            <a:endParaRPr lang="en-IN" sz="1800" b="0" strike="noStrike" spc="-1">
              <a:latin typeface="Arial"/>
            </a:endParaRPr>
          </a:p>
          <a:p>
            <a:pPr marL="285840" indent="-280440">
              <a:lnSpc>
                <a:spcPct val="150000"/>
              </a:lnSpc>
              <a:buClr>
                <a:srgbClr val="808080"/>
              </a:buClr>
              <a:buFont typeface="Arial"/>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FF5733"/>
                </a:solidFill>
                <a:latin typeface="Consolas"/>
                <a:ea typeface="SimSun"/>
              </a:rPr>
              <a:t>lpush a 0 1 2 3 4</a:t>
            </a:r>
            <a:endParaRPr lang="en-IN" sz="1800" b="0" strike="noStrike" spc="-1">
              <a:latin typeface="Arial"/>
            </a:endParaRPr>
          </a:p>
          <a:p>
            <a:pPr marL="285840" indent="-280440">
              <a:lnSpc>
                <a:spcPct val="150000"/>
              </a:lnSpc>
              <a:buClr>
                <a:srgbClr val="808080"/>
              </a:buClr>
              <a:buFont typeface="Arial"/>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FF5733"/>
                </a:solidFill>
                <a:latin typeface="Consolas"/>
                <a:ea typeface="SimSun"/>
              </a:rPr>
              <a:t>rpush a 5 6 7 8 9</a:t>
            </a:r>
            <a:endParaRPr lang="en-IN" sz="1800" b="0" strike="noStrike" spc="-1">
              <a:latin typeface="Arial"/>
            </a:endParaRPr>
          </a:p>
        </p:txBody>
      </p:sp>
      <p:sp>
        <p:nvSpPr>
          <p:cNvPr id="230" name="CustomShape 4"/>
          <p:cNvSpPr/>
          <p:nvPr/>
        </p:nvSpPr>
        <p:spPr>
          <a:xfrm>
            <a:off x="10445400" y="2217960"/>
            <a:ext cx="1491840" cy="405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"4"</a:t>
            </a:r>
            <a:endParaRPr lang="en-IN" sz="1800" b="0" strike="noStrike" spc="-1">
              <a:latin typeface="Arial"/>
            </a:endParaRPr>
          </a:p>
          <a:p>
            <a:pPr>
              <a:lnSpc>
                <a:spcPct val="150000"/>
              </a:lnSpc>
            </a:pPr>
            <a:r>
              <a:rPr lang="en-IN" sz="1800" b="0" strike="noStrike" spc="-1">
                <a:solidFill>
                  <a:srgbClr val="1DE9B6"/>
                </a:solidFill>
                <a:latin typeface="Consolas"/>
                <a:ea typeface="SimSun"/>
              </a:rPr>
              <a:t> 2) "3"</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"0"</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a:p>
            <a:pPr>
              <a:lnSpc>
                <a:spcPct val="150000"/>
              </a:lnSpc>
            </a:pPr>
            <a:r>
              <a:rPr lang="en-IN" sz="1800" b="0" strike="noStrike" spc="-1">
                <a:solidFill>
                  <a:srgbClr val="1DE9B6"/>
                </a:solidFill>
                <a:latin typeface="Consolas"/>
                <a:ea typeface="SimSun"/>
              </a:rPr>
              <a:t> 7) "6"</a:t>
            </a:r>
            <a:endParaRPr lang="en-IN" sz="1800" b="0" strike="noStrike" spc="-1">
              <a:latin typeface="Arial"/>
            </a:endParaRPr>
          </a:p>
          <a:p>
            <a:pPr>
              <a:lnSpc>
                <a:spcPct val="150000"/>
              </a:lnSpc>
            </a:pPr>
            <a:r>
              <a:rPr lang="en-IN" sz="1800" b="0" strike="noStrike" spc="-1">
                <a:solidFill>
                  <a:srgbClr val="1DE9B6"/>
                </a:solidFill>
                <a:latin typeface="Consolas"/>
                <a:ea typeface="SimSun"/>
              </a:rPr>
              <a:t> 8) "7"</a:t>
            </a:r>
            <a:endParaRPr lang="en-IN" sz="1800" b="0" strike="noStrike" spc="-1">
              <a:latin typeface="Arial"/>
            </a:endParaRPr>
          </a:p>
          <a:p>
            <a:pPr>
              <a:lnSpc>
                <a:spcPct val="150000"/>
              </a:lnSpc>
            </a:pPr>
            <a:r>
              <a:rPr lang="en-IN" sz="1800" b="0" strike="noStrike" spc="-1">
                <a:solidFill>
                  <a:srgbClr val="1DE9B6"/>
                </a:solidFill>
                <a:latin typeface="Consolas"/>
                <a:ea typeface="SimSun"/>
              </a:rPr>
              <a:t> 9) "8"</a:t>
            </a:r>
            <a:endParaRPr lang="en-IN" sz="1800" b="0" strike="noStrike" spc="-1">
              <a:latin typeface="Arial"/>
            </a:endParaRPr>
          </a:p>
          <a:p>
            <a:pPr>
              <a:lnSpc>
                <a:spcPct val="150000"/>
              </a:lnSpc>
            </a:pPr>
            <a:r>
              <a:rPr lang="en-IN" sz="1800" b="0" strike="noStrike" spc="-1">
                <a:solidFill>
                  <a:srgbClr val="1DE9B6"/>
                </a:solidFill>
                <a:latin typeface="Consolas"/>
                <a:ea typeface="SimSun"/>
              </a:rPr>
              <a:t>10) "9"</a:t>
            </a:r>
            <a:endParaRPr lang="en-IN" sz="1800" b="0" strike="noStrike" spc="-1">
              <a:latin typeface="Arial"/>
            </a:endParaRPr>
          </a:p>
        </p:txBody>
      </p:sp>
      <p:sp>
        <p:nvSpPr>
          <p:cNvPr id="231"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6"/>
          <p:cNvSpPr/>
          <p:nvPr/>
        </p:nvSpPr>
        <p:spPr>
          <a:xfrm>
            <a:off x="246600" y="2496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LPUSH key element [element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RPUSH key element [element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lindex key &amp; lrange key</a:t>
            </a:r>
            <a:endParaRPr lang="en-IN" sz="5400" b="0" strike="noStrike" spc="-1" dirty="0">
              <a:latin typeface="Arial"/>
            </a:endParaRPr>
          </a:p>
        </p:txBody>
      </p:sp>
      <p:sp>
        <p:nvSpPr>
          <p:cNvPr id="23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35" name="Table 3"/>
          <p:cNvGraphicFramePr/>
          <p:nvPr>
            <p:extLst>
              <p:ext uri="{D42A27DB-BD31-4B8C-83A1-F6EECF244321}">
                <p14:modId xmlns:p14="http://schemas.microsoft.com/office/powerpoint/2010/main" val="1767576282"/>
              </p:ext>
            </p:extLst>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dirty="0">
                          <a:solidFill>
                            <a:srgbClr val="283593"/>
                          </a:solidFill>
                          <a:latin typeface="Arial"/>
                          <a:ea typeface="DejaVu Sans"/>
                        </a:rPr>
                        <a:t>ZSET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lindex &amp; lrange</a:t>
            </a:r>
            <a:endParaRPr lang="en-IN" sz="4000" b="0" strike="noStrike" spc="-1" dirty="0">
              <a:latin typeface="Arial"/>
            </a:endParaRPr>
          </a:p>
        </p:txBody>
      </p:sp>
      <p:sp>
        <p:nvSpPr>
          <p:cNvPr id="237"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LINDEX</a:t>
            </a:r>
            <a:r>
              <a:rPr lang="en-US" sz="1800" b="0" strike="noStrike" spc="-1" dirty="0">
                <a:solidFill>
                  <a:srgbClr val="000000"/>
                </a:solidFill>
                <a:latin typeface="Arial"/>
                <a:ea typeface="DejaVu Sans"/>
              </a:rPr>
              <a:t> returns the element at index in the list stored at key. The index is zero-based, so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means the first element and so on. Negative indices can be used to designate elements of the list. Here,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means the last element and so 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LRANGE</a:t>
            </a:r>
            <a:r>
              <a:rPr lang="en-US" sz="1800" b="0" strike="noStrike" spc="-1" dirty="0">
                <a:solidFill>
                  <a:srgbClr val="000000"/>
                </a:solidFill>
                <a:latin typeface="Arial"/>
                <a:ea typeface="DejaVu Sans"/>
              </a:rPr>
              <a:t> returns the specified elements of the list stored at key. The offsets start and stop are zero-based indexes, with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is the last element of the list and so on.</a:t>
            </a:r>
            <a:endParaRPr lang="en-IN" sz="1800" b="0" strike="noStrike" spc="-1" dirty="0">
              <a:latin typeface="Arial"/>
            </a:endParaRPr>
          </a:p>
        </p:txBody>
      </p:sp>
      <p:sp>
        <p:nvSpPr>
          <p:cNvPr id="238" name="CustomShape 3"/>
          <p:cNvSpPr/>
          <p:nvPr/>
        </p:nvSpPr>
        <p:spPr>
          <a:xfrm>
            <a:off x="8849880" y="2814840"/>
            <a:ext cx="29682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400" b="0" strike="noStrike" spc="-1">
                <a:solidFill>
                  <a:srgbClr val="FF0000"/>
                </a:solidFill>
                <a:latin typeface="Times New Roman"/>
                <a:ea typeface="DejaVu Sans"/>
              </a:rPr>
              <a:t>Get elements for LIST</a:t>
            </a:r>
            <a:endParaRPr lang="en-IN" sz="2400" b="0" strike="noStrike" spc="-1">
              <a:latin typeface="Arial"/>
            </a:endParaRPr>
          </a:p>
        </p:txBody>
      </p:sp>
      <p:sp>
        <p:nvSpPr>
          <p:cNvPr id="239" name="CustomShape 4"/>
          <p:cNvSpPr/>
          <p:nvPr/>
        </p:nvSpPr>
        <p:spPr>
          <a:xfrm>
            <a:off x="246600" y="387072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lindex fruits 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lrange fruits 0 -1</a:t>
            </a:r>
            <a:endParaRPr lang="en-IN" sz="1800" b="0" strike="noStrike" spc="-1" dirty="0">
              <a:latin typeface="Arial"/>
            </a:endParaRPr>
          </a:p>
        </p:txBody>
      </p:sp>
      <p:sp>
        <p:nvSpPr>
          <p:cNvPr id="240"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1" name="CustomShape 6"/>
          <p:cNvSpPr/>
          <p:nvPr/>
        </p:nvSpPr>
        <p:spPr>
          <a:xfrm>
            <a:off x="246600" y="2903040"/>
            <a:ext cx="1157148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LINDEX key index</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LRANGE key start stop</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242" name="CustomShape 7"/>
          <p:cNvSpPr/>
          <p:nvPr/>
        </p:nvSpPr>
        <p:spPr>
          <a:xfrm>
            <a:off x="246600" y="508212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We can fetch the entire list by passing a range of 0 for the start index and -1 for the last index.</a:t>
            </a:r>
            <a:endParaRPr lang="en-IN" sz="1800" b="0" strike="noStrike" spc="-1" dirty="0">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err="1">
                <a:solidFill>
                  <a:srgbClr val="F7C120"/>
                </a:solidFill>
                <a:latin typeface="Century"/>
                <a:ea typeface="DejaVu Sans"/>
              </a:rPr>
              <a:t>lset</a:t>
            </a:r>
            <a:r>
              <a:rPr lang="en-IN" sz="5400" b="0" i="1" strike="noStrike" spc="-1" dirty="0">
                <a:solidFill>
                  <a:srgbClr val="F7C120"/>
                </a:solidFill>
                <a:latin typeface="Century"/>
                <a:ea typeface="DejaVu Sans"/>
              </a:rPr>
              <a:t> key &amp; </a:t>
            </a:r>
            <a:r>
              <a:rPr lang="en-IN" sz="5400" b="0" i="1" strike="noStrike" spc="-1" dirty="0" err="1">
                <a:solidFill>
                  <a:srgbClr val="F7C120"/>
                </a:solidFill>
                <a:latin typeface="Century"/>
                <a:ea typeface="DejaVu Sans"/>
              </a:rPr>
              <a:t>linsert</a:t>
            </a:r>
            <a:r>
              <a:rPr lang="en-IN" sz="5400" b="0" i="1" strike="noStrike" spc="-1" dirty="0">
                <a:solidFill>
                  <a:srgbClr val="F7C120"/>
                </a:solidFill>
                <a:latin typeface="Century"/>
                <a:ea typeface="DejaVu Sans"/>
              </a:rPr>
              <a:t> key</a:t>
            </a:r>
            <a:endParaRPr lang="en-IN" sz="5400" b="0" strike="noStrike" spc="-1" dirty="0">
              <a:latin typeface="Arial"/>
            </a:endParaRPr>
          </a:p>
        </p:txBody>
      </p:sp>
      <p:sp>
        <p:nvSpPr>
          <p:cNvPr id="24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563200"/>
            <a:ext cx="11693880" cy="110654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a:t>
            </a:r>
            <a:r>
              <a:rPr lang="en-IN" b="0" strike="noStrike" spc="-1" dirty="0">
                <a:solidFill>
                  <a:srgbClr val="92D050"/>
                </a:solidFill>
                <a:latin typeface="Consolas" panose="020B0609020204030204" pitchFamily="49" charset="0"/>
                <a:ea typeface="Tahoma"/>
              </a:rPr>
              <a:t>//start server with configuration file</a:t>
            </a:r>
            <a:endParaRPr lang="en-IN" b="0" strike="noStrike" spc="-1" dirty="0">
              <a:latin typeface="Consolas" panose="020B0609020204030204" pitchFamily="49" charset="0"/>
            </a:endParaRPr>
          </a:p>
          <a:p>
            <a:pPr>
              <a:lnSpc>
                <a:spcPct val="100000"/>
              </a:lnSpc>
            </a:pPr>
            <a:endParaRPr lang="en-IN" sz="600" b="0" strike="noStrike" spc="-1" dirty="0">
              <a:latin typeface="Consolas" panose="020B0609020204030204" pitchFamily="49" charset="0"/>
            </a:endParaRPr>
          </a:p>
          <a:p>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--protected-mode no   </a:t>
            </a:r>
            <a:r>
              <a:rPr lang="en-IN" b="0" strike="noStrike" spc="-1" dirty="0">
                <a:solidFill>
                  <a:srgbClr val="92D050"/>
                </a:solidFill>
                <a:latin typeface="Consolas" panose="020B0609020204030204" pitchFamily="49" charset="0"/>
                <a:ea typeface="Tahoma"/>
              </a:rPr>
              <a:t>//</a:t>
            </a:r>
            <a:r>
              <a:rPr lang="en-IN" b="0" strike="noStrike" spc="-1">
                <a:solidFill>
                  <a:srgbClr val="92D050"/>
                </a:solidFill>
                <a:latin typeface="Consolas" panose="020B0609020204030204" pitchFamily="49" charset="0"/>
                <a:ea typeface="Tahoma"/>
              </a:rPr>
              <a:t>start server with configuration file</a:t>
            </a:r>
            <a:endParaRPr lang="en-IN" b="0" strike="noStrike" spc="-1" dirty="0">
              <a:latin typeface="Consolas" panose="020B0609020204030204" pitchFamily="49" charset="0"/>
            </a:endParaRPr>
          </a:p>
          <a:p>
            <a:pPr>
              <a:lnSpc>
                <a:spcPct val="100000"/>
              </a:lnSpc>
            </a:pPr>
            <a:endParaRPr lang="en-IN" sz="600" b="0" strike="noStrike" spc="-1" dirty="0">
              <a:latin typeface="Consolas" panose="020B0609020204030204" pitchFamily="49" charset="0"/>
            </a:endParaRPr>
          </a:p>
          <a:p>
            <a:pPr marL="23760">
              <a:lnSpc>
                <a:spcPct val="100000"/>
              </a:lnSpc>
              <a:buClr>
                <a:srgbClr val="000000"/>
              </a:buClr>
            </a:pP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edis-cli –h 127.0.0.1 –p 6379 –n 1 </a:t>
            </a:r>
            <a:r>
              <a:rPr lang="en-IN" b="0" strike="noStrike" spc="-1" dirty="0">
                <a:solidFill>
                  <a:srgbClr val="92D050"/>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 </a:t>
            </a:r>
            <a:r>
              <a:rPr lang="en-IN" b="0" strike="noStrike" spc="-1" dirty="0">
                <a:solidFill>
                  <a:srgbClr val="92D050"/>
                </a:solidFill>
                <a:latin typeface="Consolas" panose="020B0609020204030204" pitchFamily="49" charset="0"/>
                <a:ea typeface="Tahoma"/>
              </a:rPr>
              <a:t>redis-cli is the Redis command line interface</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redis-cli -h host -p port –n dbIndexNumber</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103" name="CustomShape 4"/>
          <p:cNvSpPr/>
          <p:nvPr/>
        </p:nvSpPr>
        <p:spPr>
          <a:xfrm>
            <a:off x="246600" y="4239720"/>
            <a:ext cx="11693880" cy="169157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r>
              <a:rPr lang="en-IN" sz="800" b="0" strike="noStrike" spc="-1" dirty="0">
                <a:solidFill>
                  <a:srgbClr val="000000"/>
                </a:solidFill>
                <a:latin typeface="Arial"/>
                <a:ea typeface="DejaVu Sans"/>
              </a:rPr>
              <a:t> </a:t>
            </a:r>
            <a:endParaRPr lang="en-IN" sz="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By default</a:t>
            </a:r>
            <a:r>
              <a:rPr lang="en-IN" sz="1800" b="1" strike="noStrike" spc="-1" dirty="0">
                <a:solidFill>
                  <a:srgbClr val="000000"/>
                </a:solidFill>
                <a:latin typeface="Open Sans"/>
                <a:ea typeface="Open Sans"/>
              </a:rPr>
              <a:t> </a:t>
            </a:r>
            <a:r>
              <a:rPr lang="en-IN" sz="1800" b="0" strike="noStrike" spc="-1" dirty="0">
                <a:solidFill>
                  <a:srgbClr val="000000"/>
                </a:solidFill>
                <a:latin typeface="Open Sans"/>
                <a:ea typeface="Open Sans"/>
              </a:rPr>
              <a:t>redis-cli connects to the </a:t>
            </a:r>
            <a:r>
              <a:rPr lang="en-IN" sz="1800" b="0" strike="noStrike" spc="-1" dirty="0">
                <a:solidFill>
                  <a:srgbClr val="C00000"/>
                </a:solidFill>
                <a:latin typeface="Open Sans"/>
                <a:ea typeface="Open Sans"/>
              </a:rPr>
              <a:t>server</a:t>
            </a:r>
            <a:r>
              <a:rPr lang="en-IN" sz="1800" b="0" strike="noStrike" spc="-1" dirty="0">
                <a:solidFill>
                  <a:srgbClr val="000000"/>
                </a:solidFill>
                <a:latin typeface="Open Sans"/>
                <a:ea typeface="Open Sans"/>
              </a:rPr>
              <a:t> at 127.0.0.1 </a:t>
            </a:r>
            <a:r>
              <a:rPr lang="en-IN" sz="1800" b="0" strike="noStrike" spc="-1" dirty="0">
                <a:solidFill>
                  <a:srgbClr val="C00000"/>
                </a:solidFill>
                <a:latin typeface="Open Sans"/>
                <a:ea typeface="Open Sans"/>
              </a:rPr>
              <a:t>port</a:t>
            </a:r>
            <a:r>
              <a:rPr lang="en-IN" sz="1800" b="0" strike="noStrike" spc="-1" dirty="0">
                <a:solidFill>
                  <a:srgbClr val="000000"/>
                </a:solidFill>
                <a:latin typeface="Open Sans"/>
                <a:ea typeface="Open Sans"/>
              </a:rPr>
              <a:t> 6379</a:t>
            </a:r>
            <a:endParaRPr lang="en-IN" sz="1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It's possible to run the same command multiple times by prefixing the command name by a number.</a:t>
            </a:r>
            <a:endParaRPr lang="en-IN" sz="1800" b="0" strike="noStrike" spc="-1" dirty="0">
              <a:latin typeface="Arial"/>
            </a:endParaRPr>
          </a:p>
          <a:p>
            <a:pPr>
              <a:lnSpc>
                <a:spcPct val="100000"/>
              </a:lnSpc>
            </a:pPr>
            <a:r>
              <a:rPr lang="en-IN" sz="1600" b="0" strike="noStrike" spc="-1" dirty="0">
                <a:solidFill>
                  <a:srgbClr val="E53935"/>
                </a:solidFill>
                <a:latin typeface="Open Sans"/>
                <a:ea typeface="Open Sans"/>
              </a:rPr>
              <a:t>e.g.</a:t>
            </a:r>
            <a:endParaRPr lang="en-IN" sz="1600" b="0" strike="noStrike" spc="-1" dirty="0">
              <a:latin typeface="Arial"/>
            </a:endParaRPr>
          </a:p>
          <a:p>
            <a:pPr marL="285840" indent="-262080">
              <a:lnSpc>
                <a:spcPct val="150000"/>
              </a:lnSpc>
              <a:buClr>
                <a:srgbClr val="00000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5</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a:t>
            </a:r>
            <a:endParaRPr lang="en-IN" sz="1800" b="0" strike="noStrike" spc="-1" dirty="0">
              <a:latin typeface="Arial"/>
            </a:endParaRPr>
          </a:p>
        </p:txBody>
      </p:sp>
      <p:sp>
        <p:nvSpPr>
          <p:cNvPr id="104" name="CustomShape 5"/>
          <p:cNvSpPr/>
          <p:nvPr/>
        </p:nvSpPr>
        <p:spPr>
          <a:xfrm>
            <a:off x="246600" y="3678480"/>
            <a:ext cx="8688600" cy="3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clear</a:t>
            </a:r>
            <a:endParaRPr lang="en-IN" sz="1800" b="0" strike="noStrike" spc="-1">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a:solidFill>
                  <a:srgbClr val="F7C120"/>
                </a:solidFill>
                <a:latin typeface="Open Sans"/>
                <a:ea typeface="DejaVu Sans"/>
              </a:rPr>
              <a:t>g</a:t>
            </a:r>
            <a:r>
              <a:rPr lang="en-IN" sz="4000" b="0" strike="noStrike" spc="-1">
                <a:solidFill>
                  <a:srgbClr val="F7C120"/>
                </a:solidFill>
                <a:latin typeface="Open Sans"/>
                <a:ea typeface="DejaVu Sans"/>
              </a:rPr>
              <a:t>etting </a:t>
            </a:r>
            <a:r>
              <a:rPr lang="en-IN" sz="4000" spc="-1" dirty="0">
                <a:solidFill>
                  <a:srgbClr val="F7C120"/>
                </a:solidFill>
                <a:latin typeface="Open Sans"/>
                <a:ea typeface="DejaVu Sans"/>
              </a:rPr>
              <a:t>s</a:t>
            </a:r>
            <a:r>
              <a:rPr lang="en-IN" sz="4000" b="0" strike="noStrike" spc="-1">
                <a:solidFill>
                  <a:srgbClr val="F7C120"/>
                </a:solidFill>
                <a:latin typeface="Open Sans"/>
                <a:ea typeface="DejaVu Sans"/>
              </a:rPr>
              <a:t>tarted</a:t>
            </a:r>
            <a:endParaRPr lang="en-IN" sz="4000" b="0" strike="noStrike" spc="-1" dirty="0">
              <a:latin typeface="Arial"/>
            </a:endParaRPr>
          </a:p>
        </p:txBody>
      </p:sp>
      <p:sp>
        <p:nvSpPr>
          <p:cNvPr id="106" name="CustomShape 7"/>
          <p:cNvSpPr/>
          <p:nvPr/>
        </p:nvSpPr>
        <p:spPr>
          <a:xfrm>
            <a:off x="246600" y="6212880"/>
            <a:ext cx="1122732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757575"/>
                </a:solidFill>
                <a:latin typeface="Arial"/>
                <a:ea typeface="DejaVu Sans"/>
              </a:rPr>
              <a:t>saleel@saleel-Latitude-E6430:~$ </a:t>
            </a:r>
            <a:r>
              <a:rPr lang="en-IN" sz="1800" b="0" strike="noStrike" spc="-1">
                <a:solidFill>
                  <a:srgbClr val="FF5733"/>
                </a:solidFill>
                <a:latin typeface="Consolas"/>
                <a:ea typeface="SimSun"/>
              </a:rPr>
              <a:t>redis-cli -h 127.0.0.1 -p 6379 -n 5 </a:t>
            </a:r>
            <a:r>
              <a:rPr lang="en-IN" sz="2400" b="0" strike="noStrike" spc="-1">
                <a:solidFill>
                  <a:srgbClr val="FF5733"/>
                </a:solidFill>
                <a:latin typeface="Consolas"/>
                <a:ea typeface="SimSun"/>
              </a:rPr>
              <a:t>-r</a:t>
            </a:r>
            <a:r>
              <a:rPr lang="en-IN" sz="1800" b="0" strike="noStrike" spc="-1">
                <a:solidFill>
                  <a:srgbClr val="FF5733"/>
                </a:solidFill>
                <a:latin typeface="Consolas"/>
                <a:ea typeface="SimSun"/>
              </a:rPr>
              <a:t> 10 incr cnt</a:t>
            </a:r>
            <a:endParaRPr lang="en-IN" sz="1800" b="0" strike="noStrike" spc="-1">
              <a:latin typeface="Arial"/>
            </a:endParaRPr>
          </a:p>
        </p:txBody>
      </p:sp>
      <p:sp>
        <p:nvSpPr>
          <p:cNvPr id="107" name="CustomShape 8"/>
          <p:cNvSpPr/>
          <p:nvPr/>
        </p:nvSpPr>
        <p:spPr>
          <a:xfrm>
            <a:off x="6357240" y="5906160"/>
            <a:ext cx="6236280"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i="1" strike="noStrike" spc="-1">
                <a:solidFill>
                  <a:srgbClr val="000000"/>
                </a:solidFill>
                <a:latin typeface="Arial"/>
                <a:ea typeface="DejaVu Sans"/>
              </a:rPr>
              <a:t>-r</a:t>
            </a:r>
            <a:r>
              <a:rPr lang="en-IN" sz="1800" b="1" strike="noStrike" spc="-1">
                <a:solidFill>
                  <a:srgbClr val="000000"/>
                </a:solidFill>
                <a:latin typeface="Arial"/>
                <a:ea typeface="DejaVu Sans"/>
              </a:rPr>
              <a:t> &lt;count&gt;</a:t>
            </a:r>
            <a:r>
              <a:rPr lang="en-IN" sz="1800" b="0" strike="noStrike" spc="-1">
                <a:solidFill>
                  <a:srgbClr val="000000"/>
                </a:solidFill>
                <a:latin typeface="Arial"/>
                <a:ea typeface="DejaVu Sans"/>
              </a:rPr>
              <a:t>, means how many times to run a command.</a:t>
            </a:r>
            <a:endParaRPr lang="en-IN" sz="1800" b="0" strike="noStrike" spc="-1">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lset &amp; linsert</a:t>
            </a:r>
            <a:endParaRPr lang="en-IN" sz="4000" b="0" strike="noStrike" spc="-1">
              <a:latin typeface="Arial"/>
            </a:endParaRPr>
          </a:p>
        </p:txBody>
      </p:sp>
      <p:sp>
        <p:nvSpPr>
          <p:cNvPr id="246"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LSET</a:t>
            </a:r>
            <a:r>
              <a:rPr lang="en-US" sz="1800" b="0" strike="noStrike" spc="-1" dirty="0">
                <a:solidFill>
                  <a:srgbClr val="000000"/>
                </a:solidFill>
                <a:latin typeface="Arial"/>
                <a:ea typeface="DejaVu Sans"/>
              </a:rPr>
              <a:t> sets the list element at index to element.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LINSERT</a:t>
            </a:r>
            <a:r>
              <a:rPr lang="en-US" sz="1800" b="0" strike="noStrike" spc="-1" dirty="0">
                <a:solidFill>
                  <a:srgbClr val="000000"/>
                </a:solidFill>
                <a:latin typeface="Arial"/>
                <a:ea typeface="DejaVu Sans"/>
              </a:rPr>
              <a:t> inserts element in the list stored at key either before or after the reference value pivot.</a:t>
            </a:r>
            <a:endParaRPr lang="en-IN" sz="1800" b="0" strike="noStrike" spc="-1" dirty="0">
              <a:latin typeface="Arial"/>
            </a:endParaRPr>
          </a:p>
        </p:txBody>
      </p:sp>
      <p:sp>
        <p:nvSpPr>
          <p:cNvPr id="247" name="CustomShape 3"/>
          <p:cNvSpPr/>
          <p:nvPr/>
        </p:nvSpPr>
        <p:spPr>
          <a:xfrm>
            <a:off x="246600" y="27489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lset a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linsert a before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linsert a after 5 6</a:t>
            </a:r>
            <a:endParaRPr lang="en-IN" sz="1800" b="0" strike="noStrike" spc="-1">
              <a:latin typeface="Arial"/>
            </a:endParaRPr>
          </a:p>
        </p:txBody>
      </p:sp>
      <p:sp>
        <p:nvSpPr>
          <p:cNvPr id="248" name="CustomShape 4"/>
          <p:cNvSpPr/>
          <p:nvPr/>
        </p:nvSpPr>
        <p:spPr>
          <a:xfrm>
            <a:off x="4601520" y="5832000"/>
            <a:ext cx="560520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1DE9B6"/>
                </a:solidFill>
                <a:latin typeface="Consolas"/>
                <a:ea typeface="DejaVu Sans"/>
              </a:rPr>
              <a:t>lpush a 5 4 3 2 1 0</a:t>
            </a:r>
            <a:endParaRPr lang="en-IN" sz="1800" b="0" strike="noStrike" spc="-1">
              <a:latin typeface="Arial"/>
            </a:endParaRPr>
          </a:p>
        </p:txBody>
      </p:sp>
      <p:sp>
        <p:nvSpPr>
          <p:cNvPr id="249" name="CustomShape 5"/>
          <p:cNvSpPr/>
          <p:nvPr/>
        </p:nvSpPr>
        <p:spPr>
          <a:xfrm>
            <a:off x="10584000" y="3710160"/>
            <a:ext cx="1391400" cy="253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250"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1" name="CustomShape 7"/>
          <p:cNvSpPr/>
          <p:nvPr/>
        </p:nvSpPr>
        <p:spPr>
          <a:xfrm>
            <a:off x="246600" y="18583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LSET key index element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LINSERT key BEFORE|AFTER pivot element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lpop key &amp; rpop key</a:t>
            </a:r>
            <a:endParaRPr lang="en-IN" sz="5400" b="0" strike="noStrike" spc="-1">
              <a:latin typeface="Arial"/>
            </a:endParaRPr>
          </a:p>
        </p:txBody>
      </p:sp>
      <p:sp>
        <p:nvSpPr>
          <p:cNvPr id="25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lpop &amp; rpop</a:t>
            </a:r>
            <a:endParaRPr lang="en-IN" sz="4000" b="0" strike="noStrike" spc="-1">
              <a:latin typeface="Arial"/>
            </a:endParaRPr>
          </a:p>
        </p:txBody>
      </p:sp>
      <p:sp>
        <p:nvSpPr>
          <p:cNvPr id="255"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LPOP</a:t>
            </a:r>
            <a:r>
              <a:rPr lang="en-US" sz="1800" b="0" strike="noStrike" spc="-1" dirty="0">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RPOP</a:t>
            </a:r>
            <a:r>
              <a:rPr lang="en-US" sz="1800" b="0" strike="noStrike" spc="-1" dirty="0">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dirty="0">
              <a:latin typeface="Arial"/>
            </a:endParaRPr>
          </a:p>
        </p:txBody>
      </p:sp>
      <p:sp>
        <p:nvSpPr>
          <p:cNvPr id="256" name="CustomShape 3"/>
          <p:cNvSpPr/>
          <p:nvPr/>
        </p:nvSpPr>
        <p:spPr>
          <a:xfrm>
            <a:off x="246600" y="3990600"/>
            <a:ext cx="116906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lpop fruits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rpop fruits 2</a:t>
            </a:r>
            <a:endParaRPr lang="en-IN" sz="1800" b="0" strike="noStrike" spc="-1">
              <a:latin typeface="Arial"/>
            </a:endParaRPr>
          </a:p>
        </p:txBody>
      </p:sp>
      <p:sp>
        <p:nvSpPr>
          <p:cNvPr id="257"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5"/>
          <p:cNvSpPr/>
          <p:nvPr/>
        </p:nvSpPr>
        <p:spPr>
          <a:xfrm>
            <a:off x="246600" y="29610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LPOP key [count]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RPOP key [count]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llen key &amp; lrem key</a:t>
            </a:r>
            <a:endParaRPr lang="en-IN" sz="5400" b="0" strike="noStrike" spc="-1">
              <a:latin typeface="Arial"/>
            </a:endParaRPr>
          </a:p>
        </p:txBody>
      </p:sp>
      <p:sp>
        <p:nvSpPr>
          <p:cNvPr id="26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2" name="CustomShape 2"/>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llen &amp; lrem</a:t>
            </a:r>
            <a:endParaRPr lang="en-IN" sz="4000" b="0" strike="noStrike" spc="-1">
              <a:latin typeface="Arial"/>
            </a:endParaRPr>
          </a:p>
        </p:txBody>
      </p:sp>
      <p:sp>
        <p:nvSpPr>
          <p:cNvPr id="263" name="CustomShape 3"/>
          <p:cNvSpPr/>
          <p:nvPr/>
        </p:nvSpPr>
        <p:spPr>
          <a:xfrm>
            <a:off x="248400" y="762120"/>
            <a:ext cx="1040832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LLEN</a:t>
            </a:r>
            <a:r>
              <a:rPr lang="en-US" sz="1800" b="0" strike="noStrike" spc="-1" dirty="0">
                <a:solidFill>
                  <a:srgbClr val="000000"/>
                </a:solidFill>
                <a:latin typeface="Arial"/>
                <a:ea typeface="DejaVu Sans"/>
              </a:rPr>
              <a:t> returns the length of the list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LREM</a:t>
            </a:r>
            <a:r>
              <a:rPr lang="en-US" sz="1800" b="0" strike="noStrike" spc="-1" dirty="0">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000000"/>
                </a:solidFill>
                <a:latin typeface="Arial"/>
                <a:ea typeface="DejaVu Sans"/>
              </a:rPr>
              <a:t>count &gt; 0:</a:t>
            </a:r>
            <a:r>
              <a:rPr lang="en-US" sz="1800" b="0" strike="noStrike" spc="-1" dirty="0">
                <a:solidFill>
                  <a:srgbClr val="000000"/>
                </a:solidFill>
                <a:latin typeface="Arial"/>
                <a:ea typeface="DejaVu Sans"/>
              </a:rPr>
              <a:t> remove elements equal to element moving from head to tail.</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&lt; 0:</a:t>
            </a:r>
            <a:r>
              <a:rPr lang="en-US" sz="1800" b="0" strike="noStrike" spc="-1" dirty="0">
                <a:solidFill>
                  <a:srgbClr val="000000"/>
                </a:solidFill>
                <a:latin typeface="Arial"/>
                <a:ea typeface="DejaVu Sans"/>
              </a:rPr>
              <a:t> remove elements equal to element moving from tail to head.</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 0:</a:t>
            </a:r>
            <a:r>
              <a:rPr lang="en-US" sz="1800" b="0" strike="noStrike" spc="-1" dirty="0">
                <a:solidFill>
                  <a:srgbClr val="000000"/>
                </a:solidFill>
                <a:latin typeface="Arial"/>
                <a:ea typeface="DejaVu Sans"/>
              </a:rPr>
              <a:t> remove all elements equal to element.</a:t>
            </a:r>
            <a:endParaRPr lang="en-IN" sz="1800" b="0" strike="noStrike" spc="-1" dirty="0">
              <a:latin typeface="Arial"/>
            </a:endParaRPr>
          </a:p>
        </p:txBody>
      </p:sp>
      <p:sp>
        <p:nvSpPr>
          <p:cNvPr id="264" name="CustomShape 4"/>
          <p:cNvSpPr/>
          <p:nvPr/>
        </p:nvSpPr>
        <p:spPr>
          <a:xfrm>
            <a:off x="246600" y="419976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llen 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lrem a 5 -1</a:t>
            </a:r>
            <a:endParaRPr lang="en-IN" sz="1800" b="0" strike="noStrike" spc="-1">
              <a:latin typeface="Arial"/>
            </a:endParaRPr>
          </a:p>
        </p:txBody>
      </p:sp>
      <p:sp>
        <p:nvSpPr>
          <p:cNvPr id="265" name="CustomShape 5"/>
          <p:cNvSpPr/>
          <p:nvPr/>
        </p:nvSpPr>
        <p:spPr>
          <a:xfrm>
            <a:off x="2244600" y="5914440"/>
            <a:ext cx="81558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1DE9B6"/>
                </a:solidFill>
                <a:latin typeface="Consolas"/>
                <a:ea typeface="DejaVu Sans"/>
              </a:rPr>
              <a:t>lpush a -1 6 -1 5 -1 4 -1 3 2 -1 1 0 -1 -2</a:t>
            </a:r>
            <a:endParaRPr lang="en-IN" sz="1800" b="0" strike="noStrike" spc="-1">
              <a:latin typeface="Arial"/>
            </a:endParaRPr>
          </a:p>
        </p:txBody>
      </p:sp>
      <p:sp>
        <p:nvSpPr>
          <p:cNvPr id="266" name="CustomShape 6"/>
          <p:cNvSpPr/>
          <p:nvPr/>
        </p:nvSpPr>
        <p:spPr>
          <a:xfrm>
            <a:off x="10585440" y="973800"/>
            <a:ext cx="1421280" cy="570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67" name="CustomShape 7"/>
          <p:cNvSpPr/>
          <p:nvPr/>
        </p:nvSpPr>
        <p:spPr>
          <a:xfrm>
            <a:off x="246600" y="3135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LREM key count element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lpos key</a:t>
            </a:r>
            <a:endParaRPr lang="en-IN" sz="5400" b="0" strike="noStrike" spc="-1">
              <a:latin typeface="Arial"/>
            </a:endParaRPr>
          </a:p>
        </p:txBody>
      </p:sp>
      <p:sp>
        <p:nvSpPr>
          <p:cNvPr id="26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lpos</a:t>
            </a:r>
            <a:endParaRPr lang="en-IN" sz="4000" b="0" strike="noStrike" spc="-1">
              <a:latin typeface="Arial"/>
            </a:endParaRPr>
          </a:p>
        </p:txBody>
      </p:sp>
      <p:sp>
        <p:nvSpPr>
          <p:cNvPr id="271" name="CustomShape 2"/>
          <p:cNvSpPr/>
          <p:nvPr/>
        </p:nvSpPr>
        <p:spPr>
          <a:xfrm>
            <a:off x="248400" y="762120"/>
            <a:ext cx="103197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LPOS</a:t>
            </a:r>
            <a:r>
              <a:rPr lang="en-US" sz="1800" b="0" strike="noStrike" spc="-1">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lang="en-IN" sz="1800" b="0" strike="noStrike" spc="-1">
              <a:latin typeface="Arial"/>
            </a:endParaRPr>
          </a:p>
        </p:txBody>
      </p:sp>
      <p:sp>
        <p:nvSpPr>
          <p:cNvPr id="272" name="CustomShape 3"/>
          <p:cNvSpPr/>
          <p:nvPr/>
        </p:nvSpPr>
        <p:spPr>
          <a:xfrm>
            <a:off x="246600" y="30992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a:t>
            </a:r>
            <a:endParaRPr lang="en-IN" sz="1800" b="0" strike="noStrike" spc="-1" dirty="0">
              <a:latin typeface="Arial"/>
            </a:endParaRPr>
          </a:p>
        </p:txBody>
      </p:sp>
      <p:sp>
        <p:nvSpPr>
          <p:cNvPr id="273" name="CustomShape 4"/>
          <p:cNvSpPr/>
          <p:nvPr/>
        </p:nvSpPr>
        <p:spPr>
          <a:xfrm>
            <a:off x="1224000" y="5904000"/>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1DE9B6"/>
                </a:solidFill>
                <a:latin typeface="Consolas"/>
                <a:ea typeface="DejaVu Sans"/>
              </a:rPr>
              <a:t>lpush a -1 6 -1 5 -1 4 -1 3 2 -1 1 0 -1 -2</a:t>
            </a:r>
            <a:endParaRPr lang="en-IN" sz="1800" b="0" strike="noStrike" spc="-1">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element [RANK rank] [COUNT num-matches] [MAXLEN </a:t>
            </a:r>
            <a:r>
              <a:rPr lang="en-US" spc="-1" dirty="0" err="1">
                <a:solidFill>
                  <a:srgbClr val="00B0F0"/>
                </a:solidFill>
                <a:latin typeface="Source Code Pro" panose="020B0509030403020204" pitchFamily="49" charset="0"/>
                <a:ea typeface="Source Code Pro" panose="020B0509030403020204" pitchFamily="49" charset="0"/>
              </a:rPr>
              <a:t>len</a:t>
            </a:r>
            <a:r>
              <a:rPr lang="en-US" spc="-1" dirty="0">
                <a:solidFill>
                  <a:srgbClr val="00B0F0"/>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redis Hashes</a:t>
            </a:r>
            <a:endParaRPr lang="en-IN" sz="5400" b="0" strike="noStrike" spc="-1" dirty="0">
              <a:latin typeface="Arial"/>
            </a:endParaRP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hset key, hsetnx key &amp; hget key</a:t>
            </a:r>
            <a:endParaRPr lang="en-IN" sz="5400" b="0" strike="noStrike" spc="-1" dirty="0">
              <a:latin typeface="Arial"/>
            </a:endParaRPr>
          </a:p>
        </p:txBody>
      </p:sp>
      <p:sp>
        <p:nvSpPr>
          <p:cNvPr id="2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pic>
        <p:nvPicPr>
          <p:cNvPr id="282" name="Picture 281"/>
          <p:cNvPicPr/>
          <p:nvPr/>
        </p:nvPicPr>
        <p:blipFill>
          <a:blip r:embed="rId2"/>
          <a:stretch/>
        </p:blipFill>
        <p:spPr>
          <a:xfrm>
            <a:off x="216000" y="72000"/>
            <a:ext cx="6260760" cy="2200320"/>
          </a:xfrm>
          <a:prstGeom prst="rect">
            <a:avLst/>
          </a:prstGeom>
          <a:ln>
            <a:noFill/>
          </a:ln>
        </p:spPr>
      </p:pic>
      <p:sp>
        <p:nvSpPr>
          <p:cNvPr id="283" name="CustomShape 3"/>
          <p:cNvSpPr/>
          <p:nvPr/>
        </p:nvSpPr>
        <p:spPr>
          <a:xfrm>
            <a:off x="144000" y="5256000"/>
            <a:ext cx="1180476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user:1000 name 'John Smith' email john.smith@example.com password s3cret</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user:1001 name '</a:t>
            </a:r>
            <a:r>
              <a:rPr lang="en-IN" sz="1700" b="0" strike="noStrike" spc="-1" dirty="0" err="1">
                <a:solidFill>
                  <a:srgbClr val="FF5733"/>
                </a:solidFill>
                <a:latin typeface="Consolas"/>
                <a:ea typeface="SimSun"/>
              </a:rPr>
              <a:t>Mery</a:t>
            </a:r>
            <a:r>
              <a:rPr lang="en-IN" sz="1700" b="0" strike="noStrike" spc="-1" dirty="0">
                <a:solidFill>
                  <a:srgbClr val="FF5733"/>
                </a:solidFill>
                <a:latin typeface="Consolas"/>
                <a:ea typeface="SimSun"/>
              </a:rPr>
              <a:t> Jones' email mjones@example.com password hiden</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user:1002 name 'Sally Brown' email sally.b@example.com password p4sswOrd</a:t>
            </a:r>
            <a:endParaRPr lang="en-IN" sz="1700" b="0" strike="noStrike" spc="-1" dirty="0">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hset, hsetnx &amp; hget</a:t>
            </a:r>
            <a:endParaRPr lang="en-IN" sz="4000" b="0" strike="noStrike" spc="-1" dirty="0">
              <a:latin typeface="Arial"/>
            </a:endParaRPr>
          </a:p>
        </p:txBody>
      </p:sp>
      <p:sp>
        <p:nvSpPr>
          <p:cNvPr id="285"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HSET</a:t>
            </a:r>
            <a:r>
              <a:rPr lang="en-US" sz="1800" b="0" strike="noStrike" spc="-1" dirty="0">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HSETNX</a:t>
            </a:r>
            <a:r>
              <a:rPr lang="en-US" sz="1800" b="0" strike="noStrike" spc="-1" dirty="0">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field is a new field in the hash and value was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field already exists in the hash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t>
            </a:r>
            <a:r>
              <a:rPr lang="en-US" sz="1800" b="0" strike="noStrike" spc="-1" dirty="0">
                <a:solidFill>
                  <a:srgbClr val="000000"/>
                </a:solidFill>
                <a:latin typeface="Arial"/>
                <a:ea typeface="DejaVu Sans"/>
              </a:rPr>
              <a:t> returns the value associated with field in the hash stored at key.</a:t>
            </a:r>
            <a:endParaRPr lang="en-IN" sz="1800" b="0" strike="noStrike" spc="-1" dirty="0">
              <a:latin typeface="Arial"/>
            </a:endParaRPr>
          </a:p>
        </p:txBody>
      </p:sp>
      <p:sp>
        <p:nvSpPr>
          <p:cNvPr id="286" name="CustomShape 3"/>
          <p:cNvSpPr/>
          <p:nvPr/>
        </p:nvSpPr>
        <p:spPr>
          <a:xfrm>
            <a:off x="248400" y="3494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HSET key field 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HSETNX key field value</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 key field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287" name="CustomShape 4"/>
          <p:cNvSpPr/>
          <p:nvPr/>
        </p:nvSpPr>
        <p:spPr>
          <a:xfrm>
            <a:off x="248400" y="4896360"/>
            <a:ext cx="11530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hset customer:1 id 1 name saleel mobile 9850884228 amount 4500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 customer:1 name</a:t>
            </a:r>
            <a:endParaRPr lang="en-IN" sz="1800" b="0" strike="noStrike" spc="-1" dirty="0">
              <a:latin typeface="Arial"/>
            </a:endParaRPr>
          </a:p>
        </p:txBody>
      </p:sp>
      <p:sp>
        <p:nvSpPr>
          <p:cNvPr id="288"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select database</a:t>
            </a:r>
            <a:endParaRPr lang="en-IN" sz="5400" b="0" strike="noStrike" spc="-1">
              <a:latin typeface="Arial"/>
            </a:endParaRPr>
          </a:p>
        </p:txBody>
      </p:sp>
      <p:sp>
        <p:nvSpPr>
          <p:cNvPr id="11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hmset key &amp; hmget key</a:t>
            </a:r>
            <a:endParaRPr lang="en-IN" sz="5400" b="0" strike="noStrike" spc="-1">
              <a:latin typeface="Arial"/>
            </a:endParaRPr>
          </a:p>
        </p:txBody>
      </p:sp>
      <p:sp>
        <p:nvSpPr>
          <p:cNvPr id="29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291" name="CustomShape 3"/>
          <p:cNvSpPr/>
          <p:nvPr/>
        </p:nvSpPr>
        <p:spPr>
          <a:xfrm>
            <a:off x="504000" y="1584000"/>
            <a:ext cx="6260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As per Redis 4.0.0, HMSET is considered deprecated.</a:t>
            </a:r>
            <a:endParaRPr lang="en-IN" sz="1800" b="0" strike="noStrike" spc="-1" dirty="0">
              <a:latin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293"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HMSET</a:t>
            </a:r>
            <a:r>
              <a:rPr lang="en-US" sz="1800" b="0" strike="noStrike" spc="-1" dirty="0">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dirty="0">
                <a:solidFill>
                  <a:srgbClr val="000000"/>
                </a:solidFill>
                <a:latin typeface="Arial"/>
                <a:ea typeface="DejaVu Sans"/>
              </a:rPr>
              <a:t>As per Redis 4.0.0, HMSET is considered deprecated.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HMGET</a:t>
            </a:r>
            <a:r>
              <a:rPr lang="en-US" sz="1800" b="0" strike="noStrike" spc="-1" dirty="0">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294" name="CustomShape 3"/>
          <p:cNvSpPr/>
          <p:nvPr/>
        </p:nvSpPr>
        <p:spPr>
          <a:xfrm>
            <a:off x="248400" y="26287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HMSET key field 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HMGET key field [field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295" name="CustomShape 4"/>
          <p:cNvSpPr/>
          <p:nvPr/>
        </p:nvSpPr>
        <p:spPr>
          <a:xfrm>
            <a:off x="248400" y="3709800"/>
            <a:ext cx="116564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hmset customer:2 id 2 name sharmin mobile 9850xxxxxx amount 5000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hmget customer:2 id name amount</a:t>
            </a:r>
            <a:endParaRPr lang="en-IN" sz="1800" b="0" strike="noStrike" spc="-1" dirty="0">
              <a:latin typeface="Arial"/>
            </a:endParaRPr>
          </a:p>
        </p:txBody>
      </p:sp>
      <p:sp>
        <p:nvSpPr>
          <p:cNvPr id="29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hkeys key, hvals key &amp; hgetall key</a:t>
            </a:r>
            <a:endParaRPr lang="en-IN" sz="5400" b="0" strike="noStrike" spc="-1">
              <a:latin typeface="Arial"/>
            </a:endParaRPr>
          </a:p>
        </p:txBody>
      </p:sp>
      <p:sp>
        <p:nvSpPr>
          <p:cNvPr id="29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300"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HKEYS</a:t>
            </a:r>
            <a:r>
              <a:rPr lang="en-US" sz="1800" b="0" strike="noStrike" spc="-1" dirty="0">
                <a:solidFill>
                  <a:srgbClr val="000000"/>
                </a:solidFill>
                <a:latin typeface="Arial"/>
                <a:ea typeface="DejaVu Sans"/>
              </a:rPr>
              <a:t> returns all field names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HVALS</a:t>
            </a:r>
            <a:r>
              <a:rPr lang="en-US" sz="1800" b="0" strike="noStrike" spc="-1" dirty="0">
                <a:solidFill>
                  <a:srgbClr val="000000"/>
                </a:solidFill>
                <a:latin typeface="Arial"/>
                <a:ea typeface="DejaVu Sans"/>
              </a:rPr>
              <a:t> returns all values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HGETALL</a:t>
            </a:r>
            <a:r>
              <a:rPr lang="en-US" sz="1800" b="0" strike="noStrike" spc="-1" dirty="0">
                <a:solidFill>
                  <a:srgbClr val="000000"/>
                </a:solidFill>
                <a:latin typeface="Arial"/>
                <a:ea typeface="DejaVu Sans"/>
              </a:rPr>
              <a:t> returns all fields and values of the hash stored at key. In the returned value, every field name is followed by its value.</a:t>
            </a:r>
            <a:endParaRPr lang="en-IN" sz="1800" b="0" strike="noStrike" spc="-1" dirty="0">
              <a:latin typeface="Arial"/>
            </a:endParaRPr>
          </a:p>
        </p:txBody>
      </p:sp>
      <p:sp>
        <p:nvSpPr>
          <p:cNvPr id="301" name="CustomShape 3"/>
          <p:cNvSpPr/>
          <p:nvPr/>
        </p:nvSpPr>
        <p:spPr>
          <a:xfrm>
            <a:off x="248400" y="25084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HKEYS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HVALS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HGETALL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02" name="CustomShape 4"/>
          <p:cNvSpPr/>
          <p:nvPr/>
        </p:nvSpPr>
        <p:spPr>
          <a:xfrm>
            <a:off x="248400" y="38376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hkeys customer:1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hvals customer:1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hgetall customer:2</a:t>
            </a:r>
            <a:endParaRPr lang="en-IN" sz="1800" b="0" strike="noStrike" spc="-1">
              <a:latin typeface="Arial"/>
            </a:endParaRPr>
          </a:p>
        </p:txBody>
      </p:sp>
      <p:sp>
        <p:nvSpPr>
          <p:cNvPr id="303"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hincrby key &amp; hincrbyfloat key</a:t>
            </a:r>
            <a:endParaRPr lang="en-IN" sz="5400" b="0" strike="noStrike" spc="-1">
              <a:latin typeface="Arial"/>
            </a:endParaRPr>
          </a:p>
        </p:txBody>
      </p:sp>
      <p:sp>
        <p:nvSpPr>
          <p:cNvPr id="30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06" name="Table 3"/>
          <p:cNvGraphicFramePr/>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dirty="0">
                          <a:solidFill>
                            <a:srgbClr val="FF1744"/>
                          </a:solidFill>
                          <a:latin typeface="Arial"/>
                          <a:ea typeface="DejaVu Sans"/>
                        </a:rPr>
                        <a:t>Things to remember</a:t>
                      </a:r>
                      <a:endParaRPr lang="en-IN" sz="22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dirty="0">
                          <a:solidFill>
                            <a:srgbClr val="283593"/>
                          </a:solidFill>
                          <a:latin typeface="Arial"/>
                          <a:ea typeface="DejaVu Sans"/>
                        </a:rPr>
                        <a:t>SET</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dirty="0">
                          <a:solidFill>
                            <a:srgbClr val="283593"/>
                          </a:solidFill>
                          <a:latin typeface="Arial"/>
                          <a:ea typeface="DejaVu Sans"/>
                        </a:rPr>
                        <a:t>HASH</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hincrby &amp; hincrbyfloat</a:t>
            </a:r>
            <a:endParaRPr lang="en-IN" sz="4000" b="0" strike="noStrike" spc="-1">
              <a:latin typeface="Arial"/>
            </a:endParaRPr>
          </a:p>
        </p:txBody>
      </p:sp>
      <p:sp>
        <p:nvSpPr>
          <p:cNvPr id="308"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HINCRBY</a:t>
            </a:r>
            <a:r>
              <a:rPr lang="en-US" sz="1800" b="0" strike="noStrike" spc="-1" dirty="0">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HINCRBYFLOAT</a:t>
            </a:r>
            <a:r>
              <a:rPr lang="en-US" sz="1800" b="0" strike="noStrike" spc="-1" dirty="0">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dirty="0">
              <a:latin typeface="Arial"/>
            </a:endParaRPr>
          </a:p>
        </p:txBody>
      </p:sp>
      <p:sp>
        <p:nvSpPr>
          <p:cNvPr id="309" name="CustomShape 3"/>
          <p:cNvSpPr/>
          <p:nvPr/>
        </p:nvSpPr>
        <p:spPr>
          <a:xfrm>
            <a:off x="248400" y="266976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HINCRBY key field increment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HINCRBYFLOAT key field increment</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10" name="CustomShape 4"/>
          <p:cNvSpPr/>
          <p:nvPr/>
        </p:nvSpPr>
        <p:spPr>
          <a:xfrm>
            <a:off x="248400" y="372492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676520" y="2362320"/>
            <a:ext cx="881532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hdel key, hlen key, hexists key &amp; hrandfield key</a:t>
            </a:r>
            <a:endParaRPr lang="en-IN" sz="5400" b="0" strike="noStrike" spc="-1">
              <a:latin typeface="Arial"/>
            </a:endParaRPr>
          </a:p>
        </p:txBody>
      </p:sp>
      <p:sp>
        <p:nvSpPr>
          <p:cNvPr id="31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14" name="Table 3"/>
          <p:cNvGraphicFramePr/>
          <p:nvPr/>
        </p:nvGraphicFramePr>
        <p:xfrm>
          <a:off x="208080" y="12348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hdel, hlen, hexists &amp; hrandfield</a:t>
            </a:r>
            <a:endParaRPr lang="en-IN" sz="4000" b="0" strike="noStrike" spc="-1">
              <a:latin typeface="Arial"/>
            </a:endParaRPr>
          </a:p>
        </p:txBody>
      </p:sp>
      <p:sp>
        <p:nvSpPr>
          <p:cNvPr id="316" name="CustomShape 2"/>
          <p:cNvSpPr/>
          <p:nvPr/>
        </p:nvSpPr>
        <p:spPr>
          <a:xfrm>
            <a:off x="248400" y="762120"/>
            <a:ext cx="11688840" cy="2122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HDEL</a:t>
            </a:r>
            <a:r>
              <a:rPr lang="en-US" sz="1800" b="0" strike="noStrike" spc="-1" dirty="0">
                <a:solidFill>
                  <a:srgbClr val="000000"/>
                </a:solidFill>
                <a:latin typeface="Arial"/>
                <a:ea typeface="DejaVu Sans"/>
              </a:rPr>
              <a:t> removes the specified fields from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HLEN</a:t>
            </a:r>
            <a:r>
              <a:rPr lang="en-US" sz="1800" b="0" strike="noStrike" spc="-1" dirty="0">
                <a:solidFill>
                  <a:srgbClr val="000000"/>
                </a:solidFill>
                <a:latin typeface="Arial"/>
                <a:ea typeface="DejaVu Sans"/>
              </a:rPr>
              <a:t> returns the number of fields contained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HEXISTS</a:t>
            </a:r>
            <a:r>
              <a:rPr lang="en-US" sz="1800" b="0" strike="noStrike" spc="-1" dirty="0">
                <a:solidFill>
                  <a:srgbClr val="000000"/>
                </a:solidFill>
                <a:latin typeface="Arial"/>
                <a:ea typeface="DejaVu Sans"/>
              </a:rPr>
              <a:t> returns if field is an existing field in the hash stored at key.</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the hash contains field.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hash does not contain field, or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HRANDFIELD</a:t>
            </a:r>
            <a:r>
              <a:rPr lang="en-US" sz="1800" b="0" strike="noStrike" spc="-1" dirty="0">
                <a:solidFill>
                  <a:srgbClr val="000000"/>
                </a:solidFill>
                <a:latin typeface="Arial"/>
                <a:ea typeface="DejaVu Sans"/>
              </a:rPr>
              <a:t> return a random field from the hash value stored at key.</a:t>
            </a:r>
            <a:endParaRPr lang="en-IN" sz="1800" b="0" strike="noStrike" spc="-1" dirty="0">
              <a:latin typeface="Arial"/>
            </a:endParaRPr>
          </a:p>
        </p:txBody>
      </p:sp>
      <p:sp>
        <p:nvSpPr>
          <p:cNvPr id="317" name="CustomShape 3"/>
          <p:cNvSpPr/>
          <p:nvPr/>
        </p:nvSpPr>
        <p:spPr>
          <a:xfrm>
            <a:off x="248400" y="3206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HDEL key field [field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HEXISTS key field</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HRANDFIELD key [count [WITHVALUES]]</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18" name="CustomShape 4"/>
          <p:cNvSpPr/>
          <p:nvPr/>
        </p:nvSpPr>
        <p:spPr>
          <a:xfrm>
            <a:off x="248400" y="4985240"/>
            <a:ext cx="1155492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9"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redis Sets</a:t>
            </a:r>
            <a:endParaRPr lang="en-IN" sz="5400" b="0" strike="noStrike" spc="-1" dirty="0">
              <a:latin typeface="Arial"/>
            </a:endParaRPr>
          </a:p>
        </p:txBody>
      </p:sp>
      <p:sp>
        <p:nvSpPr>
          <p:cNvPr id="321"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22"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sadd, smembers, sismember &amp; scard</a:t>
            </a:r>
            <a:endParaRPr lang="en-IN" sz="5400" b="0" strike="noStrike" spc="-1" dirty="0">
              <a:latin typeface="Arial"/>
            </a:endParaRPr>
          </a:p>
        </p:txBody>
      </p:sp>
      <p:sp>
        <p:nvSpPr>
          <p:cNvPr id="32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325" name="CustomShape 3"/>
          <p:cNvSpPr/>
          <p:nvPr/>
        </p:nvSpPr>
        <p:spPr>
          <a:xfrm>
            <a:off x="246600" y="5082120"/>
            <a:ext cx="11629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When adding an item to a SET, Redis will return a </a:t>
            </a:r>
            <a:r>
              <a:rPr lang="en-IN" sz="1800" b="1" strike="noStrike" spc="-1" dirty="0">
                <a:solidFill>
                  <a:srgbClr val="262626"/>
                </a:solidFill>
                <a:latin typeface="Arial"/>
                <a:ea typeface="Open Sans"/>
              </a:rPr>
              <a:t>1</a:t>
            </a:r>
            <a:r>
              <a:rPr lang="en-IN" sz="1800" b="0" strike="noStrike" spc="-1" dirty="0">
                <a:solidFill>
                  <a:srgbClr val="262626"/>
                </a:solidFill>
                <a:latin typeface="Arial"/>
                <a:ea typeface="Open Sans"/>
              </a:rPr>
              <a:t> if the item is new to the set and </a:t>
            </a:r>
            <a:r>
              <a:rPr lang="en-IN" sz="1800" b="1" strike="noStrike" spc="-1" dirty="0">
                <a:solidFill>
                  <a:srgbClr val="262626"/>
                </a:solidFill>
                <a:latin typeface="Arial"/>
                <a:ea typeface="Open Sans"/>
              </a:rPr>
              <a:t>0</a:t>
            </a:r>
            <a:r>
              <a:rPr lang="en-IN" sz="1800" b="0" strike="noStrike" spc="-1" dirty="0">
                <a:solidFill>
                  <a:srgbClr val="262626"/>
                </a:solidFill>
                <a:latin typeface="Arial"/>
                <a:ea typeface="Open Sans"/>
              </a:rPr>
              <a:t> if it was already in the SET.</a:t>
            </a:r>
            <a:endParaRPr lang="en-IN" sz="1800" b="0" strike="noStrike"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SELECT </a:t>
            </a:r>
            <a:r>
              <a:rPr lang="en-US" sz="1800" b="0" strike="noStrike" spc="-1">
                <a:solidFill>
                  <a:srgbClr val="000000"/>
                </a:solidFill>
                <a:latin typeface="Arial"/>
                <a:ea typeface="DejaVu Sans"/>
              </a:rPr>
              <a:t>selects the Redis logical database </a:t>
            </a:r>
            <a:r>
              <a:rPr lang="en-US" sz="1800" b="1" strike="noStrike" spc="-1">
                <a:solidFill>
                  <a:srgbClr val="000000"/>
                </a:solidFill>
                <a:latin typeface="Arial"/>
                <a:ea typeface="DejaVu Sans"/>
              </a:rPr>
              <a:t>[from 0-15]</a:t>
            </a:r>
            <a:r>
              <a:rPr lang="en-US" sz="1800" b="0" strike="noStrike" spc="-1">
                <a:solidFill>
                  <a:srgbClr val="000000"/>
                </a:solidFill>
                <a:latin typeface="Arial"/>
                <a:ea typeface="DejaVu Sans"/>
              </a:rPr>
              <a:t> having the specified zero-based numeric index. New connections always use the database </a:t>
            </a:r>
            <a:r>
              <a:rPr lang="en-US" sz="1800" b="1" strike="noStrike" spc="-1">
                <a:solidFill>
                  <a:srgbClr val="000000"/>
                </a:solidFill>
                <a:latin typeface="Arial"/>
                <a:ea typeface="DejaVu Sans"/>
              </a:rPr>
              <a:t>0</a:t>
            </a:r>
            <a:r>
              <a:rPr lang="en-US" sz="1800" b="0" strike="noStrike" spc="-1">
                <a:solidFill>
                  <a:srgbClr val="000000"/>
                </a:solidFill>
                <a:latin typeface="Arial"/>
                <a:ea typeface="DejaVu Sans"/>
              </a:rPr>
              <a:t>.</a:t>
            </a:r>
            <a:endParaRPr lang="en-IN" sz="1800" b="0" strike="noStrike" spc="-1">
              <a:latin typeface="Arial"/>
            </a:endParaRPr>
          </a:p>
        </p:txBody>
      </p:sp>
      <p:sp>
        <p:nvSpPr>
          <p:cNvPr id="112" name="CustomShape 2"/>
          <p:cNvSpPr/>
          <p:nvPr/>
        </p:nvSpPr>
        <p:spPr>
          <a:xfrm>
            <a:off x="246600" y="3089520"/>
            <a:ext cx="9397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[2]</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16  </a:t>
            </a:r>
            <a:r>
              <a:rPr lang="en-IN" sz="1600" b="0" strike="noStrike" spc="-1">
                <a:solidFill>
                  <a:srgbClr val="BBE33D"/>
                </a:solidFill>
                <a:latin typeface="Consolas"/>
                <a:ea typeface="SimSun"/>
              </a:rPr>
              <a:t>//(error) ERR DB index is out of range</a:t>
            </a:r>
            <a:endParaRPr lang="en-IN" sz="16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[2]</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echo</a:t>
            </a:r>
            <a:r>
              <a:rPr lang="en-IN" sz="1800" b="0" strike="noStrike" spc="-1">
                <a:solidFill>
                  <a:srgbClr val="808080"/>
                </a:solidFill>
                <a:latin typeface="Consolas"/>
                <a:ea typeface="SimSun"/>
              </a:rPr>
              <a:t> </a:t>
            </a:r>
            <a:r>
              <a:rPr lang="en-IN" sz="1800" b="0" strike="noStrike" spc="-1">
                <a:solidFill>
                  <a:srgbClr val="FF5733"/>
                </a:solidFill>
                <a:latin typeface="Consolas"/>
                <a:ea typeface="SimSun"/>
              </a:rPr>
              <a:t>"Hello World!"</a:t>
            </a:r>
            <a:endParaRPr lang="en-IN" sz="1800" b="0" strike="noStrike" spc="-1">
              <a:latin typeface="Arial"/>
            </a:endParaRPr>
          </a:p>
        </p:txBody>
      </p:sp>
      <p:sp>
        <p:nvSpPr>
          <p:cNvPr id="113" name="CustomShape 3"/>
          <p:cNvSpPr/>
          <p:nvPr/>
        </p:nvSpPr>
        <p:spPr>
          <a:xfrm>
            <a:off x="246600" y="50284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000000"/>
                </a:solidFill>
                <a:latin typeface="Open Sans"/>
                <a:ea typeface="Open Sans"/>
              </a:rPr>
              <a:t>Different databases can have keys with the same name, and commands like </a:t>
            </a:r>
            <a:r>
              <a:rPr lang="en-IN" sz="1800" b="1" strike="noStrike" spc="-1" dirty="0">
                <a:solidFill>
                  <a:srgbClr val="000000"/>
                </a:solidFill>
                <a:latin typeface="Open Sans"/>
                <a:ea typeface="Open Sans"/>
              </a:rPr>
              <a:t>FLUSHDB</a:t>
            </a:r>
            <a:r>
              <a:rPr lang="en-IN" sz="1800" b="0" strike="noStrike" spc="-1" dirty="0">
                <a:solidFill>
                  <a:srgbClr val="000000"/>
                </a:solidFill>
                <a:latin typeface="Open Sans"/>
                <a:ea typeface="Open Sans"/>
              </a:rPr>
              <a:t>, </a:t>
            </a:r>
            <a:r>
              <a:rPr lang="en-IN" sz="1800" b="1" strike="noStrike" spc="-1" dirty="0">
                <a:solidFill>
                  <a:srgbClr val="000000"/>
                </a:solidFill>
                <a:latin typeface="Open Sans"/>
                <a:ea typeface="Open Sans"/>
              </a:rPr>
              <a:t>SWAPDB</a:t>
            </a:r>
            <a:r>
              <a:rPr lang="en-IN" sz="1800" b="0" strike="noStrike" spc="-1" dirty="0">
                <a:solidFill>
                  <a:srgbClr val="000000"/>
                </a:solidFill>
                <a:latin typeface="Open Sans"/>
                <a:ea typeface="Open Sans"/>
              </a:rPr>
              <a:t> or </a:t>
            </a:r>
            <a:r>
              <a:rPr lang="en-IN" sz="1800" b="1" strike="noStrike" spc="-1" dirty="0">
                <a:solidFill>
                  <a:srgbClr val="000000"/>
                </a:solidFill>
                <a:latin typeface="Open Sans"/>
                <a:ea typeface="Open Sans"/>
              </a:rPr>
              <a:t>RANDOMKEY</a:t>
            </a:r>
            <a:r>
              <a:rPr lang="en-IN" sz="1800" b="0" strike="noStrike" spc="-1" dirty="0">
                <a:solidFill>
                  <a:srgbClr val="000000"/>
                </a:solidFill>
                <a:latin typeface="Open Sans"/>
                <a:ea typeface="Open Sans"/>
              </a:rPr>
              <a:t> work on specific databases.</a:t>
            </a:r>
            <a:endParaRPr lang="en-IN" sz="1800" b="0" strike="noStrike" spc="-1" dirty="0">
              <a:latin typeface="Arial"/>
            </a:endParaRPr>
          </a:p>
        </p:txBody>
      </p:sp>
      <p:sp>
        <p:nvSpPr>
          <p:cNvPr id="114" name="CustomShape 4"/>
          <p:cNvSpPr/>
          <p:nvPr/>
        </p:nvSpPr>
        <p:spPr>
          <a:xfrm>
            <a:off x="246600" y="0"/>
            <a:ext cx="116874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select DB</a:t>
            </a:r>
            <a:endParaRPr lang="en-IN" sz="4000" b="0" strike="noStrike" spc="-1">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SELECT index</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ECHO message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sadd, smembers, sismember &amp; scard</a:t>
            </a:r>
            <a:endParaRPr lang="en-IN" sz="4000" b="0" strike="noStrike" spc="-1" dirty="0">
              <a:latin typeface="Arial"/>
            </a:endParaRPr>
          </a:p>
        </p:txBody>
      </p:sp>
      <p:sp>
        <p:nvSpPr>
          <p:cNvPr id="327" name="CustomShape 2"/>
          <p:cNvSpPr/>
          <p:nvPr/>
        </p:nvSpPr>
        <p:spPr>
          <a:xfrm>
            <a:off x="248400" y="762120"/>
            <a:ext cx="1168884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SADD</a:t>
            </a:r>
            <a:r>
              <a:rPr lang="en-US" sz="1800" b="0" strike="noStrike" spc="-1" dirty="0">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SMEMBERS</a:t>
            </a:r>
            <a:r>
              <a:rPr lang="en-US" sz="1800" b="0" strike="noStrike" spc="-1" dirty="0">
                <a:solidFill>
                  <a:srgbClr val="000000"/>
                </a:solidFill>
                <a:latin typeface="Arial"/>
                <a:ea typeface="DejaVu Sans"/>
              </a:rPr>
              <a:t> returns all the members of the set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SISMEMBER</a:t>
            </a:r>
            <a:r>
              <a:rPr lang="en-US" sz="1800" b="0" strike="noStrike" spc="-1" dirty="0">
                <a:solidFill>
                  <a:srgbClr val="000000"/>
                </a:solidFill>
                <a:latin typeface="Arial"/>
                <a:ea typeface="DejaVu Sans"/>
              </a:rPr>
              <a:t> returns if member is a member of the set stored at key.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a member of the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the set, or if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SCARD</a:t>
            </a:r>
            <a:r>
              <a:rPr lang="en-US" sz="1800" b="0" strike="noStrike" spc="-1" dirty="0">
                <a:solidFill>
                  <a:srgbClr val="000000"/>
                </a:solidFill>
                <a:latin typeface="Arial"/>
                <a:ea typeface="DejaVu Sans"/>
              </a:rPr>
              <a:t> returns the set cardinality (number of elements) of the set stored in key or returns 0 if key does not exist.</a:t>
            </a:r>
            <a:endParaRPr lang="en-IN" sz="1800" b="0" strike="noStrike" spc="-1" dirty="0">
              <a:latin typeface="Arial"/>
            </a:endParaRPr>
          </a:p>
        </p:txBody>
      </p:sp>
      <p:sp>
        <p:nvSpPr>
          <p:cNvPr id="328" name="CustomShape 3"/>
          <p:cNvSpPr/>
          <p:nvPr/>
        </p:nvSpPr>
        <p:spPr>
          <a:xfrm>
            <a:off x="248400" y="3422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SADD key member [member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SMEMBERS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SISMEMBER key member</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SCARD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29" name="CustomShape 4"/>
          <p:cNvSpPr/>
          <p:nvPr/>
        </p:nvSpPr>
        <p:spPr>
          <a:xfrm>
            <a:off x="3863752" y="4437112"/>
            <a:ext cx="8073488" cy="21470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point:1 101 102 103 104 105 106</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point:2 103 104 105 106 107 108</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smembers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sismembers point:1 103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scard point:1</a:t>
            </a:r>
            <a:endParaRPr lang="en-IN" sz="1800" b="0" strike="noStrike" spc="-1" dirty="0">
              <a:latin typeface="Arial"/>
            </a:endParaRPr>
          </a:p>
        </p:txBody>
      </p:sp>
      <p:sp>
        <p:nvSpPr>
          <p:cNvPr id="330"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sunion, sinter and sdiff</a:t>
            </a:r>
            <a:endParaRPr lang="en-IN" sz="5400" b="0" strike="noStrike" spc="-1">
              <a:latin typeface="Arial"/>
            </a:endParaRPr>
          </a:p>
        </p:txBody>
      </p:sp>
      <p:sp>
        <p:nvSpPr>
          <p:cNvPr id="3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 ainter &amp; sdiff</a:t>
            </a:r>
            <a:endParaRPr lang="en-IN" sz="4000" b="0" strike="noStrike" spc="-1">
              <a:latin typeface="Arial"/>
            </a:endParaRPr>
          </a:p>
        </p:txBody>
      </p:sp>
      <p:sp>
        <p:nvSpPr>
          <p:cNvPr id="334"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a:t>
            </a:r>
            <a:r>
              <a:rPr lang="en-US" sz="1800" b="0" strike="noStrike" spc="-1" dirty="0">
                <a:solidFill>
                  <a:srgbClr val="000000"/>
                </a:solidFill>
                <a:latin typeface="Arial"/>
                <a:ea typeface="DejaVu Sans"/>
              </a:rPr>
              <a:t> returns the members of the set resulting from the union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a:t>
            </a:r>
            <a:r>
              <a:rPr lang="en-US" sz="1800" b="0" strike="noStrike" spc="-1" dirty="0">
                <a:solidFill>
                  <a:srgbClr val="000000"/>
                </a:solidFill>
                <a:latin typeface="Arial"/>
                <a:ea typeface="DejaVu Sans"/>
              </a:rPr>
              <a:t> returns the members of the set resulting from the intersection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a:t>
            </a:r>
            <a:r>
              <a:rPr lang="en-US" sz="1800" b="0" strike="noStrike" spc="-1" dirty="0">
                <a:solidFill>
                  <a:srgbClr val="000000"/>
                </a:solidFill>
                <a:latin typeface="Arial"/>
                <a:ea typeface="DejaVu Sans"/>
              </a:rPr>
              <a:t> returns the members of the set resulting from the difference between the first set and all the successive sets.</a:t>
            </a:r>
            <a:endParaRPr lang="en-IN" sz="1800" b="0" strike="noStrike" spc="-1" dirty="0">
              <a:latin typeface="Arial"/>
            </a:endParaRPr>
          </a:p>
        </p:txBody>
      </p:sp>
      <p:sp>
        <p:nvSpPr>
          <p:cNvPr id="335" name="CustomShape 3"/>
          <p:cNvSpPr/>
          <p:nvPr/>
        </p:nvSpPr>
        <p:spPr>
          <a:xfrm>
            <a:off x="248400" y="25491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 key [key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 key [key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 key [key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36" name="CustomShape 4"/>
          <p:cNvSpPr/>
          <p:nvPr/>
        </p:nvSpPr>
        <p:spPr>
          <a:xfrm>
            <a:off x="248400" y="4104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37"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88288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sunionstore, sinterstore and sdiffstore</a:t>
            </a:r>
            <a:endParaRPr lang="en-IN" sz="5400" b="0" strike="noStrike" spc="-1">
              <a:latin typeface="Arial"/>
            </a:endParaRPr>
          </a:p>
        </p:txBody>
      </p:sp>
      <p:sp>
        <p:nvSpPr>
          <p:cNvPr id="34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sunionstore, sinterstore &amp; sdiffstore</a:t>
            </a:r>
            <a:endParaRPr lang="en-IN" sz="4000" b="0" strike="noStrike" spc="-1">
              <a:latin typeface="Arial"/>
            </a:endParaRPr>
          </a:p>
        </p:txBody>
      </p:sp>
      <p:sp>
        <p:nvSpPr>
          <p:cNvPr id="342"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SUNIONSTORE</a:t>
            </a:r>
            <a:r>
              <a:rPr lang="en-US" sz="1800" b="0" strike="noStrike" spc="-1" dirty="0">
                <a:solidFill>
                  <a:srgbClr val="000000"/>
                </a:solidFill>
                <a:latin typeface="Arial"/>
                <a:ea typeface="DejaVu Sans"/>
              </a:rPr>
              <a:t> command is equal to SUNION,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SINTERSTORE</a:t>
            </a:r>
            <a:r>
              <a:rPr lang="en-US" sz="1800" b="0" strike="noStrike" spc="-1" dirty="0">
                <a:solidFill>
                  <a:srgbClr val="000000"/>
                </a:solidFill>
                <a:latin typeface="Arial"/>
                <a:ea typeface="DejaVu Sans"/>
              </a:rPr>
              <a:t> command is equal to SINTER,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SDIFFSTORE</a:t>
            </a:r>
            <a:r>
              <a:rPr lang="en-US" sz="1800" b="0" strike="noStrike" spc="-1" dirty="0">
                <a:solidFill>
                  <a:srgbClr val="000000"/>
                </a:solidFill>
                <a:latin typeface="Arial"/>
                <a:ea typeface="DejaVu Sans"/>
              </a:rPr>
              <a:t> command is equal to SDIFF, but instead of returning the resulting set, it is stored in destination. If destination already exists, it is overwritten.</a:t>
            </a:r>
            <a:endParaRPr lang="en-IN" sz="1800" b="0" strike="noStrike" spc="-1" dirty="0">
              <a:latin typeface="Arial"/>
            </a:endParaRPr>
          </a:p>
        </p:txBody>
      </p:sp>
      <p:sp>
        <p:nvSpPr>
          <p:cNvPr id="343" name="CustomShape 3"/>
          <p:cNvSpPr/>
          <p:nvPr/>
        </p:nvSpPr>
        <p:spPr>
          <a:xfrm>
            <a:off x="248400" y="3026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SUNIONSTORE destination key [key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SINTERSTORE destination key [key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SDIFFSTORE destination key [key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44" name="CustomShape 4"/>
          <p:cNvSpPr/>
          <p:nvPr/>
        </p:nvSpPr>
        <p:spPr>
          <a:xfrm>
            <a:off x="248400" y="4409176"/>
            <a:ext cx="11688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45"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6" name="CustomShape 6"/>
          <p:cNvSpPr/>
          <p:nvPr/>
        </p:nvSpPr>
        <p:spPr>
          <a:xfrm>
            <a:off x="6095880" y="299916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smove, srem &amp; srandmember</a:t>
            </a:r>
            <a:endParaRPr lang="en-IN" sz="5400" b="0" strike="noStrike" spc="-1" dirty="0">
              <a:latin typeface="Arial"/>
            </a:endParaRPr>
          </a:p>
        </p:txBody>
      </p:sp>
      <p:sp>
        <p:nvSpPr>
          <p:cNvPr id="3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49" name="Table 3"/>
          <p:cNvGraphicFramePr/>
          <p:nvPr/>
        </p:nvGraphicFramePr>
        <p:xfrm>
          <a:off x="208440" y="12384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a:solidFill>
                            <a:srgbClr val="424242"/>
                          </a:solidFill>
                          <a:latin typeface="Arial"/>
                          <a:ea typeface="DejaVu Sans"/>
                        </a:rPr>
                        <a:t> randomkey</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smove, srem &amp; srandmember</a:t>
            </a:r>
            <a:endParaRPr lang="en-IN" sz="4000" b="0" strike="noStrike" spc="-1" dirty="0">
              <a:latin typeface="Arial"/>
            </a:endParaRPr>
          </a:p>
        </p:txBody>
      </p:sp>
      <p:sp>
        <p:nvSpPr>
          <p:cNvPr id="351"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SMOVE</a:t>
            </a:r>
            <a:r>
              <a:rPr lang="en-US" sz="1800" b="0" strike="noStrike" spc="-1" dirty="0">
                <a:solidFill>
                  <a:srgbClr val="000000"/>
                </a:solidFill>
                <a:latin typeface="Arial"/>
                <a:ea typeface="DejaVu Sans"/>
              </a:rPr>
              <a:t> moves member from the set at source to the set at destination.</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moved.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source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SREM</a:t>
            </a:r>
            <a:r>
              <a:rPr lang="en-US" sz="1800" b="0" strike="noStrike" spc="-1" dirty="0">
                <a:solidFill>
                  <a:srgbClr val="000000"/>
                </a:solidFill>
                <a:latin typeface="Arial"/>
                <a:ea typeface="DejaVu Sans"/>
              </a:rPr>
              <a:t> removes the specified members from the set stored at key. Specified members that are not a member of this set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SRANDMEMBER</a:t>
            </a:r>
            <a:r>
              <a:rPr lang="en-US" sz="1800" b="0" strike="noStrike" spc="-1" dirty="0">
                <a:solidFill>
                  <a:srgbClr val="000000"/>
                </a:solidFill>
                <a:latin typeface="Arial"/>
                <a:ea typeface="DejaVu Sans"/>
              </a:rPr>
              <a:t> returns a random element from the set value stored at key. If the provided count argument is positive, return an array of distinct elements.</a:t>
            </a:r>
            <a:endParaRPr lang="en-IN" sz="1800" b="0" strike="noStrike" spc="-1" dirty="0">
              <a:latin typeface="Arial"/>
            </a:endParaRPr>
          </a:p>
        </p:txBody>
      </p:sp>
      <p:sp>
        <p:nvSpPr>
          <p:cNvPr id="352" name="CustomShape 3"/>
          <p:cNvSpPr/>
          <p:nvPr/>
        </p:nvSpPr>
        <p:spPr>
          <a:xfrm>
            <a:off x="248400" y="33663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SMOVE source destination member</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SREM key member [member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SRANDMEMBER key [count]</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53" name="CustomShape 4"/>
          <p:cNvSpPr/>
          <p:nvPr/>
        </p:nvSpPr>
        <p:spPr>
          <a:xfrm>
            <a:off x="248400" y="464796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smove point:3 point:1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srem point:3 1 2 3 4 5</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 2</a:t>
            </a:r>
            <a:endParaRPr lang="en-IN" sz="1800" b="0" strike="noStrike" spc="-1" dirty="0">
              <a:latin typeface="Arial"/>
            </a:endParaRPr>
          </a:p>
        </p:txBody>
      </p:sp>
      <p:sp>
        <p:nvSpPr>
          <p:cNvPr id="354"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redis Sorted Sets</a:t>
            </a:r>
            <a:endParaRPr lang="en-IN" sz="5400" b="0" strike="noStrike" spc="-1" dirty="0">
              <a:latin typeface="Arial"/>
            </a:endParaRPr>
          </a:p>
        </p:txBody>
      </p:sp>
      <p:sp>
        <p:nvSpPr>
          <p:cNvPr id="35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57"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lang="en-IN" sz="1800" b="0" strike="noStrike" spc="-1">
              <a:latin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zadd</a:t>
            </a:r>
            <a:endParaRPr lang="en-IN" sz="5400" b="0" strike="noStrike" spc="-1">
              <a:latin typeface="Arial"/>
            </a:endParaRPr>
          </a:p>
        </p:txBody>
      </p:sp>
      <p:sp>
        <p:nvSpPr>
          <p:cNvPr id="3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zadd</a:t>
            </a:r>
            <a:endParaRPr lang="en-IN" sz="4000" b="0" strike="noStrike" spc="-1">
              <a:latin typeface="Arial"/>
            </a:endParaRPr>
          </a:p>
        </p:txBody>
      </p:sp>
      <p:sp>
        <p:nvSpPr>
          <p:cNvPr id="361" name="CustomShape 2"/>
          <p:cNvSpPr/>
          <p:nvPr/>
        </p:nvSpPr>
        <p:spPr>
          <a:xfrm>
            <a:off x="248400" y="762120"/>
            <a:ext cx="11688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ZADD</a:t>
            </a:r>
            <a:r>
              <a:rPr lang="en-US" sz="1800" b="0" strike="noStrike" spc="-1">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lang="en-US" sz="1800" b="1" strike="noStrike" spc="-1">
                <a:solidFill>
                  <a:srgbClr val="000000"/>
                </a:solidFill>
                <a:latin typeface="Arial"/>
                <a:ea typeface="DejaVu Sans"/>
              </a:rPr>
              <a:t>score values</a:t>
            </a:r>
            <a:r>
              <a:rPr lang="en-US" sz="1800" b="0" strike="noStrike" spc="-1">
                <a:solidFill>
                  <a:srgbClr val="000000"/>
                </a:solidFill>
                <a:latin typeface="Arial"/>
                <a:ea typeface="DejaVu Sans"/>
              </a:rPr>
              <a:t> should be the string representation of a double precision floating point number.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or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values are valid values as well.</a:t>
            </a:r>
            <a:endParaRPr lang="en-IN" sz="1800" b="0" strike="noStrike" spc="-1">
              <a:latin typeface="Arial"/>
            </a:endParaRPr>
          </a:p>
        </p:txBody>
      </p:sp>
      <p:sp>
        <p:nvSpPr>
          <p:cNvPr id="362" name="CustomShape 3"/>
          <p:cNvSpPr/>
          <p:nvPr/>
        </p:nvSpPr>
        <p:spPr>
          <a:xfrm>
            <a:off x="248400" y="2567160"/>
            <a:ext cx="1168884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ZADD key [NX|XX] [GT|LT] [CH] [INCR] score member [score member ...]</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363" name="CustomShape 4"/>
          <p:cNvSpPr/>
          <p:nvPr/>
        </p:nvSpPr>
        <p:spPr>
          <a:xfrm>
            <a:off x="248400" y="3101760"/>
            <a:ext cx="1180080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zero 5 apple 2 orange 1 grapes 4 mango 3 watermelon 1 red 2 blueberry 1 pink 3 kiwi 3 white 2 coconut 2 apple 1 mango 4 tomato 5 cherry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game:1 12 saleel 04 neel 28 deep 10 nitish 7 gau 5 ruhan 5 raj 10 kau 17 saleel 23 sangita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lang="en-IN" sz="1800" b="0" strike="noStrike" spc="-1">
              <a:latin typeface="Arial"/>
            </a:endParaRPr>
          </a:p>
        </p:txBody>
      </p:sp>
      <p:sp>
        <p:nvSpPr>
          <p:cNvPr id="364"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redis strings</a:t>
            </a:r>
            <a:endParaRPr lang="en-IN" sz="5400" b="0" strike="noStrike" spc="-1" dirty="0">
              <a:latin typeface="Arial"/>
            </a:endParaRP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zrange and zrevrange</a:t>
            </a:r>
            <a:endParaRPr lang="en-IN" sz="5400" b="0" strike="noStrike" spc="-1">
              <a:latin typeface="Arial"/>
            </a:endParaRPr>
          </a:p>
        </p:txBody>
      </p:sp>
      <p:sp>
        <p:nvSpPr>
          <p:cNvPr id="36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67" name="Table 3"/>
          <p:cNvGraphicFramePr/>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zrange</a:t>
            </a:r>
            <a:endParaRPr lang="en-IN" sz="4000" b="0" strike="noStrike" spc="-1">
              <a:latin typeface="Arial"/>
            </a:endParaRPr>
          </a:p>
        </p:txBody>
      </p:sp>
      <p:sp>
        <p:nvSpPr>
          <p:cNvPr id="369" name="CustomShape 2"/>
          <p:cNvSpPr/>
          <p:nvPr/>
        </p:nvSpPr>
        <p:spPr>
          <a:xfrm>
            <a:off x="248400" y="762120"/>
            <a:ext cx="98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ZRANGE</a:t>
            </a:r>
            <a:r>
              <a:rPr lang="en-US" sz="1800" b="0" strike="noStrike" spc="-1">
                <a:solidFill>
                  <a:srgbClr val="000000"/>
                </a:solidFill>
                <a:latin typeface="Arial"/>
                <a:ea typeface="DejaVu Sans"/>
              </a:rPr>
              <a:t> returns the specified range of elements in the sorted set stored at &lt;key&gt;. By default, the command performs an index range query. The </a:t>
            </a:r>
            <a:r>
              <a:rPr lang="en-US" sz="1800" b="1" strike="noStrike" spc="-1">
                <a:solidFill>
                  <a:srgbClr val="000000"/>
                </a:solidFill>
                <a:latin typeface="Arial"/>
                <a:ea typeface="DejaVu Sans"/>
              </a:rPr>
              <a:t>&lt;min&gt; and &lt;max&gt;</a:t>
            </a:r>
            <a:r>
              <a:rPr lang="en-US" sz="1800" b="0" strike="noStrike" spc="-1">
                <a:solidFill>
                  <a:srgbClr val="000000"/>
                </a:solidFill>
                <a:latin typeface="Arial"/>
                <a:ea typeface="DejaVu Sans"/>
              </a:rPr>
              <a:t> </a:t>
            </a:r>
            <a:r>
              <a:rPr lang="en-US" sz="1800" b="1" strike="noStrike" spc="-1">
                <a:solidFill>
                  <a:srgbClr val="000000"/>
                </a:solidFill>
                <a:latin typeface="Arial"/>
                <a:ea typeface="DejaVu Sans"/>
              </a:rPr>
              <a:t>(both inclusive range)</a:t>
            </a:r>
            <a:r>
              <a:rPr lang="en-US" sz="1800" b="0" strike="noStrike" spc="-1">
                <a:solidFill>
                  <a:srgbClr val="000000"/>
                </a:solidFill>
                <a:latin typeface="Arial"/>
                <a:ea typeface="DejaVu Sans"/>
              </a:rPr>
              <a:t> arguments represent zero-based indexes, where 0 is the first element and so on. If </a:t>
            </a:r>
            <a:r>
              <a:rPr lang="en-US" sz="1800" b="1" strike="noStrike" spc="-1">
                <a:solidFill>
                  <a:srgbClr val="000000"/>
                </a:solidFill>
                <a:latin typeface="Arial"/>
                <a:ea typeface="DejaVu Sans"/>
              </a:rPr>
              <a:t>BYSCORE</a:t>
            </a:r>
            <a:r>
              <a:rPr lang="en-US" sz="1800" b="0" strike="noStrike" spc="-1">
                <a:solidFill>
                  <a:srgbClr val="000000"/>
                </a:solidFill>
                <a:latin typeface="Arial"/>
                <a:ea typeface="DejaVu Sans"/>
              </a:rPr>
              <a:t> option is provided, the command behaves like </a:t>
            </a:r>
            <a:r>
              <a:rPr lang="en-US" sz="1800" b="1" strike="noStrike" spc="-1">
                <a:solidFill>
                  <a:srgbClr val="000000"/>
                </a:solidFill>
                <a:latin typeface="Arial"/>
                <a:ea typeface="DejaVu Sans"/>
              </a:rPr>
              <a:t>ZRANGEBYSCORE</a:t>
            </a:r>
            <a:r>
              <a:rPr lang="en-US" sz="1800" b="0" strike="noStrike" spc="-1">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 </a:t>
            </a:r>
            <a:r>
              <a:rPr lang="en-US" sz="1800" b="1" strike="noStrike" spc="-1">
                <a:solidFill>
                  <a:srgbClr val="000000"/>
                </a:solidFill>
                <a:latin typeface="Arial"/>
                <a:ea typeface="DejaVu Sans"/>
              </a:rPr>
              <a:t>(</a:t>
            </a:r>
            <a:r>
              <a:rPr lang="en-US" sz="1800" b="0" strike="noStrike" spc="-1">
                <a:solidFill>
                  <a:srgbClr val="000000"/>
                </a:solidFill>
                <a:latin typeface="Arial"/>
                <a:ea typeface="DejaVu Sans"/>
              </a:rPr>
              <a:t>.</a:t>
            </a:r>
            <a:endParaRPr lang="en-IN" sz="1800" b="0" strike="noStrike" spc="-1">
              <a:latin typeface="Arial"/>
            </a:endParaRPr>
          </a:p>
        </p:txBody>
      </p:sp>
      <p:sp>
        <p:nvSpPr>
          <p:cNvPr id="370" name="CustomShape 3"/>
          <p:cNvSpPr/>
          <p:nvPr/>
        </p:nvSpPr>
        <p:spPr>
          <a:xfrm>
            <a:off x="248400" y="3062880"/>
            <a:ext cx="982476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 key min max [BYSCORE|BYLEX] [REV] [LIMIT offset count] [WITHSCORES]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1" name="CustomShape 4"/>
          <p:cNvSpPr/>
          <p:nvPr/>
        </p:nvSpPr>
        <p:spPr>
          <a:xfrm>
            <a:off x="248400" y="386640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p:txBody>
      </p:sp>
      <p:sp>
        <p:nvSpPr>
          <p:cNvPr id="372"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3" name="CustomShape 6"/>
          <p:cNvSpPr/>
          <p:nvPr/>
        </p:nvSpPr>
        <p:spPr>
          <a:xfrm>
            <a:off x="10332000" y="682560"/>
            <a:ext cx="1889280" cy="570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BF360C"/>
                </a:solidFill>
                <a:latin typeface="Arial"/>
                <a:ea typeface="DejaVu Sans"/>
              </a:rPr>
              <a:t>  1) "neel"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2) "4"</a:t>
            </a:r>
            <a:endParaRPr lang="en-IN" sz="2200" b="0" strike="noStrike" spc="-1">
              <a:latin typeface="Arial"/>
            </a:endParaRPr>
          </a:p>
          <a:p>
            <a:pPr>
              <a:lnSpc>
                <a:spcPct val="100000"/>
              </a:lnSpc>
            </a:pPr>
            <a:r>
              <a:rPr lang="en-IN" sz="2200" b="0" strike="noStrike" spc="-1">
                <a:solidFill>
                  <a:srgbClr val="BF360C"/>
                </a:solidFill>
                <a:latin typeface="Arial"/>
                <a:ea typeface="DejaVu Sans"/>
              </a:rPr>
              <a:t>  3) "raj"</a:t>
            </a:r>
            <a:endParaRPr lang="en-IN" sz="2200" b="0" strike="noStrike" spc="-1">
              <a:latin typeface="Arial"/>
            </a:endParaRPr>
          </a:p>
          <a:p>
            <a:pPr>
              <a:lnSpc>
                <a:spcPct val="100000"/>
              </a:lnSpc>
            </a:pPr>
            <a:r>
              <a:rPr lang="en-IN" sz="2200" b="0" strike="noStrike" spc="-1">
                <a:solidFill>
                  <a:srgbClr val="BF360C"/>
                </a:solidFill>
                <a:latin typeface="Arial"/>
                <a:ea typeface="DejaVu Sans"/>
              </a:rPr>
              <a:t>  4)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5) "ruhan"</a:t>
            </a:r>
            <a:endParaRPr lang="en-IN" sz="2200" b="0" strike="noStrike" spc="-1">
              <a:latin typeface="Arial"/>
            </a:endParaRPr>
          </a:p>
          <a:p>
            <a:pPr>
              <a:lnSpc>
                <a:spcPct val="100000"/>
              </a:lnSpc>
            </a:pPr>
            <a:r>
              <a:rPr lang="en-IN" sz="2200" b="0" strike="noStrike" spc="-1">
                <a:solidFill>
                  <a:srgbClr val="BF360C"/>
                </a:solidFill>
                <a:latin typeface="Arial"/>
                <a:ea typeface="DejaVu Sans"/>
              </a:rPr>
              <a:t>  6)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7) "gau"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8) "7"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9) "kau"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10)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11) "nitish"</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12)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13)  "saleel"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14) "17"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15) "sangita"</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16) "23"</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17) "deep"</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18) "28"</a:t>
            </a:r>
            <a:endParaRPr lang="en-IN" sz="2200" b="0" strike="noStrike" spc="-1">
              <a:latin typeface="Arial"/>
            </a:endParaRPr>
          </a:p>
        </p:txBody>
      </p:sp>
      <p:sp>
        <p:nvSpPr>
          <p:cNvPr id="374" name="Line 7"/>
          <p:cNvSpPr/>
          <p:nvPr/>
        </p:nvSpPr>
        <p:spPr>
          <a:xfrm flipH="1">
            <a:off x="6458760" y="3960000"/>
            <a:ext cx="4017240" cy="597240"/>
          </a:xfrm>
          <a:prstGeom prst="line">
            <a:avLst/>
          </a:prstGeom>
          <a:ln w="50400">
            <a:solidFill>
              <a:srgbClr val="CDDC39"/>
            </a:solidFill>
            <a:round/>
            <a:headEnd type="triangle" w="med" len="med"/>
            <a:tailEnd type="diamond" w="med" len="med"/>
          </a:ln>
        </p:spPr>
        <p:style>
          <a:lnRef idx="0">
            <a:scrgbClr r="0" g="0" b="0"/>
          </a:lnRef>
          <a:fillRef idx="0">
            <a:scrgbClr r="0" g="0" b="0"/>
          </a:fillRef>
          <a:effectRef idx="0">
            <a:scrgbClr r="0" g="0" b="0"/>
          </a:effectRef>
          <a:fontRef idx="minor"/>
        </p:style>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zrevrange</a:t>
            </a:r>
            <a:endParaRPr lang="en-IN" sz="4000" b="0" strike="noStrike" spc="-1">
              <a:latin typeface="Arial"/>
            </a:endParaRPr>
          </a:p>
        </p:txBody>
      </p:sp>
      <p:sp>
        <p:nvSpPr>
          <p:cNvPr id="376"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REVRANGE</a:t>
            </a:r>
            <a:r>
              <a:rPr lang="en-US" sz="1800" b="0" strike="noStrike" spc="-1">
                <a:solidFill>
                  <a:srgbClr val="000000"/>
                </a:solidFill>
                <a:latin typeface="Arial"/>
                <a:ea typeface="DejaVu Sans"/>
              </a:rPr>
              <a:t> returns the specified range of elements in the sorted set stored at key. The elements are considered to be ordered from the highest to the lowest score. </a:t>
            </a:r>
            <a:endParaRPr lang="en-IN" sz="1800" b="0" strike="noStrike" spc="-1">
              <a:latin typeface="Arial"/>
            </a:endParaRPr>
          </a:p>
        </p:txBody>
      </p:sp>
      <p:sp>
        <p:nvSpPr>
          <p:cNvPr id="377" name="CustomShape 3"/>
          <p:cNvSpPr/>
          <p:nvPr/>
        </p:nvSpPr>
        <p:spPr>
          <a:xfrm>
            <a:off x="248400" y="1752840"/>
            <a:ext cx="982476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ZREVRANGE key start stop [WITHSCORES] </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378" name="CustomShape 4"/>
          <p:cNvSpPr/>
          <p:nvPr/>
        </p:nvSpPr>
        <p:spPr>
          <a:xfrm>
            <a:off x="248400" y="230976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 withscores</a:t>
            </a:r>
            <a:endParaRPr lang="en-IN" sz="1800" b="0" strike="noStrike" spc="-1">
              <a:latin typeface="Arial"/>
            </a:endParaRPr>
          </a:p>
        </p:txBody>
      </p:sp>
      <p:sp>
        <p:nvSpPr>
          <p:cNvPr id="379"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zrangebyscore &amp; zrevrangebyscore</a:t>
            </a:r>
            <a:endParaRPr lang="en-IN" sz="5400" b="0" strike="noStrike" spc="-1" dirty="0">
              <a:latin typeface="Arial"/>
            </a:endParaRPr>
          </a:p>
        </p:txBody>
      </p:sp>
      <p:sp>
        <p:nvSpPr>
          <p:cNvPr id="3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82" name="Table 3"/>
          <p:cNvGraphicFramePr/>
          <p:nvPr/>
        </p:nvGraphicFramePr>
        <p:xfrm>
          <a:off x="209520" y="12492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zrangebyscore &amp; zrevrangebyscore</a:t>
            </a:r>
            <a:endParaRPr lang="en-IN" sz="4000" b="0" strike="noStrike" spc="-1" dirty="0">
              <a:latin typeface="Arial"/>
            </a:endParaRPr>
          </a:p>
        </p:txBody>
      </p:sp>
      <p:sp>
        <p:nvSpPr>
          <p:cNvPr id="384" name="CustomShape 2"/>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ZRANGEBYSCORE</a:t>
            </a:r>
            <a:r>
              <a:rPr lang="en-US" sz="1800" b="0" strike="noStrike" spc="-1" dirty="0">
                <a:solidFill>
                  <a:srgbClr val="000000"/>
                </a:solidFill>
                <a:latin typeface="Arial"/>
                <a:ea typeface="DejaVu Sans"/>
              </a:rPr>
              <a:t> returns all the elements in the sorted set at key with a score between min and max </a:t>
            </a:r>
            <a:r>
              <a:rPr lang="en-US" sz="1800" b="1" strike="noStrike" spc="-1" dirty="0">
                <a:solidFill>
                  <a:srgbClr val="000000"/>
                </a:solidFill>
                <a:latin typeface="Arial"/>
                <a:ea typeface="DejaVu Sans"/>
              </a:rPr>
              <a:t>(including elements with score equal to min or max)</a:t>
            </a:r>
            <a:r>
              <a:rPr lang="en-US" sz="1800" b="0" strike="noStrike" spc="-1" dirty="0">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ZREVRANGEBYSCORE</a:t>
            </a:r>
            <a:r>
              <a:rPr lang="en-US" sz="1800" b="0" strike="noStrike" spc="-1" dirty="0">
                <a:solidFill>
                  <a:srgbClr val="000000"/>
                </a:solidFill>
                <a:latin typeface="Arial"/>
                <a:ea typeface="DejaVu Sans"/>
              </a:rPr>
              <a:t> returns all the elements in the sorted set at key with a score between max and min (including elements with score equal to max or min).</a:t>
            </a:r>
            <a:endParaRPr lang="en-IN" sz="1800" b="0" strike="noStrike" spc="-1" dirty="0">
              <a:latin typeface="Arial"/>
            </a:endParaRPr>
          </a:p>
        </p:txBody>
      </p:sp>
      <p:sp>
        <p:nvSpPr>
          <p:cNvPr id="385" name="CustomShape 3"/>
          <p:cNvSpPr/>
          <p:nvPr/>
        </p:nvSpPr>
        <p:spPr>
          <a:xfrm>
            <a:off x="248400" y="2911320"/>
            <a:ext cx="982476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ZRANGEBYSCORE key min max [WITHSCORES] [LIMIT offset count]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ZREVRANGEBYSCORE key max min [WITHSCORES] [LIMIT offset count]</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86" name="CustomShape 4"/>
          <p:cNvSpPr/>
          <p:nvPr/>
        </p:nvSpPr>
        <p:spPr>
          <a:xfrm>
            <a:off x="288000" y="375192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limit 1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p:txBody>
      </p:sp>
      <p:sp>
        <p:nvSpPr>
          <p:cNvPr id="38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zrank, zrevrank and zscore, zmscore</a:t>
            </a:r>
            <a:endParaRPr lang="en-IN" sz="5400" b="0" strike="noStrike" spc="-1">
              <a:latin typeface="Arial"/>
            </a:endParaRPr>
          </a:p>
        </p:txBody>
      </p:sp>
      <p:sp>
        <p:nvSpPr>
          <p:cNvPr id="38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zrank, zrevrank &amp; zscore, zmscore</a:t>
            </a:r>
            <a:endParaRPr lang="en-IN" sz="4000" b="0" strike="noStrike" spc="-1">
              <a:latin typeface="Arial"/>
            </a:endParaRPr>
          </a:p>
        </p:txBody>
      </p:sp>
      <p:sp>
        <p:nvSpPr>
          <p:cNvPr id="391" name="CustomShape 2"/>
          <p:cNvSpPr/>
          <p:nvPr/>
        </p:nvSpPr>
        <p:spPr>
          <a:xfrm>
            <a:off x="248400" y="762120"/>
            <a:ext cx="1169676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ZRANK</a:t>
            </a:r>
            <a:r>
              <a:rPr lang="en-US" sz="1800" b="0" strike="noStrike" spc="-1" dirty="0">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ZREVRANK</a:t>
            </a:r>
            <a:r>
              <a:rPr lang="en-US" sz="1800" b="0" strike="noStrike" spc="-1" dirty="0">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ZSCORE</a:t>
            </a:r>
            <a:r>
              <a:rPr lang="en-US" sz="1800" b="0" strike="noStrike" spc="-1" dirty="0">
                <a:solidFill>
                  <a:srgbClr val="000000"/>
                </a:solidFill>
                <a:latin typeface="Arial"/>
                <a:ea typeface="DejaVu Sans"/>
              </a:rPr>
              <a:t> returns the score of member in the sorted set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ZMSCORE</a:t>
            </a:r>
            <a:r>
              <a:rPr lang="en-US" sz="1800" b="0" strike="noStrike" spc="-1" dirty="0">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lang="en-IN" sz="1800" b="0" strike="noStrike" spc="-1" dirty="0">
              <a:latin typeface="Arial"/>
            </a:endParaRPr>
          </a:p>
        </p:txBody>
      </p:sp>
      <p:sp>
        <p:nvSpPr>
          <p:cNvPr id="392" name="CustomShape 3"/>
          <p:cNvSpPr/>
          <p:nvPr/>
        </p:nvSpPr>
        <p:spPr>
          <a:xfrm>
            <a:off x="248400" y="335016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ZRANK key member</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ZREVRANK key member</a:t>
            </a:r>
            <a:endParaRPr lang="en-IN" spc="-1" dirty="0">
              <a:solidFill>
                <a:srgbClr val="00B0F0"/>
              </a:solidFill>
              <a:latin typeface="Source Code Pro" panose="020B0509030403020204" pitchFamily="49" charset="0"/>
              <a:ea typeface="Source Code Pro" panose="020B0509030403020204" pitchFamily="49" charset="0"/>
            </a:endParaRPr>
          </a:p>
          <a:p>
            <a:endParaRPr lang="en-US"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ZSCORE key member</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ZMSCORE key member [member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93" name="CustomShape 4"/>
          <p:cNvSpPr/>
          <p:nvPr/>
        </p:nvSpPr>
        <p:spPr>
          <a:xfrm>
            <a:off x="248400" y="5087160"/>
            <a:ext cx="1180080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zrank game:1 saleel</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zrevrank game:1 saleel</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zscore game:1 saleel</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zmscore game:1 saleel sharmin</a:t>
            </a:r>
            <a:endParaRPr lang="en-IN" sz="1800" b="0" strike="noStrike" spc="-1">
              <a:latin typeface="Arial"/>
            </a:endParaRPr>
          </a:p>
        </p:txBody>
      </p:sp>
      <p:sp>
        <p:nvSpPr>
          <p:cNvPr id="39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zcount, zrem, zrandmember</a:t>
            </a:r>
            <a:endParaRPr lang="en-IN" sz="5400" b="0" strike="noStrike" spc="-1">
              <a:latin typeface="Arial"/>
            </a:endParaRPr>
          </a:p>
        </p:txBody>
      </p:sp>
      <p:sp>
        <p:nvSpPr>
          <p:cNvPr id="39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zcount, zrem, zrandmember</a:t>
            </a:r>
            <a:endParaRPr lang="en-IN" sz="4000" b="0" strike="noStrike" spc="-1">
              <a:latin typeface="Arial"/>
            </a:endParaRPr>
          </a:p>
        </p:txBody>
      </p:sp>
      <p:sp>
        <p:nvSpPr>
          <p:cNvPr id="398"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399" name="CustomShape 3"/>
          <p:cNvSpPr/>
          <p:nvPr/>
        </p:nvSpPr>
        <p:spPr>
          <a:xfrm>
            <a:off x="248400" y="2896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ZCOUNT key min max</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ZREM key member [member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ZRANDMEMBER key [count [WITHSCORES]]</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00" name="CustomShape 4"/>
          <p:cNvSpPr/>
          <p:nvPr/>
        </p:nvSpPr>
        <p:spPr>
          <a:xfrm>
            <a:off x="248400" y="4193640"/>
            <a:ext cx="1180080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zrem iplTeamRank "Dummy Team" "Dummy Team1" "Dummy Team2"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 3</a:t>
            </a:r>
            <a:endParaRPr lang="en-IN" sz="1800" b="0" strike="noStrike" spc="-1" dirty="0">
              <a:latin typeface="Arial"/>
            </a:endParaRPr>
          </a:p>
        </p:txBody>
      </p:sp>
      <p:sp>
        <p:nvSpPr>
          <p:cNvPr id="40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zunion, zinter and zdiff</a:t>
            </a:r>
            <a:endParaRPr lang="en-IN" sz="5400" b="0" strike="noStrike" spc="-1">
              <a:latin typeface="Arial"/>
            </a:endParaRPr>
          </a:p>
        </p:txBody>
      </p:sp>
      <p:sp>
        <p:nvSpPr>
          <p:cNvPr id="40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set key</a:t>
            </a:r>
            <a:endParaRPr lang="en-IN" sz="5400" b="0" strike="noStrike" spc="-1">
              <a:latin typeface="Arial"/>
            </a:endParaRPr>
          </a:p>
        </p:txBody>
      </p:sp>
      <p:sp>
        <p:nvSpPr>
          <p:cNvPr id="12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zunion, zinter, zdiff</a:t>
            </a:r>
            <a:endParaRPr lang="en-IN" sz="4000" b="0" strike="noStrike" spc="-1">
              <a:latin typeface="Arial"/>
            </a:endParaRPr>
          </a:p>
        </p:txBody>
      </p:sp>
      <p:sp>
        <p:nvSpPr>
          <p:cNvPr id="405"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406" name="CustomShape 3"/>
          <p:cNvSpPr/>
          <p:nvPr/>
        </p:nvSpPr>
        <p:spPr>
          <a:xfrm>
            <a:off x="248400" y="40489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ZUNION numkeys key [key ...] [WEIGHTS weight [weight ...]] [AGGREGATE SUM|MIN|MAX] [WITHSCORES]</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ZINTER numkeys key [key ...] [WEIGHTS weight [weight ...]] [AGGREGATE SUM|MIN|MAX] [WITHSCORES]</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ZDIFF numkeys key [key ...] [WITHSCORES]</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0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flushdb and flushall</a:t>
            </a:r>
            <a:endParaRPr lang="en-IN" sz="5400" b="0" strike="noStrike" spc="-1">
              <a:latin typeface="Arial"/>
            </a:endParaRPr>
          </a:p>
        </p:txBody>
      </p:sp>
      <p:sp>
        <p:nvSpPr>
          <p:cNvPr id="40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flushdb &amp; flushall</a:t>
            </a:r>
            <a:endParaRPr lang="en-IN" sz="4000" b="0" strike="noStrike" spc="-1">
              <a:latin typeface="Arial"/>
            </a:endParaRPr>
          </a:p>
        </p:txBody>
      </p:sp>
      <p:sp>
        <p:nvSpPr>
          <p:cNvPr id="411" name="CustomShape 2"/>
          <p:cNvSpPr/>
          <p:nvPr/>
        </p:nvSpPr>
        <p:spPr>
          <a:xfrm>
            <a:off x="248400" y="4948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FLUSHDB [ASYNC|SYNC]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FLUSHALL [ASYNC|SYNC]</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12" name="CustomShape 3"/>
          <p:cNvSpPr/>
          <p:nvPr/>
        </p:nvSpPr>
        <p:spPr>
          <a:xfrm>
            <a:off x="248400" y="577764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flushdb</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flushall</a:t>
            </a:r>
            <a:endParaRPr lang="en-IN" sz="1800" b="0" strike="noStrike" spc="-1" dirty="0">
              <a:latin typeface="Arial"/>
            </a:endParaRPr>
          </a:p>
        </p:txBody>
      </p:sp>
      <p:sp>
        <p:nvSpPr>
          <p:cNvPr id="413"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4" name="CustomShape 5"/>
          <p:cNvSpPr/>
          <p:nvPr/>
        </p:nvSpPr>
        <p:spPr>
          <a:xfrm>
            <a:off x="248400" y="762120"/>
            <a:ext cx="11696760" cy="377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FLUSHDB</a:t>
            </a:r>
            <a:r>
              <a:rPr lang="en-US" sz="1800" b="0" strike="noStrike" spc="-1" dirty="0">
                <a:solidFill>
                  <a:srgbClr val="000000"/>
                </a:solidFill>
                <a:latin typeface="Arial"/>
                <a:ea typeface="DejaVu Sans"/>
              </a:rPr>
              <a:t> delete all the keys of the currently selected DB. Default,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will synchronously flush all keys from the database.</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FLUSHALL</a:t>
            </a:r>
            <a:r>
              <a:rPr lang="en-US" sz="1800" b="0" strike="noStrike" spc="-1" dirty="0">
                <a:solidFill>
                  <a:srgbClr val="000000"/>
                </a:solidFill>
                <a:latin typeface="Arial"/>
                <a:ea typeface="DejaVu Sans"/>
              </a:rPr>
              <a:t> delete all the keys of the existing DB not just the currently selected one. By default,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will synchronously flush all the databases.</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redis EVAL script</a:t>
            </a:r>
            <a:endParaRPr lang="en-IN" sz="5400" b="0" strike="noStrike" spc="-1" dirty="0">
              <a:latin typeface="Arial"/>
            </a:endParaRPr>
          </a:p>
        </p:txBody>
      </p:sp>
      <p:sp>
        <p:nvSpPr>
          <p:cNvPr id="41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417" name="CustomShape 3"/>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0" y="7272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19" name="CustomShape 2"/>
          <p:cNvSpPr/>
          <p:nvPr/>
        </p:nvSpPr>
        <p:spPr>
          <a:xfrm>
            <a:off x="288000" y="2061720"/>
            <a:ext cx="11651040" cy="404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dirty="0">
                <a:solidFill>
                  <a:srgbClr val="000000"/>
                </a:solidFill>
                <a:latin typeface="Arial"/>
                <a:ea typeface="DejaVu Sans"/>
              </a:rPr>
              <a:t>EVAL</a:t>
            </a:r>
            <a:r>
              <a:rPr lang="en-IN" sz="2000" b="0" strike="noStrike" spc="-1" dirty="0">
                <a:solidFill>
                  <a:srgbClr val="000000"/>
                </a:solidFill>
                <a:latin typeface="Arial"/>
                <a:ea typeface="DejaVu Sans"/>
              </a:rPr>
              <a:t> is used to evaluate scripts using the Lua interpreter built into Redis starting from version 2.6.0.</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first argument of EVAL</a:t>
            </a:r>
            <a:r>
              <a:rPr lang="en-IN" sz="2000" b="0" strike="noStrike" spc="-1" dirty="0">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second argument of EVAL</a:t>
            </a:r>
            <a:r>
              <a:rPr lang="en-IN" sz="2000" b="0" strike="noStrike" spc="-1" dirty="0">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dirty="0">
                <a:solidFill>
                  <a:srgbClr val="000000"/>
                </a:solidFill>
                <a:latin typeface="Arial"/>
                <a:ea typeface="DejaVu Sans"/>
              </a:rPr>
              <a:t>KEYS global variable</a:t>
            </a:r>
            <a:r>
              <a:rPr lang="en-IN" sz="2000" b="0" strike="noStrike" spc="-1" dirty="0">
                <a:solidFill>
                  <a:srgbClr val="000000"/>
                </a:solidFill>
                <a:latin typeface="Arial"/>
                <a:ea typeface="DejaVu Sans"/>
              </a:rPr>
              <a:t> in the form of a one-based array (so </a:t>
            </a:r>
            <a:r>
              <a:rPr lang="en-IN" sz="2000" b="1" strike="noStrike" spc="-1" dirty="0">
                <a:solidFill>
                  <a:srgbClr val="000000"/>
                </a:solidFill>
                <a:latin typeface="Arial"/>
                <a:ea typeface="DejaVu Sans"/>
              </a:rPr>
              <a:t>KEYS[1], KEYS[2], ...</a:t>
            </a:r>
            <a:r>
              <a:rPr lang="en-IN" sz="2000" b="0" strike="noStrike" spc="-1" dirty="0">
                <a:solidFill>
                  <a:srgbClr val="000000"/>
                </a:solidFill>
                <a:latin typeface="Arial"/>
                <a:ea typeface="DejaVu Sans"/>
              </a:rPr>
              <a:t>).</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Arial"/>
                <a:ea typeface="DejaVu Sans"/>
              </a:rPr>
              <a:t>All the additional arguments should not represent key names and can be accessed by Lua using the </a:t>
            </a:r>
            <a:r>
              <a:rPr lang="en-IN" sz="2000" b="1" strike="noStrike" spc="-1" dirty="0">
                <a:solidFill>
                  <a:srgbClr val="000000"/>
                </a:solidFill>
                <a:latin typeface="Arial"/>
                <a:ea typeface="DejaVu Sans"/>
              </a:rPr>
              <a:t>ARGV global variable</a:t>
            </a:r>
            <a:r>
              <a:rPr lang="en-IN" sz="2000" b="0" strike="noStrike" spc="-1" dirty="0">
                <a:solidFill>
                  <a:srgbClr val="000000"/>
                </a:solidFill>
                <a:latin typeface="Arial"/>
                <a:ea typeface="DejaVu Sans"/>
              </a:rPr>
              <a:t>, very similarly to what happens with keys (so </a:t>
            </a:r>
            <a:r>
              <a:rPr lang="en-IN" sz="2000" b="1" strike="noStrike" spc="-1" dirty="0">
                <a:solidFill>
                  <a:srgbClr val="000000"/>
                </a:solidFill>
                <a:latin typeface="Arial"/>
                <a:ea typeface="DejaVu Sans"/>
              </a:rPr>
              <a:t>ARGV[1], ARGV[2], ...</a:t>
            </a:r>
            <a:r>
              <a:rPr lang="en-IN" sz="2000" b="0" strike="noStrike" spc="-1" dirty="0">
                <a:solidFill>
                  <a:srgbClr val="000000"/>
                </a:solidFill>
                <a:latin typeface="Arial"/>
                <a:ea typeface="DejaVu Sans"/>
              </a:rPr>
              <a:t>).</a:t>
            </a:r>
            <a:endParaRPr lang="en-IN" sz="2000" b="0" strike="noStrike" spc="-1" dirty="0">
              <a:latin typeface="Arial"/>
            </a:endParaRPr>
          </a:p>
        </p:txBody>
      </p:sp>
      <p:sp>
        <p:nvSpPr>
          <p:cNvPr id="420" name="CustomShape 3"/>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421" name="CustomShape 4"/>
          <p:cNvSpPr/>
          <p:nvPr/>
        </p:nvSpPr>
        <p:spPr>
          <a:xfrm>
            <a:off x="576000" y="150408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2" name="CustomShape 5"/>
          <p:cNvSpPr/>
          <p:nvPr/>
        </p:nvSpPr>
        <p:spPr>
          <a:xfrm>
            <a:off x="288000" y="5543280"/>
            <a:ext cx="10823040" cy="99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1" strike="noStrike" spc="-1" dirty="0">
                <a:solidFill>
                  <a:srgbClr val="000000"/>
                </a:solidFill>
                <a:latin typeface="Arial"/>
                <a:ea typeface="Open Sans"/>
              </a:rPr>
              <a:t>KEYS[1], KEYS[2], . . .  </a:t>
            </a:r>
            <a:r>
              <a:rPr lang="en-IN" sz="1800" b="0" strike="noStrike" spc="-1" dirty="0">
                <a:solidFill>
                  <a:srgbClr val="000000"/>
                </a:solidFill>
                <a:latin typeface="Arial"/>
                <a:ea typeface="Open Sans"/>
              </a:rPr>
              <a:t>and</a:t>
            </a:r>
            <a:r>
              <a:rPr lang="en-IN" sz="1800" b="1" strike="noStrike" spc="-1" dirty="0">
                <a:solidFill>
                  <a:srgbClr val="000000"/>
                </a:solidFill>
                <a:latin typeface="Arial"/>
                <a:ea typeface="Open Sans"/>
              </a:rPr>
              <a:t> ARGV[1], ARGV[2]</a:t>
            </a:r>
            <a:r>
              <a:rPr lang="en-IN" sz="1800" b="0" strike="noStrike" spc="-1" dirty="0">
                <a:solidFill>
                  <a:srgbClr val="000000"/>
                </a:solidFill>
                <a:latin typeface="Arial"/>
                <a:ea typeface="Open Sans"/>
              </a:rPr>
              <a:t>.</a:t>
            </a:r>
            <a:r>
              <a:rPr lang="en-IN" sz="1800" b="1" strike="noStrike" spc="-1" dirty="0">
                <a:solidFill>
                  <a:srgbClr val="000000"/>
                </a:solidFill>
                <a:latin typeface="Arial"/>
                <a:ea typeface="Open Sans"/>
              </a:rPr>
              <a:t>, . . . </a:t>
            </a:r>
            <a:r>
              <a:rPr lang="en-IN" sz="1800" b="0" strike="noStrike" spc="-1" dirty="0">
                <a:solidFill>
                  <a:srgbClr val="000000"/>
                </a:solidFill>
                <a:latin typeface="Arial"/>
                <a:ea typeface="Open Sans"/>
              </a:rPr>
              <a:t>must be in upper case.</a:t>
            </a:r>
            <a:endParaRPr lang="en-IN" sz="1800" b="0" strike="noStrike" spc="-1" dirty="0">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4" name="CustomShape 2"/>
          <p:cNvSpPr/>
          <p:nvPr/>
        </p:nvSpPr>
        <p:spPr>
          <a:xfrm>
            <a:off x="432720" y="122400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5" name="CustomShape 3"/>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
        <p:nvSpPr>
          <p:cNvPr id="426" name="CustomShape 4"/>
          <p:cNvSpPr/>
          <p:nvPr/>
        </p:nvSpPr>
        <p:spPr>
          <a:xfrm>
            <a:off x="216000" y="2253600"/>
            <a:ext cx="11752920" cy="379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'Hello World!'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"local x = 'Hello World!'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('echo', 'Hello')"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ARGV[1] + ARGV[2] + ARGV[3]" 0 3 3 4</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('keys',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('keys','*')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a:t>
            </a:r>
            <a:r>
              <a:rPr lang="en-IN" sz="1800" b="0" strike="noStrike" spc="-1" dirty="0" err="1">
                <a:solidFill>
                  <a:srgbClr val="FF5733"/>
                </a:solidFill>
                <a:latin typeface="Consolas"/>
                <a:ea typeface="SimSun"/>
              </a:rPr>
              <a:t>mget</a:t>
            </a:r>
            <a:r>
              <a:rPr lang="en-IN" sz="1800" b="0" strike="noStrike" spc="-1" dirty="0">
                <a:solidFill>
                  <a:srgbClr val="FF5733"/>
                </a:solidFill>
                <a:latin typeface="Consolas"/>
                <a:ea typeface="SimSun"/>
              </a:rPr>
              <a:t>', KEYS[1],KEYS[2],KEYS[3]) return x" 3 a b c</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a:t>
            </a:r>
            <a:r>
              <a:rPr lang="en-IN" sz="1800" b="0" strike="noStrike" spc="-1" dirty="0" err="1">
                <a:solidFill>
                  <a:srgbClr val="FF5733"/>
                </a:solidFill>
                <a:latin typeface="Consolas"/>
                <a:ea typeface="SimSun"/>
              </a:rPr>
              <a:t>mget</a:t>
            </a:r>
            <a:r>
              <a:rPr lang="en-IN" sz="1800" b="0" strike="noStrike" spc="-1" dirty="0">
                <a:solidFill>
                  <a:srgbClr val="FF5733"/>
                </a:solidFill>
                <a:latin typeface="Consolas"/>
                <a:ea typeface="SimSun"/>
              </a:rPr>
              <a:t>', KEYS[1],KEYS[2],KEYS[3])" 3 a b c</a:t>
            </a:r>
            <a:endParaRPr lang="en-IN" sz="1800" b="0" strike="noStrike" spc="-1" dirty="0">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8" name="CustomShape 2"/>
          <p:cNvSpPr/>
          <p:nvPr/>
        </p:nvSpPr>
        <p:spPr>
          <a:xfrm>
            <a:off x="432720" y="122400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9" name="CustomShape 3"/>
          <p:cNvSpPr/>
          <p:nvPr/>
        </p:nvSpPr>
        <p:spPr>
          <a:xfrm>
            <a:off x="216000" y="2253600"/>
            <a:ext cx="1173852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a:t>
            </a:r>
            <a:r>
              <a:rPr lang="en-IN" sz="1800" b="0" strike="noStrike" spc="-1" dirty="0" err="1">
                <a:solidFill>
                  <a:srgbClr val="FF5733"/>
                </a:solidFill>
                <a:latin typeface="Consolas"/>
                <a:ea typeface="SimSun"/>
              </a:rPr>
              <a:t>zrank</a:t>
            </a:r>
            <a:r>
              <a:rPr lang="en-IN" sz="1800" b="0" strike="noStrike" spc="-1" dirty="0">
                <a:solidFill>
                  <a:srgbClr val="FF5733"/>
                </a:solidFill>
                <a:latin typeface="Consolas"/>
                <a:ea typeface="SimSun"/>
              </a:rPr>
              <a:t>', 'game:1', ARGV[1])" 0 saleel</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p:txBody>
      </p:sp>
      <p:sp>
        <p:nvSpPr>
          <p:cNvPr id="430" name="CustomShape 4"/>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redis pub/sub</a:t>
            </a:r>
            <a:endParaRPr lang="en-IN" sz="5400" b="0" strike="noStrike" spc="-1" dirty="0">
              <a:latin typeface="Arial"/>
            </a:endParaRPr>
          </a:p>
        </p:txBody>
      </p:sp>
      <p:sp>
        <p:nvSpPr>
          <p:cNvPr id="4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subscribe, publish</a:t>
            </a:r>
            <a:endParaRPr lang="en-IN" sz="4000" b="0" strike="noStrike" spc="-1">
              <a:latin typeface="Arial"/>
            </a:endParaRPr>
          </a:p>
        </p:txBody>
      </p:sp>
      <p:sp>
        <p:nvSpPr>
          <p:cNvPr id="434"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SUBSCRIBE channel [channel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PUBLISH channel message</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UNSUBSCRIBE [channel [channel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35" name="CustomShape 3"/>
          <p:cNvSpPr/>
          <p:nvPr/>
        </p:nvSpPr>
        <p:spPr>
          <a:xfrm>
            <a:off x="248400" y="4517640"/>
            <a:ext cx="1194228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vi mseb </a:t>
            </a:r>
            <a:r>
              <a:rPr lang="en-IN" sz="1800" b="0" strike="noStrike" spc="-1">
                <a:solidFill>
                  <a:srgbClr val="76FF03"/>
                </a:solidFill>
                <a:latin typeface="Consolas"/>
                <a:ea typeface="SimSun"/>
              </a:rPr>
              <a:t># Client:1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mseb    </a:t>
            </a:r>
            <a:r>
              <a:rPr lang="en-IN" sz="1800" b="0" strike="noStrike" spc="-1">
                <a:solidFill>
                  <a:srgbClr val="76FF03"/>
                </a:solidFill>
                <a:latin typeface="Consolas"/>
                <a:ea typeface="SimSun"/>
              </a:rPr>
              <a:t># Client:2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bsnl "Your BSNL bill is generated and is due on 06-07-2021"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vi "Your VI bill is generated and is due on 06-07-2021"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unsubscribe OR unsubscribe vi mseb</a:t>
            </a:r>
            <a:endParaRPr lang="en-IN" sz="1800" b="0" strike="noStrike" spc="-1">
              <a:latin typeface="Arial"/>
            </a:endParaRPr>
          </a:p>
        </p:txBody>
      </p:sp>
      <p:sp>
        <p:nvSpPr>
          <p:cNvPr id="436"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7"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SUBSCRIBE</a:t>
            </a:r>
            <a:r>
              <a:rPr lang="en-US" sz="1800" b="0" strike="noStrike" spc="-1" dirty="0">
                <a:solidFill>
                  <a:srgbClr val="000000"/>
                </a:solidFill>
                <a:latin typeface="Arial"/>
                <a:ea typeface="DejaVu Sans"/>
              </a:rPr>
              <a:t> subscribes the client to the specified channels. Once the client enters the subscribed state it is not supposed to issue any other commands.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PUBLISH</a:t>
            </a:r>
            <a:r>
              <a:rPr lang="en-US" sz="1800" b="0" strike="noStrike" spc="-1" dirty="0">
                <a:solidFill>
                  <a:srgbClr val="000000"/>
                </a:solidFill>
                <a:latin typeface="Arial"/>
                <a:ea typeface="DejaVu Sans"/>
              </a:rPr>
              <a:t> posts a message to the given channel.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UNSUBSCRIBE</a:t>
            </a:r>
            <a:r>
              <a:rPr lang="en-US" sz="1800" b="0" strike="noStrike" spc="-1" dirty="0">
                <a:solidFill>
                  <a:srgbClr val="000000"/>
                </a:solidFill>
                <a:latin typeface="Arial"/>
                <a:ea typeface="DejaVu Sans"/>
              </a:rPr>
              <a:t> unsubscribes the client from the given channels, or from all of them if none is given. When no channels are specified, the client is unsubscribed from all the previously subscribed channels.</a:t>
            </a:r>
            <a:endParaRPr lang="en-IN" sz="1800" b="0" strike="noStrike" spc="-1" dirty="0">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redis geo</a:t>
            </a:r>
            <a:endParaRPr lang="en-IN" sz="5400" b="0" strike="noStrike" spc="-1" dirty="0">
              <a:latin typeface="Arial"/>
            </a:endParaRPr>
          </a:p>
        </p:txBody>
      </p:sp>
      <p:sp>
        <p:nvSpPr>
          <p:cNvPr id="43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 key</a:t>
            </a:r>
            <a:endParaRPr lang="en-IN" sz="4000" b="0" strike="noStrike" spc="-1">
              <a:latin typeface="Arial"/>
            </a:endParaRPr>
          </a:p>
        </p:txBody>
      </p:sp>
      <p:sp>
        <p:nvSpPr>
          <p:cNvPr id="123"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SET</a:t>
            </a:r>
            <a:r>
              <a:rPr lang="en-IN" sz="1800" b="0" strike="noStrike" spc="-1">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a:latin typeface="Arial"/>
            </a:endParaRPr>
          </a:p>
        </p:txBody>
      </p:sp>
      <p:sp>
        <p:nvSpPr>
          <p:cNvPr id="124" name="CustomShape 3"/>
          <p:cNvSpPr/>
          <p:nvPr/>
        </p:nvSpPr>
        <p:spPr>
          <a:xfrm>
            <a:off x="246600" y="3790800"/>
            <a:ext cx="906228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server:1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otp:1 455676 ex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otp:2 236767 px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"host name" stp5 </a:t>
            </a:r>
            <a:r>
              <a:rPr lang="en-IN" sz="1800" b="0" strike="noStrike" spc="-1" dirty="0" err="1">
                <a:solidFill>
                  <a:srgbClr val="FF5733"/>
                </a:solidFill>
                <a:latin typeface="Consolas"/>
                <a:ea typeface="SimSun"/>
              </a:rPr>
              <a:t>nx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set user:1 "saleel" xx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ex 100 get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keepttl</a:t>
            </a:r>
            <a:endParaRPr lang="en-IN" sz="1800" b="0" strike="noStrike" spc="-1" dirty="0">
              <a:latin typeface="Arial"/>
            </a:endParaRPr>
          </a:p>
        </p:txBody>
      </p:sp>
      <p:graphicFrame>
        <p:nvGraphicFramePr>
          <p:cNvPr id="125" name="Table 4"/>
          <p:cNvGraphicFramePr/>
          <p:nvPr/>
        </p:nvGraphicFramePr>
        <p:xfrm>
          <a:off x="246600" y="2285640"/>
          <a:ext cx="9067680" cy="146448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6612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nSpc>
                          <a:spcPct val="100000"/>
                        </a:lnSpc>
                      </a:pPr>
                      <a:r>
                        <a:rPr lang="en-IN" sz="1800" b="0" strike="noStrike" spc="-1" dirty="0">
                          <a:solidFill>
                            <a:srgbClr val="404040"/>
                          </a:solidFill>
                          <a:latin typeface="Open Sans"/>
                          <a:ea typeface="DejaVu Sans"/>
                        </a:rPr>
                        <a:t> PX milliseconds </a:t>
                      </a:r>
                      <a:endParaRPr lang="en-IN"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2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7" name="CustomShape 6"/>
          <p:cNvSpPr/>
          <p:nvPr/>
        </p:nvSpPr>
        <p:spPr>
          <a:xfrm>
            <a:off x="246600" y="1742040"/>
            <a:ext cx="11690640" cy="3986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SET key value [EX </a:t>
            </a:r>
            <a:r>
              <a:rPr lang="en-US" spc="-1" dirty="0" err="1">
                <a:solidFill>
                  <a:srgbClr val="00B0F0"/>
                </a:solidFill>
                <a:latin typeface="Source Code Pro" panose="020B0509030403020204" pitchFamily="49" charset="0"/>
                <a:ea typeface="Source Code Pro" panose="020B0509030403020204" pitchFamily="49" charset="0"/>
              </a:rPr>
              <a:t>seconds|PX</a:t>
            </a:r>
            <a:r>
              <a:rPr lang="en-US" spc="-1" dirty="0">
                <a:solidFill>
                  <a:srgbClr val="00B0F0"/>
                </a:solidFill>
                <a:latin typeface="Source Code Pro" panose="020B0509030403020204" pitchFamily="49" charset="0"/>
                <a:ea typeface="Source Code Pro" panose="020B0509030403020204" pitchFamily="49" charset="0"/>
              </a:rPr>
              <a:t> </a:t>
            </a:r>
            <a:r>
              <a:rPr lang="en-US" spc="-1" dirty="0" err="1">
                <a:solidFill>
                  <a:srgbClr val="00B0F0"/>
                </a:solidFill>
                <a:latin typeface="Source Code Pro" panose="020B0509030403020204" pitchFamily="49" charset="0"/>
                <a:ea typeface="Source Code Pro" panose="020B0509030403020204" pitchFamily="49" charset="0"/>
              </a:rPr>
              <a:t>milliseconds|KEEPTTL</a:t>
            </a:r>
            <a:r>
              <a:rPr lang="en-US" spc="-1" dirty="0">
                <a:solidFill>
                  <a:srgbClr val="00B0F0"/>
                </a:solidFill>
                <a:latin typeface="Source Code Pro" panose="020B0509030403020204" pitchFamily="49" charset="0"/>
                <a:ea typeface="Source Code Pro" panose="020B0509030403020204" pitchFamily="49" charset="0"/>
              </a:rPr>
              <a:t>] [NX|XX] [GET]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1676520" y="2362320"/>
            <a:ext cx="881532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geoadd and geohash</a:t>
            </a:r>
            <a:endParaRPr lang="en-IN" sz="5400" b="0" strike="noStrike" spc="-1">
              <a:latin typeface="Arial"/>
            </a:endParaRPr>
          </a:p>
        </p:txBody>
      </p:sp>
      <p:sp>
        <p:nvSpPr>
          <p:cNvPr id="44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geoadd &amp; goehash</a:t>
            </a:r>
            <a:endParaRPr lang="en-IN" sz="4000" b="0" strike="noStrike" spc="-1">
              <a:latin typeface="Arial"/>
            </a:endParaRPr>
          </a:p>
        </p:txBody>
      </p:sp>
      <p:sp>
        <p:nvSpPr>
          <p:cNvPr id="443" name="CustomShape 2"/>
          <p:cNvSpPr/>
          <p:nvPr/>
        </p:nvSpPr>
        <p:spPr>
          <a:xfrm>
            <a:off x="248400" y="3112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GEOADD key [NX|XX] [CH] longitude latitude member [longitude latitude member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GEOHASH key member [member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44" name="CustomShape 3"/>
          <p:cNvSpPr/>
          <p:nvPr/>
        </p:nvSpPr>
        <p:spPr>
          <a:xfrm>
            <a:off x="248400" y="4373640"/>
            <a:ext cx="1180080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geoadd maps 76.680000 12.120000 mysore 74.629997 24.879999 chittorgarh 73.856255 18.516726 pune 73.192635 22.310696 baroda 72.831062 21.170240 surat 72.998199 21.705723 bharuch 72.948936 22.554029 anand</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geohash maps mysore pune baroda</a:t>
            </a:r>
            <a:endParaRPr lang="en-IN" sz="1800" b="0" strike="noStrike" spc="-1">
              <a:latin typeface="Arial"/>
            </a:endParaRPr>
          </a:p>
          <a:p>
            <a:pPr>
              <a:lnSpc>
                <a:spcPct val="150000"/>
              </a:lnSpc>
            </a:pPr>
            <a:endParaRPr lang="en-IN" sz="1800" b="0" strike="noStrike" spc="-1">
              <a:latin typeface="Arial"/>
            </a:endParaRPr>
          </a:p>
        </p:txBody>
      </p:sp>
      <p:sp>
        <p:nvSpPr>
          <p:cNvPr id="445" name="Line 4"/>
          <p:cNvSpPr/>
          <p:nvPr/>
        </p:nvSpPr>
        <p:spPr>
          <a:xfrm>
            <a:off x="0" y="3000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6" name="CustomShape 5"/>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GEOADD</a:t>
            </a:r>
            <a:r>
              <a:rPr lang="en-US" sz="1800" b="0" strike="noStrike" spc="-1" dirty="0">
                <a:solidFill>
                  <a:srgbClr val="000000"/>
                </a:solidFill>
                <a:latin typeface="Arial"/>
                <a:ea typeface="DejaVu Sans"/>
              </a:rPr>
              <a:t> adds the specified geospatial items (longitude, latitude, name) to the specified key. Data is stored into the key as a sorted set.</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longitudes are from -180 to 180 degrees.</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latitudes are from -85.05112878 to 85.05112878 degrees.</a:t>
            </a:r>
            <a:endParaRPr lang="en-IN" sz="1800" b="0" strike="noStrike" spc="-1" dirty="0">
              <a:latin typeface="Arial"/>
            </a:endParaRPr>
          </a:p>
          <a:p>
            <a:pPr algn="just">
              <a:lnSpc>
                <a:spcPct val="100000"/>
              </a:lnSpc>
            </a:pPr>
            <a:endParaRPr lang="en-IN" sz="800" b="0" strike="noStrike" spc="-1" dirty="0">
              <a:latin typeface="Arial"/>
            </a:endParaRPr>
          </a:p>
          <a:p>
            <a:pPr algn="just"/>
            <a:r>
              <a:rPr lang="en-US" sz="1800" b="1" strike="noStrike" spc="-1" dirty="0">
                <a:solidFill>
                  <a:srgbClr val="7C4DFF"/>
                </a:solidFill>
                <a:latin typeface="Arial"/>
                <a:ea typeface="DejaVu Sans"/>
              </a:rPr>
              <a:t>GEOHASH</a:t>
            </a:r>
            <a:r>
              <a:rPr lang="en-US" sz="1800" b="0" strike="noStrike" spc="-1" dirty="0">
                <a:solidFill>
                  <a:srgbClr val="000000"/>
                </a:solidFill>
                <a:latin typeface="Arial"/>
                <a:ea typeface="DejaVu Sans"/>
              </a:rPr>
              <a:t> return valid Geohash strings representing the position of one or more elements in a sorted set value representing a geospatial index.</a:t>
            </a:r>
            <a:endParaRPr lang="en-IN" sz="1800" b="0" strike="noStrike" spc="-1" dirty="0">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redis </a:t>
            </a:r>
            <a:r>
              <a:rPr lang="en-IN" sz="5400" b="0" i="1" strike="noStrike" spc="-1" dirty="0" err="1">
                <a:solidFill>
                  <a:srgbClr val="F7C120"/>
                </a:solidFill>
                <a:latin typeface="Century"/>
                <a:ea typeface="DejaVu Sans"/>
              </a:rPr>
              <a:t>transcation</a:t>
            </a:r>
            <a:endParaRPr lang="en-IN" sz="5400" b="0" strike="noStrike" spc="-1" dirty="0">
              <a:latin typeface="Arial"/>
            </a:endParaRPr>
          </a:p>
        </p:txBody>
      </p:sp>
      <p:sp>
        <p:nvSpPr>
          <p:cNvPr id="4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multi, exec &amp; discard</a:t>
            </a:r>
            <a:endParaRPr lang="en-IN" sz="4000" b="0" strike="noStrike" spc="-1">
              <a:latin typeface="Arial"/>
            </a:endParaRPr>
          </a:p>
        </p:txBody>
      </p:sp>
      <p:sp>
        <p:nvSpPr>
          <p:cNvPr id="450"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MULTI</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EXEC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DISCARD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51" name="CustomShape 3"/>
          <p:cNvSpPr/>
          <p:nvPr/>
        </p:nvSpPr>
        <p:spPr>
          <a:xfrm>
            <a:off x="248400" y="4517640"/>
            <a:ext cx="1180080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multi</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exec</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discard</a:t>
            </a:r>
            <a:endParaRPr lang="en-IN" sz="1800" b="0" strike="noStrike" spc="-1">
              <a:latin typeface="Arial"/>
            </a:endParaRPr>
          </a:p>
        </p:txBody>
      </p:sp>
      <p:sp>
        <p:nvSpPr>
          <p:cNvPr id="452"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53"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MULTI</a:t>
            </a:r>
            <a:r>
              <a:rPr lang="en-US" sz="1800" b="0" strike="noStrike" spc="-1" dirty="0">
                <a:solidFill>
                  <a:srgbClr val="000000"/>
                </a:solidFill>
                <a:latin typeface="Arial"/>
                <a:ea typeface="DejaVu Sans"/>
              </a:rPr>
              <a:t> marks the start of a transaction block. Subsequent commands will be queued for atomic execution using </a:t>
            </a:r>
            <a:r>
              <a:rPr lang="en-US" sz="1800" b="1" strike="noStrike" spc="-1" dirty="0">
                <a:solidFill>
                  <a:srgbClr val="000000"/>
                </a:solidFill>
                <a:latin typeface="Arial"/>
                <a:ea typeface="DejaVu Sans"/>
              </a:rPr>
              <a:t>EXEC</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EXEC</a:t>
            </a:r>
            <a:r>
              <a:rPr lang="en-US" sz="1800" b="0" strike="noStrike" spc="-1" dirty="0">
                <a:solidFill>
                  <a:srgbClr val="000000"/>
                </a:solidFill>
                <a:latin typeface="Arial"/>
                <a:ea typeface="DejaVu Sans"/>
              </a:rPr>
              <a:t> will execute all previously queued commands in a transaction and restores the connection state to normal.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DISCARD</a:t>
            </a:r>
            <a:r>
              <a:rPr lang="en-US" sz="1800" b="0" strike="noStrike" spc="-1" dirty="0">
                <a:solidFill>
                  <a:srgbClr val="000000"/>
                </a:solidFill>
                <a:latin typeface="Arial"/>
                <a:ea typeface="DejaVu Sans"/>
              </a:rPr>
              <a:t> will flushes all previously queued commands in a transaction and restores the connection state to normal.</a:t>
            </a:r>
            <a:endParaRPr lang="en-IN" sz="1800" b="0" strike="noStrike" spc="-1" dirty="0">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monitor</a:t>
            </a:r>
            <a:endParaRPr lang="en-IN" sz="5400" b="0" strike="noStrike" spc="-1">
              <a:latin typeface="Arial"/>
            </a:endParaRPr>
          </a:p>
        </p:txBody>
      </p:sp>
      <p:sp>
        <p:nvSpPr>
          <p:cNvPr id="455" name="CustomShape 2"/>
          <p:cNvSpPr/>
          <p:nvPr/>
        </p:nvSpPr>
        <p:spPr>
          <a:xfrm>
            <a:off x="522360" y="3531600"/>
            <a:ext cx="111243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lang="en-IN" sz="1800" b="0" strike="noStrike" spc="-1" dirty="0">
              <a:latin typeface="Arial"/>
            </a:endParaRP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46600" y="256320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a:solidFill>
                  <a:srgbClr val="000000"/>
                </a:solidFill>
                <a:latin typeface="Consolas"/>
                <a:ea typeface="Tahoma"/>
              </a:rPr>
              <a:t>C:\&gt;</a:t>
            </a:r>
            <a:r>
              <a:rPr lang="en-IN" sz="1800" b="0" strike="noStrike" spc="-1">
                <a:solidFill>
                  <a:srgbClr val="528693"/>
                </a:solidFill>
                <a:latin typeface="Consolas"/>
                <a:ea typeface="Tahoma"/>
              </a:rPr>
              <a:t> redis-cli monitor</a:t>
            </a:r>
            <a:endParaRPr lang="en-IN" sz="1800" b="0" strike="noStrike" spc="-1">
              <a:latin typeface="Arial"/>
            </a:endParaRPr>
          </a:p>
        </p:txBody>
      </p:sp>
      <p:sp>
        <p:nvSpPr>
          <p:cNvPr id="458"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MONITOR</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459"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460" name="CustomShape 4"/>
          <p:cNvSpPr/>
          <p:nvPr/>
        </p:nvSpPr>
        <p:spPr>
          <a:xfrm>
            <a:off x="246600" y="0"/>
            <a:ext cx="116938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monitor</a:t>
            </a:r>
            <a:endParaRPr lang="en-IN" sz="4000" b="0" strike="noStrike" spc="-1">
              <a:latin typeface="Arial"/>
            </a:endParaRPr>
          </a:p>
        </p:txBody>
      </p:sp>
      <p:sp>
        <p:nvSpPr>
          <p:cNvPr id="461"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1365840" y="188640"/>
            <a:ext cx="965916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463" name="Picture 2" descr="http://www.bvctch.vn/vnt_upload/weblink/thks.jpg"/>
          <p:cNvPicPr/>
          <p:nvPr/>
        </p:nvPicPr>
        <p:blipFill>
          <a:blip r:embed="rId2"/>
          <a:stretch/>
        </p:blipFill>
        <p:spPr>
          <a:xfrm>
            <a:off x="4404600" y="2036160"/>
            <a:ext cx="3102840" cy="4639680"/>
          </a:xfrm>
          <a:prstGeom prst="rect">
            <a:avLst/>
          </a:prstGeom>
          <a:ln>
            <a:noFill/>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474480" y="2448000"/>
            <a:ext cx="10383840" cy="238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465" name="CustomShape 2"/>
          <p:cNvSpPr/>
          <p:nvPr/>
        </p:nvSpPr>
        <p:spPr>
          <a:xfrm>
            <a:off x="363600" y="193320"/>
            <a:ext cx="4230720" cy="58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000000"/>
                </a:solidFill>
                <a:latin typeface="Arial"/>
                <a:ea typeface="DejaVu Sans"/>
              </a:rPr>
              <a:t>SAVE</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Config get </a:t>
            </a:r>
            <a:r>
              <a:rPr lang="en-IN" sz="1800" b="0" strike="noStrike" spc="-1" dirty="0" err="1">
                <a:solidFill>
                  <a:srgbClr val="000000"/>
                </a:solidFill>
                <a:latin typeface="Arial"/>
                <a:ea typeface="DejaVu Sans"/>
              </a:rPr>
              <a:t>dir</a:t>
            </a:r>
            <a:r>
              <a:rPr lang="en-IN" sz="1800" b="0" strike="noStrike" spc="-1" dirty="0">
                <a:solidFill>
                  <a:srgbClr val="000000"/>
                </a:solidFill>
                <a:latin typeface="Arial"/>
                <a:ea typeface="DejaVu Sans"/>
              </a:rPr>
              <a:t>  /var/lib/redis</a:t>
            </a:r>
            <a:endParaRPr lang="en-IN" sz="1800" b="0" strike="noStrike" spc="-1" dirty="0">
              <a:latin typeface="Arial"/>
            </a:endParaRPr>
          </a:p>
        </p:txBody>
      </p:sp>
      <p:sp>
        <p:nvSpPr>
          <p:cNvPr id="466" name="CustomShape 3"/>
          <p:cNvSpPr/>
          <p:nvPr/>
        </p:nvSpPr>
        <p:spPr>
          <a:xfrm>
            <a:off x="504000" y="5760000"/>
            <a:ext cx="11146320" cy="58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C2185B"/>
                </a:solidFill>
                <a:latin typeface="Arial"/>
                <a:ea typeface="DejaVu Sans"/>
              </a:rPr>
              <a:t>redis-cli --csv -h 127.0.0.1 -p 6379 -n 3  hgetall cust:2 &gt;&gt; customer</a:t>
            </a:r>
            <a:endParaRPr lang="en-IN" sz="2200" b="0" strike="noStrike" spc="-1">
              <a:latin typeface="Arial"/>
            </a:endParaRPr>
          </a:p>
        </p:txBody>
      </p:sp>
      <p:sp>
        <p:nvSpPr>
          <p:cNvPr id="467" name="CustomShape 4"/>
          <p:cNvSpPr/>
          <p:nvPr/>
        </p:nvSpPr>
        <p:spPr>
          <a:xfrm>
            <a:off x="9648000" y="4014000"/>
            <a:ext cx="2146320" cy="292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368000" y="1669320"/>
            <a:ext cx="3659760" cy="292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9" name="Picture 356"/>
          <p:cNvPicPr/>
          <p:nvPr/>
        </p:nvPicPr>
        <p:blipFill>
          <a:blip r:embed="rId2"/>
          <a:stretch/>
        </p:blipFill>
        <p:spPr>
          <a:xfrm>
            <a:off x="483840" y="144000"/>
            <a:ext cx="8576640" cy="6429600"/>
          </a:xfrm>
          <a:prstGeom prst="rect">
            <a:avLst/>
          </a:prstGeom>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38246</TotalTime>
  <Words>7598</Words>
  <Application>Microsoft Office PowerPoint</Application>
  <PresentationFormat>Widescreen</PresentationFormat>
  <Paragraphs>901</Paragraphs>
  <Slides>99</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99</vt:i4>
      </vt:variant>
    </vt:vector>
  </HeadingPairs>
  <TitlesOfParts>
    <vt:vector size="118" baseType="lpstr">
      <vt:lpstr>SimSun</vt:lpstr>
      <vt:lpstr>-apple-system</vt:lpstr>
      <vt:lpstr>Arial</vt:lpstr>
      <vt:lpstr>Bookman Old Style</vt:lpstr>
      <vt:lpstr>Calibri</vt:lpstr>
      <vt:lpstr>Century</vt:lpstr>
      <vt:lpstr>Consolas</vt:lpstr>
      <vt:lpstr>Courier New</vt:lpstr>
      <vt:lpstr>Gill Sans MT</vt:lpstr>
      <vt:lpstr>Monospace</vt:lpstr>
      <vt:lpstr>Open Sans</vt:lpstr>
      <vt:lpstr>Segoe Print</vt:lpstr>
      <vt:lpstr>Segoe UI</vt:lpstr>
      <vt:lpstr>Source Code Pro</vt:lpstr>
      <vt:lpstr>StarSymbol</vt:lpstr>
      <vt:lpstr>Times New Roman</vt:lpstr>
      <vt:lpstr>Wingdings</vt:lpstr>
      <vt:lpstr>Wingdings 3</vt:lpstr>
      <vt:lpstr>Origin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8712</cp:revision>
  <dcterms:created xsi:type="dcterms:W3CDTF">2015-10-09T06:09:34Z</dcterms:created>
  <dcterms:modified xsi:type="dcterms:W3CDTF">2023-11-20T06:15:46Z</dcterms:modified>
</cp:coreProperties>
</file>