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53"/>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75" r:id="rId15"/>
    <p:sldId id="876" r:id="rId16"/>
    <p:sldId id="925" r:id="rId17"/>
    <p:sldId id="852" r:id="rId18"/>
    <p:sldId id="853" r:id="rId19"/>
    <p:sldId id="717" r:id="rId20"/>
    <p:sldId id="718" r:id="rId21"/>
    <p:sldId id="719" r:id="rId22"/>
    <p:sldId id="720" r:id="rId23"/>
    <p:sldId id="613" r:id="rId24"/>
    <p:sldId id="873" r:id="rId25"/>
    <p:sldId id="874" r:id="rId26"/>
    <p:sldId id="614" r:id="rId27"/>
    <p:sldId id="872" r:id="rId28"/>
    <p:sldId id="623" r:id="rId29"/>
    <p:sldId id="576" r:id="rId30"/>
    <p:sldId id="641" r:id="rId31"/>
    <p:sldId id="630" r:id="rId32"/>
    <p:sldId id="608" r:id="rId33"/>
    <p:sldId id="612" r:id="rId34"/>
    <p:sldId id="611" r:id="rId35"/>
    <p:sldId id="707" r:id="rId36"/>
    <p:sldId id="805" r:id="rId37"/>
    <p:sldId id="708" r:id="rId38"/>
    <p:sldId id="709" r:id="rId39"/>
    <p:sldId id="818" r:id="rId40"/>
    <p:sldId id="819" r:id="rId41"/>
    <p:sldId id="734" r:id="rId42"/>
    <p:sldId id="820" r:id="rId43"/>
    <p:sldId id="735" r:id="rId44"/>
    <p:sldId id="821" r:id="rId45"/>
    <p:sldId id="617" r:id="rId46"/>
    <p:sldId id="841" r:id="rId47"/>
    <p:sldId id="878" r:id="rId48"/>
    <p:sldId id="879" r:id="rId49"/>
    <p:sldId id="880" r:id="rId50"/>
    <p:sldId id="822" r:id="rId51"/>
    <p:sldId id="800" r:id="rId52"/>
    <p:sldId id="823" r:id="rId53"/>
    <p:sldId id="609" r:id="rId54"/>
    <p:sldId id="610" r:id="rId55"/>
    <p:sldId id="824" r:id="rId56"/>
    <p:sldId id="588" r:id="rId57"/>
    <p:sldId id="633" r:id="rId58"/>
    <p:sldId id="635" r:id="rId59"/>
    <p:sldId id="637" r:id="rId60"/>
    <p:sldId id="634" r:id="rId61"/>
    <p:sldId id="795" r:id="rId62"/>
    <p:sldId id="772" r:id="rId63"/>
    <p:sldId id="773" r:id="rId64"/>
    <p:sldId id="769" r:id="rId65"/>
    <p:sldId id="847" r:id="rId66"/>
    <p:sldId id="765" r:id="rId67"/>
    <p:sldId id="766" r:id="rId68"/>
    <p:sldId id="767" r:id="rId69"/>
    <p:sldId id="768" r:id="rId70"/>
    <p:sldId id="840" r:id="rId71"/>
    <p:sldId id="750" r:id="rId72"/>
    <p:sldId id="629" r:id="rId73"/>
    <p:sldId id="837" r:id="rId74"/>
    <p:sldId id="838" r:id="rId75"/>
    <p:sldId id="839" r:id="rId76"/>
    <p:sldId id="826" r:id="rId77"/>
    <p:sldId id="673" r:id="rId78"/>
    <p:sldId id="674" r:id="rId79"/>
    <p:sldId id="845" r:id="rId80"/>
    <p:sldId id="881" r:id="rId81"/>
    <p:sldId id="807" r:id="rId82"/>
    <p:sldId id="702" r:id="rId83"/>
    <p:sldId id="701" r:id="rId84"/>
    <p:sldId id="703" r:id="rId85"/>
    <p:sldId id="704" r:id="rId86"/>
    <p:sldId id="705" r:id="rId87"/>
    <p:sldId id="706" r:id="rId88"/>
    <p:sldId id="848" r:id="rId89"/>
    <p:sldId id="849" r:id="rId90"/>
    <p:sldId id="850" r:id="rId91"/>
    <p:sldId id="827" r:id="rId92"/>
    <p:sldId id="737" r:id="rId93"/>
    <p:sldId id="861" r:id="rId94"/>
    <p:sldId id="842" r:id="rId95"/>
    <p:sldId id="843" r:id="rId96"/>
    <p:sldId id="844" r:id="rId97"/>
    <p:sldId id="740" r:id="rId98"/>
    <p:sldId id="741" r:id="rId99"/>
    <p:sldId id="742" r:id="rId100"/>
    <p:sldId id="832" r:id="rId101"/>
    <p:sldId id="739" r:id="rId102"/>
    <p:sldId id="828" r:id="rId103"/>
    <p:sldId id="743" r:id="rId104"/>
    <p:sldId id="744" r:id="rId105"/>
    <p:sldId id="808" r:id="rId106"/>
    <p:sldId id="714" r:id="rId107"/>
    <p:sldId id="724" r:id="rId108"/>
    <p:sldId id="725" r:id="rId109"/>
    <p:sldId id="726" r:id="rId110"/>
    <p:sldId id="727" r:id="rId111"/>
    <p:sldId id="728" r:id="rId112"/>
    <p:sldId id="809" r:id="rId113"/>
    <p:sldId id="751" r:id="rId114"/>
    <p:sldId id="752" r:id="rId115"/>
    <p:sldId id="753" r:id="rId116"/>
    <p:sldId id="755" r:id="rId117"/>
    <p:sldId id="756" r:id="rId118"/>
    <p:sldId id="757" r:id="rId119"/>
    <p:sldId id="758" r:id="rId120"/>
    <p:sldId id="759" r:id="rId121"/>
    <p:sldId id="812" r:id="rId122"/>
    <p:sldId id="749" r:id="rId123"/>
    <p:sldId id="811" r:id="rId124"/>
    <p:sldId id="746" r:id="rId125"/>
    <p:sldId id="774" r:id="rId126"/>
    <p:sldId id="775" r:id="rId127"/>
    <p:sldId id="747" r:id="rId128"/>
    <p:sldId id="829" r:id="rId129"/>
    <p:sldId id="776" r:id="rId130"/>
    <p:sldId id="810" r:id="rId131"/>
    <p:sldId id="710" r:id="rId132"/>
    <p:sldId id="712" r:id="rId133"/>
    <p:sldId id="711" r:id="rId134"/>
    <p:sldId id="713" r:id="rId135"/>
    <p:sldId id="729" r:id="rId136"/>
    <p:sldId id="730" r:id="rId137"/>
    <p:sldId id="731" r:id="rId138"/>
    <p:sldId id="732" r:id="rId139"/>
    <p:sldId id="733" r:id="rId140"/>
    <p:sldId id="813" r:id="rId141"/>
    <p:sldId id="721" r:id="rId142"/>
    <p:sldId id="722" r:id="rId143"/>
    <p:sldId id="794" r:id="rId144"/>
    <p:sldId id="854" r:id="rId145"/>
    <p:sldId id="856" r:id="rId146"/>
    <p:sldId id="857" r:id="rId147"/>
    <p:sldId id="858" r:id="rId148"/>
    <p:sldId id="814" r:id="rId149"/>
    <p:sldId id="639" r:id="rId150"/>
    <p:sldId id="645" r:id="rId151"/>
    <p:sldId id="640" r:id="rId152"/>
    <p:sldId id="644" r:id="rId153"/>
    <p:sldId id="653" r:id="rId154"/>
    <p:sldId id="646" r:id="rId155"/>
    <p:sldId id="647" r:id="rId156"/>
    <p:sldId id="648" r:id="rId157"/>
    <p:sldId id="654" r:id="rId158"/>
    <p:sldId id="649" r:id="rId159"/>
    <p:sldId id="655" r:id="rId160"/>
    <p:sldId id="650" r:id="rId161"/>
    <p:sldId id="651" r:id="rId162"/>
    <p:sldId id="652" r:id="rId163"/>
    <p:sldId id="656" r:id="rId164"/>
    <p:sldId id="658" r:id="rId165"/>
    <p:sldId id="870" r:id="rId166"/>
    <p:sldId id="671" r:id="rId167"/>
    <p:sldId id="660" r:id="rId168"/>
    <p:sldId id="672" r:id="rId169"/>
    <p:sldId id="698" r:id="rId170"/>
    <p:sldId id="699" r:id="rId171"/>
    <p:sldId id="661" r:id="rId172"/>
    <p:sldId id="700" r:id="rId173"/>
    <p:sldId id="662" r:id="rId174"/>
    <p:sldId id="663" r:id="rId175"/>
    <p:sldId id="859" r:id="rId176"/>
    <p:sldId id="642" r:id="rId177"/>
    <p:sldId id="643" r:id="rId178"/>
    <p:sldId id="777" r:id="rId179"/>
    <p:sldId id="607" r:id="rId180"/>
    <p:sldId id="834" r:id="rId181"/>
    <p:sldId id="585" r:id="rId182"/>
    <p:sldId id="605" r:id="rId183"/>
    <p:sldId id="860" r:id="rId184"/>
    <p:sldId id="606" r:id="rId185"/>
    <p:sldId id="764" r:id="rId186"/>
    <p:sldId id="833" r:id="rId187"/>
    <p:sldId id="862" r:id="rId188"/>
    <p:sldId id="762" r:id="rId189"/>
    <p:sldId id="863" r:id="rId190"/>
    <p:sldId id="763" r:id="rId191"/>
    <p:sldId id="871" r:id="rId192"/>
    <p:sldId id="804" r:id="rId193"/>
    <p:sldId id="893" r:id="rId194"/>
    <p:sldId id="587" r:id="rId195"/>
    <p:sldId id="760" r:id="rId196"/>
    <p:sldId id="761" r:id="rId197"/>
    <p:sldId id="882" r:id="rId198"/>
    <p:sldId id="877" r:id="rId199"/>
    <p:sldId id="888" r:id="rId200"/>
    <p:sldId id="883" r:id="rId201"/>
    <p:sldId id="892" r:id="rId202"/>
    <p:sldId id="884" r:id="rId203"/>
    <p:sldId id="891" r:id="rId204"/>
    <p:sldId id="885" r:id="rId205"/>
    <p:sldId id="889" r:id="rId206"/>
    <p:sldId id="886" r:id="rId207"/>
    <p:sldId id="890" r:id="rId208"/>
    <p:sldId id="815" r:id="rId209"/>
    <p:sldId id="790" r:id="rId210"/>
    <p:sldId id="791" r:id="rId211"/>
    <p:sldId id="792" r:id="rId212"/>
    <p:sldId id="816" r:id="rId213"/>
    <p:sldId id="675" r:id="rId214"/>
    <p:sldId id="676" r:id="rId215"/>
    <p:sldId id="801" r:id="rId216"/>
    <p:sldId id="802" r:id="rId217"/>
    <p:sldId id="689" r:id="rId218"/>
    <p:sldId id="770" r:id="rId219"/>
    <p:sldId id="771" r:id="rId220"/>
    <p:sldId id="867" r:id="rId221"/>
    <p:sldId id="868" r:id="rId222"/>
    <p:sldId id="869" r:id="rId223"/>
    <p:sldId id="864" r:id="rId224"/>
    <p:sldId id="793" r:id="rId225"/>
    <p:sldId id="778" r:id="rId226"/>
    <p:sldId id="780" r:id="rId227"/>
    <p:sldId id="781" r:id="rId228"/>
    <p:sldId id="783" r:id="rId229"/>
    <p:sldId id="785" r:id="rId230"/>
    <p:sldId id="786" r:id="rId231"/>
    <p:sldId id="831" r:id="rId232"/>
    <p:sldId id="788" r:id="rId233"/>
    <p:sldId id="787" r:id="rId234"/>
    <p:sldId id="789" r:id="rId235"/>
    <p:sldId id="797" r:id="rId236"/>
    <p:sldId id="796" r:id="rId237"/>
    <p:sldId id="836" r:id="rId238"/>
    <p:sldId id="866" r:id="rId239"/>
    <p:sldId id="909" r:id="rId240"/>
    <p:sldId id="908" r:id="rId241"/>
    <p:sldId id="910" r:id="rId242"/>
    <p:sldId id="911" r:id="rId243"/>
    <p:sldId id="912" r:id="rId244"/>
    <p:sldId id="913" r:id="rId245"/>
    <p:sldId id="914" r:id="rId246"/>
    <p:sldId id="926" r:id="rId247"/>
    <p:sldId id="927" r:id="rId248"/>
    <p:sldId id="928" r:id="rId249"/>
    <p:sldId id="929" r:id="rId250"/>
    <p:sldId id="930" r:id="rId251"/>
    <p:sldId id="865" r:id="rId25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BE8C"/>
    <a:srgbClr val="F3EF53"/>
    <a:srgbClr val="E90919"/>
    <a:srgbClr val="FE1212"/>
    <a:srgbClr val="FFC90E"/>
    <a:srgbClr val="EE2227"/>
    <a:srgbClr val="17A889"/>
    <a:srgbClr val="FF7F27"/>
    <a:srgbClr val="00FF87"/>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presProps" Target="pres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viewProps" Target="viewProp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theme" Target="theme/theme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10/30/2018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155</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171</a:t>
            </a:fld>
            <a:endParaRPr lang="en-US"/>
          </a:p>
        </p:txBody>
      </p:sp>
    </p:spTree>
    <p:extLst>
      <p:ext uri="{BB962C8B-B14F-4D97-AF65-F5344CB8AC3E}">
        <p14:creationId xmlns:p14="http://schemas.microsoft.com/office/powerpoint/2010/main" val="3374867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197</a:t>
            </a:fld>
            <a:endParaRPr lang="en-US"/>
          </a:p>
        </p:txBody>
      </p:sp>
    </p:spTree>
    <p:extLst>
      <p:ext uri="{BB962C8B-B14F-4D97-AF65-F5344CB8AC3E}">
        <p14:creationId xmlns:p14="http://schemas.microsoft.com/office/powerpoint/2010/main" val="259200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198</a:t>
            </a:fld>
            <a:endParaRPr lang="en-US"/>
          </a:p>
        </p:txBody>
      </p:sp>
    </p:spTree>
    <p:extLst>
      <p:ext uri="{BB962C8B-B14F-4D97-AF65-F5344CB8AC3E}">
        <p14:creationId xmlns:p14="http://schemas.microsoft.com/office/powerpoint/2010/main" val="255899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199</a:t>
            </a:fld>
            <a:endParaRPr lang="en-US"/>
          </a:p>
        </p:txBody>
      </p:sp>
    </p:spTree>
    <p:extLst>
      <p:ext uri="{BB962C8B-B14F-4D97-AF65-F5344CB8AC3E}">
        <p14:creationId xmlns:p14="http://schemas.microsoft.com/office/powerpoint/2010/main" val="1604766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200</a:t>
            </a:fld>
            <a:endParaRPr lang="en-US"/>
          </a:p>
        </p:txBody>
      </p:sp>
    </p:spTree>
    <p:extLst>
      <p:ext uri="{BB962C8B-B14F-4D97-AF65-F5344CB8AC3E}">
        <p14:creationId xmlns:p14="http://schemas.microsoft.com/office/powerpoint/2010/main" val="2027789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201</a:t>
            </a:fld>
            <a:endParaRPr lang="en-US"/>
          </a:p>
        </p:txBody>
      </p:sp>
    </p:spTree>
    <p:extLst>
      <p:ext uri="{BB962C8B-B14F-4D97-AF65-F5344CB8AC3E}">
        <p14:creationId xmlns:p14="http://schemas.microsoft.com/office/powerpoint/2010/main" val="549998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208</a:t>
            </a:fld>
            <a:endParaRPr lang="en-US"/>
          </a:p>
        </p:txBody>
      </p:sp>
    </p:spTree>
    <p:extLst>
      <p:ext uri="{BB962C8B-B14F-4D97-AF65-F5344CB8AC3E}">
        <p14:creationId xmlns:p14="http://schemas.microsoft.com/office/powerpoint/2010/main" val="2899720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237</a:t>
            </a:fld>
            <a:endParaRPr lang="en-US"/>
          </a:p>
        </p:txBody>
      </p:sp>
    </p:spTree>
    <p:extLst>
      <p:ext uri="{BB962C8B-B14F-4D97-AF65-F5344CB8AC3E}">
        <p14:creationId xmlns:p14="http://schemas.microsoft.com/office/powerpoint/2010/main" val="1412558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240</a:t>
            </a:fld>
            <a:endParaRPr lang="en-US"/>
          </a:p>
        </p:txBody>
      </p:sp>
    </p:spTree>
    <p:extLst>
      <p:ext uri="{BB962C8B-B14F-4D97-AF65-F5344CB8AC3E}">
        <p14:creationId xmlns:p14="http://schemas.microsoft.com/office/powerpoint/2010/main" val="2922032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a:t>
            </a:fld>
            <a:endParaRPr lang="en-US"/>
          </a:p>
        </p:txBody>
      </p:sp>
    </p:spTree>
    <p:extLst>
      <p:ext uri="{BB962C8B-B14F-4D97-AF65-F5344CB8AC3E}">
        <p14:creationId xmlns:p14="http://schemas.microsoft.com/office/powerpoint/2010/main" val="4245604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241</a:t>
            </a:fld>
            <a:endParaRPr lang="en-US"/>
          </a:p>
        </p:txBody>
      </p:sp>
    </p:spTree>
    <p:extLst>
      <p:ext uri="{BB962C8B-B14F-4D97-AF65-F5344CB8AC3E}">
        <p14:creationId xmlns:p14="http://schemas.microsoft.com/office/powerpoint/2010/main" val="2628724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242</a:t>
            </a:fld>
            <a:endParaRPr lang="en-US"/>
          </a:p>
        </p:txBody>
      </p:sp>
    </p:spTree>
    <p:extLst>
      <p:ext uri="{BB962C8B-B14F-4D97-AF65-F5344CB8AC3E}">
        <p14:creationId xmlns:p14="http://schemas.microsoft.com/office/powerpoint/2010/main" val="2431162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243</a:t>
            </a:fld>
            <a:endParaRPr lang="en-US"/>
          </a:p>
        </p:txBody>
      </p:sp>
    </p:spTree>
    <p:extLst>
      <p:ext uri="{BB962C8B-B14F-4D97-AF65-F5344CB8AC3E}">
        <p14:creationId xmlns:p14="http://schemas.microsoft.com/office/powerpoint/2010/main" val="2294874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244</a:t>
            </a:fld>
            <a:endParaRPr lang="en-US"/>
          </a:p>
        </p:txBody>
      </p:sp>
    </p:spTree>
    <p:extLst>
      <p:ext uri="{BB962C8B-B14F-4D97-AF65-F5344CB8AC3E}">
        <p14:creationId xmlns:p14="http://schemas.microsoft.com/office/powerpoint/2010/main" val="2225162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245</a:t>
            </a:fld>
            <a:endParaRPr lang="en-US"/>
          </a:p>
        </p:txBody>
      </p:sp>
    </p:spTree>
    <p:extLst>
      <p:ext uri="{BB962C8B-B14F-4D97-AF65-F5344CB8AC3E}">
        <p14:creationId xmlns:p14="http://schemas.microsoft.com/office/powerpoint/2010/main" val="1642749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246</a:t>
            </a:fld>
            <a:endParaRPr lang="en-US"/>
          </a:p>
        </p:txBody>
      </p:sp>
    </p:spTree>
    <p:extLst>
      <p:ext uri="{BB962C8B-B14F-4D97-AF65-F5344CB8AC3E}">
        <p14:creationId xmlns:p14="http://schemas.microsoft.com/office/powerpoint/2010/main" val="3392849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247</a:t>
            </a:fld>
            <a:endParaRPr lang="en-US"/>
          </a:p>
        </p:txBody>
      </p:sp>
    </p:spTree>
    <p:extLst>
      <p:ext uri="{BB962C8B-B14F-4D97-AF65-F5344CB8AC3E}">
        <p14:creationId xmlns:p14="http://schemas.microsoft.com/office/powerpoint/2010/main" val="1654922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248</a:t>
            </a:fld>
            <a:endParaRPr lang="en-US"/>
          </a:p>
        </p:txBody>
      </p:sp>
    </p:spTree>
    <p:extLst>
      <p:ext uri="{BB962C8B-B14F-4D97-AF65-F5344CB8AC3E}">
        <p14:creationId xmlns:p14="http://schemas.microsoft.com/office/powerpoint/2010/main" val="3299199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249</a:t>
            </a:fld>
            <a:endParaRPr lang="en-US"/>
          </a:p>
        </p:txBody>
      </p:sp>
    </p:spTree>
    <p:extLst>
      <p:ext uri="{BB962C8B-B14F-4D97-AF65-F5344CB8AC3E}">
        <p14:creationId xmlns:p14="http://schemas.microsoft.com/office/powerpoint/2010/main" val="579471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250</a:t>
            </a:fld>
            <a:endParaRPr lang="en-US"/>
          </a:p>
        </p:txBody>
      </p:sp>
    </p:spTree>
    <p:extLst>
      <p:ext uri="{BB962C8B-B14F-4D97-AF65-F5344CB8AC3E}">
        <p14:creationId xmlns:p14="http://schemas.microsoft.com/office/powerpoint/2010/main" val="3421006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a:t>
            </a:fld>
            <a:endParaRPr lang="en-US"/>
          </a:p>
        </p:txBody>
      </p:sp>
    </p:spTree>
    <p:extLst>
      <p:ext uri="{BB962C8B-B14F-4D97-AF65-F5344CB8AC3E}">
        <p14:creationId xmlns:p14="http://schemas.microsoft.com/office/powerpoint/2010/main" val="2993661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16</a:t>
            </a:fld>
            <a:endParaRPr lang="en-US"/>
          </a:p>
        </p:txBody>
      </p:sp>
    </p:spTree>
    <p:extLst>
      <p:ext uri="{BB962C8B-B14F-4D97-AF65-F5344CB8AC3E}">
        <p14:creationId xmlns:p14="http://schemas.microsoft.com/office/powerpoint/2010/main" val="791948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a:t>
            </a:fld>
            <a:endParaRPr lang="en-US"/>
          </a:p>
        </p:txBody>
      </p:sp>
    </p:spTree>
    <p:extLst>
      <p:ext uri="{BB962C8B-B14F-4D97-AF65-F5344CB8AC3E}">
        <p14:creationId xmlns:p14="http://schemas.microsoft.com/office/powerpoint/2010/main" val="88910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71</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140</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146</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150</a:t>
            </a:fld>
            <a:endParaRPr lang="en-US"/>
          </a:p>
        </p:txBody>
      </p:sp>
    </p:spTree>
    <p:extLst>
      <p:ext uri="{BB962C8B-B14F-4D97-AF65-F5344CB8AC3E}">
        <p14:creationId xmlns:p14="http://schemas.microsoft.com/office/powerpoint/2010/main" val="108874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D8FC80-2249-485B-8CBF-027693C1EED4}" type="slidenum">
              <a:rPr lang="en-US" smtClean="0"/>
              <a:pPr>
                <a:defRPr/>
              </a:pPr>
              <a:t>‹#›</a:t>
            </a:fld>
            <a:endParaRPr lang="en-US"/>
          </a:p>
        </p:txBody>
      </p:sp>
    </p:spTree>
    <p:extLst>
      <p:ext uri="{BB962C8B-B14F-4D97-AF65-F5344CB8AC3E}">
        <p14:creationId xmlns:p14="http://schemas.microsoft.com/office/powerpoint/2010/main" val="262434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extLst>
      <p:ext uri="{BB962C8B-B14F-4D97-AF65-F5344CB8AC3E}">
        <p14:creationId xmlns:p14="http://schemas.microsoft.com/office/powerpoint/2010/main" val="35510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Tree>
    <p:extLst>
      <p:ext uri="{BB962C8B-B14F-4D97-AF65-F5344CB8AC3E}">
        <p14:creationId xmlns:p14="http://schemas.microsoft.com/office/powerpoint/2010/main" val="707578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Tree>
    <p:extLst>
      <p:ext uri="{BB962C8B-B14F-4D97-AF65-F5344CB8AC3E}">
        <p14:creationId xmlns:p14="http://schemas.microsoft.com/office/powerpoint/2010/main" val="56568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2C60D1-FEFA-4F22-8F39-2A0E8DDF753F}" type="slidenum">
              <a:rPr lang="en-US" smtClean="0"/>
              <a:pPr>
                <a:defRPr/>
              </a:pPr>
              <a:t>‹#›</a:t>
            </a:fld>
            <a:endParaRPr lang="en-US"/>
          </a:p>
        </p:txBody>
      </p:sp>
    </p:spTree>
    <p:extLst>
      <p:ext uri="{BB962C8B-B14F-4D97-AF65-F5344CB8AC3E}">
        <p14:creationId xmlns:p14="http://schemas.microsoft.com/office/powerpoint/2010/main" val="95730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Tree>
    <p:extLst>
      <p:ext uri="{BB962C8B-B14F-4D97-AF65-F5344CB8AC3E}">
        <p14:creationId xmlns:p14="http://schemas.microsoft.com/office/powerpoint/2010/main" val="190847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Tree>
    <p:extLst>
      <p:ext uri="{BB962C8B-B14F-4D97-AF65-F5344CB8AC3E}">
        <p14:creationId xmlns:p14="http://schemas.microsoft.com/office/powerpoint/2010/main" val="93100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Tree>
    <p:extLst>
      <p:ext uri="{BB962C8B-B14F-4D97-AF65-F5344CB8AC3E}">
        <p14:creationId xmlns:p14="http://schemas.microsoft.com/office/powerpoint/2010/main" val="2253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Tree>
    <p:extLst>
      <p:ext uri="{BB962C8B-B14F-4D97-AF65-F5344CB8AC3E}">
        <p14:creationId xmlns:p14="http://schemas.microsoft.com/office/powerpoint/2010/main" val="18690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Tree>
    <p:extLst>
      <p:ext uri="{BB962C8B-B14F-4D97-AF65-F5344CB8AC3E}">
        <p14:creationId xmlns:p14="http://schemas.microsoft.com/office/powerpoint/2010/main" val="70827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Tree>
    <p:extLst>
      <p:ext uri="{BB962C8B-B14F-4D97-AF65-F5344CB8AC3E}">
        <p14:creationId xmlns:p14="http://schemas.microsoft.com/office/powerpoint/2010/main" val="294046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7FE9DD-B79F-4911-9D24-DCA81CA2BB1B}" type="slidenum">
              <a:rPr lang="en-US" smtClean="0"/>
              <a:pPr>
                <a:defRPr/>
              </a:pPr>
              <a:t>‹#›</a:t>
            </a:fld>
            <a:endParaRPr lang="en-US"/>
          </a:p>
        </p:txBody>
      </p:sp>
    </p:spTree>
    <p:extLst>
      <p:ext uri="{BB962C8B-B14F-4D97-AF65-F5344CB8AC3E}">
        <p14:creationId xmlns:p14="http://schemas.microsoft.com/office/powerpoint/2010/main" val="390729829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41" r:id="rId12"/>
    <p:sldLayoutId id="2147483843" r:id="rId13"/>
    <p:sldLayoutId id="2147483842"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pPr algn="l"/>
            <a:r>
              <a:rPr lang="en-US" sz="4200" b="1" i="1" dirty="0">
                <a:solidFill>
                  <a:srgbClr val="00FF87"/>
                </a:solidFill>
                <a:latin typeface="SimSun" panose="02010600030101010101" pitchFamily="2" charset="-122"/>
                <a:ea typeface="SimSun" panose="02010600030101010101" pitchFamily="2" charset="-122"/>
                <a:cs typeface="Arial" pitchFamily="34" charset="0"/>
              </a:rPr>
              <a:t>JavaScript </a:t>
            </a:r>
            <a:r>
              <a:rPr lang="en-US" sz="4200" b="1" i="1" dirty="0" smtClean="0">
                <a:solidFill>
                  <a:srgbClr val="00FF87"/>
                </a:solidFill>
                <a:latin typeface="SimSun" panose="02010600030101010101" pitchFamily="2" charset="-122"/>
                <a:ea typeface="SimSun" panose="02010600030101010101" pitchFamily="2" charset="-122"/>
                <a:cs typeface="Arial" pitchFamily="34" charset="0"/>
              </a:rPr>
              <a:t>Framework - JavaScript</a:t>
            </a:r>
            <a:endParaRPr lang="en-US" sz="4200" b="1" i="1" dirty="0">
              <a:solidFill>
                <a:srgbClr val="00FF87"/>
              </a:solidFill>
              <a:latin typeface="SimSun" panose="02010600030101010101" pitchFamily="2" charset="-122"/>
              <a:ea typeface="SimSun" panose="02010600030101010101" pitchFamily="2" charset="-122"/>
              <a:cs typeface="Arial" pitchFamily="34" charset="0"/>
            </a:endParaRPr>
          </a:p>
        </p:txBody>
      </p:sp>
      <p:sp>
        <p:nvSpPr>
          <p:cNvPr id="4" name="Subtitle 3"/>
          <p:cNvSpPr>
            <a:spLocks noGrp="1"/>
          </p:cNvSpPr>
          <p:nvPr>
            <p:ph type="subTitle" idx="1"/>
          </p:nvPr>
        </p:nvSpPr>
        <p:spPr>
          <a:xfrm>
            <a:off x="1219200" y="5562600"/>
            <a:ext cx="6858000" cy="533400"/>
          </a:xfrm>
        </p:spPr>
        <p:txBody>
          <a:bodyPr>
            <a:noAutofit/>
          </a:bodyPr>
          <a:lstStyle/>
          <a:p>
            <a:pPr algn="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63284" y="3472542"/>
            <a:ext cx="86868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'First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'Second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5262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29263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640697389"/>
              </p:ext>
            </p:extLst>
          </p:nvPr>
        </p:nvGraphicFramePr>
        <p:xfrm>
          <a:off x="152400" y="335280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4594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1143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18595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066612596"/>
              </p:ext>
            </p:extLst>
          </p:nvPr>
        </p:nvGraphicFramePr>
        <p:xfrm>
          <a:off x="152400" y="2286000"/>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36874"/>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184737"/>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979702"/>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810000"/>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979702"/>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4169145"/>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7432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9081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200329"/>
          </a:xfrm>
          <a:prstGeom prst="rect">
            <a:avLst/>
          </a:prstGeom>
        </p:spPr>
        <p:txBody>
          <a:bodyPr wrap="square">
            <a:spAutoFit/>
          </a:bodyPr>
          <a:lstStyle/>
          <a:p>
            <a:r>
              <a:rPr lang="en-IN" dirty="0">
                <a:latin typeface="Segoe UI Light" panose="020B0502040204020203" pitchFamily="34" charset="0"/>
                <a:cs typeface="Segoe UI Light" panose="020B0502040204020203" pitchFamily="34" charset="0"/>
              </a:rPr>
              <a:t>The &lt;script&gt; tag is used to define a client-side script (JavaScript). The &lt;script&gt;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343090"/>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343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3368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0800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066800"/>
            <a:ext cx="8839200" cy="2031325"/>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FF7F27"/>
                </a:solidFill>
                <a:latin typeface="Arial" panose="020B0604020202020204" pitchFamily="34" charset="0"/>
                <a:cs typeface="Arial" panose="020B0604020202020204" pitchFamily="34" charset="0"/>
              </a:rPr>
              <a:t>Between the </a:t>
            </a:r>
            <a:r>
              <a:rPr lang="en-US" sz="2800" b="1" dirty="0">
                <a:solidFill>
                  <a:srgbClr val="FF7F27"/>
                </a:solidFill>
                <a:latin typeface="Arial" panose="020B0604020202020204" pitchFamily="34" charset="0"/>
                <a:cs typeface="Arial" panose="020B0604020202020204" pitchFamily="34" charset="0"/>
              </a:rPr>
              <a:t>head</a:t>
            </a:r>
            <a:r>
              <a:rPr lang="en-US" sz="2000" b="1" dirty="0">
                <a:solidFill>
                  <a:srgbClr val="FF7F27"/>
                </a:solidFill>
                <a:latin typeface="Arial" panose="020B0604020202020204" pitchFamily="34" charset="0"/>
                <a:cs typeface="Arial" panose="020B0604020202020204" pitchFamily="34" charset="0"/>
              </a:rPr>
              <a:t> </a:t>
            </a:r>
            <a:r>
              <a:rPr lang="en-US" sz="2800" b="1" dirty="0">
                <a:solidFill>
                  <a:srgbClr val="FF7F27"/>
                </a:solidFill>
                <a:latin typeface="Arial" panose="020B0604020202020204" pitchFamily="34" charset="0"/>
                <a:cs typeface="Arial" panose="020B0604020202020204" pitchFamily="34" charset="0"/>
              </a:rPr>
              <a:t>tag</a:t>
            </a:r>
            <a:r>
              <a:rPr lang="en-US" sz="2000" b="1" dirty="0">
                <a:solidFill>
                  <a:srgbClr val="FF7F27"/>
                </a:solidFill>
                <a:latin typeface="Arial" panose="020B0604020202020204" pitchFamily="34" charset="0"/>
                <a:cs typeface="Arial" panose="020B0604020202020204" pitchFamily="34" charset="0"/>
              </a:rPr>
              <a:t>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Between </a:t>
            </a:r>
            <a:r>
              <a:rPr lang="en-US" sz="2000" dirty="0">
                <a:solidFill>
                  <a:srgbClr val="FF7F27"/>
                </a:solidFill>
                <a:latin typeface="Arial" panose="020B0604020202020204" pitchFamily="34" charset="0"/>
                <a:cs typeface="Arial" panose="020B0604020202020204" pitchFamily="34" charset="0"/>
              </a:rPr>
              <a:t>the </a:t>
            </a:r>
            <a:r>
              <a:rPr lang="en-US" sz="2800" b="1" dirty="0">
                <a:solidFill>
                  <a:srgbClr val="FF7F27"/>
                </a:solidFill>
                <a:latin typeface="Arial" panose="020B0604020202020204" pitchFamily="34" charset="0"/>
                <a:cs typeface="Arial" panose="020B0604020202020204" pitchFamily="34" charset="0"/>
              </a:rPr>
              <a:t>body tag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In </a:t>
            </a:r>
            <a:r>
              <a:rPr lang="en-US" sz="2800" b="1" dirty="0">
                <a:solidFill>
                  <a:srgbClr val="FF7F27"/>
                </a:solidFill>
                <a:latin typeface="Arial" panose="020B0604020202020204" pitchFamily="34" charset="0"/>
                <a:cs typeface="Arial" panose="020B0604020202020204" pitchFamily="34" charset="0"/>
              </a:rPr>
              <a:t>.js file </a:t>
            </a:r>
            <a:r>
              <a:rPr lang="en-US" sz="2000" dirty="0">
                <a:solidFill>
                  <a:srgbClr val="FF7F27"/>
                </a:solidFill>
                <a:latin typeface="Arial" panose="020B0604020202020204" pitchFamily="34" charset="0"/>
                <a:cs typeface="Arial" panose="020B0604020202020204" pitchFamily="34" charset="0"/>
              </a:rPr>
              <a:t>(external </a:t>
            </a:r>
            <a:r>
              <a:rPr lang="en-US" sz="2000" dirty="0" smtClean="0">
                <a:solidFill>
                  <a:srgbClr val="FF7F27"/>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5486400"/>
            <a:ext cx="8686800" cy="461665"/>
          </a:xfrm>
          <a:prstGeom prst="rect">
            <a:avLst/>
          </a:prstGeom>
        </p:spPr>
        <p:txBody>
          <a:bodyPr wrap="square">
            <a:spAutoFit/>
          </a:bodyPr>
          <a:lstStyle/>
          <a:p>
            <a:r>
              <a:rPr lang="en-IN" b="1" dirty="0">
                <a:solidFill>
                  <a:srgbClr val="E9DE49"/>
                </a:solidFill>
                <a:latin typeface="Segoe UI Light" panose="020B0502040204020203" pitchFamily="34" charset="0"/>
                <a:cs typeface="Segoe UI Light" panose="020B0502040204020203" pitchFamily="34" charset="0"/>
              </a:rPr>
              <a:t>Note: The external script file cannot contain the &lt;script&gt; tag.</a:t>
            </a:r>
          </a:p>
        </p:txBody>
      </p:sp>
      <p:sp>
        <p:nvSpPr>
          <p:cNvPr id="5" name="Rectangle 4"/>
          <p:cNvSpPr/>
          <p:nvPr/>
        </p:nvSpPr>
        <p:spPr>
          <a:xfrm>
            <a:off x="152400" y="3352800"/>
            <a:ext cx="8839200" cy="1785104"/>
          </a:xfrm>
          <a:prstGeom prst="rect">
            <a:avLst/>
          </a:prstGeom>
        </p:spPr>
        <p:txBody>
          <a:bodyPr wrap="square">
            <a:spAutoFit/>
          </a:bodyPr>
          <a:lstStyle/>
          <a:p>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"text/javascript"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'application/javascript'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199390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692771"/>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353586"/>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5052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4533900" cy="1015663"/>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7" name="Rectangle 6"/>
          <p:cNvSpPr/>
          <p:nvPr/>
        </p:nvSpPr>
        <p:spPr>
          <a:xfrm>
            <a:off x="3505200" y="2764949"/>
            <a:ext cx="54864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obj</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8100" y="4800600"/>
            <a:ext cx="89916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"Key1"</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"Key2"</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"Key3"</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"Value3"</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 and Value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5814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35052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138773"/>
          </a:xfrm>
          <a:prstGeom prst="rect">
            <a:avLst/>
          </a:prstGeom>
        </p:spPr>
        <p:txBody>
          <a:bodyPr wrap="square">
            <a:spAutoFit/>
          </a:bodyPr>
          <a:lstStyle/>
          <a:p>
            <a:r>
              <a:rPr lang="en-IN" sz="2000" dirty="0">
                <a:latin typeface="Segoe UI Light" panose="020B0502040204020203" pitchFamily="34" charset="0"/>
                <a:cs typeface="Segoe UI Light" panose="020B0502040204020203" pitchFamily="34" charset="0"/>
              </a:rPr>
              <a:t>In most editors a line of code can be commented out </a:t>
            </a:r>
            <a:r>
              <a:rPr lang="en-IN" sz="2000" dirty="0" smtClean="0">
                <a:latin typeface="Segoe UI Light" panose="020B0502040204020203" pitchFamily="34" charset="0"/>
                <a:cs typeface="Segoe UI Light" panose="020B0502040204020203" pitchFamily="34" charset="0"/>
              </a:rPr>
              <a:t>by </a:t>
            </a:r>
            <a:r>
              <a:rPr lang="en-IN" b="1" i="1" dirty="0" smtClean="0">
                <a:solidFill>
                  <a:srgbClr val="FFC90E"/>
                </a:solidFill>
                <a:latin typeface="Segoe UI Light" panose="020B0502040204020203" pitchFamily="34" charset="0"/>
                <a:cs typeface="Segoe UI Light" panose="020B0502040204020203" pitchFamily="34" charset="0"/>
              </a:rPr>
              <a:t>Ctrl + / </a:t>
            </a:r>
            <a:r>
              <a:rPr lang="en-IN" b="1" i="1" dirty="0">
                <a:latin typeface="Segoe UI Light" panose="020B0502040204020203" pitchFamily="34" charset="0"/>
                <a:cs typeface="Segoe UI Light" panose="020B0502040204020203" pitchFamily="34" charset="0"/>
              </a:rPr>
              <a:t>–</a:t>
            </a:r>
            <a:r>
              <a:rPr lang="en-IN" dirty="0">
                <a:latin typeface="Segoe UI Light" panose="020B0502040204020203" pitchFamily="34" charset="0"/>
                <a:cs typeface="Segoe UI Light" panose="020B0502040204020203" pitchFamily="34" charset="0"/>
              </a:rPr>
              <a:t> </a:t>
            </a:r>
            <a:r>
              <a:rPr lang="en-IN" sz="2000" dirty="0" smtClean="0">
                <a:latin typeface="Segoe UI Light" panose="020B0502040204020203" pitchFamily="34" charset="0"/>
                <a:cs typeface="Segoe UI Light" panose="020B0502040204020203" pitchFamily="34" charset="0"/>
              </a:rPr>
              <a:t>for </a:t>
            </a:r>
            <a:r>
              <a:rPr lang="en-IN" sz="2000" dirty="0">
                <a:latin typeface="Segoe UI Light" panose="020B0502040204020203" pitchFamily="34" charset="0"/>
                <a:cs typeface="Segoe UI Light" panose="020B0502040204020203" pitchFamily="34" charset="0"/>
              </a:rPr>
              <a:t>a </a:t>
            </a:r>
            <a:r>
              <a:rPr lang="en-IN" sz="2000" dirty="0" smtClean="0">
                <a:latin typeface="Segoe UI Light" panose="020B0502040204020203" pitchFamily="34" charset="0"/>
                <a:cs typeface="Segoe UI Light" panose="020B0502040204020203" pitchFamily="34" charset="0"/>
              </a:rPr>
              <a:t>single-line  </a:t>
            </a:r>
            <a:r>
              <a:rPr lang="en-IN" sz="2000" b="1" dirty="0" smtClean="0">
                <a:solidFill>
                  <a:srgbClr val="E90919"/>
                </a:solidFill>
                <a:latin typeface="Segoe UI Light" panose="020B0502040204020203" pitchFamily="34" charset="0"/>
                <a:cs typeface="Segoe UI Light" panose="020B0502040204020203" pitchFamily="34" charset="0"/>
              </a:rPr>
              <a:t>//</a:t>
            </a:r>
            <a:r>
              <a:rPr lang="en-IN" sz="2000" dirty="0" smtClean="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comment and something like </a:t>
            </a:r>
            <a:r>
              <a:rPr lang="en-IN" b="1" i="1" dirty="0" smtClean="0">
                <a:solidFill>
                  <a:srgbClr val="FFC90E"/>
                </a:solidFill>
                <a:latin typeface="Segoe UI Light" panose="020B0502040204020203" pitchFamily="34" charset="0"/>
                <a:cs typeface="Segoe UI Light" panose="020B0502040204020203" pitchFamily="34" charset="0"/>
              </a:rPr>
              <a:t>Shift + Alt + A </a:t>
            </a:r>
            <a:r>
              <a:rPr lang="en-IN" sz="2000" b="1" i="1" dirty="0">
                <a:latin typeface="Segoe UI Light" panose="020B0502040204020203" pitchFamily="34" charset="0"/>
                <a:cs typeface="Segoe UI Light" panose="020B0502040204020203" pitchFamily="34" charset="0"/>
              </a:rPr>
              <a:t>–</a:t>
            </a:r>
            <a:r>
              <a:rPr lang="en-IN" sz="2000" dirty="0">
                <a:latin typeface="Segoe UI Light" panose="020B0502040204020203" pitchFamily="34" charset="0"/>
                <a:cs typeface="Segoe UI Light" panose="020B0502040204020203" pitchFamily="34" charset="0"/>
              </a:rPr>
              <a:t> for multiline </a:t>
            </a:r>
            <a:r>
              <a:rPr lang="en-IN" sz="2000" b="1" dirty="0" smtClean="0">
                <a:solidFill>
                  <a:srgbClr val="E90919"/>
                </a:solidFill>
                <a:latin typeface="Segoe UI Light" panose="020B0502040204020203" pitchFamily="34" charset="0"/>
                <a:cs typeface="Segoe UI Light" panose="020B0502040204020203" pitchFamily="34" charset="0"/>
              </a:rPr>
              <a:t>/*  */ </a:t>
            </a:r>
            <a:r>
              <a:rPr lang="en-IN" sz="2000" dirty="0" smtClean="0">
                <a:latin typeface="Segoe UI Light" panose="020B0502040204020203" pitchFamily="34" charset="0"/>
                <a:cs typeface="Segoe UI Light" panose="020B0502040204020203" pitchFamily="34" charset="0"/>
              </a:rPr>
              <a:t>comments</a:t>
            </a:r>
            <a:r>
              <a:rPr lang="en-IN" sz="2000" dirty="0">
                <a:latin typeface="Segoe UI Light" panose="020B0502040204020203" pitchFamily="34" charset="0"/>
                <a:cs typeface="Segoe UI Light" panose="020B0502040204020203" pitchFamily="34" charset="0"/>
              </a:rPr>
              <a:t>.</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
        <p:nvSpPr>
          <p:cNvPr id="13" name="Rectangle 12"/>
          <p:cNvSpPr/>
          <p:nvPr/>
        </p:nvSpPr>
        <p:spPr>
          <a:xfrm>
            <a:off x="152400" y="3200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412914197"/>
              </p:ext>
            </p:extLst>
          </p:nvPr>
        </p:nvGraphicFramePr>
        <p:xfrm>
          <a:off x="152400" y="14884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
        <p:nvSpPr>
          <p:cNvPr id="4" name="Rectangle 3"/>
          <p:cNvSpPr/>
          <p:nvPr/>
        </p:nvSpPr>
        <p:spPr>
          <a:xfrm>
            <a:off x="152400" y="42932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1" name="Rectangle 10"/>
          <p:cNvSpPr/>
          <p:nvPr/>
        </p:nvSpPr>
        <p:spPr>
          <a:xfrm>
            <a:off x="152400" y="37792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
        <p:nvSpPr>
          <p:cNvPr id="12" name="Rectangle 11"/>
          <p:cNvSpPr/>
          <p:nvPr/>
        </p:nvSpPr>
        <p:spPr>
          <a:xfrm>
            <a:off x="228600" y="40956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70256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7240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3" name="Rectangle 12"/>
          <p:cNvSpPr/>
          <p:nvPr/>
        </p:nvSpPr>
        <p:spPr>
          <a:xfrm>
            <a:off x="152400" y="24076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folding </a:t>
            </a:r>
            <a:r>
              <a:rPr lang="en-IN" sz="6000" dirty="0"/>
              <a:t>regions#</a:t>
            </a:r>
            <a:endParaRPr lang="en-US" sz="6000" dirty="0"/>
          </a:p>
        </p:txBody>
      </p:sp>
      <p:sp>
        <p:nvSpPr>
          <p:cNvPr id="3" name="Rectangle 2"/>
          <p:cNvSpPr/>
          <p:nvPr/>
        </p:nvSpPr>
        <p:spPr>
          <a:xfrm>
            <a:off x="2036989" y="2971800"/>
            <a:ext cx="4953000" cy="751872"/>
          </a:xfrm>
          <a:prstGeom prst="rect">
            <a:avLst/>
          </a:prstGeom>
        </p:spPr>
        <p:txBody>
          <a:bodyPr wrap="square">
            <a:spAutoFit/>
          </a:bodyPr>
          <a:lstStyle/>
          <a:p>
            <a:pPr algn="ctr">
              <a:lnSpc>
                <a:spcPct val="150000"/>
              </a:lnSpc>
            </a:pPr>
            <a:r>
              <a:rPr lang="en-IN" sz="3200" dirty="0" smtClean="0">
                <a:solidFill>
                  <a:schemeClr val="bg2">
                    <a:lumMod val="50000"/>
                  </a:schemeClr>
                </a:solidFill>
                <a:latin typeface="Consolas" panose="020B0609020204030204" pitchFamily="49" charset="0"/>
                <a:cs typeface="Segoe UI Light" panose="020B0502040204020203" pitchFamily="34" charset="0"/>
              </a:rPr>
              <a:t>Typescript/JavaScript</a:t>
            </a:r>
            <a:endParaRPr lang="en-IN" sz="3200" dirty="0">
              <a:solidFill>
                <a:schemeClr val="bg2">
                  <a:lumMod val="50000"/>
                </a:schemeClr>
              </a:solidFill>
              <a:latin typeface="Consolas" panose="020B0609020204030204" pitchFamily="49" charset="0"/>
              <a:cs typeface="Segoe UI Light" panose="020B0502040204020203" pitchFamily="34" charset="0"/>
            </a:endParaRPr>
          </a:p>
        </p:txBody>
      </p:sp>
      <p:sp>
        <p:nvSpPr>
          <p:cNvPr id="8" name="Rectangle 7"/>
          <p:cNvSpPr/>
          <p:nvPr/>
        </p:nvSpPr>
        <p:spPr>
          <a:xfrm>
            <a:off x="76200" y="152400"/>
            <a:ext cx="4260195"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endregion </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endregion</a:t>
            </a:r>
            <a:endParaRPr lang="en-IN" sz="2000" dirty="0">
              <a:solidFill>
                <a:srgbClr val="17A889"/>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stretch>
            <a:fillRect/>
          </a:stretch>
        </p:blipFill>
        <p:spPr>
          <a:xfrm>
            <a:off x="304800" y="4572000"/>
            <a:ext cx="4245429" cy="1279546"/>
          </a:xfrm>
          <a:prstGeom prst="rect">
            <a:avLst/>
          </a:prstGeom>
        </p:spPr>
      </p:pic>
      <p:cxnSp>
        <p:nvCxnSpPr>
          <p:cNvPr id="7" name="Straight Connector 6"/>
          <p:cNvCxnSpPr/>
          <p:nvPr/>
        </p:nvCxnSpPr>
        <p:spPr>
          <a:xfrm>
            <a:off x="-21771" y="1658527"/>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0764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733800"/>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602468"/>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sp>
        <p:nvSpPr>
          <p:cNvPr id="4" name="Rectangle 3"/>
          <p:cNvSpPr/>
          <p:nvPr/>
        </p:nvSpPr>
        <p:spPr>
          <a:xfrm>
            <a:off x="304800" y="3923390"/>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923390"/>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
        <p:nvSpPr>
          <p:cNvPr id="11" name="Rectangle 10"/>
          <p:cNvSpPr/>
          <p:nvPr/>
        </p:nvSpPr>
        <p:spPr>
          <a:xfrm>
            <a:off x="228600" y="2641937"/>
            <a:ext cx="86868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func</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333333"/>
                </a:solidFill>
                <a:latin typeface="Consolas" panose="020B0609020204030204" pitchFamily="49" charset="0"/>
              </a:rPr>
              <a:t>param1, param2,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code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delay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clearInterval</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3124200"/>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938992"/>
          </a:xfrm>
          <a:prstGeom prst="rect">
            <a:avLst/>
          </a:prstGeom>
        </p:spPr>
        <p:txBody>
          <a:bodyPr wrap="square">
            <a:spAutoFit/>
          </a:bodyPr>
          <a:lstStyle/>
          <a:p>
            <a:r>
              <a:rPr lang="en-IN" dirty="0">
                <a:solidFill>
                  <a:schemeClr val="bg1">
                    <a:lumMod val="65000"/>
                  </a:schemeClr>
                </a:solidFill>
              </a:rPr>
              <a:t>{</a:t>
            </a:r>
            <a:r>
              <a:rPr lang="en-IN" dirty="0"/>
              <a:t> </a:t>
            </a:r>
            <a:endParaRPr lang="en-IN" dirty="0" smtClean="0"/>
          </a:p>
          <a:p>
            <a:r>
              <a:rPr lang="en-IN" dirty="0"/>
              <a:t> </a:t>
            </a:r>
            <a:r>
              <a:rPr lang="en-IN" dirty="0" smtClean="0"/>
              <a:t> </a:t>
            </a:r>
            <a:r>
              <a:rPr lang="en-IN" dirty="0" smtClean="0">
                <a:solidFill>
                  <a:srgbClr val="0070C0"/>
                </a:solidFill>
              </a:rPr>
              <a:t>ID</a:t>
            </a:r>
            <a:r>
              <a:rPr lang="en-IN" dirty="0"/>
              <a:t>: </a:t>
            </a:r>
            <a:r>
              <a:rPr lang="en-IN" dirty="0">
                <a:solidFill>
                  <a:srgbClr val="92D050"/>
                </a:solidFill>
              </a:rPr>
              <a:t>1001</a:t>
            </a:r>
            <a:r>
              <a:rPr lang="en-IN" dirty="0"/>
              <a:t>,</a:t>
            </a:r>
          </a:p>
          <a:p>
            <a:r>
              <a:rPr lang="en-IN" dirty="0"/>
              <a:t>  </a:t>
            </a:r>
            <a:r>
              <a:rPr lang="en-IN" dirty="0">
                <a:solidFill>
                  <a:srgbClr val="0070C0"/>
                </a:solidFill>
              </a:rPr>
              <a:t>Name</a:t>
            </a:r>
            <a:r>
              <a:rPr lang="en-IN" dirty="0"/>
              <a:t>: '</a:t>
            </a:r>
            <a:r>
              <a:rPr lang="en-IN" dirty="0">
                <a:solidFill>
                  <a:srgbClr val="92D050"/>
                </a:solidFill>
              </a:rPr>
              <a:t>Saleel Bagde</a:t>
            </a:r>
            <a:r>
              <a:rPr lang="en-IN" dirty="0"/>
              <a:t>',</a:t>
            </a:r>
          </a:p>
          <a:p>
            <a:r>
              <a:rPr lang="en-IN" dirty="0"/>
              <a:t>  </a:t>
            </a:r>
            <a:r>
              <a:rPr lang="en-IN" dirty="0">
                <a:solidFill>
                  <a:srgbClr val="0070C0"/>
                </a:solidFill>
              </a:rPr>
              <a:t>Qualification</a:t>
            </a:r>
            <a:r>
              <a:rPr lang="en-IN" dirty="0"/>
              <a:t>: </a:t>
            </a:r>
            <a:r>
              <a:rPr lang="en-IN" dirty="0">
                <a:solidFill>
                  <a:schemeClr val="bg1">
                    <a:lumMod val="65000"/>
                  </a:schemeClr>
                </a:solidFill>
              </a:rPr>
              <a:t>{</a:t>
            </a:r>
            <a:r>
              <a:rPr lang="en-IN" dirty="0"/>
              <a:t> </a:t>
            </a:r>
            <a:r>
              <a:rPr lang="en-IN" dirty="0">
                <a:solidFill>
                  <a:srgbClr val="0070C0"/>
                </a:solidFill>
              </a:rPr>
              <a:t>SSC</a:t>
            </a:r>
            <a:r>
              <a:rPr lang="en-IN" dirty="0"/>
              <a:t>: '</a:t>
            </a:r>
            <a:r>
              <a:rPr lang="en-IN" dirty="0">
                <a:solidFill>
                  <a:srgbClr val="92D050"/>
                </a:solidFill>
              </a:rPr>
              <a:t>Gujarat Board</a:t>
            </a:r>
            <a:r>
              <a:rPr lang="en-IN" dirty="0"/>
              <a:t>', </a:t>
            </a:r>
            <a:r>
              <a:rPr lang="en-IN" dirty="0">
                <a:solidFill>
                  <a:srgbClr val="0070C0"/>
                </a:solidFill>
              </a:rPr>
              <a:t>percentage</a:t>
            </a:r>
            <a:r>
              <a:rPr lang="en-IN" dirty="0"/>
              <a:t>: </a:t>
            </a:r>
            <a:r>
              <a:rPr lang="en-IN" dirty="0">
                <a:solidFill>
                  <a:srgbClr val="92D050"/>
                </a:solidFill>
              </a:rPr>
              <a:t>60</a:t>
            </a:r>
            <a:r>
              <a:rPr lang="en-IN" dirty="0"/>
              <a:t> </a:t>
            </a:r>
            <a:r>
              <a:rPr lang="en-IN" dirty="0">
                <a:solidFill>
                  <a:schemeClr val="bg1">
                    <a:lumMod val="65000"/>
                  </a:schemeClr>
                </a:solidFill>
              </a:rPr>
              <a:t>} </a:t>
            </a:r>
            <a:endParaRPr lang="en-IN" dirty="0" smtClean="0">
              <a:solidFill>
                <a:schemeClr val="bg1">
                  <a:lumMod val="65000"/>
                </a:schemeClr>
              </a:solidFill>
            </a:endParaRPr>
          </a:p>
          <a:p>
            <a:r>
              <a:rPr lang="en-IN" dirty="0" smtClean="0">
                <a:solidFill>
                  <a:schemeClr val="bg1">
                    <a:lumMod val="65000"/>
                  </a:schemeClr>
                </a:solidFill>
              </a:rPr>
              <a:t>}</a:t>
            </a:r>
            <a:endParaRPr lang="en-IN" dirty="0">
              <a:solidFill>
                <a:schemeClr val="bg1">
                  <a:lumMod val="65000"/>
                </a:schemeClr>
              </a:solidFill>
            </a:endParaRPr>
          </a:p>
        </p:txBody>
      </p:sp>
      <p:sp>
        <p:nvSpPr>
          <p:cNvPr id="4" name="Rectangle 3"/>
          <p:cNvSpPr/>
          <p:nvPr/>
        </p:nvSpPr>
        <p:spPr>
          <a:xfrm>
            <a:off x="315927" y="1161871"/>
            <a:ext cx="3752950" cy="461665"/>
          </a:xfrm>
          <a:prstGeom prst="rect">
            <a:avLst/>
          </a:prstGeom>
        </p:spPr>
        <p:txBody>
          <a:bodyPr wrap="none">
            <a:spAutoFit/>
          </a:bodyPr>
          <a:lstStyle/>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Student</a:t>
            </a:r>
            <a:r>
              <a:rPr lang="en-IN" dirty="0" smtClean="0">
                <a:solidFill>
                  <a:srgbClr val="D4D4D4"/>
                </a:solidFill>
                <a:latin typeface="Consolas" panose="020B0609020204030204" pitchFamily="49" charset="0"/>
              </a:rPr>
              <a:t>);</a:t>
            </a:r>
            <a:endParaRPr lang="en-IN"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365171"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a:t>
            </a:r>
            <a:r>
              <a:rPr lang="en-IN" b="1" i="1" dirty="0">
                <a:solidFill>
                  <a:schemeClr val="accent2">
                    <a:lumMod val="50000"/>
                  </a:schemeClr>
                </a:solidFill>
                <a:latin typeface="Arial" panose="020B0604020202020204" pitchFamily="34" charset="0"/>
                <a:cs typeface="Arial" panose="020B0604020202020204" pitchFamily="34" charset="0"/>
              </a:rPr>
              <a:t>heterogeneous</a:t>
            </a:r>
            <a:r>
              <a:rPr lang="en-IN" dirty="0">
                <a:solidFill>
                  <a:schemeClr val="accent2">
                    <a:lumMod val="50000"/>
                  </a:schemeClr>
                </a:solidFill>
                <a:latin typeface="Arial" panose="020B0604020202020204" pitchFamily="34" charset="0"/>
                <a:cs typeface="Arial" panose="020B0604020202020204" pitchFamily="34" charset="0"/>
              </a:rPr>
              <a:t>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JSDoc comment format</a:t>
            </a:r>
            <a:endParaRPr lang="en-US" sz="6000" dirty="0"/>
          </a:p>
        </p:txBody>
      </p:sp>
      <p:pic>
        <p:nvPicPr>
          <p:cNvPr id="4" name="Picture 3"/>
          <p:cNvPicPr>
            <a:picLocks noChangeAspect="1"/>
          </p:cNvPicPr>
          <p:nvPr/>
        </p:nvPicPr>
        <p:blipFill>
          <a:blip r:embed="rId3"/>
          <a:stretch>
            <a:fillRect/>
          </a:stretch>
        </p:blipFill>
        <p:spPr>
          <a:xfrm>
            <a:off x="446315" y="3505200"/>
            <a:ext cx="4103914" cy="2670262"/>
          </a:xfrm>
          <a:prstGeom prst="rect">
            <a:avLst/>
          </a:prstGeom>
        </p:spPr>
      </p:pic>
    </p:spTree>
    <p:extLst>
      <p:ext uri="{BB962C8B-B14F-4D97-AF65-F5344CB8AC3E}">
        <p14:creationId xmlns:p14="http://schemas.microsoft.com/office/powerpoint/2010/main" val="130867671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723072"/>
            <a:ext cx="8610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 empty array</a:t>
            </a:r>
            <a:endParaRPr lang="en-IN" sz="2000" dirty="0" smtClean="0">
              <a:solidFill>
                <a:srgbClr val="999999"/>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333333"/>
                </a:solidFill>
                <a:latin typeface="Consolas" panose="020B0609020204030204" pitchFamily="49" charset="0"/>
              </a:rPr>
              <a:t>, ...,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7AA"/>
                </a:solidFill>
                <a:latin typeface="Consolas" panose="020B0609020204030204" pitchFamily="49"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3" name="Rectangle 2"/>
          <p:cNvSpPr/>
          <p:nvPr/>
        </p:nvSpPr>
        <p:spPr>
          <a:xfrm>
            <a:off x="304800" y="2042279"/>
            <a:ext cx="85344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Array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prototype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displayAll</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colorString</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displayAll</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46554976"/>
              </p:ext>
            </p:extLst>
          </p:nvPr>
        </p:nvGraphicFramePr>
        <p:xfrm>
          <a:off x="1566600" y="4237777"/>
          <a:ext cx="3386399" cy="539401"/>
        </p:xfrm>
        <a:graphic>
          <a:graphicData uri="http://schemas.openxmlformats.org/drawingml/2006/table">
            <a:tbl>
              <a:tblPr firstRow="1" bandRow="1">
                <a:tableStyleId>{5940675A-B579-460E-94D1-54222C63F5DA}</a:tableStyleId>
              </a:tblPr>
              <a:tblGrid>
                <a:gridCol w="1700937"/>
                <a:gridCol w="422201"/>
                <a:gridCol w="421087"/>
                <a:gridCol w="421087"/>
                <a:gridCol w="421087"/>
              </a:tblGrid>
              <a:tr h="5394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2228250" y="4285907"/>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3" name="Group 2"/>
          <p:cNvGrpSpPr/>
          <p:nvPr/>
        </p:nvGrpSpPr>
        <p:grpSpPr>
          <a:xfrm>
            <a:off x="3314700" y="4267384"/>
            <a:ext cx="1562100" cy="458055"/>
            <a:chOff x="2467754" y="5749805"/>
            <a:chExt cx="1626398" cy="40568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3293029826"/>
              </p:ext>
            </p:extLst>
          </p:nvPr>
        </p:nvGraphicFramePr>
        <p:xfrm>
          <a:off x="4568535" y="581810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86991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6173551" y="584124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8" name="Rectangle 7"/>
          <p:cNvSpPr/>
          <p:nvPr/>
        </p:nvSpPr>
        <p:spPr>
          <a:xfrm>
            <a:off x="77720" y="3211929"/>
            <a:ext cx="8832377"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157702" y="4876800"/>
            <a:ext cx="875239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join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 - "</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FF6000"/>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14300" y="3124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4406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push</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element1</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400" y="339896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7338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unshift</a:t>
            </a:r>
            <a:r>
              <a:rPr lang="en-IN" sz="2000" dirty="0">
                <a:solidFill>
                  <a:schemeClr val="bg1">
                    <a:lumMod val="75000"/>
                  </a:schemeClr>
                </a:solidFill>
                <a:latin typeface="Consolas" panose="020B0609020204030204" pitchFamily="49" charset="0"/>
              </a:rPr>
              <a:t>([element1[</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38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@param - JSDoc</a:t>
            </a:r>
            <a:endParaRPr lang="en-US" sz="6000" dirty="0"/>
          </a:p>
        </p:txBody>
      </p:sp>
      <p:sp>
        <p:nvSpPr>
          <p:cNvPr id="3" name="Rectangle 2"/>
          <p:cNvSpPr/>
          <p:nvPr/>
        </p:nvSpPr>
        <p:spPr>
          <a:xfrm>
            <a:off x="119742" y="3429000"/>
            <a:ext cx="8871858" cy="397032"/>
          </a:xfrm>
          <a:prstGeom prst="rect">
            <a:avLst/>
          </a:prstGeom>
          <a:solidFill>
            <a:srgbClr val="F6F23A"/>
          </a:solidFill>
        </p:spPr>
        <p:txBody>
          <a:bodyPr wrap="square">
            <a:spAutoFit/>
          </a:bodyPr>
          <a:lstStyle/>
          <a:p>
            <a:r>
              <a:rPr lang="en-IN" sz="1980" i="1" dirty="0">
                <a:latin typeface="Segoe UI Light" panose="020B0502040204020203" pitchFamily="34" charset="0"/>
                <a:cs typeface="Segoe UI Light" panose="020B0502040204020203" pitchFamily="34" charset="0"/>
              </a:rPr>
              <a:t>The </a:t>
            </a:r>
            <a:r>
              <a:rPr lang="en-IN" sz="1980" b="1" i="1" dirty="0">
                <a:latin typeface="Segoe UI Light" panose="020B0502040204020203" pitchFamily="34" charset="0"/>
                <a:cs typeface="Segoe UI Light" panose="020B0502040204020203" pitchFamily="34" charset="0"/>
              </a:rPr>
              <a:t>@param</a:t>
            </a:r>
            <a:r>
              <a:rPr lang="en-IN" sz="1980" i="1" dirty="0">
                <a:latin typeface="Segoe UI Light" panose="020B0502040204020203" pitchFamily="34" charset="0"/>
                <a:cs typeface="Segoe UI Light" panose="020B0502040204020203" pitchFamily="34" charset="0"/>
              </a:rPr>
              <a:t> tag provides the name, type, and description of a function parameter.</a:t>
            </a:r>
          </a:p>
        </p:txBody>
      </p:sp>
      <p:sp>
        <p:nvSpPr>
          <p:cNvPr id="5" name="Rectangle 4"/>
          <p:cNvSpPr/>
          <p:nvPr/>
        </p:nvSpPr>
        <p:spPr>
          <a:xfrm>
            <a:off x="119743" y="0"/>
            <a:ext cx="4071258" cy="2862322"/>
          </a:xfrm>
          <a:prstGeom prst="rect">
            <a:avLst/>
          </a:prstGeom>
        </p:spPr>
        <p:txBody>
          <a:bodyPr wrap="square">
            <a:spAutoFit/>
          </a:bodyPr>
          <a:lstStyle/>
          <a:p>
            <a:r>
              <a:rPr lang="en-IN" sz="2000" i="1" dirty="0">
                <a:solidFill>
                  <a:srgbClr val="00B050"/>
                </a:solidFill>
                <a:latin typeface="Consolas" panose="020B0609020204030204" pitchFamily="49" charset="0"/>
              </a:rPr>
              <a:t>//Name only</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chemeClr val="bg1">
                    <a:lumMod val="65000"/>
                  </a:schemeClr>
                </a:solidFill>
                <a:latin typeface="Consolas" panose="020B0609020204030204" pitchFamily="49" charset="0"/>
              </a:rPr>
              <a:t> </a:t>
            </a:r>
            <a:r>
              <a:rPr lang="en-IN" sz="2000" i="1" dirty="0">
                <a:solidFill>
                  <a:srgbClr val="FB9A4B"/>
                </a:solidFill>
                <a:latin typeface="Consolas" panose="020B0609020204030204" pitchFamily="49" charset="0"/>
              </a:rPr>
              <a:t>a</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r>
              <a:rPr lang="en-IN" sz="2000" dirty="0">
                <a:solidFill>
                  <a:schemeClr val="bg1">
                    <a:lumMod val="50000"/>
                  </a:schemeClr>
                </a:solidFill>
                <a:latin typeface="Consolas" panose="020B0609020204030204" pitchFamily="49" charset="0"/>
              </a:rPr>
              <a:t> </a:t>
            </a:r>
            <a:r>
              <a:rPr lang="en-IN" sz="2000" dirty="0">
                <a:solidFill>
                  <a:schemeClr val="bg1">
                    <a:lumMod val="65000"/>
                  </a:schemeClr>
                </a:solidFill>
                <a:latin typeface="Consolas" panose="020B0609020204030204" pitchFamily="49" charset="0"/>
              </a:rPr>
              <a:t>{</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6" name="Rectangle 5"/>
          <p:cNvSpPr/>
          <p:nvPr/>
        </p:nvSpPr>
        <p:spPr>
          <a:xfrm>
            <a:off x="4947557" y="0"/>
            <a:ext cx="4038600" cy="2862322"/>
          </a:xfrm>
          <a:prstGeom prst="rect">
            <a:avLst/>
          </a:prstGeom>
        </p:spPr>
        <p:txBody>
          <a:bodyPr wrap="square">
            <a:spAutoFit/>
          </a:bodyPr>
          <a:lstStyle/>
          <a:p>
            <a:r>
              <a:rPr lang="en-IN" sz="2000" i="1" dirty="0">
                <a:solidFill>
                  <a:srgbClr val="00B050"/>
                </a:solidFill>
                <a:latin typeface="Consolas" panose="020B0609020204030204" pitchFamily="49" charset="0"/>
              </a:rPr>
              <a:t>//Name and type</a:t>
            </a: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b</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7" name="Rectangle 6"/>
          <p:cNvSpPr/>
          <p:nvPr/>
        </p:nvSpPr>
        <p:spPr>
          <a:xfrm>
            <a:off x="0" y="3846814"/>
            <a:ext cx="4947557" cy="2862322"/>
          </a:xfrm>
          <a:prstGeom prst="rect">
            <a:avLst/>
          </a:prstGeom>
        </p:spPr>
        <p:txBody>
          <a:bodyPr wrap="square">
            <a:spAutoFit/>
          </a:bodyPr>
          <a:lstStyle/>
          <a:p>
            <a:r>
              <a:rPr lang="en-IN" sz="2000" i="1" dirty="0">
                <a:solidFill>
                  <a:srgbClr val="00B050"/>
                </a:solidFill>
                <a:latin typeface="Consolas" panose="020B0609020204030204" pitchFamily="49" charset="0"/>
              </a:rPr>
              <a:t>//Name, type, and description</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i="1" dirty="0">
                <a:solidFill>
                  <a:srgbClr val="E7C0C0"/>
                </a:solidFill>
                <a:latin typeface="Consolas" panose="020B0609020204030204" pitchFamily="49" charset="0"/>
              </a:rPr>
              <a:t> </a:t>
            </a:r>
            <a:r>
              <a:rPr lang="en-IN" sz="2000" i="1" dirty="0" smtClean="0">
                <a:solidFill>
                  <a:srgbClr val="E7C0C0"/>
                </a:solidFill>
                <a:latin typeface="Consolas" panose="020B0609020204030204" pitchFamily="49" charset="0"/>
              </a:rPr>
              <a:t>–The description</a:t>
            </a:r>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10" name="Rectangle 9"/>
          <p:cNvSpPr/>
          <p:nvPr/>
        </p:nvSpPr>
        <p:spPr>
          <a:xfrm>
            <a:off x="4947556" y="3846814"/>
            <a:ext cx="4196443" cy="2862322"/>
          </a:xfrm>
          <a:prstGeom prst="rect">
            <a:avLst/>
          </a:prstGeom>
        </p:spPr>
        <p:txBody>
          <a:bodyPr wrap="square">
            <a:spAutoFit/>
          </a:bodyPr>
          <a:lstStyle/>
          <a:p>
            <a:r>
              <a:rPr lang="en-IN" sz="2000" i="1" dirty="0">
                <a:solidFill>
                  <a:srgbClr val="00B050"/>
                </a:solidFill>
                <a:latin typeface="Consolas" panose="020B0609020204030204" pitchFamily="49" charset="0"/>
              </a:rPr>
              <a:t>//Allows any type</a:t>
            </a: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obj</a:t>
            </a:r>
            <a:r>
              <a:rPr lang="en-IN" sz="2000" i="1" dirty="0">
                <a:solidFill>
                  <a:srgbClr val="E7C0C0"/>
                </a:solidFill>
                <a:latin typeface="Consolas" panose="020B0609020204030204" pitchFamily="49" charset="0"/>
              </a:rPr>
              <a:t> -The </a:t>
            </a:r>
            <a:endParaRPr lang="en-IN" sz="2000" i="1" dirty="0" smtClean="0">
              <a:solidFill>
                <a:srgbClr val="E7C0C0"/>
              </a:solidFill>
              <a:latin typeface="Consolas" panose="020B0609020204030204" pitchFamily="49" charset="0"/>
            </a:endParaRPr>
          </a:p>
          <a:p>
            <a:r>
              <a:rPr lang="en-IN" sz="2000" i="1" smtClean="0">
                <a:solidFill>
                  <a:srgbClr val="E7C0C0"/>
                </a:solidFill>
                <a:latin typeface="Consolas" panose="020B0609020204030204" pitchFamily="49" charset="0"/>
              </a:rPr>
              <a:t>description</a:t>
            </a:r>
            <a:endParaRPr lang="en-IN" sz="16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obj</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smtClean="0">
                <a:solidFill>
                  <a:schemeClr val="bg1">
                    <a:lumMod val="65000"/>
                  </a:schemeClr>
                </a:solidFill>
                <a:latin typeface="Consolas" panose="020B0609020204030204" pitchFamily="49" charset="0"/>
              </a:rPr>
              <a:t>(</a:t>
            </a:r>
            <a:r>
              <a:rPr lang="en-IN" sz="2000" i="1" dirty="0" smtClean="0">
                <a:solidFill>
                  <a:srgbClr val="FB9A4B"/>
                </a:solidFill>
                <a:latin typeface="Consolas" panose="020B0609020204030204" pitchFamily="49" charset="0"/>
              </a:rPr>
              <a:t>obj</a:t>
            </a:r>
            <a:r>
              <a:rPr lang="en-IN" sz="2000" dirty="0" smtClean="0">
                <a:solidFill>
                  <a:schemeClr val="bg1">
                    <a:lumMod val="65000"/>
                  </a:schemeClr>
                </a:solidFill>
                <a:latin typeface="Consolas" panose="020B0609020204030204" pitchFamily="49" charset="0"/>
              </a:rPr>
              <a:t>.</a:t>
            </a:r>
            <a:r>
              <a:rPr lang="en-IN" sz="2000" dirty="0" smtClean="0">
                <a:solidFill>
                  <a:srgbClr val="9DF39F"/>
                </a:solidFill>
                <a:latin typeface="Consolas" panose="020B0609020204030204" pitchFamily="49" charset="0"/>
              </a:rPr>
              <a:t>value</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Tree>
    <p:extLst>
      <p:ext uri="{BB962C8B-B14F-4D97-AF65-F5344CB8AC3E}">
        <p14:creationId xmlns:p14="http://schemas.microsoft.com/office/powerpoint/2010/main" val="1267750927"/>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459504"/>
            <a:ext cx="8839200" cy="1015663"/>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item2</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223716867"/>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4" name="Rectangle 3"/>
          <p:cNvSpPr/>
          <p:nvPr/>
        </p:nvSpPr>
        <p:spPr>
          <a:xfrm>
            <a:off x="152400" y="2971800"/>
            <a:ext cx="8763000" cy="360098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'Red'</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'Blue'</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'Green'</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'Yellow'</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//returns 25</a:t>
            </a:r>
            <a:endParaRPr lang="en-IN" sz="2000" dirty="0">
              <a:solidFill>
                <a:srgbClr val="92D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findIndex()</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findIndex</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03023660"/>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707886"/>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954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console.log(customerName.sort());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endParaRPr lang="en-IN" sz="2000" dirty="0">
              <a:solidFill>
                <a:schemeClr val="bg1">
                  <a:lumMod val="75000"/>
                </a:schemeClr>
              </a:solidFill>
              <a:latin typeface="Consolas" panose="020B0609020204030204" pitchFamily="49" charset="0"/>
              <a:cs typeface="Arial" panose="020B0604020202020204" pitchFamily="34" charset="0"/>
            </a:endParaRP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290296334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4099173"/>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13366841"/>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9" name="Rectangle 8"/>
          <p:cNvSpPr/>
          <p:nvPr/>
        </p:nvSpPr>
        <p:spPr>
          <a:xfrm>
            <a:off x="152400" y="4038600"/>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[1,2,2,1];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age.sort(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 , b)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 +</a:t>
            </a:r>
            <a:r>
              <a:rPr lang="en-IN" sz="1800" dirty="0">
                <a:solidFill>
                  <a:srgbClr val="A31515"/>
                </a:solidFill>
                <a:latin typeface="Consolas" panose="020B0609020204030204" pitchFamily="49" charset="0"/>
              </a:rPr>
              <a:t>" &amp;</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 b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(a-b));</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06811404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5868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60937"/>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2766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udf functions</a:t>
            </a:r>
            <a:endParaRPr lang="en-US" dirty="0"/>
          </a:p>
        </p:txBody>
      </p:sp>
      <p:sp>
        <p:nvSpPr>
          <p:cNvPr id="4" name="Rectangle 3"/>
          <p:cNvSpPr/>
          <p:nvPr/>
        </p:nvSpPr>
        <p:spPr>
          <a:xfrm>
            <a:off x="3494314" y="494943"/>
            <a:ext cx="5638800" cy="830997"/>
          </a:xfrm>
          <a:prstGeom prst="rect">
            <a:avLst/>
          </a:prstGeom>
          <a:solidFill>
            <a:srgbClr val="FF5733"/>
          </a:solidFill>
        </p:spPr>
        <p:txBody>
          <a:bodyPr wrap="square">
            <a:spAutoFit/>
          </a:bodyPr>
          <a:lstStyle/>
          <a:p>
            <a:r>
              <a:rPr lang="en-US" i="1" dirty="0">
                <a:solidFill>
                  <a:srgbClr val="FFFF00"/>
                </a:solidFill>
                <a:latin typeface="Segoe UI Light" panose="020B0502040204020203" pitchFamily="34" charset="0"/>
                <a:cs typeface="Segoe UI Light" panose="020B0502040204020203"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
        <p:nvSpPr>
          <p:cNvPr id="3" name="Rectangle 2"/>
          <p:cNvSpPr/>
          <p:nvPr/>
        </p:nvSpPr>
        <p:spPr>
          <a:xfrm>
            <a:off x="0" y="0"/>
            <a:ext cx="7239000" cy="461665"/>
          </a:xfrm>
          <a:prstGeom prst="rect">
            <a:avLst/>
          </a:prstGeom>
        </p:spPr>
        <p:txBody>
          <a:bodyPr wrap="square">
            <a:spAutoFit/>
          </a:bodyPr>
          <a:lstStyle/>
          <a:p>
            <a:r>
              <a:rPr lang="en-IN" dirty="0">
                <a:solidFill>
                  <a:srgbClr val="17A889"/>
                </a:solidFill>
                <a:latin typeface="Roboto"/>
              </a:rPr>
              <a:t>Do not repeat code (DRY—Do Not Repeat Yourself)</a:t>
            </a:r>
            <a:endParaRPr lang="en-IN" b="0" i="0" dirty="0">
              <a:solidFill>
                <a:srgbClr val="17A889"/>
              </a:solidFill>
              <a:effectLst/>
              <a:latin typeface="Roboto"/>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143000" y="281368"/>
            <a:ext cx="7035330" cy="4136301"/>
            <a:chOff x="1143000" y="281368"/>
            <a:chExt cx="7035330" cy="4136301"/>
          </a:xfrm>
        </p:grpSpPr>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grpSp>
      <p:sp>
        <p:nvSpPr>
          <p:cNvPr id="3" name="Rectangle 2"/>
          <p:cNvSpPr/>
          <p:nvPr/>
        </p:nvSpPr>
        <p:spPr>
          <a:xfrm>
            <a:off x="-10886" y="4724400"/>
            <a:ext cx="9165772" cy="1200329"/>
          </a:xfrm>
          <a:prstGeom prst="rect">
            <a:avLst/>
          </a:prstGeom>
        </p:spPr>
        <p:txBody>
          <a:bodyPr wrap="square">
            <a:spAutoFit/>
          </a:bodyPr>
          <a:lstStyle/>
          <a:p>
            <a:r>
              <a:rPr lang="en-IN" dirty="0" smtClean="0">
                <a:solidFill>
                  <a:schemeClr val="accent5">
                    <a:lumMod val="50000"/>
                  </a:schemeClr>
                </a:solidFill>
                <a:latin typeface="+mn-lt"/>
              </a:rPr>
              <a:t> A</a:t>
            </a:r>
            <a:r>
              <a:rPr lang="en-IN" dirty="0">
                <a:solidFill>
                  <a:schemeClr val="accent5">
                    <a:lumMod val="50000"/>
                  </a:schemeClr>
                </a:solidFill>
                <a:latin typeface="+mn-lt"/>
              </a:rPr>
              <a:t> </a:t>
            </a:r>
            <a:r>
              <a:rPr lang="en-IN" b="1" i="1" dirty="0">
                <a:solidFill>
                  <a:schemeClr val="accent5">
                    <a:lumMod val="50000"/>
                  </a:schemeClr>
                </a:solidFill>
                <a:latin typeface="+mn-lt"/>
              </a:rPr>
              <a:t>parameter</a:t>
            </a:r>
            <a:r>
              <a:rPr lang="en-IN" dirty="0">
                <a:solidFill>
                  <a:schemeClr val="accent5">
                    <a:lumMod val="50000"/>
                  </a:schemeClr>
                </a:solidFill>
                <a:latin typeface="+mn-lt"/>
              </a:rPr>
              <a:t> is a variable </a:t>
            </a:r>
            <a:r>
              <a:rPr lang="en-IN" b="1" i="1" dirty="0">
                <a:solidFill>
                  <a:schemeClr val="accent5">
                    <a:lumMod val="50000"/>
                  </a:schemeClr>
                </a:solidFill>
                <a:latin typeface="+mn-lt"/>
              </a:rPr>
              <a:t>in a</a:t>
            </a:r>
            <a:r>
              <a:rPr lang="en-IN" dirty="0">
                <a:solidFill>
                  <a:schemeClr val="accent5">
                    <a:lumMod val="50000"/>
                  </a:schemeClr>
                </a:solidFill>
                <a:latin typeface="+mn-lt"/>
              </a:rPr>
              <a:t> method definition. When a method is </a:t>
            </a:r>
            <a:r>
              <a:rPr lang="en-IN" dirty="0" smtClean="0">
                <a:solidFill>
                  <a:schemeClr val="accent5">
                    <a:lumMod val="50000"/>
                  </a:schemeClr>
                </a:solidFill>
                <a:latin typeface="+mn-lt"/>
              </a:rPr>
              <a:t> called</a:t>
            </a:r>
            <a:r>
              <a:rPr lang="en-IN" dirty="0">
                <a:solidFill>
                  <a:schemeClr val="accent5">
                    <a:lumMod val="50000"/>
                  </a:schemeClr>
                </a:solidFill>
                <a:latin typeface="+mn-lt"/>
              </a:rPr>
              <a:t>, the </a:t>
            </a:r>
            <a:r>
              <a:rPr lang="en-IN" b="1" i="1" dirty="0">
                <a:solidFill>
                  <a:schemeClr val="accent5">
                    <a:lumMod val="50000"/>
                  </a:schemeClr>
                </a:solidFill>
                <a:latin typeface="+mn-lt"/>
              </a:rPr>
              <a:t>arguments</a:t>
            </a:r>
            <a:r>
              <a:rPr lang="en-IN" dirty="0">
                <a:solidFill>
                  <a:schemeClr val="accent5">
                    <a:lumMod val="50000"/>
                  </a:schemeClr>
                </a:solidFill>
                <a:latin typeface="+mn-lt"/>
              </a:rPr>
              <a:t> are the data you pass into the method's  </a:t>
            </a:r>
            <a:r>
              <a:rPr lang="en-IN" b="1" i="1" dirty="0">
                <a:solidFill>
                  <a:schemeClr val="accent5">
                    <a:lumMod val="50000"/>
                  </a:schemeClr>
                </a:solidFill>
                <a:latin typeface="+mn-lt"/>
              </a:rPr>
              <a:t>parameters</a:t>
            </a:r>
            <a:r>
              <a:rPr lang="en-IN" dirty="0">
                <a:solidFill>
                  <a:schemeClr val="accent5">
                    <a:lumMod val="50000"/>
                  </a:schemeClr>
                </a:solidFill>
                <a:latin typeface="+mn-lt"/>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a:t>
            </a:r>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chemeClr val="bg2">
                    <a:lumMod val="75000"/>
                  </a:schemeClr>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211064"/>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819401"/>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3" name="Rectangle 2"/>
          <p:cNvSpPr/>
          <p:nvPr/>
        </p:nvSpPr>
        <p:spPr>
          <a:xfrm>
            <a:off x="152400" y="3581400"/>
            <a:ext cx="8839200" cy="1631216"/>
          </a:xfrm>
          <a:prstGeom prst="rect">
            <a:avLst/>
          </a:prstGeom>
        </p:spPr>
        <p:txBody>
          <a:bodyPr wrap="square">
            <a:spAutoFit/>
          </a:bodyPr>
          <a:lstStyle/>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'INDIA</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'Gujarat'</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'Bihar'</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'Maharashtra</a:t>
            </a:r>
            <a:r>
              <a:rPr lang="en-IN" sz="2000" dirty="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'Goa'</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'Assam'</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'Uttar Pradesh'</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'Rajasthan'</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4EC9B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4" name="Straight Connector 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5" name="Rectangle 14"/>
          <p:cNvSpPr/>
          <p:nvPr/>
        </p:nvSpPr>
        <p:spPr>
          <a:xfrm>
            <a:off x="152400" y="3431738"/>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captain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a:t>
            </a:r>
            <a:r>
              <a:rPr lang="en-IN" sz="2000" dirty="0" smtClean="0">
                <a:solidFill>
                  <a:srgbClr val="92D050"/>
                </a:solidFill>
                <a:latin typeface="Consolas" panose="020B0609020204030204" pitchFamily="49" charset="0"/>
              </a:rPr>
              <a:t>something */</a:t>
            </a:r>
            <a:endParaRPr lang="en-IN" sz="2000" dirty="0">
              <a:solidFill>
                <a:srgbClr val="92D05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6" name="Rectangle 15"/>
          <p:cNvSpPr/>
          <p:nvPr/>
        </p:nvSpPr>
        <p:spPr>
          <a:xfrm>
            <a:off x="152400" y="4825106"/>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 </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captain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p>
          <a:p>
            <a:r>
              <a:rPr lang="en-IN" sz="2000" dirty="0" smtClean="0">
                <a:solidFill>
                  <a:srgbClr val="608B4E"/>
                </a:solidFill>
                <a:latin typeface="Consolas" panose="020B0609020204030204" pitchFamily="49" charset="0"/>
              </a:rPr>
              <a:t> </a:t>
            </a:r>
            <a:r>
              <a:rPr lang="en-IN" sz="2000" dirty="0" smtClean="0">
                <a:solidFill>
                  <a:srgbClr val="FF0000"/>
                </a:solidFill>
                <a:latin typeface="Consolas" panose="020B0609020204030204" pitchFamily="49" charset="0"/>
              </a:rPr>
              <a:t>/* This is not possible*/</a:t>
            </a:r>
            <a:endParaRPr lang="en-IN" sz="2000" dirty="0">
              <a:solidFill>
                <a:srgbClr val="FF000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4" name="Rectangle 3"/>
          <p:cNvSpPr/>
          <p:nvPr/>
        </p:nvSpPr>
        <p:spPr>
          <a:xfrm>
            <a:off x="114300" y="3400723"/>
            <a:ext cx="9029700" cy="2862322"/>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'Orange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'Mango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 '</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z</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 'Orange', 'Apple', 'Grapes', 'Mango', 'Banana' </a:t>
            </a:r>
            <a:r>
              <a:rPr lang="en-IN" sz="1800" dirty="0">
                <a:solidFill>
                  <a:srgbClr val="92D050"/>
                </a:solidFill>
                <a:latin typeface="Consolas" panose="020B0609020204030204" pitchFamily="49" charset="0"/>
              </a:rPr>
              <a:t>] </a:t>
            </a:r>
            <a:endParaRPr lang="en-IN" sz="1800" dirty="0" smtClean="0">
              <a:solidFill>
                <a:srgbClr val="92D050"/>
              </a:solidFill>
              <a:latin typeface="Consolas" panose="020B0609020204030204" pitchFamily="49" charset="0"/>
            </a:endParaRPr>
          </a:p>
          <a:p>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 </a:t>
            </a:r>
            <a:r>
              <a:rPr lang="en-IN" sz="1800" dirty="0">
                <a:solidFill>
                  <a:srgbClr val="9CDCFE"/>
                </a:solidFill>
                <a:latin typeface="Consolas" panose="020B0609020204030204" pitchFamily="49" charset="0"/>
              </a:rPr>
              <a:t>z</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a:t>
            </a:r>
            <a:endParaRPr lang="en-IN" sz="1800" dirty="0">
              <a:solidFill>
                <a:srgbClr val="92D050"/>
              </a:solidFill>
              <a:latin typeface="Consolas" panose="020B0609020204030204" pitchFamily="49" charset="0"/>
            </a:endParaRPr>
          </a:p>
          <a:p>
            <a:endParaRPr lang="en-IN" sz="1800" dirty="0">
              <a:solidFill>
                <a:srgbClr val="D4D4D4"/>
              </a:solidFill>
              <a:latin typeface="Consolas" panose="020B0609020204030204" pitchFamily="49" charset="0"/>
            </a:endParaRPr>
          </a:p>
          <a:p>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Orange  </a:t>
            </a:r>
            <a:r>
              <a:rPr lang="en-IN" sz="1800" dirty="0">
                <a:solidFill>
                  <a:srgbClr val="92D050"/>
                </a:solidFill>
                <a:latin typeface="Consolas" panose="020B0609020204030204" pitchFamily="49" charset="0"/>
              </a:rPr>
              <a:t>Apple  Grapes</a:t>
            </a:r>
            <a:endParaRPr lang="en-IN" sz="18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3352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3861137"/>
            <a:ext cx="8839200" cy="1107996"/>
          </a:xfrm>
          <a:prstGeom prst="rect">
            <a:avLst/>
          </a:prstGeom>
          <a:noFill/>
        </p:spPr>
        <p:txBody>
          <a:bodyPr wrap="square">
            <a:spAutoFit/>
          </a:bodyPr>
          <a:lstStyle/>
          <a:p>
            <a:r>
              <a:rPr lang="en-IN" sz="2200" dirty="0" smtClean="0">
                <a:solidFill>
                  <a:srgbClr val="98676A"/>
                </a:solidFill>
                <a:latin typeface="Consolas" panose="020B0609020204030204" pitchFamily="49" charset="0"/>
              </a:rPr>
              <a:t>let </a:t>
            </a:r>
            <a:r>
              <a:rPr lang="en-IN" sz="2200" dirty="0" smtClean="0">
                <a:solidFill>
                  <a:srgbClr val="FF6000"/>
                </a:solidFill>
                <a:latin typeface="Consolas" panose="020B0609020204030204" pitchFamily="49" charset="0"/>
                <a:cs typeface="Arial" panose="020B0604020202020204" pitchFamily="34" charset="0"/>
              </a:rPr>
              <a:t>name </a:t>
            </a:r>
            <a:r>
              <a:rPr lang="en-IN" sz="2200" dirty="0">
                <a:solidFill>
                  <a:srgbClr val="D4D4D4"/>
                </a:solidFill>
                <a:latin typeface="Consolas" panose="020B0609020204030204" pitchFamily="49" charset="0"/>
              </a:rPr>
              <a:t>=</a:t>
            </a:r>
            <a:r>
              <a:rPr lang="en-IN" sz="2200" dirty="0" smtClean="0">
                <a:solidFill>
                  <a:srgbClr val="98676A"/>
                </a:solidFill>
                <a:latin typeface="Consolas" panose="020B0609020204030204" pitchFamily="49" charset="0"/>
              </a:rPr>
              <a:t> function</a:t>
            </a:r>
            <a:r>
              <a:rPr lang="en-IN" sz="2200" dirty="0" smtClean="0">
                <a:solidFill>
                  <a:srgbClr val="0070C0"/>
                </a:solidFill>
                <a:latin typeface="Consolas" panose="020B0609020204030204" pitchFamily="49" charset="0"/>
                <a:cs typeface="Arial" panose="020B0604020202020204" pitchFamily="34" charset="0"/>
              </a:rPr>
              <a:t> </a:t>
            </a:r>
            <a:r>
              <a:rPr lang="en-IN" sz="2200" dirty="0" smtClean="0">
                <a:solidFill>
                  <a:schemeClr val="bg1">
                    <a:lumMod val="85000"/>
                  </a:schemeClr>
                </a:solidFill>
                <a:latin typeface="Consolas" panose="020B0609020204030204" pitchFamily="49" charset="0"/>
                <a:cs typeface="Arial" panose="020B0604020202020204" pitchFamily="34" charset="0"/>
              </a:rPr>
              <a:t>(</a:t>
            </a:r>
            <a:r>
              <a:rPr lang="en-IN" sz="2200" dirty="0" smtClean="0">
                <a:solidFill>
                  <a:schemeClr val="bg2">
                    <a:lumMod val="75000"/>
                  </a:schemeClr>
                </a:solidFill>
                <a:latin typeface="Consolas" panose="020B0609020204030204" pitchFamily="49" charset="0"/>
                <a:cs typeface="Arial" panose="020B0604020202020204" pitchFamily="34" charset="0"/>
              </a:rPr>
              <a:t>a, b, </a:t>
            </a:r>
            <a:r>
              <a:rPr lang="en-IN" sz="2200" i="1" dirty="0" smtClean="0">
                <a:solidFill>
                  <a:schemeClr val="bg2">
                    <a:lumMod val="75000"/>
                  </a:schemeClr>
                </a:solidFill>
                <a:latin typeface="Consolas" panose="020B0609020204030204" pitchFamily="49" charset="0"/>
                <a:cs typeface="Arial" panose="020B0604020202020204" pitchFamily="34" charset="0"/>
              </a:rPr>
              <a:t>-n</a:t>
            </a:r>
            <a:r>
              <a:rPr lang="en-IN" sz="2200" dirty="0" smtClean="0">
                <a:solidFill>
                  <a:schemeClr val="bg2">
                    <a:lumMod val="75000"/>
                  </a:schemeClr>
                </a:solidFill>
                <a:latin typeface="Consolas" panose="020B0609020204030204" pitchFamily="49" charset="0"/>
                <a:cs typeface="Arial" panose="020B0604020202020204" pitchFamily="34" charset="0"/>
              </a:rPr>
              <a:t>, </a:t>
            </a:r>
            <a:r>
              <a:rPr lang="en-IN" sz="2200" dirty="0" smtClean="0">
                <a:solidFill>
                  <a:srgbClr val="F3EF53"/>
                </a:solidFill>
                <a:latin typeface="Consolas" panose="020B0609020204030204" pitchFamily="49" charset="0"/>
                <a:cs typeface="Arial" panose="020B0604020202020204" pitchFamily="34" charset="0"/>
              </a:rPr>
              <a:t>callback</a:t>
            </a:r>
            <a:r>
              <a:rPr lang="en-IN" sz="2200" dirty="0" smtClean="0">
                <a:solidFill>
                  <a:schemeClr val="bg1">
                    <a:lumMod val="85000"/>
                  </a:schemeClr>
                </a:solidFill>
                <a:latin typeface="Consolas" panose="020B0609020204030204" pitchFamily="49" charset="0"/>
                <a:cs typeface="Arial" panose="020B0604020202020204" pitchFamily="34" charset="0"/>
              </a:rPr>
              <a:t>) </a:t>
            </a:r>
            <a:r>
              <a:rPr lang="en-IN" sz="2200" dirty="0">
                <a:solidFill>
                  <a:schemeClr val="bg1">
                    <a:lumMod val="85000"/>
                  </a:schemeClr>
                </a:solidFill>
                <a:latin typeface="Consolas" panose="020B0609020204030204" pitchFamily="49" charset="0"/>
                <a:cs typeface="Arial" panose="020B0604020202020204" pitchFamily="34" charset="0"/>
              </a:rPr>
              <a:t>{</a:t>
            </a:r>
          </a:p>
          <a:p>
            <a:r>
              <a:rPr lang="en-IN" sz="2200" dirty="0">
                <a:solidFill>
                  <a:srgbClr val="0070C0"/>
                </a:solidFill>
                <a:latin typeface="Consolas" panose="020B0609020204030204" pitchFamily="49" charset="0"/>
                <a:cs typeface="Arial" panose="020B0604020202020204" pitchFamily="34" charset="0"/>
              </a:rPr>
              <a:t> </a:t>
            </a:r>
            <a:r>
              <a:rPr lang="en-IN" sz="2200" dirty="0" smtClean="0">
                <a:solidFill>
                  <a:srgbClr val="0070C0"/>
                </a:solidFill>
                <a:latin typeface="Consolas" panose="020B0609020204030204" pitchFamily="49" charset="0"/>
                <a:cs typeface="Arial" panose="020B0604020202020204" pitchFamily="34" charset="0"/>
              </a:rPr>
              <a:t>  </a:t>
            </a:r>
            <a:r>
              <a:rPr lang="en-IN" sz="2200" i="1" dirty="0" smtClean="0">
                <a:solidFill>
                  <a:schemeClr val="bg1">
                    <a:lumMod val="65000"/>
                  </a:schemeClr>
                </a:solidFill>
                <a:latin typeface="Consolas" panose="020B0609020204030204" pitchFamily="49" charset="0"/>
                <a:cs typeface="Arial" panose="020B0604020202020204" pitchFamily="34" charset="0"/>
              </a:rPr>
              <a:t>return (</a:t>
            </a:r>
            <a:r>
              <a:rPr lang="en-IN" sz="2200" dirty="0" smtClean="0">
                <a:solidFill>
                  <a:srgbClr val="F3EF53"/>
                </a:solidFill>
                <a:latin typeface="Consolas" panose="020B0609020204030204" pitchFamily="49" charset="0"/>
                <a:cs typeface="Arial" panose="020B0604020202020204" pitchFamily="34" charset="0"/>
              </a:rPr>
              <a:t>callback</a:t>
            </a:r>
            <a:r>
              <a:rPr lang="en-IN" sz="2200" dirty="0" smtClean="0">
                <a:solidFill>
                  <a:schemeClr val="bg1">
                    <a:lumMod val="85000"/>
                  </a:schemeClr>
                </a:solidFill>
                <a:latin typeface="Consolas" panose="020B0609020204030204" pitchFamily="49" charset="0"/>
                <a:cs typeface="Arial" panose="020B0604020202020204" pitchFamily="34" charset="0"/>
              </a:rPr>
              <a:t>(</a:t>
            </a:r>
            <a:r>
              <a:rPr lang="en-IN" sz="2200" dirty="0">
                <a:solidFill>
                  <a:schemeClr val="bg2">
                    <a:lumMod val="75000"/>
                  </a:schemeClr>
                </a:solidFill>
                <a:latin typeface="Consolas" panose="020B0609020204030204" pitchFamily="49" charset="0"/>
                <a:cs typeface="Arial" panose="020B0604020202020204" pitchFamily="34" charset="0"/>
              </a:rPr>
              <a:t>a, b</a:t>
            </a:r>
            <a:r>
              <a:rPr lang="en-IN" sz="2200" dirty="0" smtClean="0">
                <a:solidFill>
                  <a:schemeClr val="bg2">
                    <a:lumMod val="75000"/>
                  </a:schemeClr>
                </a:solidFill>
                <a:latin typeface="Consolas" panose="020B0609020204030204" pitchFamily="49" charset="0"/>
                <a:cs typeface="Arial" panose="020B0604020202020204" pitchFamily="34" charset="0"/>
              </a:rPr>
              <a:t>, </a:t>
            </a:r>
            <a:r>
              <a:rPr lang="en-IN" sz="2200" i="1" dirty="0">
                <a:solidFill>
                  <a:schemeClr val="bg2">
                    <a:lumMod val="75000"/>
                  </a:schemeClr>
                </a:solidFill>
                <a:latin typeface="Consolas" panose="020B0609020204030204" pitchFamily="49" charset="0"/>
                <a:cs typeface="Arial" panose="020B0604020202020204" pitchFamily="34" charset="0"/>
              </a:rPr>
              <a:t>-n</a:t>
            </a:r>
            <a:r>
              <a:rPr lang="en-IN" sz="2200" dirty="0" smtClean="0">
                <a:solidFill>
                  <a:schemeClr val="bg1">
                    <a:lumMod val="85000"/>
                  </a:schemeClr>
                </a:solidFill>
                <a:latin typeface="Consolas" panose="020B0609020204030204" pitchFamily="49" charset="0"/>
                <a:cs typeface="Arial" panose="020B0604020202020204" pitchFamily="34" charset="0"/>
              </a:rPr>
              <a:t>))</a:t>
            </a:r>
            <a:endParaRPr lang="en-IN" sz="2200" dirty="0">
              <a:solidFill>
                <a:schemeClr val="bg1">
                  <a:lumMod val="85000"/>
                </a:schemeClr>
              </a:solidFill>
              <a:latin typeface="Consolas" panose="020B0609020204030204" pitchFamily="49" charset="0"/>
              <a:cs typeface="Arial" panose="020B0604020202020204" pitchFamily="34" charset="0"/>
            </a:endParaRPr>
          </a:p>
          <a:p>
            <a:r>
              <a:rPr lang="en-IN" sz="22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288032"/>
            <a:ext cx="8763000" cy="707886"/>
          </a:xfrm>
          <a:prstGeom prst="rect">
            <a:avLst/>
          </a:prstGeom>
          <a:solidFill>
            <a:srgbClr val="E90919"/>
          </a:solidFill>
        </p:spPr>
        <p:txBody>
          <a:bodyPr wrap="square">
            <a:spAutoFit/>
          </a:bodyPr>
          <a:lstStyle/>
          <a:p>
            <a:pPr algn="just"/>
            <a:r>
              <a:rPr lang="en-IN" sz="2000" dirty="0">
                <a:solidFill>
                  <a:schemeClr val="bg1"/>
                </a:solidFill>
              </a:rPr>
              <a:t>A high-order function is a function that can take another function as </a:t>
            </a:r>
            <a:r>
              <a:rPr lang="en-IN" sz="2000" dirty="0" smtClean="0">
                <a:solidFill>
                  <a:schemeClr val="bg1"/>
                </a:solidFill>
              </a:rPr>
              <a:t>an </a:t>
            </a:r>
            <a:r>
              <a:rPr lang="en-IN" sz="2000" dirty="0">
                <a:solidFill>
                  <a:schemeClr val="bg1"/>
                </a:solidFill>
              </a:rPr>
              <a:t>argument, or that returns a function as a result.</a:t>
            </a: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6200" y="1295400"/>
            <a:ext cx="8991600" cy="4862870"/>
          </a:xfrm>
          <a:prstGeom prst="rect">
            <a:avLst/>
          </a:prstGeom>
        </p:spPr>
        <p:txBody>
          <a:bodyPr wrap="square">
            <a:spAutoFit/>
          </a:bodyPr>
          <a:lstStyle/>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fn1</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fn2</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fn3</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fn4</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 = </a:t>
            </a:r>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callback</a:t>
            </a:r>
            <a:r>
              <a:rPr lang="en-IN" sz="2200" dirty="0">
                <a:solidFill>
                  <a:srgbClr val="D3AF86"/>
                </a:solidFill>
                <a:latin typeface="Consolas" panose="020B0609020204030204" pitchFamily="49" charset="0"/>
              </a:rPr>
              <a:t> : any</a:t>
            </a:r>
            <a:r>
              <a:rPr lang="en-IN" sz="2200" dirty="0" smtClean="0">
                <a:solidFill>
                  <a:srgbClr val="D3AF86"/>
                </a:solidFill>
                <a:latin typeface="Consolas" panose="020B0609020204030204" pitchFamily="49" charset="0"/>
              </a:rPr>
              <a:t>){</a:t>
            </a:r>
            <a:endParaRPr lang="en-IN" sz="2200" dirty="0">
              <a:solidFill>
                <a:srgbClr val="D3AF86"/>
              </a:solidFill>
              <a:latin typeface="Consolas" panose="020B0609020204030204" pitchFamily="49" charset="0"/>
            </a:endParaRPr>
          </a:p>
          <a:p>
            <a:r>
              <a:rPr lang="en-IN" sz="2200" dirty="0" smtClean="0">
                <a:solidFill>
                  <a:srgbClr val="98676A"/>
                </a:solidFill>
                <a:latin typeface="Consolas" panose="020B0609020204030204" pitchFamily="49" charset="0"/>
              </a:rPr>
              <a:t>    return</a:t>
            </a:r>
            <a:r>
              <a:rPr lang="en-IN" sz="2200" dirty="0" smtClean="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callback</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fn1</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fn2</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fn3</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fn4</a:t>
            </a:r>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0331243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i="1" dirty="0">
                <a:solidFill>
                  <a:srgbClr val="00FF87"/>
                </a:solidFill>
                <a:latin typeface="Arial" panose="020B0604020202020204" pitchFamily="34" charset="0"/>
                <a:cs typeface="Arial" panose="020B0604020202020204" pitchFamily="34" charset="0"/>
              </a:rPr>
              <a:t>For functions, only function declaration gets hoisted to the top and not the function expression.</a:t>
            </a:r>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0" name="Rectangle 9"/>
          <p:cNvSpPr/>
          <p:nvPr/>
        </p:nvSpPr>
        <p:spPr>
          <a:xfrm>
            <a:off x="228600" y="1937658"/>
            <a:ext cx="8686800" cy="1508105"/>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a:t>
            </a:r>
            <a:r>
              <a:rPr lang="en-US" sz="2300" b="1" dirty="0" smtClean="0">
                <a:latin typeface="Arial" panose="020B0604020202020204" pitchFamily="34" charset="0"/>
                <a:cs typeface="Arial" panose="020B0604020202020204" pitchFamily="34" charset="0"/>
              </a:rPr>
              <a:t>Declarations</a:t>
            </a:r>
          </a:p>
          <a:p>
            <a:r>
              <a:rPr lang="en-IN" sz="2300" dirty="0" smtClean="0">
                <a:solidFill>
                  <a:srgbClr val="98676A"/>
                </a:solidFill>
                <a:latin typeface="Consolas" panose="020B0609020204030204" pitchFamily="49" charset="0"/>
              </a:rPr>
              <a:t>function</a:t>
            </a:r>
            <a:r>
              <a:rPr lang="en-IN" sz="2300" dirty="0" smtClean="0">
                <a:latin typeface="Consolas" panose="020B0609020204030204" pitchFamily="49" charset="0"/>
              </a:rPr>
              <a:t> </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 param,[..., param]]]) {</a:t>
            </a:r>
          </a:p>
          <a:p>
            <a:r>
              <a:rPr lang="en-IN" sz="2300" dirty="0">
                <a:solidFill>
                  <a:schemeClr val="bg1">
                    <a:lumMod val="75000"/>
                  </a:schemeClr>
                </a:solidFill>
                <a:latin typeface="Consolas" panose="020B0609020204030204" pitchFamily="49" charset="0"/>
              </a:rPr>
              <a:t>   [statements]</a:t>
            </a:r>
          </a:p>
          <a:p>
            <a:r>
              <a:rPr lang="en-IN" sz="2300" dirty="0" smtClean="0">
                <a:solidFill>
                  <a:schemeClr val="bg1">
                    <a:lumMod val="75000"/>
                  </a:schemeClr>
                </a:solidFill>
                <a:latin typeface="Consolas" panose="020B0609020204030204" pitchFamily="49" charset="0"/>
              </a:rPr>
              <a:t>}</a:t>
            </a:r>
            <a:endParaRPr lang="en-IN" sz="2300" dirty="0" smtClean="0">
              <a:latin typeface="Consolas" panose="020B0609020204030204" pitchFamily="49" charset="0"/>
            </a:endParaRPr>
          </a:p>
        </p:txBody>
      </p:sp>
      <p:sp>
        <p:nvSpPr>
          <p:cNvPr id="11" name="Rectangle 10"/>
          <p:cNvSpPr/>
          <p:nvPr/>
        </p:nvSpPr>
        <p:spPr>
          <a:xfrm>
            <a:off x="228600" y="4157752"/>
            <a:ext cx="8610600" cy="1862048"/>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Expressions</a:t>
            </a:r>
          </a:p>
          <a:p>
            <a:r>
              <a:rPr lang="en-IN" sz="2300" dirty="0" smtClean="0">
                <a:solidFill>
                  <a:srgbClr val="0077AA"/>
                </a:solidFill>
                <a:latin typeface="Consolas" panose="020B0609020204030204" pitchFamily="49" charset="0"/>
              </a:rPr>
              <a:t>var</a:t>
            </a:r>
            <a:r>
              <a:rPr lang="en-IN" sz="2300" dirty="0" smtClean="0">
                <a:latin typeface="Consolas" panose="020B0609020204030204" pitchFamily="49" charset="0"/>
              </a:rPr>
              <a:t> </a:t>
            </a:r>
            <a:r>
              <a:rPr lang="en-IN" sz="2300" dirty="0">
                <a:solidFill>
                  <a:srgbClr val="DD4A68"/>
                </a:solidFill>
                <a:latin typeface="Consolas" panose="020B0609020204030204" pitchFamily="49" charset="0"/>
              </a:rPr>
              <a:t>myFunction</a:t>
            </a:r>
            <a:r>
              <a:rPr lang="en-IN" sz="2300" dirty="0">
                <a:solidFill>
                  <a:srgbClr val="0070C0"/>
                </a:solidFill>
                <a:latin typeface="Consolas" panose="020B0609020204030204" pitchFamily="49" charset="0"/>
                <a:cs typeface="Arial" panose="020B0604020202020204" pitchFamily="34" charset="0"/>
              </a:rPr>
              <a:t> </a:t>
            </a:r>
            <a:r>
              <a:rPr lang="en-IN" sz="2300" dirty="0" smtClean="0">
                <a:solidFill>
                  <a:srgbClr val="98676A"/>
                </a:solidFill>
                <a:latin typeface="Consolas" panose="020B0609020204030204" pitchFamily="49" charset="0"/>
              </a:rPr>
              <a:t>=</a:t>
            </a:r>
            <a:r>
              <a:rPr lang="en-IN" sz="2300" dirty="0" smtClean="0">
                <a:latin typeface="Consolas" panose="020B0609020204030204" pitchFamily="49" charset="0"/>
              </a:rPr>
              <a:t> </a:t>
            </a:r>
            <a:r>
              <a:rPr lang="en-IN" sz="2300" dirty="0">
                <a:solidFill>
                  <a:srgbClr val="98676A"/>
                </a:solidFill>
                <a:latin typeface="Consolas" panose="020B0609020204030204" pitchFamily="49" charset="0"/>
              </a:rPr>
              <a:t>function</a:t>
            </a:r>
            <a:r>
              <a:rPr lang="en-IN" sz="2300" dirty="0">
                <a:latin typeface="Consolas" panose="020B0609020204030204" pitchFamily="49" charset="0"/>
              </a:rPr>
              <a:t> </a:t>
            </a:r>
            <a:r>
              <a:rPr lang="en-IN" sz="2300" dirty="0">
                <a:solidFill>
                  <a:schemeClr val="bg1">
                    <a:lumMod val="75000"/>
                  </a:schemeClr>
                </a:solidFill>
                <a:latin typeface="Consolas" panose="020B0609020204030204" pitchFamily="49" charset="0"/>
              </a:rPr>
              <a:t>[</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]([param1[, param2[, ..., paramN]]]) {</a:t>
            </a:r>
          </a:p>
          <a:p>
            <a:r>
              <a:rPr lang="en-IN" sz="2300" dirty="0">
                <a:solidFill>
                  <a:schemeClr val="bg1">
                    <a:lumMod val="75000"/>
                  </a:schemeClr>
                </a:solidFill>
                <a:latin typeface="Consolas" panose="020B0609020204030204" pitchFamily="49" charset="0"/>
              </a:rPr>
              <a:t>   statements</a:t>
            </a:r>
          </a:p>
          <a:p>
            <a:r>
              <a:rPr lang="en-IN" sz="2300" dirty="0">
                <a:solidFill>
                  <a:schemeClr val="bg1">
                    <a:lumMod val="75000"/>
                  </a:schemeClr>
                </a:solidFill>
                <a:latin typeface="Consolas" panose="020B0609020204030204" pitchFamily="49" charset="0"/>
              </a:rPr>
              <a:t>};</a:t>
            </a:r>
          </a:p>
        </p:txBody>
      </p:sp>
      <p:sp>
        <p:nvSpPr>
          <p:cNvPr id="3" name="Rectangle 2"/>
          <p:cNvSpPr/>
          <p:nvPr/>
        </p:nvSpPr>
        <p:spPr>
          <a:xfrm>
            <a:off x="3733800" y="2770710"/>
            <a:ext cx="5105400" cy="1446550"/>
          </a:xfrm>
          <a:prstGeom prst="rect">
            <a:avLst/>
          </a:prstGeom>
          <a:ln w="19050">
            <a:solidFill>
              <a:schemeClr val="accent2">
                <a:lumMod val="50000"/>
              </a:schemeClr>
            </a:solidFill>
          </a:ln>
        </p:spPr>
        <p:txBody>
          <a:bodyPr wrap="square">
            <a:spAutoFit/>
          </a:bodyPr>
          <a:lstStyle/>
          <a:p>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4" name="Rectangle 3"/>
          <p:cNvSpPr/>
          <p:nvPr/>
        </p:nvSpPr>
        <p:spPr>
          <a:xfrm>
            <a:off x="3733800" y="5088776"/>
            <a:ext cx="5181600" cy="1446550"/>
          </a:xfrm>
          <a:prstGeom prst="rect">
            <a:avLst/>
          </a:prstGeom>
          <a:ln w="19050">
            <a:solidFill>
              <a:schemeClr val="accent2">
                <a:lumMod val="50000"/>
              </a:schemeClr>
            </a:solidFill>
          </a:ln>
        </p:spPr>
        <p:txBody>
          <a:bodyPr wrap="square">
            <a:spAutoFit/>
          </a:bodyPr>
          <a:lstStyle/>
          <a:p>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r>
              <a:rPr lang="en-IN" sz="2200" dirty="0">
                <a:solidFill>
                  <a:srgbClr val="608B4E"/>
                </a:solidFill>
                <a:latin typeface="Consolas" panose="020B0609020204030204" pitchFamily="49" charset="0"/>
              </a:rPr>
              <a:t>// error fn is not defined</a:t>
            </a:r>
            <a:endParaRPr lang="en-IN" sz="2200" dirty="0">
              <a:solidFill>
                <a:srgbClr val="D4D4D4"/>
              </a:solidFill>
              <a:latin typeface="Consolas" panose="020B0609020204030204" pitchFamily="49" charset="0"/>
            </a:endParaRPr>
          </a:p>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6" name="Rectangle 5"/>
          <p:cNvSpPr/>
          <p:nvPr/>
        </p:nvSpPr>
        <p:spPr>
          <a:xfrm>
            <a:off x="228600" y="4648200"/>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arguments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1" name="Rectangle 10"/>
          <p:cNvSpPr/>
          <p:nvPr/>
        </p:nvSpPr>
        <p:spPr>
          <a:xfrm>
            <a:off x="228600" y="3327737"/>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promise function</a:t>
            </a:r>
            <a:endParaRPr lang="en-US" sz="6000" dirty="0"/>
          </a:p>
        </p:txBody>
      </p:sp>
    </p:spTree>
    <p:extLst>
      <p:ext uri="{BB962C8B-B14F-4D97-AF65-F5344CB8AC3E}">
        <p14:creationId xmlns:p14="http://schemas.microsoft.com/office/powerpoint/2010/main" val="332071083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TODO</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152400" y="1888123"/>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76200" y="2269123"/>
            <a:ext cx="9018814" cy="415498"/>
          </a:xfrm>
          <a:prstGeom prst="rect">
            <a:avLst/>
          </a:prstGeom>
          <a:noFill/>
        </p:spPr>
        <p:txBody>
          <a:bodyPr wrap="square">
            <a:spAutoFit/>
          </a:bodyPr>
          <a:lstStyle/>
          <a:p>
            <a:r>
              <a:rPr lang="en-IN" sz="2100" dirty="0">
                <a:solidFill>
                  <a:srgbClr val="FF7F27"/>
                </a:solidFill>
                <a:latin typeface="Consolas" panose="020B0609020204030204" pitchFamily="49" charset="0"/>
                <a:cs typeface="Arial" panose="020B0604020202020204" pitchFamily="34" charset="0"/>
              </a:rPr>
              <a:t>new </a:t>
            </a:r>
            <a:r>
              <a:rPr lang="en-IN" sz="2100" dirty="0">
                <a:solidFill>
                  <a:srgbClr val="FFC90E"/>
                </a:solidFill>
                <a:latin typeface="Consolas" panose="020B0609020204030204" pitchFamily="49" charset="0"/>
                <a:cs typeface="Arial" panose="020B0604020202020204" pitchFamily="34" charset="0"/>
              </a:rPr>
              <a:t>Promise</a:t>
            </a:r>
            <a:r>
              <a:rPr lang="en-IN" sz="2100" dirty="0" smtClean="0">
                <a:solidFill>
                  <a:schemeClr val="bg1">
                    <a:lumMod val="75000"/>
                  </a:schemeClr>
                </a:solidFill>
                <a:latin typeface="Consolas" panose="020B0609020204030204" pitchFamily="49" charset="0"/>
                <a:cs typeface="Arial" panose="020B0604020202020204" pitchFamily="34" charset="0"/>
              </a:rPr>
              <a:t>(/*executor*/ </a:t>
            </a:r>
            <a:r>
              <a:rPr lang="en-IN" sz="2100" dirty="0" smtClean="0">
                <a:solidFill>
                  <a:srgbClr val="98676A"/>
                </a:solidFill>
                <a:latin typeface="Consolas" panose="020B0609020204030204" pitchFamily="49" charset="0"/>
              </a:rPr>
              <a:t>function</a:t>
            </a:r>
            <a:r>
              <a:rPr lang="en-IN" sz="2100" dirty="0" smtClean="0">
                <a:solidFill>
                  <a:schemeClr val="bg1">
                    <a:lumMod val="75000"/>
                  </a:schemeClr>
                </a:solidFill>
                <a:latin typeface="Consolas" panose="020B0609020204030204" pitchFamily="49" charset="0"/>
                <a:cs typeface="Arial" panose="020B0604020202020204" pitchFamily="34" charset="0"/>
              </a:rPr>
              <a:t>(</a:t>
            </a:r>
            <a:r>
              <a:rPr lang="en-IN" sz="2100" dirty="0" smtClean="0">
                <a:solidFill>
                  <a:srgbClr val="FF7F27"/>
                </a:solidFill>
                <a:latin typeface="Consolas" panose="020B0609020204030204" pitchFamily="49" charset="0"/>
                <a:cs typeface="Arial" panose="020B0604020202020204" pitchFamily="34" charset="0"/>
              </a:rPr>
              <a:t>resolve</a:t>
            </a:r>
            <a:r>
              <a:rPr lang="en-IN" sz="2100" dirty="0">
                <a:solidFill>
                  <a:srgbClr val="FF7F27"/>
                </a:solidFill>
                <a:latin typeface="Consolas" panose="020B0609020204030204" pitchFamily="49" charset="0"/>
                <a:cs typeface="Arial" panose="020B0604020202020204" pitchFamily="34" charset="0"/>
              </a:rPr>
              <a:t>, reject</a:t>
            </a:r>
            <a:r>
              <a:rPr lang="en-IN" sz="2100" dirty="0" smtClean="0">
                <a:solidFill>
                  <a:schemeClr val="bg1">
                    <a:lumMod val="75000"/>
                  </a:schemeClr>
                </a:solidFill>
                <a:latin typeface="Consolas" panose="020B0609020204030204" pitchFamily="49" charset="0"/>
                <a:cs typeface="Arial" panose="020B0604020202020204" pitchFamily="34" charset="0"/>
              </a:rPr>
              <a:t>) { </a:t>
            </a:r>
            <a:r>
              <a:rPr lang="en-IN" sz="2100" dirty="0">
                <a:solidFill>
                  <a:schemeClr val="bg1">
                    <a:lumMod val="75000"/>
                  </a:schemeClr>
                </a:solidFill>
                <a:latin typeface="Consolas" panose="020B0609020204030204" pitchFamily="49" charset="0"/>
                <a:cs typeface="Arial" panose="020B0604020202020204" pitchFamily="34" charset="0"/>
              </a:rPr>
              <a:t>... </a:t>
            </a:r>
            <a:r>
              <a:rPr lang="en-IN" sz="2100" dirty="0" smtClean="0">
                <a:solidFill>
                  <a:schemeClr val="bg1">
                    <a:lumMod val="75000"/>
                  </a:schemeClr>
                </a:solidFill>
                <a:latin typeface="Consolas" panose="020B0609020204030204" pitchFamily="49" charset="0"/>
                <a:cs typeface="Arial" panose="020B0604020202020204" pitchFamily="34" charset="0"/>
              </a:rPr>
              <a:t>})</a:t>
            </a:r>
            <a:endParaRPr lang="en-IN" sz="2100" dirty="0">
              <a:solidFill>
                <a:schemeClr val="bg1">
                  <a:lumMod val="7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97821908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5943" y="1082219"/>
            <a:ext cx="8610600" cy="4708981"/>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Promise</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resolve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reject</a:t>
            </a:r>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a:t>
            </a:r>
            <a:r>
              <a:rPr lang="en-IN" sz="2000" dirty="0" smtClean="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resolve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else</a:t>
            </a:r>
            <a:r>
              <a:rPr lang="en-IN" sz="2000" dirty="0" smtClean="0">
                <a:solidFill>
                  <a:srgbClr val="D4D4D4"/>
                </a:solidFill>
                <a:latin typeface="Consolas" panose="020B0609020204030204" pitchFamily="49" charset="0"/>
              </a:rPr>
              <a:t> { </a:t>
            </a:r>
          </a:p>
          <a:p>
            <a:r>
              <a:rPr lang="en-IN" sz="2000" dirty="0" smtClean="0">
                <a:solidFill>
                  <a:srgbClr val="DCDCAA"/>
                </a:solidFill>
                <a:latin typeface="Consolas" panose="020B0609020204030204" pitchFamily="49" charset="0"/>
              </a:rPr>
              <a:t>       reject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'not 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 </a:t>
            </a:r>
          </a:p>
          <a:p>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9CDCFE"/>
              </a:solidFill>
              <a:latin typeface="Consolas" panose="020B0609020204030204" pitchFamily="49" charset="0"/>
            </a:endParaRPr>
          </a:p>
          <a:p>
            <a:r>
              <a:rPr lang="en-IN" sz="2000" dirty="0" smtClean="0">
                <a:solidFill>
                  <a:srgbClr val="9CDCFE"/>
                </a:solidFill>
                <a:latin typeface="Consolas" panose="020B0609020204030204" pitchFamily="49" charset="0"/>
              </a:rPr>
              <a:t>p</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then</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catch</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4509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554492"/>
            <a:ext cx="8458200" cy="707886"/>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obj1 </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333333"/>
                </a:solidFill>
                <a:latin typeface="Consolas" panose="020B0609020204030204" pitchFamily="49" charset="0"/>
              </a:rPr>
              <a:t>obj2, ..., objN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msg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subst1, ..., substN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0" name="Rectangle 9"/>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3635276"/>
            <a:ext cx="8267700" cy="2308324"/>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"World"</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"Result"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arrow function</a:t>
            </a:r>
            <a:endParaRPr lang="en-US" sz="6000" dirty="0"/>
          </a:p>
        </p:txBody>
      </p:sp>
      <p:sp>
        <p:nvSpPr>
          <p:cNvPr id="4" name="Rectangle 3"/>
          <p:cNvSpPr/>
          <p:nvPr/>
        </p:nvSpPr>
        <p:spPr>
          <a:xfrm>
            <a:off x="1562100" y="2979003"/>
            <a:ext cx="6096000" cy="830997"/>
          </a:xfrm>
          <a:prstGeom prst="rect">
            <a:avLst/>
          </a:prstGeom>
        </p:spPr>
        <p:txBody>
          <a:bodyPr wrap="square">
            <a:spAutoFit/>
          </a:bodyPr>
          <a:lstStyle/>
          <a:p>
            <a:r>
              <a:rPr lang="en-IN" i="1" dirty="0">
                <a:solidFill>
                  <a:srgbClr val="00FF87"/>
                </a:solidFill>
                <a:latin typeface="medium-content-serif-font"/>
              </a:rPr>
              <a:t>An arrow function expression has a shorter syntax </a:t>
            </a:r>
            <a:r>
              <a:rPr lang="en-IN" i="1" dirty="0" smtClean="0">
                <a:solidFill>
                  <a:srgbClr val="00FF87"/>
                </a:solidFill>
                <a:latin typeface="medium-content-serif-font"/>
              </a:rPr>
              <a:t>than a</a:t>
            </a:r>
            <a:r>
              <a:rPr lang="en-IN" i="1" dirty="0">
                <a:solidFill>
                  <a:srgbClr val="00FF87"/>
                </a:solidFill>
                <a:latin typeface="medium-content-serif-font"/>
              </a:rPr>
              <a:t> function expression.</a:t>
            </a:r>
          </a:p>
        </p:txBody>
      </p:sp>
    </p:spTree>
    <p:extLst>
      <p:ext uri="{BB962C8B-B14F-4D97-AF65-F5344CB8AC3E}">
        <p14:creationId xmlns:p14="http://schemas.microsoft.com/office/powerpoint/2010/main" val="3956434854"/>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14400"/>
            <a:ext cx="8839200" cy="6232475"/>
          </a:xfrm>
          <a:prstGeom prst="rect">
            <a:avLst/>
          </a:prstGeom>
        </p:spPr>
        <p:txBody>
          <a:bodyPr wrap="square">
            <a:spAutoFit/>
          </a:bodyPr>
          <a:lstStyle/>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func1</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smtClean="0">
                <a:solidFill>
                  <a:srgbClr val="569CD6"/>
                </a:solidFill>
                <a:latin typeface="Consolas" panose="020B0609020204030204" pitchFamily="49" charset="0"/>
              </a:rPr>
              <a:t>   =&gt;</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      };</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func2</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a:solidFill>
                  <a:srgbClr val="569CD6"/>
                </a:solidFill>
                <a:latin typeface="Consolas" panose="020B0609020204030204" pitchFamily="49" charset="0"/>
              </a:rPr>
              <a:t>  =&gt;</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func5</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OK</a:t>
            </a:r>
          </a:p>
          <a:p>
            <a:r>
              <a:rPr lang="en-IN" sz="2100" dirty="0">
                <a:solidFill>
                  <a:srgbClr val="9CDCFE"/>
                </a:solidFill>
                <a:latin typeface="Consolas" panose="020B0609020204030204" pitchFamily="49" charset="0"/>
              </a:rPr>
              <a:t>  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smtClean="0">
                <a:solidFill>
                  <a:srgbClr val="D4D4D4"/>
                </a:solidFill>
                <a:latin typeface="Consolas" panose="020B0609020204030204" pitchFamily="49" charset="0"/>
              </a:rPr>
              <a:t>;</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func3</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smtClean="0">
                <a:solidFill>
                  <a:srgbClr val="D4D4D4"/>
                </a:solidFill>
                <a:latin typeface="Consolas" panose="020B0609020204030204" pitchFamily="49" charset="0"/>
              </a:rPr>
              <a:t>  </a:t>
            </a:r>
            <a:r>
              <a:rPr lang="en-IN" sz="2100" dirty="0" smtClean="0">
                <a:solidFill>
                  <a:srgbClr val="92D050"/>
                </a:solidFill>
                <a:latin typeface="Consolas" panose="020B0609020204030204" pitchFamily="49" charset="0"/>
              </a:rPr>
              <a:t>// </a:t>
            </a:r>
            <a:r>
              <a:rPr lang="en-IN" sz="2100" dirty="0">
                <a:solidFill>
                  <a:srgbClr val="92D050"/>
                </a:solidFill>
                <a:latin typeface="Consolas" panose="020B0609020204030204" pitchFamily="49" charset="0"/>
              </a:rPr>
              <a:t>OK</a:t>
            </a:r>
          </a:p>
          <a:p>
            <a:r>
              <a:rPr lang="en-IN" sz="2100" dirty="0" smtClean="0">
                <a:solidFill>
                  <a:srgbClr val="D4D4D4"/>
                </a:solidFill>
                <a:latin typeface="Consolas" panose="020B0609020204030204" pitchFamily="49" charset="0"/>
              </a:rPr>
              <a:t>{</a:t>
            </a:r>
            <a:endParaRPr lang="en-IN" sz="2100" dirty="0">
              <a:solidFill>
                <a:srgbClr val="D4D4D4"/>
              </a:solidFill>
              <a:latin typeface="Consolas" panose="020B0609020204030204" pitchFamily="49" charset="0"/>
            </a:endParaRP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p>
          <a:p>
            <a:endParaRPr lang="en-IN" sz="2100" dirty="0">
              <a:solidFill>
                <a:srgbClr val="D4D4D4"/>
              </a:solidFill>
              <a:latin typeface="Consolas" panose="020B0609020204030204" pitchFamily="49" charset="0"/>
            </a:endParaRPr>
          </a:p>
          <a:p>
            <a:r>
              <a:rPr lang="en-IN" sz="2100" dirty="0">
                <a:solidFill>
                  <a:srgbClr val="569CD6"/>
                </a:solidFill>
                <a:latin typeface="Consolas" panose="020B0609020204030204" pitchFamily="49" charset="0"/>
              </a:rPr>
              <a:t>const</a:t>
            </a:r>
            <a:r>
              <a:rPr lang="en-IN" sz="2100" dirty="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func4</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 </a:t>
            </a:r>
            <a:r>
              <a:rPr lang="en-IN" sz="2100" dirty="0">
                <a:solidFill>
                  <a:srgbClr val="92D050"/>
                </a:solidFill>
                <a:latin typeface="Consolas" panose="020B0609020204030204" pitchFamily="49" charset="0"/>
              </a:rPr>
              <a:t>// OK</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endParaRPr lang="en-IN" sz="2100" b="0" dirty="0">
              <a:solidFill>
                <a:srgbClr val="D4D4D4"/>
              </a:solidFill>
              <a:effectLst/>
              <a:latin typeface="Consolas" panose="020B0609020204030204" pitchFamily="49" charset="0"/>
            </a:endParaRPr>
          </a:p>
        </p:txBody>
      </p:sp>
      <p:sp>
        <p:nvSpPr>
          <p:cNvPr id="6" name="Rectangle 5"/>
          <p:cNvSpPr/>
          <p:nvPr/>
        </p:nvSpPr>
        <p:spPr>
          <a:xfrm>
            <a:off x="152400" y="126195"/>
            <a:ext cx="8839200" cy="646331"/>
          </a:xfrm>
          <a:prstGeom prst="rect">
            <a:avLst/>
          </a:prstGeom>
        </p:spPr>
        <p:txBody>
          <a:bodyPr wrap="square">
            <a:spAutoFit/>
          </a:bodyPr>
          <a:lstStyle/>
          <a:p>
            <a:r>
              <a:rPr lang="en-IN" sz="1800" dirty="0">
                <a:solidFill>
                  <a:srgbClr val="FF7F27"/>
                </a:solidFill>
                <a:latin typeface="Open Sans"/>
                <a:cs typeface="Arial" panose="020B0604020202020204" pitchFamily="34" charset="0"/>
              </a:rPr>
              <a:t>line break between the parameter definitions and the arrow of an arrow function is not allowed:</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844286"/>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62037"/>
            <a:ext cx="8839200" cy="330669"/>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1229648"/>
            <a:ext cx="8839200" cy="3647152"/>
          </a:xfrm>
          <a:prstGeom prst="rect">
            <a:avLst/>
          </a:prstGeom>
        </p:spPr>
        <p:txBody>
          <a:bodyPr wrap="square">
            <a:spAutoFit/>
          </a:bodyPr>
          <a:lstStyle/>
          <a:p>
            <a:r>
              <a:rPr lang="en-IN" sz="2100" dirty="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endParaRPr lang="en-IN" sz="2100" dirty="0">
              <a:latin typeface="Consolas" panose="020B0609020204030204" pitchFamily="49" charset="0"/>
            </a:endParaRP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return</a:t>
            </a:r>
            <a:r>
              <a:rPr lang="en-IN" sz="2100" dirty="0" smtClean="0">
                <a:latin typeface="Consolas" panose="020B0609020204030204" pitchFamily="49" charset="0"/>
              </a:rPr>
              <a:t> </a:t>
            </a:r>
            <a:r>
              <a:rPr lang="en-IN" sz="2100" dirty="0" smtClean="0">
                <a:solidFill>
                  <a:schemeClr val="bg1">
                    <a:lumMod val="75000"/>
                  </a:schemeClr>
                </a:solidFill>
                <a:latin typeface="Consolas" panose="020B0609020204030204" pitchFamily="49" charset="0"/>
              </a:rPr>
              <a:t>expression </a:t>
            </a:r>
            <a:r>
              <a:rPr lang="en-IN" sz="2100" dirty="0">
                <a:solidFill>
                  <a:srgbClr val="92D050"/>
                </a:solidFill>
                <a:latin typeface="Consolas" panose="020B0609020204030204" pitchFamily="49" charset="0"/>
              </a:rPr>
              <a:t>//equivalent to: =&gt; </a:t>
            </a:r>
            <a:r>
              <a:rPr lang="en-IN" sz="2100" dirty="0" smtClean="0">
                <a:solidFill>
                  <a:srgbClr val="92D050"/>
                </a:solidFill>
                <a:latin typeface="Consolas" panose="020B0609020204030204" pitchFamily="49" charset="0"/>
              </a:rPr>
              <a:t>{return </a:t>
            </a:r>
            <a:r>
              <a:rPr lang="en-IN" sz="2100" dirty="0">
                <a:solidFill>
                  <a:srgbClr val="92D050"/>
                </a:solidFill>
                <a:latin typeface="Consolas" panose="020B0609020204030204" pitchFamily="49" charset="0"/>
              </a:rPr>
              <a:t>expression</a:t>
            </a:r>
            <a:r>
              <a:rPr lang="en-IN" sz="2100" dirty="0" smtClean="0">
                <a:solidFill>
                  <a:srgbClr val="92D050"/>
                </a:solidFill>
                <a:latin typeface="Consolas" panose="020B0609020204030204" pitchFamily="49" charset="0"/>
              </a:rPr>
              <a:t>;} </a:t>
            </a:r>
            <a:endParaRPr lang="en-IN" sz="2100" dirty="0">
              <a:solidFill>
                <a:srgbClr val="92D050"/>
              </a:solidFill>
              <a:latin typeface="Consolas" panose="020B0609020204030204" pitchFamily="49" charset="0"/>
            </a:endParaRPr>
          </a:p>
          <a:p>
            <a:endParaRPr lang="en-IN" sz="2100" dirty="0">
              <a:solidFill>
                <a:srgbClr val="92D050"/>
              </a:solidFill>
              <a:latin typeface="Consolas" panose="020B0609020204030204" pitchFamily="49" charset="0"/>
            </a:endParaRPr>
          </a:p>
          <a:p>
            <a:r>
              <a:rPr lang="en-IN" sz="2100" dirty="0" smtClean="0">
                <a:solidFill>
                  <a:srgbClr val="92D050"/>
                </a:solidFill>
                <a:latin typeface="Consolas" panose="020B0609020204030204" pitchFamily="49" charset="0"/>
              </a:rPr>
              <a:t>//Parentheses </a:t>
            </a:r>
            <a:r>
              <a:rPr lang="en-IN" sz="2100" dirty="0">
                <a:solidFill>
                  <a:srgbClr val="92D050"/>
                </a:solidFill>
                <a:latin typeface="Consolas" panose="020B0609020204030204" pitchFamily="49" charset="0"/>
              </a:rPr>
              <a:t>are optional when there's only one </a:t>
            </a:r>
            <a:r>
              <a:rPr lang="en-IN" sz="2100" dirty="0" smtClean="0">
                <a:solidFill>
                  <a:srgbClr val="92D050"/>
                </a:solidFill>
                <a:latin typeface="Consolas" panose="020B0609020204030204" pitchFamily="49" charset="0"/>
              </a:rPr>
              <a:t>parameter:</a:t>
            </a: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singleParam</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r>
              <a:rPr lang="en-IN" sz="2100" dirty="0" smtClean="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singleParam</a:t>
            </a:r>
            <a:r>
              <a:rPr lang="en-IN" sz="2100" dirty="0" smtClean="0">
                <a:latin typeface="Consolas" panose="020B0609020204030204" pitchFamily="49" charset="0"/>
              </a:rPr>
              <a:t>  </a:t>
            </a:r>
            <a:r>
              <a:rPr lang="en-IN" sz="2100" dirty="0" smtClean="0">
                <a:solidFill>
                  <a:srgbClr val="98676A"/>
                </a:solidFill>
                <a:latin typeface="Consolas" panose="020B0609020204030204" pitchFamily="49" charset="0"/>
              </a:rPr>
              <a:t>=&gt;</a:t>
            </a:r>
            <a:r>
              <a:rPr lang="en-IN" sz="2100" dirty="0" smtClean="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endParaRPr lang="en-IN" sz="2100" dirty="0">
              <a:latin typeface="Consolas" panose="020B0609020204030204" pitchFamily="49" charset="0"/>
            </a:endParaRPr>
          </a:p>
          <a:p>
            <a:r>
              <a:rPr lang="en-IN" sz="2100" dirty="0" smtClean="0">
                <a:solidFill>
                  <a:srgbClr val="92D050"/>
                </a:solidFill>
                <a:latin typeface="Consolas" panose="020B0609020204030204" pitchFamily="49" charset="0"/>
              </a:rPr>
              <a:t>//The function </a:t>
            </a:r>
            <a:r>
              <a:rPr lang="en-IN" sz="2100" dirty="0">
                <a:solidFill>
                  <a:srgbClr val="92D050"/>
                </a:solidFill>
                <a:latin typeface="Consolas" panose="020B0609020204030204" pitchFamily="49" charset="0"/>
              </a:rPr>
              <a:t>with no parameters should be written with a pair of parentheses.</a:t>
            </a:r>
          </a:p>
          <a:p>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p:txBody>
      </p:sp>
      <p:sp>
        <p:nvSpPr>
          <p:cNvPr id="9" name="Rectangle 8"/>
          <p:cNvSpPr/>
          <p:nvPr/>
        </p:nvSpPr>
        <p:spPr>
          <a:xfrm>
            <a:off x="206829" y="4953000"/>
            <a:ext cx="8763000" cy="1708160"/>
          </a:xfrm>
          <a:prstGeom prst="rect">
            <a:avLst/>
          </a:prstGeom>
        </p:spPr>
        <p:txBody>
          <a:bodyPr wrap="square">
            <a:spAutoFit/>
          </a:bodyPr>
          <a:lstStyle/>
          <a:p>
            <a:r>
              <a:rPr lang="en-IN" sz="2100" dirty="0">
                <a:solidFill>
                  <a:srgbClr val="92D050"/>
                </a:solidFill>
                <a:latin typeface="Consolas" panose="020B0609020204030204" pitchFamily="49" charset="0"/>
              </a:rPr>
              <a:t>// Rest parameters and default parameters are supported</a:t>
            </a: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...rest</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statements } </a:t>
            </a:r>
            <a:endParaRPr lang="en-IN" sz="2100" dirty="0" smtClean="0">
              <a:solidFill>
                <a:schemeClr val="bg1">
                  <a:lumMod val="75000"/>
                </a:schemeClr>
              </a:solidFill>
              <a:latin typeface="Consolas" panose="020B0609020204030204" pitchFamily="49" charset="0"/>
            </a:endParaRPr>
          </a:p>
          <a:p>
            <a:endParaRPr lang="en-IN" sz="2100" dirty="0">
              <a:solidFill>
                <a:schemeClr val="bg1">
                  <a:lumMod val="75000"/>
                </a:schemeClr>
              </a:solidFill>
              <a:latin typeface="Consolas" panose="020B0609020204030204" pitchFamily="49" charset="0"/>
            </a:endParaRP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 </a:t>
            </a:r>
            <a:r>
              <a:rPr lang="en-IN" sz="2100" dirty="0">
                <a:solidFill>
                  <a:srgbClr val="FF7F27"/>
                </a:solidFill>
                <a:latin typeface="Consolas" panose="020B0609020204030204" pitchFamily="49" charset="0"/>
                <a:cs typeface="Arial" panose="020B0604020202020204" pitchFamily="34" charset="0"/>
              </a:rPr>
              <a:t>paramN</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defaultValN</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a:t>
            </a:r>
            <a:r>
              <a:rPr lang="en-IN" sz="2100" dirty="0" smtClean="0">
                <a:solidFill>
                  <a:schemeClr val="bg1">
                    <a:lumMod val="75000"/>
                  </a:schemeClr>
                </a:solidFill>
                <a:latin typeface="Consolas" panose="020B0609020204030204" pitchFamily="49" charset="0"/>
              </a:rPr>
              <a:t>statements </a:t>
            </a:r>
            <a:r>
              <a:rPr lang="en-IN" sz="2100" dirty="0">
                <a:solidFill>
                  <a:schemeClr val="bg1">
                    <a:lumMod val="75000"/>
                  </a:schemeClr>
                </a:solidFill>
                <a:latin typeface="Consolas" panose="020B0609020204030204" pitchFamily="49" charset="0"/>
              </a:rPr>
              <a:t>}</a:t>
            </a:r>
          </a:p>
        </p:txBody>
      </p:sp>
    </p:spTree>
    <p:extLst>
      <p:ext uri="{BB962C8B-B14F-4D97-AF65-F5344CB8AC3E}">
        <p14:creationId xmlns:p14="http://schemas.microsoft.com/office/powerpoint/2010/main" val="234129256"/>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38761"/>
            <a:ext cx="8686800" cy="1323439"/>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a:t>
            </a:r>
            <a:r>
              <a:rPr lang="en-US" sz="2000" b="1" dirty="0" smtClean="0">
                <a:latin typeface="Arial" panose="020B0604020202020204" pitchFamily="34" charset="0"/>
                <a:cs typeface="Arial" panose="020B0604020202020204" pitchFamily="34" charset="0"/>
              </a:rPr>
              <a:t>Declarations</a:t>
            </a:r>
          </a:p>
          <a:p>
            <a:r>
              <a:rPr lang="en-IN" sz="2000" dirty="0" smtClean="0">
                <a:solidFill>
                  <a:srgbClr val="98676A"/>
                </a:solidFill>
                <a:latin typeface="Consolas" panose="020B0609020204030204" pitchFamily="49" charset="0"/>
              </a:rPr>
              <a:t>function</a:t>
            </a:r>
            <a:r>
              <a:rPr lang="en-IN" sz="2000" dirty="0" smtClean="0">
                <a:latin typeface="Consolas" panose="020B0609020204030204" pitchFamily="49"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 param,[..., param]]]) {</a:t>
            </a:r>
          </a:p>
          <a:p>
            <a:r>
              <a:rPr lang="en-IN" sz="2000" dirty="0">
                <a:solidFill>
                  <a:schemeClr val="bg1">
                    <a:lumMod val="75000"/>
                  </a:schemeClr>
                </a:solidFill>
                <a:latin typeface="Consolas" panose="020B0609020204030204" pitchFamily="49" charset="0"/>
              </a:rPr>
              <a:t>   [statements]</a:t>
            </a:r>
          </a:p>
          <a:p>
            <a:r>
              <a:rPr lang="en-IN" sz="2000" dirty="0" smtClean="0">
                <a:solidFill>
                  <a:schemeClr val="bg1">
                    <a:lumMod val="75000"/>
                  </a:schemeClr>
                </a:solidFill>
                <a:latin typeface="Consolas" panose="020B0609020204030204" pitchFamily="49" charset="0"/>
              </a:rPr>
              <a:t>}</a:t>
            </a:r>
            <a:endParaRPr lang="en-IN" sz="2000" dirty="0" smtClean="0">
              <a:latin typeface="Consolas" panose="020B0609020204030204" pitchFamily="49" charset="0"/>
            </a:endParaRPr>
          </a:p>
        </p:txBody>
      </p:sp>
      <p:sp>
        <p:nvSpPr>
          <p:cNvPr id="5" name="Rectangle 4"/>
          <p:cNvSpPr/>
          <p:nvPr/>
        </p:nvSpPr>
        <p:spPr>
          <a:xfrm>
            <a:off x="250371" y="2583359"/>
            <a:ext cx="6019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 </a:t>
            </a:r>
            <a:r>
              <a:rPr lang="en-IN" sz="2200" dirty="0">
                <a:solidFill>
                  <a:srgbClr val="B5CEA8"/>
                </a:solidFill>
                <a:latin typeface="Consolas" panose="020B0609020204030204" pitchFamily="49" charset="0"/>
              </a:rPr>
              <a:t>5</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7" name="Rectangle 6"/>
          <p:cNvSpPr/>
          <p:nvPr/>
        </p:nvSpPr>
        <p:spPr>
          <a:xfrm>
            <a:off x="228600" y="3568051"/>
            <a:ext cx="8610600" cy="163121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Expressions</a:t>
            </a:r>
          </a:p>
          <a:p>
            <a:r>
              <a:rPr lang="en-IN" sz="2000" dirty="0" smtClean="0">
                <a:solidFill>
                  <a:srgbClr val="0077AA"/>
                </a:solidFill>
                <a:latin typeface="Consolas" panose="020B0609020204030204" pitchFamily="49" charset="0"/>
              </a:rPr>
              <a:t>var</a:t>
            </a:r>
            <a:r>
              <a:rPr lang="en-IN" sz="2000" dirty="0" smtClean="0">
                <a:latin typeface="Consolas" panose="020B0609020204030204" pitchFamily="49"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98676A"/>
                </a:solidFill>
                <a:latin typeface="Consolas" panose="020B0609020204030204" pitchFamily="49" charset="0"/>
              </a:rPr>
              <a:t>=</a:t>
            </a:r>
            <a:r>
              <a:rPr lang="en-IN" sz="2000" dirty="0" smtClean="0">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]([param1[, param2[, ..., paramN]]]) {</a:t>
            </a:r>
          </a:p>
          <a:p>
            <a:r>
              <a:rPr lang="en-IN" sz="2000" dirty="0">
                <a:solidFill>
                  <a:schemeClr val="bg1">
                    <a:lumMod val="75000"/>
                  </a:schemeClr>
                </a:solidFill>
                <a:latin typeface="Consolas" panose="020B0609020204030204" pitchFamily="49" charset="0"/>
              </a:rPr>
              <a:t>   statements</a:t>
            </a:r>
          </a:p>
          <a:p>
            <a:r>
              <a:rPr lang="en-IN" sz="2000" dirty="0">
                <a:solidFill>
                  <a:schemeClr val="bg1">
                    <a:lumMod val="75000"/>
                  </a:schemeClr>
                </a:solidFill>
                <a:latin typeface="Consolas" panose="020B0609020204030204" pitchFamily="49" charset="0"/>
              </a:rPr>
              <a:t>};</a:t>
            </a:r>
          </a:p>
        </p:txBody>
      </p:sp>
      <p:sp>
        <p:nvSpPr>
          <p:cNvPr id="9" name="Rectangle 8"/>
          <p:cNvSpPr/>
          <p:nvPr/>
        </p:nvSpPr>
        <p:spPr>
          <a:xfrm>
            <a:off x="228600" y="5334000"/>
            <a:ext cx="5638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3</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6" name="Rectangle 5"/>
          <p:cNvSpPr/>
          <p:nvPr/>
        </p:nvSpPr>
        <p:spPr>
          <a:xfrm>
            <a:off x="5867400" y="1796534"/>
            <a:ext cx="3124200" cy="1015663"/>
          </a:xfrm>
          <a:prstGeom prst="rect">
            <a:avLst/>
          </a:prstGeom>
          <a:ln w="28575">
            <a:solidFill>
              <a:srgbClr val="FF0000"/>
            </a:solidFill>
          </a:ln>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5029200" y="4482451"/>
            <a:ext cx="3962400" cy="1015663"/>
          </a:xfrm>
          <a:prstGeom prst="rect">
            <a:avLst/>
          </a:prstGeom>
          <a:ln w="28575">
            <a:solidFill>
              <a:srgbClr val="FE1212"/>
            </a:solidFill>
          </a:ln>
        </p:spPr>
        <p:txBody>
          <a:bodyPr wrap="square">
            <a:spAutoFit/>
          </a:bodyPr>
          <a:lstStyle/>
          <a:p>
            <a:r>
              <a:rPr lang="en-IN" sz="2000" dirty="0">
                <a:solidFill>
                  <a:srgbClr val="569CD6"/>
                </a:solidFill>
                <a:latin typeface="Consolas" panose="020B0609020204030204" pitchFamily="49" charset="0"/>
              </a:rPr>
              <a:t>const</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cxnSp>
        <p:nvCxnSpPr>
          <p:cNvPr id="12" name="Elbow Connector 11"/>
          <p:cNvCxnSpPr/>
          <p:nvPr/>
        </p:nvCxnSpPr>
        <p:spPr>
          <a:xfrm rot="5400000">
            <a:off x="4351200" y="1161684"/>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3521185" y="3873000"/>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39061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76200" y="2057400"/>
            <a:ext cx="5638800" cy="4154984"/>
          </a:xfrm>
          <a:prstGeom prst="rect">
            <a:avLst/>
          </a:prstGeom>
        </p:spPr>
        <p:txBody>
          <a:bodyPr wrap="square">
            <a:spAutoFit/>
          </a:bodyPr>
          <a:lstStyle/>
          <a:p>
            <a:r>
              <a:rPr lang="en-IN" sz="2200" dirty="0">
                <a:solidFill>
                  <a:srgbClr val="608B4E"/>
                </a:solidFill>
                <a:latin typeface="Consolas" panose="020B0609020204030204" pitchFamily="49" charset="0"/>
              </a:rPr>
              <a:t>// const fn = function(){</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a:t>
            </a:r>
            <a:r>
              <a:rPr lang="en-IN" sz="2200" dirty="0" smtClean="0">
                <a:solidFill>
                  <a:srgbClr val="608B4E"/>
                </a:solidFill>
                <a:latin typeface="Consolas" panose="020B0609020204030204" pitchFamily="49" charset="0"/>
              </a:rPr>
              <a:t>   return </a:t>
            </a:r>
            <a:r>
              <a:rPr lang="en-IN" sz="2200" dirty="0">
                <a:solidFill>
                  <a:srgbClr val="608B4E"/>
                </a:solidFill>
                <a:latin typeface="Consolas" panose="020B0609020204030204" pitchFamily="49" charset="0"/>
              </a:rPr>
              <a:t>"Hello World";</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console.log(fn());</a:t>
            </a:r>
            <a:endParaRPr lang="en-IN" sz="2200" dirty="0">
              <a:solidFill>
                <a:srgbClr val="D4D4D4"/>
              </a:solidFill>
              <a:latin typeface="Consolas" panose="020B0609020204030204" pitchFamily="49" charset="0"/>
            </a:endParaRP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latin typeface="Consolas" panose="020B0609020204030204" pitchFamily="49" charset="0"/>
              </a:rPr>
              <a:t>1.</a:t>
            </a:r>
            <a:r>
              <a:rPr lang="en-IN" sz="2200" dirty="0" smtClean="0">
                <a:solidFill>
                  <a:srgbClr val="D4D4D4"/>
                </a:solidFill>
                <a:latin typeface="Consolas" panose="020B0609020204030204" pitchFamily="49" charset="0"/>
              </a:rPr>
              <a:t>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"Hello World1"</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latin typeface="Consolas" panose="020B0609020204030204" pitchFamily="49" charset="0"/>
              </a:rPr>
              <a:t>2.</a:t>
            </a:r>
            <a:r>
              <a:rPr lang="en-IN" sz="2200" dirty="0" smtClean="0">
                <a:solidFill>
                  <a:srgbClr val="D4D4D4"/>
                </a:solidFill>
                <a:latin typeface="Consolas" panose="020B0609020204030204" pitchFamily="49" charset="0"/>
              </a:rPr>
              <a:t>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smtClean="0">
                <a:solidFill>
                  <a:srgbClr val="DCDCAA"/>
                </a:solidFill>
                <a:latin typeface="Consolas" panose="020B0609020204030204" pitchFamily="49" charset="0"/>
              </a:rPr>
              <a:t>fn</a:t>
            </a:r>
            <a:r>
              <a:rPr lang="en-IN" sz="2200" dirty="0" smtClean="0">
                <a:solidFill>
                  <a:srgbClr val="D4D4D4"/>
                </a:solidFill>
                <a:latin typeface="Consolas" panose="020B0609020204030204" pitchFamily="49" charset="0"/>
              </a:rPr>
              <a:t> </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p>
          <a:p>
            <a:r>
              <a:rPr lang="en-IN" sz="2200" dirty="0" smtClean="0">
                <a:solidFill>
                  <a:srgbClr val="C586C0"/>
                </a:solidFill>
                <a:latin typeface="Consolas" panose="020B0609020204030204" pitchFamily="49" charset="0"/>
              </a:rPr>
              <a:t>       return</a:t>
            </a:r>
            <a:r>
              <a:rPr lang="en-IN" sz="2200" dirty="0" smtClean="0">
                <a:solidFill>
                  <a:srgbClr val="D4D4D4"/>
                </a:solidFill>
                <a:latin typeface="Consolas" panose="020B0609020204030204" pitchFamily="49" charset="0"/>
              </a:rPr>
              <a:t> </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World2"</a:t>
            </a:r>
            <a:r>
              <a:rPr lang="en-IN" sz="2200" dirty="0">
                <a:solidFill>
                  <a:srgbClr val="D4D4D4"/>
                </a:solidFill>
                <a:latin typeface="Consolas" panose="020B0609020204030204" pitchFamily="49" charset="0"/>
              </a:rPr>
              <a:t>);</a:t>
            </a: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a:t>
            </a:r>
            <a:r>
              <a:rPr lang="en-IN" sz="2200" dirty="0" smtClean="0">
                <a:solidFill>
                  <a:srgbClr val="D4D4D4"/>
                </a:solidFill>
                <a:latin typeface="Consolas" panose="020B0609020204030204" pitchFamily="49" charset="0"/>
              </a:rPr>
              <a:t>());   </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023477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97972" y="2460376"/>
            <a:ext cx="8915400" cy="2800767"/>
          </a:xfrm>
          <a:prstGeom prst="rect">
            <a:avLst/>
          </a:prstGeom>
        </p:spPr>
        <p:txBody>
          <a:bodyPr wrap="square">
            <a:spAutoFit/>
          </a:bodyPr>
          <a:lstStyle/>
          <a:p>
            <a:r>
              <a:rPr lang="en-IN" sz="2200" dirty="0">
                <a:latin typeface="Consolas" panose="020B0609020204030204" pitchFamily="49" charset="0"/>
              </a:rPr>
              <a:t>3.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fruits</a:t>
            </a:r>
            <a:r>
              <a:rPr lang="en-IN" sz="2200" dirty="0">
                <a:solidFill>
                  <a:srgbClr val="D4D4D4"/>
                </a:solidFill>
                <a:latin typeface="Consolas" panose="020B0609020204030204" pitchFamily="49" charset="0"/>
              </a:rPr>
              <a:t> = [</a:t>
            </a:r>
            <a:r>
              <a:rPr lang="en-IN" sz="2200" dirty="0">
                <a:solidFill>
                  <a:srgbClr val="CE9178"/>
                </a:solidFill>
                <a:latin typeface="Consolas" panose="020B0609020204030204" pitchFamily="49" charset="0"/>
              </a:rPr>
              <a:t>'Mango'</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'Grapes'</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'Orange'</a:t>
            </a:r>
            <a:r>
              <a:rPr lang="en-IN" sz="2200" dirty="0">
                <a:solidFill>
                  <a:srgbClr val="D4D4D4"/>
                </a:solidFill>
                <a:latin typeface="Consolas" panose="020B0609020204030204" pitchFamily="49" charset="0"/>
              </a:rPr>
              <a:t>, </a:t>
            </a:r>
            <a:r>
              <a:rPr lang="en-IN" sz="2200" dirty="0" smtClean="0">
                <a:solidFill>
                  <a:srgbClr val="D4D4D4"/>
                </a:solidFill>
                <a:latin typeface="Consolas" panose="020B0609020204030204" pitchFamily="49" charset="0"/>
              </a:rPr>
              <a:t>   </a:t>
            </a:r>
          </a:p>
          <a:p>
            <a:r>
              <a:rPr lang="en-IN" sz="2200" dirty="0">
                <a:solidFill>
                  <a:srgbClr val="D4D4D4"/>
                </a:solidFill>
                <a:latin typeface="Consolas" panose="020B0609020204030204" pitchFamily="49" charset="0"/>
              </a:rPr>
              <a:t> </a:t>
            </a:r>
            <a:r>
              <a:rPr lang="en-IN" sz="2200" dirty="0" smtClean="0">
                <a:solidFill>
                  <a:srgbClr val="D4D4D4"/>
                </a:solidFill>
                <a:latin typeface="Consolas" panose="020B0609020204030204" pitchFamily="49" charset="0"/>
              </a:rPr>
              <a:t>                  </a:t>
            </a:r>
            <a:r>
              <a:rPr lang="en-IN" sz="2200" dirty="0" smtClean="0">
                <a:solidFill>
                  <a:srgbClr val="CE9178"/>
                </a:solidFill>
                <a:latin typeface="Consolas" panose="020B0609020204030204" pitchFamily="49" charset="0"/>
              </a:rPr>
              <a:t>'Banana</a:t>
            </a:r>
            <a:r>
              <a:rPr lang="en-IN" sz="2200" dirty="0">
                <a:solidFill>
                  <a:srgbClr val="CE9178"/>
                </a:solidFill>
                <a:latin typeface="Consolas" panose="020B0609020204030204" pitchFamily="49" charset="0"/>
              </a:rPr>
              <a:t>'</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'Apple'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sort</a:t>
            </a:r>
            <a:r>
              <a:rPr lang="en-IN" sz="2200" dirty="0">
                <a:solidFill>
                  <a:srgbClr val="D4D4D4"/>
                </a:solidFill>
                <a:latin typeface="Consolas" panose="020B0609020204030204" pitchFamily="49" charset="0"/>
              </a:rPr>
              <a:t>();</a:t>
            </a:r>
          </a:p>
          <a:p>
            <a:r>
              <a:rPr lang="en-IN" sz="2200" dirty="0" smtClean="0">
                <a:solidFill>
                  <a:srgbClr val="569CD6"/>
                </a:solidFill>
                <a:latin typeface="Consolas" panose="020B0609020204030204" pitchFamily="49" charset="0"/>
              </a:rPr>
              <a:t>   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p>
          <a:p>
            <a:r>
              <a:rPr lang="en-IN" sz="2200" dirty="0" smtClean="0">
                <a:solidFill>
                  <a:srgbClr val="9CDCFE"/>
                </a:solidFill>
                <a:latin typeface="Consolas" panose="020B0609020204030204" pitchFamily="49" charset="0"/>
              </a:rPr>
              <a:t>       fruits</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forEach</a:t>
            </a:r>
            <a:r>
              <a:rPr lang="en-IN" sz="2200" dirty="0" smtClean="0">
                <a:solidFill>
                  <a:srgbClr val="D4D4D4"/>
                </a:solidFill>
                <a:latin typeface="Consolas" panose="020B0609020204030204" pitchFamily="49" charset="0"/>
              </a:rPr>
              <a:t>(</a:t>
            </a:r>
            <a:r>
              <a:rPr lang="en-IN" sz="2200" dirty="0" smtClean="0">
                <a:solidFill>
                  <a:srgbClr val="569CD6"/>
                </a:solidFill>
                <a:latin typeface="Consolas" panose="020B0609020204030204" pitchFamily="49" charset="0"/>
              </a:rPr>
              <a:t>function</a:t>
            </a:r>
            <a:r>
              <a:rPr lang="en-IN" sz="2200" dirty="0" smtClean="0">
                <a:solidFill>
                  <a:srgbClr val="D4D4D4"/>
                </a:solidFill>
                <a:latin typeface="Consolas" panose="020B0609020204030204" pitchFamily="49" charset="0"/>
              </a:rPr>
              <a:t>(</a:t>
            </a:r>
            <a:r>
              <a:rPr lang="en-IN" sz="2200" dirty="0" smtClean="0">
                <a:solidFill>
                  <a:srgbClr val="9CDCFE"/>
                </a:solidFill>
                <a:latin typeface="Consolas" panose="020B0609020204030204" pitchFamily="49" charset="0"/>
              </a:rPr>
              <a:t>value</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index</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9CDCFE"/>
                </a:solidFill>
                <a:latin typeface="Consolas" panose="020B0609020204030204" pitchFamily="49" charset="0"/>
              </a:rPr>
              <a:t>value</a:t>
            </a:r>
            <a:r>
              <a:rPr lang="en-IN" sz="2200" dirty="0">
                <a:solidFill>
                  <a:srgbClr val="D4D4D4"/>
                </a:solidFill>
                <a:latin typeface="Consolas" panose="020B0609020204030204" pitchFamily="49" charset="0"/>
              </a:rPr>
              <a:t>);</a:t>
            </a: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DCDCAA"/>
                </a:solidFill>
                <a:latin typeface="Consolas" panose="020B0609020204030204" pitchFamily="49" charset="0"/>
              </a:rPr>
              <a:t>   fn</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1304692"/>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arguments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66700" y="2209800"/>
            <a:ext cx="4914900" cy="1569660"/>
          </a:xfrm>
          <a:prstGeom prst="rect">
            <a:avLst/>
          </a:prstGeom>
        </p:spPr>
        <p:txBody>
          <a:bodyPr wrap="square">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 = </a:t>
            </a:r>
            <a:r>
              <a:rPr lang="en-IN" dirty="0" smtClean="0">
                <a:solidFill>
                  <a:srgbClr val="569CD6"/>
                </a:solidFill>
                <a:latin typeface="Consolas" panose="020B0609020204030204" pitchFamily="49" charset="0"/>
              </a:rPr>
              <a:t>function </a:t>
            </a:r>
            <a:r>
              <a:rPr lang="en-IN" dirty="0" smtClean="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smtClean="0">
                <a:solidFill>
                  <a:srgbClr val="D4D4D4"/>
                </a:solidFill>
                <a:latin typeface="Consolas" panose="020B0609020204030204" pitchFamily="49" charset="0"/>
              </a:rPr>
              <a:t>};</a:t>
            </a:r>
          </a:p>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B5CEA8"/>
                </a:solidFill>
                <a:latin typeface="Consolas" panose="020B0609020204030204" pitchFamily="49" charset="0"/>
              </a:rPr>
              <a:t>1</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2</a:t>
            </a:r>
            <a:r>
              <a:rPr lang="en-IN" dirty="0" smtClean="0">
                <a:solidFill>
                  <a:srgbClr val="D4D4D4"/>
                </a:solidFill>
                <a:latin typeface="Consolas" panose="020B0609020204030204" pitchFamily="49" charset="0"/>
              </a:rPr>
              <a:t>));</a:t>
            </a:r>
            <a:endParaRPr lang="en-IN" dirty="0">
              <a:solidFill>
                <a:srgbClr val="D4D4D4"/>
              </a:solidFill>
              <a:latin typeface="Consolas" panose="020B0609020204030204" pitchFamily="49" charset="0"/>
            </a:endParaRPr>
          </a:p>
        </p:txBody>
      </p:sp>
      <p:cxnSp>
        <p:nvCxnSpPr>
          <p:cNvPr id="13" name="Straight Arrow Connector 12"/>
          <p:cNvCxnSpPr>
            <a:endCxn id="9" idx="0"/>
          </p:cNvCxnSpPr>
          <p:nvPr/>
        </p:nvCxnSpPr>
        <p:spPr>
          <a:xfrm>
            <a:off x="4286250" y="2667000"/>
            <a:ext cx="19050" cy="1600200"/>
          </a:xfrm>
          <a:prstGeom prst="straightConnector1">
            <a:avLst/>
          </a:prstGeom>
          <a:ln w="28575">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6200000" flipH="1">
            <a:off x="3651514" y="1833427"/>
            <a:ext cx="1188000" cy="3636000"/>
          </a:xfrm>
          <a:prstGeom prst="bentConnector3">
            <a:avLst>
              <a:gd name="adj1" fmla="val 23933"/>
            </a:avLst>
          </a:prstGeom>
          <a:ln w="285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90600" y="3002999"/>
            <a:ext cx="24384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3800" y="2667000"/>
            <a:ext cx="9906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828800" y="4267200"/>
            <a:ext cx="4953000" cy="830997"/>
            <a:chOff x="1828800" y="4267200"/>
            <a:chExt cx="4953000" cy="830997"/>
          </a:xfrm>
        </p:grpSpPr>
        <p:sp>
          <p:nvSpPr>
            <p:cNvPr id="9" name="Rectangle 8"/>
            <p:cNvSpPr/>
            <p:nvPr/>
          </p:nvSpPr>
          <p:spPr>
            <a:xfrm>
              <a:off x="1828800" y="4267200"/>
              <a:ext cx="4953000" cy="830997"/>
            </a:xfrm>
            <a:prstGeom prst="rect">
              <a:avLst/>
            </a:prstGeom>
          </p:spPr>
          <p:txBody>
            <a:bodyPr wrap="square">
              <a:spAutoFit/>
            </a:bodyPr>
            <a:lstStyle/>
            <a:p>
              <a:r>
                <a:rPr lang="en-IN" dirty="0" smtClean="0">
                  <a:solidFill>
                    <a:srgbClr val="569CD6"/>
                  </a:solidFill>
                  <a:latin typeface="Consolas" panose="020B0609020204030204" pitchFamily="49" charset="0"/>
                </a:rPr>
                <a:t>const</a:t>
              </a:r>
              <a:r>
                <a:rPr lang="en-IN" dirty="0" smtClean="0">
                  <a:solidFill>
                    <a:srgbClr val="D4D4D4"/>
                  </a:solidFill>
                  <a:latin typeface="Consolas" panose="020B0609020204030204" pitchFamily="49" charset="0"/>
                </a:rPr>
                <a:t> </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5</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6</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31" name="Rectangle 30"/>
            <p:cNvSpPr/>
            <p:nvPr/>
          </p:nvSpPr>
          <p:spPr>
            <a:xfrm>
              <a:off x="3905250" y="4324350"/>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5562600" y="4324352"/>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80302325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REST</a:t>
            </a:r>
            <a:endParaRPr lang="en-US"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8468"/>
            <a:ext cx="87630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Arrow function </a:t>
            </a:r>
            <a:r>
              <a:rPr lang="en-IN" sz="1800" dirty="0" smtClean="0">
                <a:latin typeface="Arial" panose="020B0604020202020204" pitchFamily="34" charset="0"/>
                <a:cs typeface="Arial" panose="020B0604020202020204" pitchFamily="34" charset="0"/>
              </a:rPr>
              <a:t>does not </a:t>
            </a:r>
            <a:r>
              <a:rPr lang="en-IN" sz="1800" dirty="0">
                <a:latin typeface="Arial" panose="020B0604020202020204" pitchFamily="34" charset="0"/>
                <a:cs typeface="Arial" panose="020B0604020202020204" pitchFamily="34" charset="0"/>
              </a:rPr>
              <a:t>have its own </a:t>
            </a:r>
            <a:r>
              <a:rPr lang="en-IN" sz="1800" b="1" i="1" dirty="0">
                <a:latin typeface="Arial" panose="020B0604020202020204" pitchFamily="34" charset="0"/>
                <a:cs typeface="Arial" panose="020B0604020202020204" pitchFamily="34" charset="0"/>
              </a:rPr>
              <a:t>this, arguments, super</a:t>
            </a:r>
            <a:r>
              <a:rPr lang="en-IN" sz="1800" dirty="0">
                <a:latin typeface="Arial" panose="020B0604020202020204" pitchFamily="34" charset="0"/>
                <a:cs typeface="Arial" panose="020B0604020202020204" pitchFamily="34" charset="0"/>
              </a:rPr>
              <a:t>, or </a:t>
            </a:r>
            <a:r>
              <a:rPr lang="en-IN" sz="1800" b="1" i="1" dirty="0">
                <a:latin typeface="Arial" panose="020B0604020202020204" pitchFamily="34" charset="0"/>
                <a:cs typeface="Arial" panose="020B0604020202020204" pitchFamily="34" charset="0"/>
              </a:rPr>
              <a:t>new.target</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152400" y="1609539"/>
            <a:ext cx="4800600" cy="1323439"/>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p>
          <a:p>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'Mango'</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'Orange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p:txBody>
      </p:sp>
      <p:sp>
        <p:nvSpPr>
          <p:cNvPr id="6" name="Rectangle 5"/>
          <p:cNvSpPr/>
          <p:nvPr/>
        </p:nvSpPr>
        <p:spPr>
          <a:xfrm>
            <a:off x="228600" y="3581400"/>
            <a:ext cx="4572000" cy="1569660"/>
          </a:xfrm>
          <a:prstGeom prst="rect">
            <a:avLst/>
          </a:prstGeom>
        </p:spPr>
        <p:txBody>
          <a:bodyPr>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fn</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rest</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rest</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0</a:t>
            </a:r>
            <a:r>
              <a:rPr lang="en-IN" dirty="0">
                <a:solidFill>
                  <a:srgbClr val="D4D4D4"/>
                </a:solidFill>
                <a:latin typeface="Consolas" panose="020B0609020204030204" pitchFamily="49" charset="0"/>
              </a:rPr>
              <a:t>]);</a:t>
            </a:r>
          </a:p>
          <a:p>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a:t>
            </a:r>
            <a:r>
              <a:rPr lang="en-IN" dirty="0">
                <a:solidFill>
                  <a:srgbClr val="CE9178"/>
                </a:solidFill>
                <a:latin typeface="Consolas" panose="020B0609020204030204" pitchFamily="49" charset="0"/>
              </a:rPr>
              <a:t>'Mango'</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'Grapes'</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'Orange'</a:t>
            </a:r>
            <a:r>
              <a:rPr lang="en-IN" dirty="0">
                <a:solidFill>
                  <a:srgbClr val="D4D4D4"/>
                </a:solidFill>
                <a:latin typeface="Consolas" panose="020B0609020204030204" pitchFamily="49" charset="0"/>
              </a:rPr>
              <a:t>);</a:t>
            </a:r>
          </a:p>
        </p:txBody>
      </p:sp>
      <p:cxnSp>
        <p:nvCxnSpPr>
          <p:cNvPr id="10" name="Straight Arrow Connector 9"/>
          <p:cNvCxnSpPr/>
          <p:nvPr/>
        </p:nvCxnSpPr>
        <p:spPr>
          <a:xfrm>
            <a:off x="4038600" y="2133600"/>
            <a:ext cx="1371600" cy="0"/>
          </a:xfrm>
          <a:prstGeom prst="straightConnector1">
            <a:avLst/>
          </a:prstGeom>
          <a:ln w="19050">
            <a:solidFill>
              <a:srgbClr val="EE2227"/>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53000" y="3429000"/>
            <a:ext cx="3124200" cy="369332"/>
          </a:xfrm>
          <a:prstGeom prst="rect">
            <a:avLst/>
          </a:prstGeom>
          <a:noFill/>
        </p:spPr>
        <p:txBody>
          <a:bodyPr wrap="square" rtlCol="0">
            <a:spAutoFit/>
          </a:bodyPr>
          <a:lstStyle/>
          <a:p>
            <a:r>
              <a:rPr lang="en-IN" sz="1800" dirty="0" smtClean="0"/>
              <a:t>Will not work</a:t>
            </a:r>
            <a:endParaRPr lang="en-IN" sz="1800" dirty="0"/>
          </a:p>
        </p:txBody>
      </p:sp>
    </p:spTree>
    <p:extLst>
      <p:ext uri="{BB962C8B-B14F-4D97-AF65-F5344CB8AC3E}">
        <p14:creationId xmlns:p14="http://schemas.microsoft.com/office/powerpoint/2010/main" val="54660580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800290"/>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nn-NO" sz="2000" dirty="0">
              <a:solidFill>
                <a:srgbClr val="333333"/>
              </a:solidFill>
              <a:latin typeface="Consolas" panose="020B0609020204030204" pitchFamily="49" charset="0"/>
            </a:endParaRPr>
          </a:p>
        </p:txBody>
      </p:sp>
      <p:sp>
        <p:nvSpPr>
          <p:cNvPr id="10" name="Rectangle 9"/>
          <p:cNvSpPr/>
          <p:nvPr/>
        </p:nvSpPr>
        <p:spPr>
          <a:xfrm>
            <a:off x="152400" y="24555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4397514"/>
            <a:ext cx="8267700" cy="646331"/>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19100" y="3657600"/>
            <a:ext cx="82677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i="1" dirty="0">
                <a:solidFill>
                  <a:srgbClr val="FF0000"/>
                </a:solidFill>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228600" y="3429000"/>
            <a:ext cx="8610600" cy="1477328"/>
          </a:xfrm>
          <a:prstGeom prst="rect">
            <a:avLst/>
          </a:prstGeom>
        </p:spPr>
        <p:txBody>
          <a:bodyPr wrap="square">
            <a:spAutoFit/>
          </a:bodyPr>
          <a:lstStyle/>
          <a:p>
            <a:r>
              <a:rPr lang="en-IN" sz="1800" dirty="0">
                <a:solidFill>
                  <a:srgbClr val="92D050"/>
                </a:solidFill>
                <a:latin typeface="Consolas" panose="020B0609020204030204" pitchFamily="49" charset="0"/>
              </a:rPr>
              <a:t>// This code will display all </a:t>
            </a:r>
            <a:r>
              <a:rPr lang="en-IN" sz="1800" dirty="0" smtClean="0">
                <a:solidFill>
                  <a:srgbClr val="92D050"/>
                </a:solidFill>
                <a:latin typeface="Consolas" panose="020B0609020204030204" pitchFamily="49" charset="0"/>
              </a:rPr>
              <a:t>Tag Name</a:t>
            </a:r>
            <a:endParaRPr lang="en-IN" sz="1800" dirty="0">
              <a:solidFill>
                <a:srgbClr val="92D050"/>
              </a:solidFill>
              <a:latin typeface="Consolas" panose="020B0609020204030204" pitchFamily="49" charset="0"/>
            </a:endParaRPr>
          </a:p>
          <a:p>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getElementsByTagName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tagName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3657" y="2325637"/>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895600"/>
            <a:ext cx="86868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clear</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3839577" cy="523220"/>
          </a:xfrm>
          <a:prstGeom prst="rect">
            <a:avLst/>
          </a:prstGeom>
        </p:spPr>
        <p:txBody>
          <a:bodyPr wrap="none">
            <a:spAutoFit/>
          </a:bodyPr>
          <a:lstStyle/>
          <a:p>
            <a:r>
              <a:rPr lang="en-IN" sz="2800" i="1" dirty="0">
                <a:solidFill>
                  <a:srgbClr val="FF6000"/>
                </a:solidFill>
                <a:latin typeface="Segoe UI" panose="020B0502040204020203" pitchFamily="34" charset="0"/>
              </a:rPr>
              <a:t>Properties and Methods</a:t>
            </a:r>
            <a:endParaRPr lang="en-IN" sz="2800" i="1" dirty="0">
              <a:solidFill>
                <a:srgbClr val="FF6000"/>
              </a:solidFill>
              <a:effectLst/>
              <a:latin typeface="Segoe UI" panose="020B0502040204020203" pitchFamily="34" charset="0"/>
            </a:endParaRPr>
          </a:p>
        </p:txBody>
      </p:sp>
      <p:sp>
        <p:nvSpPr>
          <p:cNvPr id="4" name="Rectangle 3"/>
          <p:cNvSpPr/>
          <p:nvPr/>
        </p:nvSpPr>
        <p:spPr>
          <a:xfrm>
            <a:off x="5029200" y="3725424"/>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228600" y="3725424"/>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28079"/>
            <a:ext cx="88392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onload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fn</a:t>
            </a:r>
            <a:r>
              <a:rPr lang="en-IN" sz="1800" dirty="0" smtClean="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false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"header1"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getAttribute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95943" y="222891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4" name="Rectangle 3"/>
          <p:cNvSpPr/>
          <p:nvPr/>
        </p:nvSpPr>
        <p:spPr>
          <a:xfrm>
            <a:off x="152400" y="2467689"/>
            <a:ext cx="4572000" cy="1323439"/>
          </a:xfrm>
          <a:prstGeom prst="rect">
            <a:avLst/>
          </a:prstGeom>
        </p:spPr>
        <p:txBody>
          <a:bodyPr>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a:t>
            </a: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4" name="Rectangle 3"/>
          <p:cNvSpPr/>
          <p:nvPr/>
        </p:nvSpPr>
        <p:spPr>
          <a:xfrm>
            <a:off x="228600" y="3010020"/>
            <a:ext cx="3810000" cy="1938992"/>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alert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"Hello World"</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676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157371"/>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grpSp>
        <p:nvGrpSpPr>
          <p:cNvPr id="5" name="Group 4"/>
          <p:cNvGrpSpPr/>
          <p:nvPr/>
        </p:nvGrpSpPr>
        <p:grpSpPr>
          <a:xfrm>
            <a:off x="152400" y="2526741"/>
            <a:ext cx="8839200" cy="3493059"/>
            <a:chOff x="152400" y="2645298"/>
            <a:chExt cx="8839200" cy="3294970"/>
          </a:xfrm>
        </p:grpSpPr>
        <p:sp>
          <p:nvSpPr>
            <p:cNvPr id="4" name="Rectangle 1"/>
            <p:cNvSpPr>
              <a:spLocks noChangeArrowheads="1"/>
            </p:cNvSpPr>
            <p:nvPr/>
          </p:nvSpPr>
          <p:spPr bwMode="auto">
            <a:xfrm>
              <a:off x="152400" y="2645298"/>
              <a:ext cx="8839200" cy="3266131"/>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lang="en-US" sz="2200" dirty="0" smtClean="0">
                  <a:solidFill>
                    <a:srgbClr val="0077AA"/>
                  </a:solidFill>
                  <a:latin typeface="Consolas" panose="020B0609020204030204" pitchFamily="49" charset="0"/>
                </a:rPr>
                <a:t>var    </a:t>
              </a:r>
              <a:r>
                <a:rPr lang="en-US" sz="2000" dirty="0" smtClean="0">
                  <a:solidFill>
                    <a:srgbClr val="999999"/>
                  </a:solidFill>
                  <a:latin typeface="Consolas" panose="020B0609020204030204" pitchFamily="49" charset="0"/>
                </a:rPr>
                <a:t>;			</a:t>
              </a:r>
              <a:r>
                <a:rPr lang="en-US" sz="2000" dirty="0">
                  <a:solidFill>
                    <a:srgbClr val="708090"/>
                  </a:solidFill>
                  <a:latin typeface="Consolas" panose="020B0609020204030204" pitchFamily="49" charset="0"/>
                </a:rPr>
                <a:t> </a:t>
              </a:r>
              <a:r>
                <a:rPr lang="en-US" sz="2000" dirty="0" smtClean="0">
                  <a:solidFill>
                    <a:srgbClr val="708090"/>
                  </a:solidFill>
                  <a:latin typeface="Consolas" panose="020B0609020204030204" pitchFamily="49" charset="0"/>
                </a:rPr>
                <a:t> //    </a:t>
              </a:r>
              <a:r>
                <a:rPr lang="en-US" sz="2000" dirty="0" smtClean="0">
                  <a:solidFill>
                    <a:srgbClr val="333333"/>
                  </a:solidFill>
                  <a:latin typeface="Consolas" panose="020B0609020204030204" pitchFamily="49" charset="0"/>
                </a:rPr>
                <a:t> </a:t>
              </a:r>
              <a:r>
                <a:rPr lang="en-US" sz="2200" b="1" i="1" dirty="0" smtClean="0">
                  <a:solidFill>
                    <a:srgbClr val="E90919"/>
                  </a:solidFill>
                  <a:latin typeface="Consolas" panose="020B0609020204030204" pitchFamily="49" charset="0"/>
                </a:rPr>
                <a:t>is now undefined</a:t>
              </a:r>
            </a:p>
            <a:p>
              <a:pPr lvl="0">
                <a:lnSpc>
                  <a:spcPct val="150000"/>
                </a:lnSpc>
              </a:pPr>
              <a:endParaRPr kumimoji="0" lang="en-US" sz="2200" b="0" i="0" u="none" strike="noStrike" cap="none" normalizeH="0" baseline="0" dirty="0" smtClean="0">
                <a:ln>
                  <a:noFill/>
                </a:ln>
                <a:solidFill>
                  <a:srgbClr val="0077AA"/>
                </a:solidFill>
                <a:effectLst/>
                <a:latin typeface="Consolas" panose="020B0609020204030204" pitchFamily="49" charset="0"/>
              </a:endParaRPr>
            </a:p>
            <a:p>
              <a:pPr lvl="0">
                <a:lnSpc>
                  <a:spcPct val="150000"/>
                </a:lnSpc>
              </a:pPr>
              <a:r>
                <a:rPr lang="en-US" sz="2000" dirty="0" smtClean="0">
                  <a:solidFill>
                    <a:srgbClr val="0077AA"/>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200" b="0" i="0" u="none" strike="noStrike" cap="none" normalizeH="0" baseline="0" dirty="0" smtClean="0">
                  <a:ln>
                    <a:noFill/>
                  </a:ln>
                  <a:solidFill>
                    <a:srgbClr val="708090"/>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333333"/>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200" b="0" i="0" u="none" strike="noStrike" cap="none" normalizeH="0" baseline="0" dirty="0" smtClean="0">
                  <a:ln>
                    <a:noFill/>
                  </a:ln>
                  <a:solidFill>
                    <a:srgbClr val="708090"/>
                  </a:solidFill>
                  <a:effectLst/>
                  <a:latin typeface="Consolas" panose="020B0609020204030204" pitchFamily="49" charset="0"/>
                </a:rPr>
                <a:t>is now </a:t>
              </a:r>
              <a:r>
                <a:rPr lang="en-US" sz="2200" dirty="0">
                  <a:solidFill>
                    <a:srgbClr val="708090"/>
                  </a:solidFill>
                  <a:latin typeface="Consolas" panose="020B0609020204030204" pitchFamily="49" charset="0"/>
                </a:rPr>
                <a:t>having a </a:t>
              </a:r>
              <a:r>
                <a:rPr kumimoji="0" lang="en-US" sz="2200" b="0" i="0" u="none" strike="noStrike" cap="none" normalizeH="0" baseline="0" dirty="0" smtClean="0">
                  <a:ln>
                    <a:noFill/>
                  </a:ln>
                  <a:solidFill>
                    <a:srgbClr val="708090"/>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200" b="0" i="0" u="none" strike="noStrike" cap="none" normalizeH="0" baseline="0" dirty="0" smtClean="0">
                  <a:ln>
                    <a:noFill/>
                  </a:ln>
                  <a:solidFill>
                    <a:srgbClr val="708090"/>
                  </a:solidFill>
                  <a:effectLst/>
                  <a:latin typeface="Consolas" panose="020B0609020204030204" pitchFamily="49" charset="0"/>
                </a:rPr>
                <a:t>is now </a:t>
              </a:r>
              <a:r>
                <a:rPr lang="en-US" sz="2200" dirty="0">
                  <a:solidFill>
                    <a:srgbClr val="708090"/>
                  </a:solidFill>
                  <a:latin typeface="Consolas" panose="020B0609020204030204" pitchFamily="49" charset="0"/>
                </a:rPr>
                <a:t>having a </a:t>
              </a:r>
              <a:r>
                <a:rPr kumimoji="0" lang="en-US" sz="2200" b="0" i="0" u="none" strike="noStrike" cap="none" normalizeH="0" baseline="0" dirty="0" smtClean="0">
                  <a:ln>
                    <a:noFill/>
                  </a:ln>
                  <a:solidFill>
                    <a:srgbClr val="708090"/>
                  </a:solidFill>
                  <a:effectLst/>
                  <a:latin typeface="Consolas" panose="020B0609020204030204" pitchFamily="49" charset="0"/>
                </a:rPr>
                <a:t>Boolean</a:t>
              </a:r>
              <a:r>
                <a:rPr kumimoji="0" lang="en-US" sz="2200" b="0" i="0" u="none" strike="noStrike" cap="none" normalizeH="0" baseline="0" dirty="0" smtClean="0">
                  <a:ln>
                    <a:noFill/>
                  </a:ln>
                  <a:solidFill>
                    <a:schemeClr val="tx1"/>
                  </a:solidFill>
                  <a:effectLst/>
                </a:rPr>
                <a:t> </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171" y="3725119"/>
              <a:ext cx="366583" cy="3665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885" y="3725119"/>
              <a:ext cx="366583" cy="36658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99" y="3725119"/>
              <a:ext cx="366583" cy="36658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3746891"/>
              <a:ext cx="366583" cy="366583"/>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4031" y="4606851"/>
              <a:ext cx="366583" cy="366583"/>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5545826"/>
              <a:ext cx="366583" cy="366583"/>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7885" y="4577152"/>
              <a:ext cx="366583" cy="366583"/>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95599" y="4577152"/>
              <a:ext cx="366583" cy="366583"/>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60171" y="4577152"/>
              <a:ext cx="366583" cy="366583"/>
            </a:xfrm>
            <a:prstGeom prst="rect">
              <a:avLst/>
            </a:prstGeom>
          </p:spPr>
        </p:pic>
        <p:pic>
          <p:nvPicPr>
            <p:cNvPr id="21" name="Picture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6844" y="5466103"/>
              <a:ext cx="1521576" cy="474165"/>
            </a:xfrm>
            <a:prstGeom prst="rect">
              <a:avLst/>
            </a:prstGeom>
          </p:spPr>
        </p:pic>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930" y="5447857"/>
              <a:ext cx="484412" cy="484412"/>
            </a:xfrm>
            <a:prstGeom prst="rect">
              <a:avLst/>
            </a:prstGeom>
          </p:spPr>
        </p:pic>
        <p:pic>
          <p:nvPicPr>
            <p:cNvPr id="24" name="Picture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1486" y="4533407"/>
              <a:ext cx="484412" cy="484412"/>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2372" y="3661924"/>
              <a:ext cx="484412" cy="484412"/>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5932" y="5426084"/>
              <a:ext cx="484412" cy="484412"/>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4511637"/>
              <a:ext cx="484412" cy="484412"/>
            </a:xfrm>
            <a:prstGeom prst="rect">
              <a:avLst/>
            </a:prstGeom>
          </p:spPr>
        </p:pic>
        <p:pic>
          <p:nvPicPr>
            <p:cNvPr id="29" name="Picture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41374" y="3640151"/>
              <a:ext cx="484412" cy="484412"/>
            </a:xfrm>
            <a:prstGeom prst="rect">
              <a:avLst/>
            </a:prstGeom>
          </p:spPr>
        </p:pic>
      </p:grpSp>
      <p:sp>
        <p:nvSpPr>
          <p:cNvPr id="22" name="Rectangle 21"/>
          <p:cNvSpPr/>
          <p:nvPr/>
        </p:nvSpPr>
        <p:spPr>
          <a:xfrm>
            <a:off x="206827" y="1295400"/>
            <a:ext cx="8632373" cy="707886"/>
          </a:xfrm>
          <a:prstGeom prst="rect">
            <a:avLst/>
          </a:prstGeom>
          <a:solidFill>
            <a:schemeClr val="bg1"/>
          </a:solidFill>
        </p:spPr>
        <p:txBody>
          <a:bodyPr wrap="square">
            <a:spAutoFit/>
          </a:bodyPr>
          <a:lstStyle/>
          <a:p>
            <a:r>
              <a:rPr lang="en-IN" sz="2000" b="1" i="1" dirty="0">
                <a:solidFill>
                  <a:srgbClr val="00FF87"/>
                </a:solidFill>
                <a:latin typeface="Cardo"/>
              </a:rPr>
              <a:t>Undefined value</a:t>
            </a:r>
            <a:r>
              <a:rPr lang="en-IN" sz="2000" i="1" dirty="0">
                <a:solidFill>
                  <a:srgbClr val="00FF87"/>
                </a:solidFill>
                <a:latin typeface="Cardo"/>
              </a:rPr>
              <a:t> primitive value is used when a variable has not been assigned a value.</a:t>
            </a:r>
            <a:endParaRPr lang="en-IN" sz="2000" dirty="0">
              <a:solidFill>
                <a:srgbClr val="00FF87"/>
              </a:solidFill>
            </a:endParaRPr>
          </a:p>
        </p:txBody>
      </p:sp>
      <p:sp>
        <p:nvSpPr>
          <p:cNvPr id="23" name="Rectangle 22"/>
          <p:cNvSpPr/>
          <p:nvPr/>
        </p:nvSpPr>
        <p:spPr>
          <a:xfrm>
            <a:off x="0" y="6198513"/>
            <a:ext cx="9144000" cy="430887"/>
          </a:xfrm>
          <a:prstGeom prst="rect">
            <a:avLst/>
          </a:prstGeom>
          <a:noFill/>
        </p:spPr>
        <p:txBody>
          <a:bodyPr wrap="square">
            <a:spAutoFit/>
          </a:bodyPr>
          <a:lstStyle/>
          <a:p>
            <a:r>
              <a:rPr lang="en-IN" sz="2200" dirty="0">
                <a:solidFill>
                  <a:srgbClr val="FE1212"/>
                </a:solidFill>
              </a:rPr>
              <a:t>A declared variable that is not yet assigned with a </a:t>
            </a:r>
            <a:r>
              <a:rPr lang="en-IN" sz="2200" dirty="0" smtClean="0">
                <a:solidFill>
                  <a:srgbClr val="FE1212"/>
                </a:solidFill>
              </a:rPr>
              <a:t>value </a:t>
            </a:r>
            <a:r>
              <a:rPr lang="en-IN" sz="2200" dirty="0">
                <a:solidFill>
                  <a:srgbClr val="FE1212"/>
                </a:solidFill>
              </a:rPr>
              <a:t>is by default </a:t>
            </a:r>
            <a:r>
              <a:rPr lang="en-IN" sz="2200" dirty="0" smtClean="0">
                <a:solidFill>
                  <a:srgbClr val="FE1212"/>
                </a:solidFill>
              </a:rPr>
              <a:t>undefined</a:t>
            </a:r>
            <a:r>
              <a:rPr lang="en-IN" sz="2200" dirty="0">
                <a:solidFill>
                  <a:srgbClr val="FE1212"/>
                </a:solidFill>
              </a:rPr>
              <a:t>.</a:t>
            </a:r>
          </a:p>
        </p:txBody>
      </p:sp>
      <p:cxnSp>
        <p:nvCxnSpPr>
          <p:cNvPr id="25" name="Straight Connector 24"/>
          <p:cNvCxnSpPr/>
          <p:nvPr/>
        </p:nvCxnSpPr>
        <p:spPr>
          <a:xfrm>
            <a:off x="0" y="1293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30" name="Picture 2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0600" y="2597433"/>
            <a:ext cx="484412" cy="513534"/>
          </a:xfrm>
          <a:prstGeom prst="rect">
            <a:avLst/>
          </a:prstGeom>
        </p:spPr>
      </p:pic>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2597433"/>
            <a:ext cx="484412" cy="513534"/>
          </a:xfrm>
          <a:prstGeom prst="rect">
            <a:avLst/>
          </a:prstGeom>
        </p:spPr>
      </p:pic>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43000"/>
            <a:ext cx="8588829"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firstName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lastName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D4D4D4"/>
                </a:solidFill>
                <a:latin typeface="Consolas" panose="020B0609020204030204" pitchFamily="49" charset="0"/>
              </a:rPr>
              <a:t>    </a:t>
            </a:r>
            <a:r>
              <a:rPr lang="en-IN" sz="2000" dirty="0" smtClean="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
            </a:r>
            <a:br>
              <a:rPr lang="en-IN" sz="2000" dirty="0">
                <a:solidFill>
                  <a:srgbClr val="D4D4D4"/>
                </a:solidFill>
                <a:latin typeface="Consolas" panose="020B0609020204030204" pitchFamily="49" charset="0"/>
              </a:rPr>
            </a:b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1001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'Bagde'</a:t>
            </a:r>
            <a:r>
              <a:rPr lang="en-IN" sz="2000" dirty="0">
                <a:solidFill>
                  <a:srgbClr val="D4D4D4"/>
                </a:solidFill>
                <a:latin typeface="Consolas" panose="020B0609020204030204" pitchFamily="49" charset="0"/>
              </a:rPr>
              <a:t>);</a:t>
            </a:r>
          </a:p>
          <a:p>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instanceof</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constructor</a:t>
            </a:r>
          </a:p>
        </p:txBody>
      </p:sp>
      <p:sp>
        <p:nvSpPr>
          <p:cNvPr id="4" name="Rectangle 3"/>
          <p:cNvSpPr/>
          <p:nvPr/>
        </p:nvSpPr>
        <p:spPr>
          <a:xfrm>
            <a:off x="152400" y="2764572"/>
            <a:ext cx="8610600"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77656"/>
          </a:xfrm>
          <a:prstGeom prst="rect">
            <a:avLst/>
          </a:prstGeom>
        </p:spPr>
        <p:txBody>
          <a:bodyPr wrap="square">
            <a:spAutoFit/>
          </a:bodyPr>
          <a:lstStyle/>
          <a:p>
            <a:r>
              <a:rPr lang="en-IN" sz="2000" i="1" dirty="0">
                <a:solidFill>
                  <a:srgbClr val="92D050"/>
                </a:solidFill>
                <a:latin typeface="Consolas" panose="020B0609020204030204" pitchFamily="49" charset="0"/>
              </a:rPr>
              <a:t>// named class</a:t>
            </a:r>
            <a:endParaRPr lang="en-IN" sz="1800" i="1" dirty="0">
              <a:solidFill>
                <a:srgbClr val="92D05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20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ChildClass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extends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ParentClass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92D050"/>
                </a:solidFill>
                <a:latin typeface="Consolas" panose="020B0609020204030204" pitchFamily="49" charset="0"/>
                <a:cs typeface="Arial" panose="020B0604020202020204" pitchFamily="34" charset="0"/>
              </a:rPr>
              <a:t>// calls the parent constructor</a:t>
            </a:r>
            <a:r>
              <a:rPr lang="en-IN" sz="2000" dirty="0" smtClean="0">
                <a:solidFill>
                  <a:srgbClr val="92D05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functionOnParent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JavaScript (Programmes)</a:t>
            </a:r>
            <a:endParaRPr lang="en-US" sz="6000" dirty="0"/>
          </a:p>
        </p:txBody>
      </p:sp>
    </p:spTree>
    <p:extLst>
      <p:ext uri="{BB962C8B-B14F-4D97-AF65-F5344CB8AC3E}">
        <p14:creationId xmlns:p14="http://schemas.microsoft.com/office/powerpoint/2010/main" val="1952094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a:t>
            </a:r>
            <a:r>
              <a:rPr lang="en-US" sz="3600" i="1" dirty="0" smtClean="0">
                <a:solidFill>
                  <a:srgbClr val="13D9E3"/>
                </a:solidFill>
                <a:latin typeface="Arial" panose="020B0604020202020204" pitchFamily="34" charset="0"/>
                <a:cs typeface="Arial" panose="020B0604020202020204" pitchFamily="34" charset="0"/>
              </a:rPr>
              <a:t>declaration and initialization</a:t>
            </a:r>
            <a:endParaRPr lang="en-US" sz="3600" i="1" dirty="0">
              <a:solidFill>
                <a:srgbClr val="13D9E3"/>
              </a:solidFill>
              <a:latin typeface="Arial" panose="020B0604020202020204" pitchFamily="34" charset="0"/>
              <a:cs typeface="Arial" panose="020B0604020202020204" pitchFamily="34" charset="0"/>
            </a:endParaRPr>
          </a:p>
        </p:txBody>
      </p:sp>
      <p:grpSp>
        <p:nvGrpSpPr>
          <p:cNvPr id="2" name="Group 1"/>
          <p:cNvGrpSpPr/>
          <p:nvPr/>
        </p:nvGrpSpPr>
        <p:grpSpPr>
          <a:xfrm>
            <a:off x="527693" y="1219200"/>
            <a:ext cx="8088613" cy="2209800"/>
            <a:chOff x="533400" y="1905000"/>
            <a:chExt cx="8088613" cy="2209800"/>
          </a:xfrm>
        </p:grpSpPr>
        <p:pic>
          <p:nvPicPr>
            <p:cNvPr id="12" name="Picture 11"/>
            <p:cNvPicPr>
              <a:picLocks noChangeAspect="1"/>
            </p:cNvPicPr>
            <p:nvPr/>
          </p:nvPicPr>
          <p:blipFill>
            <a:blip r:embed="rId2"/>
            <a:stretch>
              <a:fillRect/>
            </a:stretch>
          </p:blipFill>
          <p:spPr>
            <a:xfrm>
              <a:off x="533400" y="2580552"/>
              <a:ext cx="8088613" cy="614178"/>
            </a:xfrm>
            <a:prstGeom prst="rect">
              <a:avLst/>
            </a:prstGeom>
          </p:spPr>
        </p:pic>
        <p:cxnSp>
          <p:nvCxnSpPr>
            <p:cNvPr id="18" name="Straight Arrow Connector 17"/>
            <p:cNvCxnSpPr/>
            <p:nvPr/>
          </p:nvCxnSpPr>
          <p:spPr>
            <a:xfrm>
              <a:off x="1548493" y="3657600"/>
              <a:ext cx="586740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048000" y="2444183"/>
              <a:ext cx="280035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3042557" y="3771900"/>
              <a:ext cx="3124200" cy="342900"/>
            </a:xfrm>
            <a:prstGeom prst="rect">
              <a:avLst/>
            </a:prstGeom>
          </p:spPr>
        </p:pic>
        <p:pic>
          <p:nvPicPr>
            <p:cNvPr id="27" name="Picture 26"/>
            <p:cNvPicPr>
              <a:picLocks noChangeAspect="1"/>
            </p:cNvPicPr>
            <p:nvPr/>
          </p:nvPicPr>
          <p:blipFill>
            <a:blip r:embed="rId4"/>
            <a:stretch>
              <a:fillRect/>
            </a:stretch>
          </p:blipFill>
          <p:spPr>
            <a:xfrm>
              <a:off x="2976562" y="1905000"/>
              <a:ext cx="3190875" cy="333375"/>
            </a:xfrm>
            <a:prstGeom prst="rect">
              <a:avLst/>
            </a:prstGeom>
          </p:spPr>
        </p:pic>
      </p:grpSp>
      <p:sp>
        <p:nvSpPr>
          <p:cNvPr id="6" name="Rectangle 5"/>
          <p:cNvSpPr/>
          <p:nvPr/>
        </p:nvSpPr>
        <p:spPr>
          <a:xfrm>
            <a:off x="152400" y="3581400"/>
            <a:ext cx="8828314" cy="3139321"/>
          </a:xfrm>
          <a:prstGeom prst="rect">
            <a:avLst/>
          </a:prstGeom>
        </p:spPr>
        <p:txBody>
          <a:bodyPr wrap="square">
            <a:spAutoFit/>
          </a:bodyPr>
          <a:lstStyle/>
          <a:p>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 </a:t>
            </a:r>
            <a:r>
              <a:rPr lang="en-IN" sz="2200" dirty="0">
                <a:solidFill>
                  <a:srgbClr val="D3AF86"/>
                </a:solidFill>
                <a:latin typeface="Consolas" panose="020B0609020204030204" pitchFamily="49" charset="0"/>
              </a:rPr>
              <a:t>{</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89B4A"/>
                </a:solidFill>
                <a:latin typeface="Consolas" panose="020B0609020204030204" pitchFamily="49" charset="0"/>
              </a:rPr>
              <a:t>Hello</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endParaRPr lang="en-IN" sz="2200" dirty="0" smtClean="0">
              <a:solidFill>
                <a:srgbClr val="98676A"/>
              </a:solidFill>
              <a:latin typeface="Consolas" panose="020B0609020204030204" pitchFamily="49" charset="0"/>
            </a:endParaRPr>
          </a:p>
          <a:p>
            <a:r>
              <a:rPr lang="en-IN" sz="2200" dirty="0" smtClean="0">
                <a:solidFill>
                  <a:srgbClr val="98676A"/>
                </a:solidFill>
                <a:latin typeface="Consolas" panose="020B0609020204030204" pitchFamily="49" charset="0"/>
              </a:rPr>
              <a:t>function</a:t>
            </a:r>
            <a:r>
              <a:rPr lang="en-IN" sz="2200" dirty="0" smtClean="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r>
              <a:rPr lang="en-IN" sz="2200" dirty="0" smtClean="0">
                <a:solidFill>
                  <a:srgbClr val="8AB1B0"/>
                </a:solidFill>
                <a:latin typeface="Consolas" panose="020B0609020204030204" pitchFamily="49" charset="0"/>
              </a:rPr>
              <a:t>fn</a:t>
            </a:r>
            <a:r>
              <a:rPr lang="en-IN" sz="2200" dirty="0">
                <a:solidFill>
                  <a:srgbClr val="D3AF86"/>
                </a:solidFill>
                <a:latin typeface="Consolas" panose="020B0609020204030204" pitchFamily="49" charset="0"/>
              </a:rPr>
              <a:t>();	</a:t>
            </a:r>
            <a:r>
              <a:rPr lang="en-IN" sz="2200" dirty="0" smtClean="0">
                <a:solidFill>
                  <a:srgbClr val="D3AF86"/>
                </a:solidFill>
                <a:latin typeface="Consolas" panose="020B0609020204030204" pitchFamily="49" charset="0"/>
              </a:rPr>
              <a:t>  </a:t>
            </a:r>
            <a:r>
              <a:rPr lang="en-IN" sz="2200" dirty="0" smtClean="0">
                <a:solidFill>
                  <a:srgbClr val="92D050"/>
                </a:solidFill>
                <a:latin typeface="Consolas" panose="020B0609020204030204" pitchFamily="49" charset="0"/>
              </a:rPr>
              <a:t>// undefined -</a:t>
            </a:r>
            <a:r>
              <a:rPr lang="en-IN" sz="2200" dirty="0" smtClean="0">
                <a:solidFill>
                  <a:srgbClr val="60A0B0"/>
                </a:solidFill>
                <a:latin typeface="Courier New" panose="02070309020205020404" pitchFamily="49" charset="0"/>
              </a:rPr>
              <a:t>second </a:t>
            </a:r>
            <a:r>
              <a:rPr lang="en-IN" sz="2200" dirty="0">
                <a:solidFill>
                  <a:srgbClr val="60A0B0"/>
                </a:solidFill>
                <a:latin typeface="Courier New" panose="02070309020205020404" pitchFamily="49" charset="0"/>
              </a:rPr>
              <a:t>function will be called.</a:t>
            </a:r>
            <a:endParaRPr lang="en-IN" sz="2200" dirty="0">
              <a:solidFill>
                <a:srgbClr val="92D050"/>
              </a:solidFill>
              <a:latin typeface="Consolas" panose="020B0609020204030204" pitchFamily="49" charset="0"/>
            </a:endParaRPr>
          </a:p>
          <a:p>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F79A32"/>
                </a:solidFill>
                <a:latin typeface="Consolas" panose="020B0609020204030204" pitchFamily="49" charset="0"/>
              </a:rPr>
              <a:t>1</a:t>
            </a:r>
            <a:r>
              <a:rPr lang="en-IN" sz="2200" dirty="0" smtClean="0">
                <a:solidFill>
                  <a:srgbClr val="D3AF86"/>
                </a:solidFill>
                <a:latin typeface="Consolas" panose="020B0609020204030204" pitchFamily="49" charset="0"/>
              </a:rPr>
              <a:t>);  </a:t>
            </a:r>
            <a:r>
              <a:rPr lang="en-IN" sz="2200" dirty="0" smtClean="0">
                <a:solidFill>
                  <a:srgbClr val="92D050"/>
                </a:solidFill>
                <a:latin typeface="Consolas" panose="020B0609020204030204" pitchFamily="49" charset="0"/>
              </a:rPr>
              <a:t>// 1         -</a:t>
            </a:r>
            <a:r>
              <a:rPr lang="en-IN" sz="2200" dirty="0">
                <a:solidFill>
                  <a:srgbClr val="60A0B0"/>
                </a:solidFill>
                <a:latin typeface="Courier New" panose="02070309020205020404" pitchFamily="49" charset="0"/>
              </a:rPr>
              <a:t>second function will be called.</a:t>
            </a:r>
            <a:endParaRPr lang="en-IN" sz="22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033791673"/>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1. </a:t>
            </a:r>
            <a:r>
              <a:rPr lang="en-IN" sz="2000" i="1" dirty="0" smtClean="0">
                <a:solidFill>
                  <a:srgbClr val="00B0F0"/>
                </a:solidFill>
                <a:latin typeface="inherit"/>
                <a:cs typeface="Segoe UI Light" panose="020B0502040204020203" pitchFamily="34" charset="0"/>
              </a:rPr>
              <a:t>Print all HTML tags on console window using “application/javascript”.</a:t>
            </a:r>
            <a:endParaRPr lang="en-IN" sz="2000" i="1" dirty="0">
              <a:solidFill>
                <a:srgbClr val="00B0F0"/>
              </a:solidFill>
              <a:latin typeface="inherit"/>
              <a:cs typeface="Segoe UI Light" panose="020B0502040204020203" pitchFamily="34" charset="0"/>
            </a:endParaRPr>
          </a:p>
        </p:txBody>
      </p:sp>
      <p:sp>
        <p:nvSpPr>
          <p:cNvPr id="4" name="Rectangle 3"/>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document</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smtClean="0">
                <a:solidFill>
                  <a:schemeClr val="bg1">
                    <a:lumMod val="65000"/>
                  </a:schemeClr>
                </a:solidFill>
                <a:latin typeface="Consolas" panose="020B0609020204030204" pitchFamily="49" charset="0"/>
              </a:rPr>
              <a:t>(</a:t>
            </a:r>
            <a:r>
              <a:rPr lang="en-IN" sz="1900" dirty="0" smtClean="0">
                <a:solidFill>
                  <a:srgbClr val="CD8D8D"/>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for</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b="1" dirty="0" smtClean="0">
                <a:solidFill>
                  <a:srgbClr val="FF6262"/>
                </a:solidFill>
                <a:latin typeface="Consolas" panose="020B0609020204030204" pitchFamily="49" charset="0"/>
              </a:rPr>
              <a:t>        const</a:t>
            </a:r>
            <a:r>
              <a:rPr lang="en-IN" sz="1900" dirty="0" smtClean="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element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CD8D8D"/>
                </a:solidFill>
                <a:latin typeface="Consolas" panose="020B0609020204030204" pitchFamily="49" charset="0"/>
              </a:rPr>
              <a:t>"SCRIPT"</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rgbClr val="F8F8F8"/>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innerText</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 </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1118596231"/>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2. </a:t>
            </a:r>
            <a:r>
              <a:rPr lang="en-IN" sz="2000" i="1" dirty="0" smtClean="0">
                <a:solidFill>
                  <a:srgbClr val="00B0F0"/>
                </a:solidFill>
                <a:latin typeface="inherit"/>
                <a:cs typeface="Segoe UI Light" panose="020B0502040204020203" pitchFamily="34" charset="0"/>
              </a:rPr>
              <a:t>Print all textbox values on console window using “application/javascript”.</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982682"/>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smtClean="0">
                <a:solidFill>
                  <a:srgbClr val="9DF39F"/>
                </a:solidFill>
                <a:latin typeface="Consolas" panose="020B0609020204030204" pitchFamily="49" charset="0"/>
              </a:rPr>
              <a:t>window</a:t>
            </a:r>
            <a:r>
              <a:rPr lang="en-IN" sz="1900" dirty="0" smtClean="0">
                <a:solidFill>
                  <a:srgbClr val="F8F8F8"/>
                </a:solidFill>
                <a:latin typeface="Consolas" panose="020B0609020204030204" pitchFamily="49" charset="0"/>
              </a:rPr>
              <a:t>.</a:t>
            </a:r>
            <a:r>
              <a:rPr lang="en-IN" sz="1900" dirty="0" smtClean="0">
                <a:solidFill>
                  <a:srgbClr val="FEC758"/>
                </a:solidFill>
                <a:latin typeface="Consolas" panose="020B0609020204030204" pitchFamily="49" charset="0"/>
              </a:rPr>
              <a:t>onload </a:t>
            </a:r>
            <a:r>
              <a:rPr lang="en-IN" sz="1900" dirty="0" smtClean="0">
                <a:solidFill>
                  <a:srgbClr val="F12727"/>
                </a:solidFill>
                <a:latin typeface="Consolas" panose="020B0609020204030204" pitchFamily="49" charset="0"/>
              </a:rPr>
              <a:t>= </a:t>
            </a:r>
            <a:r>
              <a:rPr lang="en-IN" sz="1900" b="1" dirty="0" smtClean="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for</a:t>
            </a:r>
            <a:r>
              <a:rPr lang="en-IN" sz="1900" dirty="0" smtClean="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CD8D8D"/>
                </a:solidFill>
                <a:latin typeface="Consolas" panose="020B0609020204030204" pitchFamily="49" charset="0"/>
              </a:rPr>
              <a:t>"INPUT"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p>
          <a:p>
            <a:r>
              <a:rPr lang="en-IN" sz="1900" i="1" dirty="0">
                <a:solidFill>
                  <a:srgbClr val="F8F8F8"/>
                </a:solidFill>
                <a:latin typeface="Consolas" panose="020B0609020204030204" pitchFamily="49" charset="0"/>
              </a:rPr>
              <a:t> </a:t>
            </a:r>
            <a:r>
              <a:rPr lang="en-IN" sz="1900" i="1" dirty="0" smtClean="0">
                <a:solidFill>
                  <a:srgbClr val="F8F8F8"/>
                </a:solidFill>
                <a:latin typeface="Consolas" panose="020B0609020204030204" pitchFamily="49" charset="0"/>
              </a:rPr>
              <a:t>           </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getAttribute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"type"</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smtClean="0">
                <a:solidFill>
                  <a:srgbClr val="CD8D8D"/>
                </a:solidFill>
                <a:latin typeface="Consolas" panose="020B0609020204030204" pitchFamily="49" charset="0"/>
              </a:rPr>
              <a:t>"</a:t>
            </a:r>
            <a:r>
              <a:rPr lang="en-IN" sz="1900" dirty="0">
                <a:solidFill>
                  <a:srgbClr val="CD8D8D"/>
                </a:solidFill>
                <a:latin typeface="Consolas" panose="020B0609020204030204" pitchFamily="49" charset="0"/>
              </a:rPr>
              <a:t>text"</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rgbClr val="F8F8F8"/>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value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dirty="0">
                <a:solidFill>
                  <a:srgbClr val="EC0D1E"/>
                </a:solidFill>
                <a:latin typeface="Consolas" panose="020B0609020204030204" pitchFamily="49" charset="0"/>
              </a:rPr>
              <a:t>&lt;/script</a:t>
            </a:r>
            <a:r>
              <a:rPr lang="en-IN" sz="1900" dirty="0" smtClean="0">
                <a:solidFill>
                  <a:srgbClr val="EC0D1E"/>
                </a:solidFill>
                <a:latin typeface="Consolas" panose="020B0609020204030204" pitchFamily="49" charset="0"/>
              </a:rPr>
              <a:t>&gt;    </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3721563364"/>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3. Validation </a:t>
            </a:r>
            <a:r>
              <a:rPr lang="en-IN" sz="2000" i="1" dirty="0" smtClean="0">
                <a:solidFill>
                  <a:srgbClr val="00B0F0"/>
                </a:solidFill>
                <a:latin typeface="inherit"/>
                <a:cs typeface="Segoe UI Light" panose="020B0502040204020203" pitchFamily="34" charset="0"/>
              </a:rPr>
              <a:t>(only text) in textbox using “application/javascript”.</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990600"/>
            <a:ext cx="9144000" cy="4478149"/>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smtClean="0">
                <a:solidFill>
                  <a:srgbClr val="9DF39F"/>
                </a:solidFill>
                <a:latin typeface="Consolas" panose="020B0609020204030204" pitchFamily="49" charset="0"/>
              </a:rPr>
              <a:t>window</a:t>
            </a:r>
            <a:r>
              <a:rPr lang="en-IN" sz="1900" dirty="0" smtClean="0">
                <a:solidFill>
                  <a:schemeClr val="bg1">
                    <a:lumMod val="65000"/>
                  </a:schemeClr>
                </a:solidFill>
                <a:latin typeface="Consolas" panose="020B0609020204030204" pitchFamily="49" charset="0"/>
              </a:rPr>
              <a:t>.</a:t>
            </a:r>
            <a:r>
              <a:rPr lang="en-IN" sz="1900" dirty="0" smtClean="0">
                <a:solidFill>
                  <a:srgbClr val="FEC758"/>
                </a:solidFill>
                <a:latin typeface="Consolas" panose="020B0609020204030204" pitchFamily="49" charset="0"/>
              </a:rPr>
              <a:t>onload </a:t>
            </a:r>
            <a:r>
              <a:rPr lang="en-IN" sz="1900" dirty="0" smtClean="0">
                <a:solidFill>
                  <a:srgbClr val="F12727"/>
                </a:solidFill>
                <a:latin typeface="Consolas" panose="020B0609020204030204" pitchFamily="49" charset="0"/>
              </a:rPr>
              <a:t>= </a:t>
            </a:r>
            <a:r>
              <a:rPr lang="en-IN" sz="1900" b="1" dirty="0" smtClean="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&gt;= </a:t>
            </a:r>
            <a:r>
              <a:rPr lang="en-IN" sz="1900" dirty="0" smtClean="0">
                <a:solidFill>
                  <a:srgbClr val="994646"/>
                </a:solidFill>
                <a:latin typeface="Consolas" panose="020B0609020204030204" pitchFamily="49" charset="0"/>
              </a:rPr>
              <a:t>65</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&lt;= </a:t>
            </a:r>
            <a:r>
              <a:rPr lang="en-IN" sz="1900" dirty="0" smtClean="0">
                <a:solidFill>
                  <a:srgbClr val="994646"/>
                </a:solidFill>
                <a:latin typeface="Consolas" panose="020B0609020204030204" pitchFamily="49" charset="0"/>
              </a:rPr>
              <a:t>90</a:t>
            </a:r>
            <a:r>
              <a:rPr lang="en-IN" sz="1900" dirty="0">
                <a:solidFill>
                  <a:schemeClr val="bg1">
                    <a:lumMod val="65000"/>
                  </a:schemeClr>
                </a:solidFill>
                <a:latin typeface="Consolas" panose="020B0609020204030204" pitchFamily="49" charset="0"/>
              </a:rPr>
              <a:t>) </a:t>
            </a:r>
            <a:endParaRPr lang="en-IN" sz="1900" dirty="0" smtClean="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smtClean="0">
                <a:solidFill>
                  <a:schemeClr val="bg1">
                    <a:lumMod val="65000"/>
                  </a:schemeClr>
                </a:solidFill>
                <a:latin typeface="Consolas" panose="020B0609020204030204" pitchFamily="49" charset="0"/>
              </a:rPr>
              <a:t>     </a:t>
            </a:r>
            <a:r>
              <a:rPr lang="en-IN" sz="1900" dirty="0" smtClean="0">
                <a:solidFill>
                  <a:srgbClr val="F12727"/>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&gt;= </a:t>
            </a:r>
            <a:r>
              <a:rPr lang="en-IN" sz="1900" dirty="0" smtClean="0">
                <a:solidFill>
                  <a:srgbClr val="994646"/>
                </a:solidFill>
                <a:latin typeface="Consolas" panose="020B0609020204030204" pitchFamily="49" charset="0"/>
              </a:rPr>
              <a:t>97</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&lt;= </a:t>
            </a:r>
            <a:r>
              <a:rPr lang="en-IN" sz="1900" dirty="0" smtClean="0">
                <a:solidFill>
                  <a:srgbClr val="994646"/>
                </a:solidFill>
                <a:latin typeface="Consolas" panose="020B0609020204030204" pitchFamily="49" charset="0"/>
              </a:rPr>
              <a:t>122</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12727"/>
                </a:solidFill>
                <a:latin typeface="Consolas" panose="020B0609020204030204" pitchFamily="49" charset="0"/>
              </a:rPr>
              <a:t>=</a:t>
            </a:r>
            <a:r>
              <a:rPr lang="en-IN" sz="1900" dirty="0" smtClean="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//#endregion</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419925024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4. </a:t>
            </a:r>
            <a:r>
              <a:rPr lang="en-IN" sz="2000" i="1" dirty="0" smtClean="0">
                <a:solidFill>
                  <a:srgbClr val="00B0F0"/>
                </a:solidFill>
                <a:latin typeface="inherit"/>
                <a:cs typeface="Segoe UI Light" panose="020B0502040204020203" pitchFamily="34" charset="0"/>
              </a:rPr>
              <a:t>Validation (only number) in textbox using “application/javascript”.</a:t>
            </a:r>
            <a:endParaRPr lang="en-IN" sz="2000" i="1" dirty="0">
              <a:solidFill>
                <a:srgbClr val="00B0F0"/>
              </a:solidFill>
              <a:latin typeface="inherit"/>
              <a:cs typeface="Segoe UI Light" panose="020B0502040204020203" pitchFamily="34" charset="0"/>
            </a:endParaRPr>
          </a:p>
        </p:txBody>
      </p:sp>
      <p:sp>
        <p:nvSpPr>
          <p:cNvPr id="5" name="Rectangle 4"/>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a:t>
            </a:r>
            <a:r>
              <a:rPr lang="en-IN" sz="1900" dirty="0" smtClean="0">
                <a:solidFill>
                  <a:srgbClr val="F8F8F8"/>
                </a:solidFill>
                <a:latin typeface="Consolas" panose="020B0609020204030204" pitchFamily="49" charset="0"/>
              </a:rPr>
              <a:t> </a:t>
            </a:r>
            <a:r>
              <a:rPr lang="en-IN" sz="1900" dirty="0" smtClean="0">
                <a:solidFill>
                  <a:srgbClr val="F12727"/>
                </a:solidFill>
                <a:latin typeface="Consolas" panose="020B0609020204030204" pitchFamily="49" charset="0"/>
              </a:rPr>
              <a:t>&gt;=</a:t>
            </a:r>
            <a:r>
              <a:rPr lang="en-IN" sz="1900" dirty="0" smtClean="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48</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event</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keyCode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&lt;=</a:t>
            </a:r>
            <a:r>
              <a:rPr lang="en-IN" sz="1900" dirty="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57</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a:t>
            </a:r>
            <a:r>
              <a:rPr lang="en-IN" sz="1900" i="1" dirty="0">
                <a:solidFill>
                  <a:schemeClr val="bg1">
                    <a:lumMod val="65000"/>
                  </a:schemeClr>
                </a:solidFill>
                <a:latin typeface="Consolas" panose="020B0609020204030204" pitchFamily="49" charset="0"/>
              </a:rPr>
              <a:t>endregion</a:t>
            </a:r>
            <a:endParaRPr lang="en-IN" sz="1900" dirty="0">
              <a:solidFill>
                <a:schemeClr val="bg1">
                  <a:lumMod val="65000"/>
                </a:schemeClr>
              </a:solidFill>
              <a:latin typeface="Consolas" panose="020B0609020204030204" pitchFamily="49" charset="0"/>
            </a:endParaRP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296467934"/>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5. </a:t>
            </a:r>
            <a:r>
              <a:rPr lang="en-IN" sz="2000" i="1" dirty="0" smtClean="0">
                <a:solidFill>
                  <a:srgbClr val="00B0F0"/>
                </a:solidFill>
                <a:latin typeface="inherit"/>
                <a:cs typeface="Segoe UI Light" panose="020B0502040204020203" pitchFamily="34" charset="0"/>
              </a:rPr>
              <a:t>Validation (only text) in textbox using external javascript file.</a:t>
            </a:r>
            <a:endParaRPr lang="en-IN" sz="2000" i="1" dirty="0">
              <a:solidFill>
                <a:srgbClr val="00B0F0"/>
              </a:solidFill>
              <a:latin typeface="inherit"/>
              <a:cs typeface="Segoe UI Light" panose="020B0502040204020203" pitchFamily="34" charset="0"/>
            </a:endParaRPr>
          </a:p>
        </p:txBody>
      </p:sp>
      <p:sp>
        <p:nvSpPr>
          <p:cNvPr id="4" name="Rectangle 3"/>
          <p:cNvSpPr/>
          <p:nvPr/>
        </p:nvSpPr>
        <p:spPr>
          <a:xfrm>
            <a:off x="0" y="609600"/>
            <a:ext cx="9144000" cy="3970318"/>
          </a:xfrm>
          <a:prstGeom prst="rect">
            <a:avLst/>
          </a:prstGeom>
        </p:spPr>
        <p:txBody>
          <a:bodyPr wrap="square">
            <a:spAutoFit/>
          </a:bodyPr>
          <a:lstStyle/>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JS File: "myLibrary.js"</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Author: Saleel Bagde</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Date: Today</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t>
            </a:r>
            <a:r>
              <a:rPr lang="en-IN" sz="1800" i="1" dirty="0" smtClean="0">
                <a:solidFill>
                  <a:srgbClr val="E7C0C0"/>
                </a:solidFill>
                <a:latin typeface="Consolas" panose="020B0609020204030204" pitchFamily="49" charset="0"/>
              </a:rPr>
              <a:t>* </a:t>
            </a:r>
            <a:r>
              <a:rPr lang="en-IN" sz="1800" b="1" dirty="0">
                <a:solidFill>
                  <a:srgbClr val="FF6262"/>
                </a:solidFill>
                <a:latin typeface="Consolas" panose="020B0609020204030204" pitchFamily="49" charset="0"/>
              </a:rPr>
              <a:t>@param</a:t>
            </a:r>
            <a:r>
              <a:rPr lang="en-IN" sz="1800" i="1" dirty="0">
                <a:solidFill>
                  <a:srgbClr val="E7C0C0"/>
                </a:solidFill>
                <a:latin typeface="Consolas" panose="020B0609020204030204" pitchFamily="49" charset="0"/>
              </a:rPr>
              <a:t> </a:t>
            </a:r>
            <a:r>
              <a:rPr lang="en-IN" sz="1800" dirty="0">
                <a:solidFill>
                  <a:srgbClr val="FEC758"/>
                </a:solidFill>
                <a:latin typeface="Consolas" panose="020B0609020204030204" pitchFamily="49" charset="0"/>
              </a:rPr>
              <a:t>{Object}</a:t>
            </a:r>
            <a:r>
              <a:rPr lang="en-IN" sz="1800" i="1" dirty="0">
                <a:solidFill>
                  <a:srgbClr val="E7C0C0"/>
                </a:solidFill>
                <a:latin typeface="Consolas" panose="020B0609020204030204" pitchFamily="49" charset="0"/>
              </a:rPr>
              <a:t> </a:t>
            </a:r>
            <a:r>
              <a:rPr lang="en-IN" sz="1800" i="1" dirty="0">
                <a:solidFill>
                  <a:srgbClr val="FB9A4B"/>
                </a:solidFill>
                <a:latin typeface="Consolas" panose="020B0609020204030204" pitchFamily="49" charset="0"/>
              </a:rPr>
              <a:t>obj</a:t>
            </a:r>
            <a:r>
              <a:rPr lang="en-IN" sz="1800" i="1" dirty="0">
                <a:solidFill>
                  <a:srgbClr val="E7C0C0"/>
                </a:solidFill>
                <a:latin typeface="Consolas" panose="020B0609020204030204" pitchFamily="49" charset="0"/>
              </a:rPr>
              <a:t> </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r>
              <a:rPr lang="en-IN" sz="1800" i="1" dirty="0">
                <a:solidFill>
                  <a:srgbClr val="E7C0C0"/>
                </a:solidFill>
                <a:latin typeface="Consolas" panose="020B0609020204030204" pitchFamily="49" charset="0"/>
              </a:rPr>
              <a:t>region CodeRegion </a:t>
            </a:r>
            <a:endParaRPr lang="en-IN" sz="1800" dirty="0">
              <a:solidFill>
                <a:srgbClr val="F8F8F8"/>
              </a:solidFill>
              <a:latin typeface="Consolas" panose="020B0609020204030204" pitchFamily="49" charset="0"/>
            </a:endParaRPr>
          </a:p>
          <a:p>
            <a:r>
              <a:rPr lang="en-IN" sz="1800" b="1" dirty="0" smtClean="0">
                <a:solidFill>
                  <a:srgbClr val="FF6262"/>
                </a:solidFill>
                <a:latin typeface="Consolas" panose="020B0609020204030204" pitchFamily="49" charset="0"/>
              </a:rPr>
              <a:t>function</a:t>
            </a:r>
            <a:r>
              <a:rPr lang="en-IN" sz="1800" dirty="0" smtClean="0">
                <a:solidFill>
                  <a:srgbClr val="F8F8F8"/>
                </a:solidFill>
                <a:latin typeface="Consolas" panose="020B0609020204030204" pitchFamily="49" charset="0"/>
              </a:rPr>
              <a:t> </a:t>
            </a:r>
            <a:r>
              <a:rPr lang="en-IN" sz="1800" dirty="0">
                <a:solidFill>
                  <a:srgbClr val="FEC758"/>
                </a:solidFill>
                <a:latin typeface="Consolas" panose="020B0609020204030204" pitchFamily="49" charset="0"/>
              </a:rPr>
              <a:t>fn</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obj</a:t>
            </a:r>
            <a:r>
              <a:rPr lang="en-IN" sz="1800" dirty="0">
                <a:solidFill>
                  <a:schemeClr val="bg1">
                    <a:lumMod val="65000"/>
                  </a:schemeClr>
                </a:solidFill>
                <a:latin typeface="Consolas" panose="020B0609020204030204" pitchFamily="49" charset="0"/>
              </a:rPr>
              <a:t>) {</a:t>
            </a:r>
          </a:p>
          <a:p>
            <a:r>
              <a:rPr lang="en-IN" sz="1800" dirty="0" smtClean="0">
                <a:solidFill>
                  <a:srgbClr val="F12727"/>
                </a:solidFill>
                <a:latin typeface="Consolas" panose="020B0609020204030204" pitchFamily="49" charset="0"/>
              </a:rPr>
              <a:t>    if</a:t>
            </a:r>
            <a:r>
              <a:rPr lang="en-IN" sz="1800" dirty="0" smtClean="0">
                <a:solidFill>
                  <a:srgbClr val="F8F8F8"/>
                </a:solidFill>
                <a:latin typeface="Consolas" panose="020B0609020204030204" pitchFamily="49" charset="0"/>
              </a:rPr>
              <a:t> </a:t>
            </a:r>
            <a:r>
              <a:rPr lang="en-IN" sz="1800" dirty="0">
                <a:solidFill>
                  <a:schemeClr val="bg1">
                    <a:lumMod val="65000"/>
                  </a:schemeClr>
                </a:solidFill>
                <a:latin typeface="Consolas" panose="020B0609020204030204" pitchFamily="49" charset="0"/>
              </a:rPr>
              <a:t>((</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&lt; </a:t>
            </a:r>
            <a:r>
              <a:rPr lang="en-IN" sz="1800" dirty="0" smtClean="0">
                <a:solidFill>
                  <a:srgbClr val="994646"/>
                </a:solidFill>
                <a:latin typeface="Consolas" panose="020B0609020204030204" pitchFamily="49" charset="0"/>
              </a:rPr>
              <a:t>97</a:t>
            </a:r>
            <a:r>
              <a:rPr lang="en-IN" sz="1800" dirty="0" smtClean="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&gt; </a:t>
            </a:r>
            <a:r>
              <a:rPr lang="en-IN" sz="1800" dirty="0" smtClean="0">
                <a:solidFill>
                  <a:srgbClr val="994646"/>
                </a:solidFill>
                <a:latin typeface="Consolas" panose="020B0609020204030204" pitchFamily="49" charset="0"/>
              </a:rPr>
              <a:t>122</a:t>
            </a:r>
            <a:r>
              <a:rPr lang="en-IN" sz="1800" dirty="0">
                <a:solidFill>
                  <a:schemeClr val="bg1">
                    <a:lumMod val="65000"/>
                  </a:schemeClr>
                </a:solidFill>
                <a:latin typeface="Consolas" panose="020B0609020204030204" pitchFamily="49" charset="0"/>
              </a:rPr>
              <a:t>) </a:t>
            </a:r>
            <a:r>
              <a:rPr lang="en-IN" sz="1800" dirty="0">
                <a:solidFill>
                  <a:srgbClr val="F12727"/>
                </a:solidFill>
                <a:latin typeface="Consolas" panose="020B0609020204030204" pitchFamily="49" charset="0"/>
              </a:rPr>
              <a:t>&amp;&amp;</a:t>
            </a:r>
            <a:r>
              <a:rPr lang="en-IN" sz="1800" dirty="0">
                <a:solidFill>
                  <a:srgbClr val="F8F8F8"/>
                </a:solidFill>
                <a:latin typeface="Consolas" panose="020B0609020204030204" pitchFamily="49" charset="0"/>
              </a:rPr>
              <a:t> </a:t>
            </a:r>
            <a:endParaRPr lang="en-IN" sz="1800" dirty="0" smtClean="0">
              <a:solidFill>
                <a:srgbClr val="F8F8F8"/>
              </a:solidFill>
              <a:latin typeface="Consolas" panose="020B0609020204030204" pitchFamily="49" charset="0"/>
            </a:endParaRPr>
          </a:p>
          <a:p>
            <a:r>
              <a:rPr lang="en-IN" sz="1800" dirty="0">
                <a:solidFill>
                  <a:srgbClr val="F8F8F8"/>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smtClean="0">
                <a:solidFill>
                  <a:schemeClr val="bg1">
                    <a:lumMod val="65000"/>
                  </a:schemeClr>
                </a:solidFill>
                <a:latin typeface="Consolas" panose="020B0609020204030204" pitchFamily="49" charset="0"/>
              </a:rPr>
              <a:t>(</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&lt; </a:t>
            </a:r>
            <a:r>
              <a:rPr lang="en-IN" sz="1800" dirty="0" smtClean="0">
                <a:solidFill>
                  <a:srgbClr val="994646"/>
                </a:solidFill>
                <a:latin typeface="Consolas" panose="020B0609020204030204" pitchFamily="49" charset="0"/>
              </a:rPr>
              <a:t>65</a:t>
            </a:r>
            <a:r>
              <a:rPr lang="en-IN" sz="1800" dirty="0" smtClean="0">
                <a:solidFill>
                  <a:schemeClr val="bg1">
                    <a:lumMod val="65000"/>
                  </a:schemeClr>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&gt; </a:t>
            </a:r>
            <a:r>
              <a:rPr lang="en-IN" sz="1800" dirty="0" smtClean="0">
                <a:solidFill>
                  <a:srgbClr val="994646"/>
                </a:solidFill>
                <a:latin typeface="Consolas" panose="020B0609020204030204" pitchFamily="49" charset="0"/>
              </a:rPr>
              <a:t>90</a:t>
            </a:r>
            <a:r>
              <a:rPr lang="en-IN" sz="1800" dirty="0">
                <a:solidFill>
                  <a:schemeClr val="bg1">
                    <a:lumMod val="65000"/>
                  </a:schemeClr>
                </a:solidFill>
                <a:latin typeface="Consolas" panose="020B0609020204030204" pitchFamily="49" charset="0"/>
              </a:rPr>
              <a:t>)) {</a:t>
            </a:r>
          </a:p>
          <a:p>
            <a:r>
              <a:rPr lang="en-IN" sz="1800" dirty="0" smtClean="0">
                <a:solidFill>
                  <a:srgbClr val="9DF39F"/>
                </a:solidFill>
                <a:latin typeface="Consolas" panose="020B0609020204030204" pitchFamily="49" charset="0"/>
              </a:rPr>
              <a:t>        event</a:t>
            </a:r>
            <a:r>
              <a:rPr lang="en-IN" sz="1800" dirty="0" smtClean="0">
                <a:solidFill>
                  <a:srgbClr val="F8F8F8"/>
                </a:solidFill>
                <a:latin typeface="Consolas" panose="020B0609020204030204" pitchFamily="49" charset="0"/>
              </a:rPr>
              <a:t>.</a:t>
            </a:r>
            <a:r>
              <a:rPr lang="en-IN" sz="1800" i="1" dirty="0" smtClean="0">
                <a:solidFill>
                  <a:srgbClr val="FB9A4B"/>
                </a:solidFill>
                <a:latin typeface="Consolas" panose="020B0609020204030204" pitchFamily="49" charset="0"/>
              </a:rPr>
              <a:t>returnValue </a:t>
            </a:r>
            <a:r>
              <a:rPr lang="en-IN" sz="1800" dirty="0" smtClean="0">
                <a:solidFill>
                  <a:srgbClr val="F12727"/>
                </a:solidFill>
                <a:latin typeface="Consolas" panose="020B0609020204030204" pitchFamily="49" charset="0"/>
              </a:rPr>
              <a:t>= </a:t>
            </a:r>
            <a:r>
              <a:rPr lang="en-IN" sz="1800" dirty="0" smtClean="0">
                <a:solidFill>
                  <a:srgbClr val="994646"/>
                </a:solidFill>
                <a:latin typeface="Consolas" panose="020B0609020204030204" pitchFamily="49" charset="0"/>
              </a:rPr>
              <a:t>false</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smtClean="0">
                <a:solidFill>
                  <a:schemeClr val="bg1">
                    <a:lumMod val="65000"/>
                  </a:schemeClr>
                </a:solidFill>
                <a:latin typeface="Consolas" panose="020B0609020204030204" pitchFamily="49" charset="0"/>
              </a:rPr>
              <a:t>}</a:t>
            </a:r>
          </a:p>
          <a:p>
            <a:r>
              <a:rPr lang="en-IN" sz="1800" i="1" dirty="0">
                <a:solidFill>
                  <a:srgbClr val="E7C0C0"/>
                </a:solidFill>
                <a:latin typeface="Consolas" panose="020B0609020204030204" pitchFamily="49" charset="0"/>
              </a:rPr>
              <a:t>//#</a:t>
            </a:r>
            <a:r>
              <a:rPr lang="en-IN" sz="1800" i="1" dirty="0" smtClean="0">
                <a:solidFill>
                  <a:srgbClr val="E7C0C0"/>
                </a:solidFill>
                <a:latin typeface="Consolas" panose="020B0609020204030204" pitchFamily="49" charset="0"/>
              </a:rPr>
              <a:t>endregion</a:t>
            </a:r>
            <a:endParaRPr lang="en-IN" sz="1800" dirty="0">
              <a:solidFill>
                <a:srgbClr val="F8F8F8"/>
              </a:solidFill>
              <a:latin typeface="Consolas" panose="020B0609020204030204" pitchFamily="49" charset="0"/>
            </a:endParaRPr>
          </a:p>
        </p:txBody>
      </p:sp>
      <p:sp>
        <p:nvSpPr>
          <p:cNvPr id="7" name="Rectangle 6"/>
          <p:cNvSpPr/>
          <p:nvPr/>
        </p:nvSpPr>
        <p:spPr>
          <a:xfrm>
            <a:off x="0" y="4750475"/>
            <a:ext cx="9144000" cy="2031325"/>
          </a:xfrm>
          <a:prstGeom prst="rect">
            <a:avLst/>
          </a:prstGeom>
        </p:spPr>
        <p:txBody>
          <a:bodyPr wrap="square">
            <a:spAutoFit/>
          </a:bodyPr>
          <a:lstStyle/>
          <a:p>
            <a:r>
              <a:rPr lang="en-IN" sz="1800" dirty="0">
                <a:solidFill>
                  <a:srgbClr val="EC0D1E"/>
                </a:solidFill>
                <a:latin typeface="Consolas" panose="020B0609020204030204" pitchFamily="49" charset="0"/>
              </a:rPr>
              <a:t>&lt;script src=</a:t>
            </a:r>
            <a:r>
              <a:rPr lang="en-IN" sz="1800" dirty="0">
                <a:solidFill>
                  <a:srgbClr val="CD8D8D"/>
                </a:solidFill>
                <a:latin typeface="Consolas" panose="020B0609020204030204" pitchFamily="49" charset="0"/>
              </a:rPr>
              <a:t>"myLibrary.js"</a:t>
            </a:r>
            <a:r>
              <a:rPr lang="en-IN" sz="1800" dirty="0">
                <a:solidFill>
                  <a:srgbClr val="EC0D1E"/>
                </a:solidFill>
                <a:latin typeface="Consolas" panose="020B0609020204030204" pitchFamily="49" charset="0"/>
              </a:rPr>
              <a:t>&gt;&lt;/script&gt;</a:t>
            </a:r>
            <a:endParaRPr lang="en-IN" sz="1800" dirty="0">
              <a:solidFill>
                <a:srgbClr val="F8F8F8"/>
              </a:solidFill>
              <a:latin typeface="Consolas" panose="020B0609020204030204" pitchFamily="49" charset="0"/>
            </a:endParaRPr>
          </a:p>
          <a:p>
            <a:r>
              <a:rPr lang="en-IN" sz="1800" dirty="0">
                <a:solidFill>
                  <a:srgbClr val="EC0D1E"/>
                </a:solidFill>
                <a:latin typeface="Consolas" panose="020B0609020204030204" pitchFamily="49" charset="0"/>
              </a:rPr>
              <a:t>&lt;script type=</a:t>
            </a:r>
            <a:r>
              <a:rPr lang="en-IN" sz="1800" dirty="0">
                <a:solidFill>
                  <a:srgbClr val="CD8D8D"/>
                </a:solidFill>
                <a:latin typeface="Consolas" panose="020B0609020204030204" pitchFamily="49" charset="0"/>
              </a:rPr>
              <a:t>"application/javascript"</a:t>
            </a:r>
            <a:r>
              <a:rPr lang="en-IN" sz="1800" dirty="0">
                <a:solidFill>
                  <a:srgbClr val="EC0D1E"/>
                </a:solidFill>
                <a:latin typeface="Consolas" panose="020B0609020204030204" pitchFamily="49" charset="0"/>
              </a:rPr>
              <a:t>&gt;</a:t>
            </a:r>
            <a:endParaRPr lang="en-IN" sz="1800" dirty="0">
              <a:solidFill>
                <a:srgbClr val="F8F8F8"/>
              </a:solidFill>
              <a:latin typeface="Consolas" panose="020B0609020204030204" pitchFamily="49" charset="0"/>
            </a:endParaRPr>
          </a:p>
          <a:p>
            <a:r>
              <a:rPr lang="en-IN" sz="1800" dirty="0">
                <a:solidFill>
                  <a:srgbClr val="9DF39F"/>
                </a:solidFill>
                <a:latin typeface="Consolas" panose="020B0609020204030204" pitchFamily="49" charset="0"/>
              </a:rPr>
              <a:t>window</a:t>
            </a:r>
            <a:r>
              <a:rPr lang="en-IN" sz="1800" dirty="0">
                <a:solidFill>
                  <a:schemeClr val="bg1">
                    <a:lumMod val="65000"/>
                  </a:schemeClr>
                </a:solidFill>
                <a:latin typeface="Consolas" panose="020B0609020204030204" pitchFamily="49" charset="0"/>
              </a:rPr>
              <a:t>.</a:t>
            </a:r>
            <a:r>
              <a:rPr lang="en-IN" sz="1800" dirty="0">
                <a:solidFill>
                  <a:srgbClr val="FEC758"/>
                </a:solidFill>
                <a:latin typeface="Consolas" panose="020B0609020204030204" pitchFamily="49" charset="0"/>
              </a:rPr>
              <a:t>onload</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a:solidFill>
                  <a:schemeClr val="bg1">
                    <a:lumMod val="65000"/>
                  </a:schemeClr>
                </a:solidFill>
                <a:latin typeface="Consolas" panose="020B0609020204030204" pitchFamily="49" charset="0"/>
              </a:rPr>
              <a:t>(){</a:t>
            </a:r>
          </a:p>
          <a:p>
            <a:r>
              <a:rPr lang="en-IN" sz="1800" dirty="0" smtClean="0">
                <a:solidFill>
                  <a:srgbClr val="9DF39F"/>
                </a:solidFill>
                <a:latin typeface="Consolas" panose="020B0609020204030204" pitchFamily="49" charset="0"/>
              </a:rPr>
              <a:t>  document</a:t>
            </a:r>
            <a:r>
              <a:rPr lang="en-IN" sz="1800" dirty="0" smtClean="0">
                <a:solidFill>
                  <a:schemeClr val="bg1">
                    <a:lumMod val="65000"/>
                  </a:schemeClr>
                </a:solidFill>
                <a:latin typeface="Consolas" panose="020B0609020204030204" pitchFamily="49" charset="0"/>
              </a:rPr>
              <a:t>.</a:t>
            </a:r>
            <a:r>
              <a:rPr lang="en-IN" sz="1800" dirty="0" smtClean="0">
                <a:solidFill>
                  <a:srgbClr val="FFB454"/>
                </a:solidFill>
                <a:latin typeface="Consolas" panose="020B0609020204030204" pitchFamily="49" charset="0"/>
              </a:rPr>
              <a:t>getElementById</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a:t>
            </a:r>
            <a:r>
              <a:rPr lang="en-IN" sz="1800" dirty="0" smtClean="0">
                <a:solidFill>
                  <a:srgbClr val="CD8D8D"/>
                </a:solidFill>
                <a:latin typeface="Consolas" panose="020B0609020204030204" pitchFamily="49" charset="0"/>
              </a:rPr>
              <a:t>t"</a:t>
            </a:r>
            <a:r>
              <a:rPr lang="en-IN" sz="1800" dirty="0" smtClean="0">
                <a:solidFill>
                  <a:schemeClr val="bg1">
                    <a:lumMod val="65000"/>
                  </a:schemeClr>
                </a:solidFill>
                <a:latin typeface="Consolas" panose="020B0609020204030204" pitchFamily="49" charset="0"/>
              </a:rPr>
              <a:t>).</a:t>
            </a:r>
            <a:r>
              <a:rPr lang="en-IN" sz="1800" dirty="0">
                <a:solidFill>
                  <a:srgbClr val="FFB454"/>
                </a:solidFill>
                <a:latin typeface="Consolas" panose="020B0609020204030204" pitchFamily="49" charset="0"/>
              </a:rPr>
              <a:t>addEventListener</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"keypress"</a:t>
            </a:r>
            <a:r>
              <a:rPr lang="en-IN" sz="1800" dirty="0">
                <a:solidFill>
                  <a:schemeClr val="bg1">
                    <a:lumMod val="65000"/>
                  </a:schemeClr>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smtClean="0">
                <a:solidFill>
                  <a:schemeClr val="bg1">
                    <a:lumMod val="65000"/>
                  </a:schemeClr>
                </a:solidFill>
                <a:latin typeface="Consolas" panose="020B0609020204030204" pitchFamily="49" charset="0"/>
              </a:rPr>
              <a:t>(){</a:t>
            </a:r>
            <a:endParaRPr lang="en-IN" sz="1800" dirty="0">
              <a:solidFill>
                <a:schemeClr val="bg1">
                  <a:lumMod val="65000"/>
                </a:schemeClr>
              </a:solidFill>
              <a:latin typeface="Consolas" panose="020B0609020204030204" pitchFamily="49" charset="0"/>
            </a:endParaRPr>
          </a:p>
          <a:p>
            <a:r>
              <a:rPr lang="en-IN" sz="1800" dirty="0" smtClean="0">
                <a:solidFill>
                  <a:srgbClr val="FEC758"/>
                </a:solidFill>
                <a:latin typeface="Consolas" panose="020B0609020204030204" pitchFamily="49" charset="0"/>
              </a:rPr>
              <a:t>        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text1</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false</a:t>
            </a:r>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rgbClr val="EC0D1E"/>
                </a:solidFill>
                <a:latin typeface="Consolas" panose="020B0609020204030204" pitchFamily="49" charset="0"/>
              </a:rPr>
              <a:t>&lt;/script&gt;</a:t>
            </a:r>
            <a:endParaRPr lang="en-IN" sz="1800" b="0" dirty="0">
              <a:solidFill>
                <a:srgbClr val="F8F8F8"/>
              </a:solidFill>
              <a:effectLst/>
              <a:latin typeface="Consolas" panose="020B0609020204030204" pitchFamily="49" charset="0"/>
            </a:endParaRPr>
          </a:p>
        </p:txBody>
      </p:sp>
      <p:cxnSp>
        <p:nvCxnSpPr>
          <p:cNvPr id="9" name="Straight Connector 8"/>
          <p:cNvCxnSpPr/>
          <p:nvPr/>
        </p:nvCxnSpPr>
        <p:spPr>
          <a:xfrm>
            <a:off x="0" y="4648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7029"/>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6. </a:t>
            </a:r>
            <a:r>
              <a:rPr lang="en-IN" sz="2000" i="1" dirty="0" smtClean="0">
                <a:solidFill>
                  <a:srgbClr val="00B0F0"/>
                </a:solidFill>
                <a:latin typeface="inherit"/>
                <a:cs typeface="Segoe UI Light" panose="020B0502040204020203" pitchFamily="34" charset="0"/>
              </a:rPr>
              <a:t>Validation (only number) in textbox using external javascript file.</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609600"/>
            <a:ext cx="9144000" cy="3693319"/>
          </a:xfrm>
          <a:prstGeom prst="rect">
            <a:avLst/>
          </a:prstGeom>
        </p:spPr>
        <p:txBody>
          <a:bodyPr wrap="square">
            <a:spAutoFit/>
          </a:bodyPr>
          <a:lstStyle/>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JS File: "myLibrary.js"</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Author: Saleel Bagde</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Date: Today</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 </a:t>
            </a:r>
            <a:r>
              <a:rPr lang="en-IN" sz="1800" i="1" dirty="0">
                <a:solidFill>
                  <a:srgbClr val="E7C0C0"/>
                </a:solidFill>
                <a:latin typeface="Consolas" panose="020B0609020204030204" pitchFamily="49" charset="0"/>
              </a:rPr>
              <a:t>* </a:t>
            </a:r>
            <a:r>
              <a:rPr lang="en-IN" sz="1800" b="1" dirty="0">
                <a:solidFill>
                  <a:srgbClr val="FF6262"/>
                </a:solidFill>
                <a:latin typeface="Consolas" panose="020B0609020204030204" pitchFamily="49" charset="0"/>
              </a:rPr>
              <a:t>@param</a:t>
            </a:r>
            <a:r>
              <a:rPr lang="en-IN" sz="1800" i="1" dirty="0">
                <a:solidFill>
                  <a:srgbClr val="E7C0C0"/>
                </a:solidFill>
                <a:latin typeface="Consolas" panose="020B0609020204030204" pitchFamily="49" charset="0"/>
              </a:rPr>
              <a:t> </a:t>
            </a:r>
            <a:r>
              <a:rPr lang="en-IN" sz="1800" dirty="0">
                <a:solidFill>
                  <a:srgbClr val="FEC758"/>
                </a:solidFill>
                <a:latin typeface="Consolas" panose="020B0609020204030204" pitchFamily="49" charset="0"/>
              </a:rPr>
              <a:t>{Object}</a:t>
            </a:r>
            <a:r>
              <a:rPr lang="en-IN" sz="1800" i="1" dirty="0">
                <a:solidFill>
                  <a:srgbClr val="E7C0C0"/>
                </a:solidFill>
                <a:latin typeface="Consolas" panose="020B0609020204030204" pitchFamily="49" charset="0"/>
              </a:rPr>
              <a:t> </a:t>
            </a:r>
            <a:r>
              <a:rPr lang="en-IN" sz="1800" i="1" dirty="0">
                <a:solidFill>
                  <a:srgbClr val="FB9A4B"/>
                </a:solidFill>
                <a:latin typeface="Consolas" panose="020B0609020204030204" pitchFamily="49" charset="0"/>
              </a:rPr>
              <a:t>obj</a:t>
            </a:r>
            <a:r>
              <a:rPr lang="en-IN" sz="1800" i="1" dirty="0">
                <a:solidFill>
                  <a:srgbClr val="E7C0C0"/>
                </a:solidFill>
                <a:latin typeface="Consolas" panose="020B0609020204030204" pitchFamily="49" charset="0"/>
              </a:rPr>
              <a:t> </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r>
              <a:rPr lang="en-IN" sz="1800" i="1" dirty="0">
                <a:solidFill>
                  <a:srgbClr val="E7C0C0"/>
                </a:solidFill>
                <a:latin typeface="Consolas" panose="020B0609020204030204" pitchFamily="49" charset="0"/>
              </a:rPr>
              <a:t>region CodeRegion </a:t>
            </a:r>
            <a:endParaRPr lang="en-IN" sz="1800" dirty="0">
              <a:solidFill>
                <a:srgbClr val="F8F8F8"/>
              </a:solidFill>
              <a:latin typeface="Consolas" panose="020B0609020204030204" pitchFamily="49" charset="0"/>
            </a:endParaRPr>
          </a:p>
          <a:p>
            <a:r>
              <a:rPr lang="en-IN" sz="1800" b="1" dirty="0" smtClean="0">
                <a:solidFill>
                  <a:srgbClr val="FF6262"/>
                </a:solidFill>
                <a:latin typeface="Consolas" panose="020B0609020204030204" pitchFamily="49" charset="0"/>
              </a:rPr>
              <a:t>function</a:t>
            </a:r>
            <a:r>
              <a:rPr lang="en-IN" sz="1800" dirty="0" smtClean="0">
                <a:solidFill>
                  <a:srgbClr val="F8F8F8"/>
                </a:solidFill>
                <a:latin typeface="Consolas" panose="020B0609020204030204" pitchFamily="49" charset="0"/>
              </a:rPr>
              <a:t> </a:t>
            </a:r>
            <a:r>
              <a:rPr lang="en-IN" sz="1800" dirty="0" smtClean="0">
                <a:solidFill>
                  <a:srgbClr val="FEC758"/>
                </a:solidFill>
                <a:latin typeface="Consolas" panose="020B0609020204030204" pitchFamily="49" charset="0"/>
              </a:rPr>
              <a:t>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obj1</a:t>
            </a:r>
            <a:r>
              <a:rPr lang="en-IN" sz="1800" dirty="0">
                <a:solidFill>
                  <a:schemeClr val="bg1">
                    <a:lumMod val="65000"/>
                  </a:schemeClr>
                </a:solidFill>
                <a:latin typeface="Consolas" panose="020B0609020204030204" pitchFamily="49" charset="0"/>
              </a:rPr>
              <a:t>) {</a:t>
            </a:r>
          </a:p>
          <a:p>
            <a:r>
              <a:rPr lang="en-IN" sz="1800" dirty="0" smtClean="0">
                <a:solidFill>
                  <a:srgbClr val="F12727"/>
                </a:solidFill>
                <a:latin typeface="Consolas" panose="020B0609020204030204" pitchFamily="49" charset="0"/>
              </a:rPr>
              <a:t>    if</a:t>
            </a:r>
            <a:r>
              <a:rPr lang="en-IN" sz="1800" dirty="0" smtClean="0">
                <a:solidFill>
                  <a:srgbClr val="F8F8F8"/>
                </a:solidFill>
                <a:latin typeface="Consolas" panose="020B0609020204030204" pitchFamily="49" charset="0"/>
              </a:rPr>
              <a:t> </a:t>
            </a:r>
            <a:r>
              <a:rPr lang="en-IN" sz="1800" dirty="0">
                <a:solidFill>
                  <a:schemeClr val="bg1">
                    <a:lumMod val="65000"/>
                  </a:schemeClr>
                </a:solidFill>
                <a:latin typeface="Consolas" panose="020B0609020204030204" pitchFamily="49" charset="0"/>
              </a:rPr>
              <a:t>(</a:t>
            </a:r>
            <a:r>
              <a:rPr lang="en-IN" sz="1800" dirty="0">
                <a:solidFill>
                  <a:srgbClr val="9DF39F"/>
                </a:solidFill>
                <a:latin typeface="Consolas" panose="020B0609020204030204" pitchFamily="49" charset="0"/>
              </a:rPr>
              <a:t>event</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keyCode</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&lt;</a:t>
            </a:r>
            <a:r>
              <a:rPr lang="en-IN" sz="1800" dirty="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48</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a:solidFill>
                  <a:srgbClr val="9DF39F"/>
                </a:solidFill>
                <a:latin typeface="Consolas" panose="020B0609020204030204" pitchFamily="49" charset="0"/>
              </a:rPr>
              <a:t>event</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keyCode</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&gt;</a:t>
            </a:r>
            <a:r>
              <a:rPr lang="en-IN" sz="1800" dirty="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57</a:t>
            </a:r>
            <a:r>
              <a:rPr lang="en-IN" sz="1800" dirty="0">
                <a:solidFill>
                  <a:schemeClr val="bg1">
                    <a:lumMod val="65000"/>
                  </a:schemeClr>
                </a:solidFill>
                <a:latin typeface="Consolas" panose="020B0609020204030204" pitchFamily="49" charset="0"/>
              </a:rPr>
              <a:t>) {</a:t>
            </a:r>
          </a:p>
          <a:p>
            <a:r>
              <a:rPr lang="en-IN" sz="1800" dirty="0" smtClean="0">
                <a:solidFill>
                  <a:srgbClr val="9DF39F"/>
                </a:solidFill>
                <a:latin typeface="Consolas" panose="020B0609020204030204" pitchFamily="49" charset="0"/>
              </a:rPr>
              <a:t>        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returnValue</a:t>
            </a:r>
            <a:r>
              <a:rPr lang="en-IN" sz="1800" dirty="0" smtClean="0">
                <a:solidFill>
                  <a:srgbClr val="F12727"/>
                </a:solidFill>
                <a:latin typeface="Consolas" panose="020B0609020204030204" pitchFamily="49" charset="0"/>
              </a:rPr>
              <a:t>=</a:t>
            </a:r>
            <a:r>
              <a:rPr lang="en-IN" sz="1800" dirty="0" smtClean="0">
                <a:solidFill>
                  <a:srgbClr val="994646"/>
                </a:solidFill>
                <a:latin typeface="Consolas" panose="020B0609020204030204" pitchFamily="49" charset="0"/>
              </a:rPr>
              <a:t>false</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chemeClr val="bg1">
                    <a:lumMod val="65000"/>
                  </a:schemeClr>
                </a:solidFill>
                <a:latin typeface="Consolas" panose="020B0609020204030204" pitchFamily="49" charset="0"/>
              </a:rPr>
              <a:t>}</a:t>
            </a:r>
          </a:p>
          <a:p>
            <a:r>
              <a:rPr lang="en-IN" sz="1800" i="1" dirty="0">
                <a:solidFill>
                  <a:srgbClr val="E7C0C0"/>
                </a:solidFill>
                <a:latin typeface="Consolas" panose="020B0609020204030204" pitchFamily="49" charset="0"/>
              </a:rPr>
              <a:t>//#endregion</a:t>
            </a:r>
            <a:endParaRPr lang="en-IN" sz="1800" b="0" dirty="0">
              <a:solidFill>
                <a:srgbClr val="F8F8F8"/>
              </a:solidFill>
              <a:effectLst/>
              <a:latin typeface="Consolas" panose="020B0609020204030204" pitchFamily="49" charset="0"/>
            </a:endParaRPr>
          </a:p>
        </p:txBody>
      </p:sp>
      <p:sp>
        <p:nvSpPr>
          <p:cNvPr id="7" name="Rectangle 6"/>
          <p:cNvSpPr/>
          <p:nvPr/>
        </p:nvSpPr>
        <p:spPr>
          <a:xfrm>
            <a:off x="0" y="4648200"/>
            <a:ext cx="9144000" cy="2031325"/>
          </a:xfrm>
          <a:prstGeom prst="rect">
            <a:avLst/>
          </a:prstGeom>
        </p:spPr>
        <p:txBody>
          <a:bodyPr wrap="square">
            <a:spAutoFit/>
          </a:bodyPr>
          <a:lstStyle/>
          <a:p>
            <a:r>
              <a:rPr lang="en-IN" sz="1800" dirty="0">
                <a:solidFill>
                  <a:srgbClr val="EC0D1E"/>
                </a:solidFill>
                <a:latin typeface="Consolas" panose="020B0609020204030204" pitchFamily="49" charset="0"/>
              </a:rPr>
              <a:t>&lt;script src=</a:t>
            </a:r>
            <a:r>
              <a:rPr lang="en-IN" sz="1800" dirty="0">
                <a:solidFill>
                  <a:srgbClr val="CD8D8D"/>
                </a:solidFill>
                <a:latin typeface="Consolas" panose="020B0609020204030204" pitchFamily="49" charset="0"/>
              </a:rPr>
              <a:t>"myLibrary.js"</a:t>
            </a:r>
            <a:r>
              <a:rPr lang="en-IN" sz="1800" dirty="0">
                <a:solidFill>
                  <a:srgbClr val="EC0D1E"/>
                </a:solidFill>
                <a:latin typeface="Consolas" panose="020B0609020204030204" pitchFamily="49" charset="0"/>
              </a:rPr>
              <a:t>&gt;&lt;/script&gt;</a:t>
            </a:r>
            <a:endParaRPr lang="en-IN" sz="1800" dirty="0">
              <a:solidFill>
                <a:srgbClr val="F8F8F8"/>
              </a:solidFill>
              <a:latin typeface="Consolas" panose="020B0609020204030204" pitchFamily="49" charset="0"/>
            </a:endParaRPr>
          </a:p>
          <a:p>
            <a:r>
              <a:rPr lang="en-IN" sz="1800" dirty="0">
                <a:solidFill>
                  <a:srgbClr val="EC0D1E"/>
                </a:solidFill>
                <a:latin typeface="Consolas" panose="020B0609020204030204" pitchFamily="49" charset="0"/>
              </a:rPr>
              <a:t>&lt;script type=</a:t>
            </a:r>
            <a:r>
              <a:rPr lang="en-IN" sz="1800" dirty="0">
                <a:solidFill>
                  <a:srgbClr val="CD8D8D"/>
                </a:solidFill>
                <a:latin typeface="Consolas" panose="020B0609020204030204" pitchFamily="49" charset="0"/>
              </a:rPr>
              <a:t>"application/javascript"</a:t>
            </a:r>
            <a:r>
              <a:rPr lang="en-IN" sz="1800" dirty="0">
                <a:solidFill>
                  <a:srgbClr val="EC0D1E"/>
                </a:solidFill>
                <a:latin typeface="Consolas" panose="020B0609020204030204" pitchFamily="49" charset="0"/>
              </a:rPr>
              <a:t>&gt;</a:t>
            </a:r>
            <a:endParaRPr lang="en-IN" sz="1800" dirty="0">
              <a:solidFill>
                <a:srgbClr val="F8F8F8"/>
              </a:solidFill>
              <a:latin typeface="Consolas" panose="020B0609020204030204" pitchFamily="49" charset="0"/>
            </a:endParaRPr>
          </a:p>
          <a:p>
            <a:r>
              <a:rPr lang="en-IN" sz="1800" dirty="0">
                <a:solidFill>
                  <a:srgbClr val="9DF39F"/>
                </a:solidFill>
                <a:latin typeface="Consolas" panose="020B0609020204030204" pitchFamily="49" charset="0"/>
              </a:rPr>
              <a:t>window</a:t>
            </a:r>
            <a:r>
              <a:rPr lang="en-IN" sz="1800" dirty="0">
                <a:solidFill>
                  <a:schemeClr val="bg1">
                    <a:lumMod val="65000"/>
                  </a:schemeClr>
                </a:solidFill>
                <a:latin typeface="Consolas" panose="020B0609020204030204" pitchFamily="49" charset="0"/>
              </a:rPr>
              <a:t>.</a:t>
            </a:r>
            <a:r>
              <a:rPr lang="en-IN" sz="1800" dirty="0">
                <a:solidFill>
                  <a:srgbClr val="FEC758"/>
                </a:solidFill>
                <a:latin typeface="Consolas" panose="020B0609020204030204" pitchFamily="49" charset="0"/>
              </a:rPr>
              <a:t>onload</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a:solidFill>
                  <a:schemeClr val="bg1">
                    <a:lumMod val="65000"/>
                  </a:schemeClr>
                </a:solidFill>
                <a:latin typeface="Consolas" panose="020B0609020204030204" pitchFamily="49" charset="0"/>
              </a:rPr>
              <a:t>(){</a:t>
            </a:r>
          </a:p>
          <a:p>
            <a:r>
              <a:rPr lang="en-IN" sz="1800" dirty="0" smtClean="0">
                <a:solidFill>
                  <a:srgbClr val="9DF39F"/>
                </a:solidFill>
                <a:latin typeface="Consolas" panose="020B0609020204030204" pitchFamily="49" charset="0"/>
              </a:rPr>
              <a:t>  document</a:t>
            </a:r>
            <a:r>
              <a:rPr lang="en-IN" sz="1800" dirty="0" smtClean="0">
                <a:solidFill>
                  <a:schemeClr val="bg1">
                    <a:lumMod val="65000"/>
                  </a:schemeClr>
                </a:solidFill>
                <a:latin typeface="Consolas" panose="020B0609020204030204" pitchFamily="49" charset="0"/>
              </a:rPr>
              <a:t>.</a:t>
            </a:r>
            <a:r>
              <a:rPr lang="en-IN" sz="1800" dirty="0" smtClean="0">
                <a:solidFill>
                  <a:srgbClr val="FFB454"/>
                </a:solidFill>
                <a:latin typeface="Consolas" panose="020B0609020204030204" pitchFamily="49" charset="0"/>
              </a:rPr>
              <a:t>getElementById</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a:t>
            </a:r>
            <a:r>
              <a:rPr lang="en-IN" sz="1800" dirty="0" smtClean="0">
                <a:solidFill>
                  <a:srgbClr val="CD8D8D"/>
                </a:solidFill>
                <a:latin typeface="Consolas" panose="020B0609020204030204" pitchFamily="49" charset="0"/>
              </a:rPr>
              <a:t>t"</a:t>
            </a:r>
            <a:r>
              <a:rPr lang="en-IN" sz="1800" dirty="0" smtClean="0">
                <a:solidFill>
                  <a:schemeClr val="bg1">
                    <a:lumMod val="65000"/>
                  </a:schemeClr>
                </a:solidFill>
                <a:latin typeface="Consolas" panose="020B0609020204030204" pitchFamily="49" charset="0"/>
              </a:rPr>
              <a:t>).</a:t>
            </a:r>
            <a:r>
              <a:rPr lang="en-IN" sz="1800" dirty="0">
                <a:solidFill>
                  <a:srgbClr val="FFB454"/>
                </a:solidFill>
                <a:latin typeface="Consolas" panose="020B0609020204030204" pitchFamily="49" charset="0"/>
              </a:rPr>
              <a:t>addEventListener</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"keypress"</a:t>
            </a:r>
            <a:r>
              <a:rPr lang="en-IN" sz="1800" dirty="0">
                <a:solidFill>
                  <a:schemeClr val="bg1">
                    <a:lumMod val="65000"/>
                  </a:schemeClr>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smtClean="0">
                <a:solidFill>
                  <a:schemeClr val="bg1">
                    <a:lumMod val="65000"/>
                  </a:schemeClr>
                </a:solidFill>
                <a:latin typeface="Consolas" panose="020B0609020204030204" pitchFamily="49" charset="0"/>
              </a:rPr>
              <a:t>(){</a:t>
            </a:r>
            <a:endParaRPr lang="en-IN" sz="1800" dirty="0">
              <a:solidFill>
                <a:schemeClr val="bg1">
                  <a:lumMod val="65000"/>
                </a:schemeClr>
              </a:solidFill>
              <a:latin typeface="Consolas" panose="020B0609020204030204" pitchFamily="49" charset="0"/>
            </a:endParaRPr>
          </a:p>
          <a:p>
            <a:r>
              <a:rPr lang="en-IN" sz="1800" dirty="0" smtClean="0">
                <a:solidFill>
                  <a:srgbClr val="FEC758"/>
                </a:solidFill>
                <a:latin typeface="Consolas" panose="020B0609020204030204" pitchFamily="49" charset="0"/>
              </a:rPr>
              <a:t>        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text1</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false</a:t>
            </a:r>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rgbClr val="EC0D1E"/>
                </a:solidFill>
                <a:latin typeface="Consolas" panose="020B0609020204030204" pitchFamily="49" charset="0"/>
              </a:rPr>
              <a:t>&lt;/script&gt;</a:t>
            </a:r>
            <a:endParaRPr lang="en-IN" sz="1800" b="0" dirty="0">
              <a:solidFill>
                <a:srgbClr val="F8F8F8"/>
              </a:solidFill>
              <a:effectLst/>
              <a:latin typeface="Consolas" panose="020B0609020204030204" pitchFamily="49"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995458"/>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a:t>
            </a:r>
            <a:r>
              <a:rPr lang="en-IN" sz="2000" i="1" dirty="0" smtClean="0">
                <a:solidFill>
                  <a:srgbClr val="00B0F0"/>
                </a:solidFill>
                <a:latin typeface="inherit"/>
                <a:cs typeface="Segoe UI Light" panose="020B0502040204020203" pitchFamily="34" charset="0"/>
              </a:rPr>
              <a:t>Validation </a:t>
            </a:r>
            <a:r>
              <a:rPr lang="en-IN" sz="2000" i="1" dirty="0" smtClean="0">
                <a:solidFill>
                  <a:srgbClr val="00B0F0"/>
                </a:solidFill>
                <a:latin typeface="inherit"/>
                <a:cs typeface="Segoe UI Light" panose="020B0502040204020203" pitchFamily="34" charset="0"/>
              </a:rPr>
              <a:t>(password and conform password) using </a:t>
            </a:r>
            <a:r>
              <a:rPr lang="en-IN" sz="2000" i="1" dirty="0" smtClean="0">
                <a:solidFill>
                  <a:srgbClr val="00B0F0"/>
                </a:solidFill>
                <a:latin typeface="inherit"/>
                <a:cs typeface="Segoe UI Light" panose="020B0502040204020203" pitchFamily="34" charset="0"/>
              </a:rPr>
              <a:t>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169190"/>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a:t>
            </a:r>
            <a:r>
              <a:rPr lang="en-IN" sz="2000" i="1" dirty="0" smtClean="0">
                <a:solidFill>
                  <a:srgbClr val="00B0F0"/>
                </a:solidFill>
                <a:latin typeface="inherit"/>
                <a:cs typeface="Segoe UI Light" panose="020B0502040204020203" pitchFamily="34" charset="0"/>
              </a:rPr>
              <a:t>Validation </a:t>
            </a:r>
            <a:r>
              <a:rPr lang="en-IN" sz="2000" i="1" dirty="0" smtClean="0">
                <a:solidFill>
                  <a:srgbClr val="00B0F0"/>
                </a:solidFill>
                <a:latin typeface="inherit"/>
                <a:cs typeface="Segoe UI Light" panose="020B0502040204020203" pitchFamily="34" charset="0"/>
              </a:rPr>
              <a:t>(password and conform password) using </a:t>
            </a:r>
            <a:r>
              <a:rPr lang="en-IN" sz="2000" i="1" dirty="0" smtClean="0">
                <a:solidFill>
                  <a:srgbClr val="00B0F0"/>
                </a:solidFill>
                <a:latin typeface="inherit"/>
                <a:cs typeface="Segoe UI Light" panose="020B0502040204020203" pitchFamily="34" charset="0"/>
              </a:rPr>
              <a:t>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963105"/>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a:t>
            </a:r>
            <a:r>
              <a:rPr lang="en-IN" sz="2000" i="1" dirty="0" smtClean="0">
                <a:solidFill>
                  <a:srgbClr val="00B0F0"/>
                </a:solidFill>
                <a:latin typeface="inherit"/>
                <a:cs typeface="Segoe UI Light" panose="020B0502040204020203" pitchFamily="34" charset="0"/>
              </a:rPr>
              <a:t>Validation </a:t>
            </a:r>
            <a:r>
              <a:rPr lang="en-IN" sz="2000" i="1" dirty="0" smtClean="0">
                <a:solidFill>
                  <a:srgbClr val="00B0F0"/>
                </a:solidFill>
                <a:latin typeface="inherit"/>
                <a:cs typeface="Segoe UI Light" panose="020B0502040204020203" pitchFamily="34" charset="0"/>
              </a:rPr>
              <a:t>(password and conform password) using </a:t>
            </a:r>
            <a:r>
              <a:rPr lang="en-IN" sz="2000" i="1" dirty="0" smtClean="0">
                <a:solidFill>
                  <a:srgbClr val="00B0F0"/>
                </a:solidFill>
                <a:latin typeface="inherit"/>
                <a:cs typeface="Segoe UI Light" panose="020B0502040204020203" pitchFamily="34" charset="0"/>
              </a:rPr>
              <a:t>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510365"/>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a:t>
            </a:r>
            <a:r>
              <a:rPr lang="en-IN" sz="2000" i="1" dirty="0" smtClean="0">
                <a:solidFill>
                  <a:srgbClr val="00B0F0"/>
                </a:solidFill>
                <a:latin typeface="inherit"/>
                <a:cs typeface="Segoe UI Light" panose="020B0502040204020203" pitchFamily="34" charset="0"/>
              </a:rPr>
              <a:t>Validation </a:t>
            </a:r>
            <a:r>
              <a:rPr lang="en-IN" sz="2000" i="1" dirty="0" smtClean="0">
                <a:solidFill>
                  <a:srgbClr val="00B0F0"/>
                </a:solidFill>
                <a:latin typeface="inherit"/>
                <a:cs typeface="Segoe UI Light" panose="020B0502040204020203" pitchFamily="34" charset="0"/>
              </a:rPr>
              <a:t>(password and conform password) using </a:t>
            </a:r>
            <a:r>
              <a:rPr lang="en-IN" sz="2000" i="1" dirty="0" smtClean="0">
                <a:solidFill>
                  <a:srgbClr val="00B0F0"/>
                </a:solidFill>
                <a:latin typeface="inherit"/>
                <a:cs typeface="Segoe UI Light" panose="020B0502040204020203" pitchFamily="34" charset="0"/>
              </a:rPr>
              <a:t>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0278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14400" y="1159646"/>
            <a:ext cx="7391400" cy="4389391"/>
          </a:xfrm>
          <a:prstGeom prst="rect">
            <a:avLst/>
          </a:prstGeom>
        </p:spPr>
      </p:pic>
    </p:spTree>
    <p:extLst>
      <p:ext uri="{BB962C8B-B14F-4D97-AF65-F5344CB8AC3E}">
        <p14:creationId xmlns:p14="http://schemas.microsoft.com/office/powerpoint/2010/main" val="1729286901"/>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a:t>
            </a:r>
            <a:r>
              <a:rPr lang="en-IN" sz="2000" i="1" dirty="0" smtClean="0">
                <a:solidFill>
                  <a:srgbClr val="00B0F0"/>
                </a:solidFill>
                <a:latin typeface="inherit"/>
                <a:cs typeface="Segoe UI Light" panose="020B0502040204020203" pitchFamily="34" charset="0"/>
              </a:rPr>
              <a:t>Validation </a:t>
            </a:r>
            <a:r>
              <a:rPr lang="en-IN" sz="2000" i="1" dirty="0" smtClean="0">
                <a:solidFill>
                  <a:srgbClr val="00B0F0"/>
                </a:solidFill>
                <a:latin typeface="inherit"/>
                <a:cs typeface="Segoe UI Light" panose="020B0502040204020203" pitchFamily="34" charset="0"/>
              </a:rPr>
              <a:t>(password and conform password) using </a:t>
            </a:r>
            <a:r>
              <a:rPr lang="en-IN" sz="2000" i="1" dirty="0" smtClean="0">
                <a:solidFill>
                  <a:srgbClr val="00B0F0"/>
                </a:solidFill>
                <a:latin typeface="inherit"/>
                <a:cs typeface="Segoe UI Light" panose="020B0502040204020203" pitchFamily="34" charset="0"/>
              </a:rPr>
              <a:t>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94742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2906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161633"/>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14300" y="4038600"/>
            <a:ext cx="8839200" cy="2343655"/>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contain letters, digits, underscores, and dollar signs.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must begin with a letter.</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also begin with </a:t>
            </a:r>
            <a:r>
              <a:rPr lang="en-IN" sz="2000" dirty="0">
                <a:solidFill>
                  <a:srgbClr val="E90919"/>
                </a:solidFill>
                <a:latin typeface="Arial" panose="020B0604020202020204" pitchFamily="34" charset="0"/>
                <a:cs typeface="Arial" panose="020B0604020202020204" pitchFamily="34" charset="0"/>
              </a:rPr>
              <a:t>$</a:t>
            </a:r>
            <a:r>
              <a:rPr lang="en-IN" sz="2000" dirty="0">
                <a:solidFill>
                  <a:schemeClr val="accent2">
                    <a:lumMod val="75000"/>
                  </a:schemeClr>
                </a:solidFill>
                <a:latin typeface="Arial" panose="020B0604020202020204" pitchFamily="34" charset="0"/>
                <a:cs typeface="Arial" panose="020B0604020202020204" pitchFamily="34" charset="0"/>
              </a:rPr>
              <a:t> and </a:t>
            </a:r>
            <a:r>
              <a:rPr lang="en-IN" sz="2000" dirty="0">
                <a:solidFill>
                  <a:srgbClr val="E90919"/>
                </a:solidFill>
                <a:latin typeface="Arial" panose="020B0604020202020204" pitchFamily="34" charset="0"/>
                <a:cs typeface="Arial" panose="020B0604020202020204" pitchFamily="34" charset="0"/>
              </a:rPr>
              <a:t>_ </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are case sensitive </a:t>
            </a:r>
            <a:r>
              <a:rPr lang="en-IN" sz="2000" dirty="0">
                <a:solidFill>
                  <a:srgbClr val="E90919"/>
                </a:solidFill>
                <a:latin typeface="Arial" panose="020B0604020202020204" pitchFamily="34" charset="0"/>
                <a:cs typeface="Arial" panose="020B0604020202020204" pitchFamily="34" charset="0"/>
              </a:rPr>
              <a:t>(y and Y are different variables)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a:t>
            </a:r>
            <a:r>
              <a:rPr lang="en-US" sz="3600" i="1" dirty="0" smtClean="0">
                <a:solidFill>
                  <a:srgbClr val="13D9E3"/>
                </a:solidFill>
                <a:latin typeface="Arial" panose="020B0604020202020204" pitchFamily="34" charset="0"/>
                <a:cs typeface="Arial" panose="020B0604020202020204" pitchFamily="34" charset="0"/>
              </a:rPr>
              <a:t>and undeclared</a:t>
            </a:r>
            <a:endParaRPr lang="en-US"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258" y="1066800"/>
            <a:ext cx="8610600" cy="2739211"/>
          </a:xfrm>
          <a:prstGeom prst="rect">
            <a:avLst/>
          </a:prstGeom>
        </p:spPr>
        <p:txBody>
          <a:bodyPr wrap="square">
            <a:spAutoFit/>
          </a:bodyPr>
          <a:lstStyle/>
          <a:p>
            <a:r>
              <a:rPr lang="en-IN" sz="2000" b="1" dirty="0">
                <a:solidFill>
                  <a:srgbClr val="FFC90E"/>
                </a:solidFill>
                <a:latin typeface="Arial" panose="020B0604020202020204" pitchFamily="34" charset="0"/>
                <a:cs typeface="Arial" panose="020B0604020202020204" pitchFamily="34" charset="0"/>
              </a:rPr>
              <a:t>What does undefined </a:t>
            </a:r>
            <a:r>
              <a:rPr lang="en-IN" sz="2000" b="1" dirty="0" smtClean="0">
                <a:solidFill>
                  <a:srgbClr val="FFC90E"/>
                </a:solidFill>
                <a:latin typeface="Arial" panose="020B0604020202020204" pitchFamily="34" charset="0"/>
                <a:cs typeface="Arial" panose="020B0604020202020204" pitchFamily="34" charset="0"/>
              </a:rPr>
              <a:t>and undeclared mean </a:t>
            </a:r>
            <a:r>
              <a:rPr lang="en-IN" sz="2000" b="1" dirty="0">
                <a:solidFill>
                  <a:srgbClr val="FFC90E"/>
                </a:solidFill>
                <a:latin typeface="Arial" panose="020B0604020202020204" pitchFamily="34" charset="0"/>
                <a:cs typeface="Arial" panose="020B0604020202020204" pitchFamily="34" charset="0"/>
              </a:rPr>
              <a:t>in javascript?</a:t>
            </a:r>
            <a:r>
              <a:rPr lang="en-IN" sz="2000" b="1" dirty="0">
                <a:solidFill>
                  <a:srgbClr val="3BBE8C"/>
                </a:solidFill>
                <a:latin typeface="Arial" panose="020B0604020202020204" pitchFamily="34" charset="0"/>
                <a:cs typeface="Arial" panose="020B0604020202020204" pitchFamily="34" charset="0"/>
              </a:rPr>
              <a:t> </a:t>
            </a:r>
            <a:endParaRPr lang="en-IN" sz="2000" b="1" dirty="0" smtClean="0">
              <a:solidFill>
                <a:srgbClr val="3BBE8C"/>
              </a:solidFill>
              <a:latin typeface="Arial" panose="020B0604020202020204" pitchFamily="34" charset="0"/>
              <a:cs typeface="Arial" panose="020B0604020202020204" pitchFamily="34" charset="0"/>
            </a:endParaRPr>
          </a:p>
          <a:p>
            <a:endParaRPr lang="en-IN" sz="1800" b="1" dirty="0">
              <a:solidFill>
                <a:srgbClr val="4E4E4E"/>
              </a:solidFill>
              <a:latin typeface="Arial" panose="020B0604020202020204" pitchFamily="34" charset="0"/>
              <a:cs typeface="Arial" panose="020B0604020202020204" pitchFamily="34" charset="0"/>
            </a:endParaRPr>
          </a:p>
          <a:p>
            <a:r>
              <a:rPr lang="en-IN" sz="2000" b="1" i="1" u="sng" dirty="0">
                <a:solidFill>
                  <a:srgbClr val="FF7F27"/>
                </a:solidFill>
                <a:latin typeface="Consolas" panose="020B0609020204030204" pitchFamily="49" charset="0"/>
              </a:rPr>
              <a:t>undefined 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assigned any value be declared in the program</a:t>
            </a:r>
            <a:r>
              <a:rPr lang="en-IN" sz="1800" dirty="0">
                <a:solidFill>
                  <a:srgbClr val="EE2227"/>
                </a:solidFill>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If we try to read the value, an error message "undefined" is displayed.</a:t>
            </a:r>
          </a:p>
          <a:p>
            <a:endParaRPr lang="en-IN" sz="1800" dirty="0">
              <a:latin typeface="Arial" panose="020B0604020202020204" pitchFamily="34" charset="0"/>
              <a:cs typeface="Arial" panose="020B0604020202020204" pitchFamily="34" charset="0"/>
            </a:endParaRPr>
          </a:p>
          <a:p>
            <a:r>
              <a:rPr lang="en-IN" sz="2000" b="1" i="1" u="sng" dirty="0" smtClean="0">
                <a:solidFill>
                  <a:srgbClr val="FF7F27"/>
                </a:solidFill>
                <a:latin typeface="Consolas" panose="020B0609020204030204" pitchFamily="49" charset="0"/>
              </a:rPr>
              <a:t>undeclared </a:t>
            </a:r>
            <a:r>
              <a:rPr lang="en-IN" sz="2000" b="1" i="1" u="sng" dirty="0">
                <a:solidFill>
                  <a:srgbClr val="FF7F27"/>
                </a:solidFill>
                <a:latin typeface="Consolas" panose="020B0609020204030204" pitchFamily="49" charset="0"/>
              </a:rPr>
              <a:t>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declared in the program.</a:t>
            </a:r>
            <a:r>
              <a:rPr lang="en-IN" sz="1800" dirty="0">
                <a:latin typeface="Arial" panose="020B0604020202020204" pitchFamily="34" charset="0"/>
                <a:cs typeface="Arial" panose="020B0604020202020204" pitchFamily="34" charset="0"/>
              </a:rPr>
              <a:t> if we try to read their values gives runtime error. But if undeclared </a:t>
            </a:r>
            <a:r>
              <a:rPr lang="en-IN" sz="1800" dirty="0" smtClean="0">
                <a:latin typeface="Arial" panose="020B0604020202020204" pitchFamily="34" charset="0"/>
                <a:cs typeface="Arial" panose="020B0604020202020204" pitchFamily="34" charset="0"/>
              </a:rPr>
              <a:t>variables </a:t>
            </a:r>
            <a:r>
              <a:rPr lang="en-IN" sz="1800" dirty="0">
                <a:latin typeface="Arial" panose="020B0604020202020204" pitchFamily="34" charset="0"/>
                <a:cs typeface="Arial" panose="020B0604020202020204" pitchFamily="34" charset="0"/>
              </a:rPr>
              <a:t>are assigned some value then implicit declaration is done.</a:t>
            </a:r>
          </a:p>
        </p:txBody>
      </p:sp>
    </p:spTree>
    <p:extLst>
      <p:ext uri="{BB962C8B-B14F-4D97-AF65-F5344CB8AC3E}">
        <p14:creationId xmlns:p14="http://schemas.microsoft.com/office/powerpoint/2010/main" val="3838759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does undefined value mean in javascript?</a:t>
            </a:r>
            <a:r>
              <a:rPr lang="en-IN" sz="2000" b="1" dirty="0">
                <a:solidFill>
                  <a:srgbClr val="FFC90E"/>
                </a:solidFill>
                <a:latin typeface="Arial" panose="020B0604020202020204" pitchFamily="34" charset="0"/>
                <a:cs typeface="Arial" panose="020B0604020202020204" pitchFamily="34" charset="0"/>
              </a:rPr>
              <a:t> </a:t>
            </a:r>
            <a:endParaRPr lang="en-IN" sz="2000" b="1" dirty="0" smtClean="0">
              <a:solidFill>
                <a:srgbClr val="FFC90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is the difference between undefined value and null value</a:t>
            </a:r>
            <a:r>
              <a:rPr lang="en-IN" sz="2000" dirty="0" smtClean="0">
                <a:solidFill>
                  <a:srgbClr val="FFC90E"/>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solidFill>
                  <a:srgbClr val="FF7F27"/>
                </a:solidFill>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solidFill>
                  <a:srgbClr val="FF7F27"/>
                </a:solidFill>
                <a:latin typeface="Arial" panose="020B0604020202020204" pitchFamily="34" charset="0"/>
                <a:cs typeface="Arial" panose="020B0604020202020204" pitchFamily="34" charset="0"/>
              </a:rPr>
              <a:t>object</a:t>
            </a:r>
          </a:p>
        </p:txBody>
      </p:sp>
      <p:sp>
        <p:nvSpPr>
          <p:cNvPr id="6" name="Rectangle 5"/>
          <p:cNvSpPr/>
          <p:nvPr/>
        </p:nvSpPr>
        <p:spPr>
          <a:xfrm>
            <a:off x="124121" y="4771072"/>
            <a:ext cx="8610600" cy="1292662"/>
          </a:xfrm>
          <a:prstGeom prst="rect">
            <a:avLst/>
          </a:prstGeom>
        </p:spPr>
        <p:txBody>
          <a:bodyPr wrap="square">
            <a:spAutoFit/>
          </a:bodyPr>
          <a:lstStyle/>
          <a:p>
            <a:r>
              <a:rPr lang="en-IN" sz="2000" dirty="0" smtClean="0">
                <a:solidFill>
                  <a:srgbClr val="FFC90E"/>
                </a:solidFill>
                <a:latin typeface="Arial" panose="020B0604020202020204" pitchFamily="34" charset="0"/>
                <a:cs typeface="Arial" panose="020B0604020202020204" pitchFamily="34" charset="0"/>
              </a:rPr>
              <a:t>What are undeclared variables? </a:t>
            </a: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variables are those that are not declared in the program (do not exist at all), trying to read their values gives runtime error. But if undeclared variables are assigned then implicit declaration is done .</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6096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00FF87"/>
                </a:solidFill>
                <a:latin typeface="Century" panose="02040604050505020304" pitchFamily="18" charset="0"/>
                <a:cs typeface="Arial" pitchFamily="34" charset="0"/>
              </a:rPr>
              <a:t>JavaScript</a:t>
            </a:r>
            <a:endParaRPr lang="en-US" sz="6600" b="1" dirty="0">
              <a:solidFill>
                <a:srgbClr val="00FF87"/>
              </a:solidFill>
              <a:latin typeface="Century" panose="02040604050505020304" pitchFamily="18" charset="0"/>
              <a:cs typeface="Arial" pitchFamily="34" charset="0"/>
            </a:endParaRPr>
          </a:p>
        </p:txBody>
      </p:sp>
      <p:sp>
        <p:nvSpPr>
          <p:cNvPr id="3" name="Rectangle 2"/>
          <p:cNvSpPr/>
          <p:nvPr/>
        </p:nvSpPr>
        <p:spPr>
          <a:xfrm>
            <a:off x="0" y="3429000"/>
            <a:ext cx="9144000" cy="892552"/>
          </a:xfrm>
          <a:prstGeom prst="rect">
            <a:avLst/>
          </a:prstGeom>
          <a:solidFill>
            <a:schemeClr val="tx1">
              <a:lumMod val="95000"/>
              <a:lumOff val="5000"/>
            </a:schemeClr>
          </a:solidFill>
        </p:spPr>
        <p:txBody>
          <a:bodyPr wrap="square">
            <a:spAutoFit/>
          </a:bodyPr>
          <a:lstStyle/>
          <a:p>
            <a:pPr algn="ctr"/>
            <a:r>
              <a:rPr lang="en-US" sz="2600" dirty="0">
                <a:solidFill>
                  <a:schemeClr val="bg1"/>
                </a:solidFill>
                <a:latin typeface="Arial" panose="020B0604020202020204" pitchFamily="34" charset="0"/>
                <a:cs typeface="Arial" pitchFamily="34" charset="0"/>
              </a:rPr>
              <a:t>JavaScript is a </a:t>
            </a:r>
            <a:r>
              <a:rPr lang="en-US" sz="2600" b="1" dirty="0" smtClean="0">
                <a:solidFill>
                  <a:schemeClr val="bg1"/>
                </a:solidFill>
                <a:latin typeface="Arial" pitchFamily="34" charset="0"/>
                <a:cs typeface="Arial" pitchFamily="34" charset="0"/>
              </a:rPr>
              <a:t>cross-platform, object-oriented </a:t>
            </a:r>
            <a:r>
              <a:rPr lang="en-US" sz="2600" dirty="0">
                <a:solidFill>
                  <a:schemeClr val="bg1"/>
                </a:solidFill>
                <a:latin typeface="Arial" pitchFamily="34" charset="0"/>
                <a:cs typeface="Arial" pitchFamily="34" charset="0"/>
              </a:rPr>
              <a:t>scripting</a:t>
            </a:r>
            <a:r>
              <a:rPr lang="en-US" sz="2600" b="1" dirty="0" smtClean="0">
                <a:solidFill>
                  <a:schemeClr val="bg1"/>
                </a:solidFill>
                <a:latin typeface="Arial" pitchFamily="34" charset="0"/>
                <a:cs typeface="Arial" pitchFamily="34" charset="0"/>
              </a:rPr>
              <a:t> </a:t>
            </a:r>
            <a:r>
              <a:rPr lang="en-US" sz="2600" dirty="0" smtClean="0">
                <a:solidFill>
                  <a:schemeClr val="bg1"/>
                </a:solidFill>
                <a:latin typeface="Arial" pitchFamily="34" charset="0"/>
                <a:cs typeface="Arial" pitchFamily="34" charset="0"/>
              </a:rPr>
              <a:t>language. It </a:t>
            </a:r>
            <a:r>
              <a:rPr lang="en-US" sz="2600" dirty="0">
                <a:solidFill>
                  <a:schemeClr val="bg1"/>
                </a:solidFill>
                <a:latin typeface="Arial" pitchFamily="34" charset="0"/>
                <a:cs typeface="Arial" pitchFamily="34" charset="0"/>
              </a:rPr>
              <a:t>is a small and lightweight language. </a:t>
            </a:r>
            <a:endParaRPr lang="en-US" sz="2600"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17A889"/>
                </a:solidFill>
                <a:latin typeface="Open Sans"/>
              </a:rPr>
              <a:t>JavaScript is a loosely typed </a:t>
            </a:r>
            <a:r>
              <a:rPr lang="en-IN" sz="3700" i="1" dirty="0" smtClean="0">
                <a:solidFill>
                  <a:srgbClr val="17A889"/>
                </a:solidFill>
                <a:latin typeface="Open Sans"/>
              </a:rPr>
              <a:t>language.</a:t>
            </a:r>
            <a:endParaRPr lang="en-IN" sz="3700" i="1" dirty="0">
              <a:solidFill>
                <a:srgbClr val="17A889"/>
              </a:solidFill>
              <a:latin typeface="Open Sans"/>
            </a:endParaRPr>
          </a:p>
        </p:txBody>
      </p:sp>
      <p:cxnSp>
        <p:nvCxnSpPr>
          <p:cNvPr id="7" name="Straight Connector 6"/>
          <p:cNvCxnSpPr/>
          <p:nvPr/>
        </p:nvCxnSpPr>
        <p:spPr>
          <a:xfrm>
            <a:off x="16327"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419600" y="3962400"/>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9" name="Group 8"/>
          <p:cNvGrpSpPr/>
          <p:nvPr/>
        </p:nvGrpSpPr>
        <p:grpSpPr>
          <a:xfrm>
            <a:off x="1094222" y="3633461"/>
            <a:ext cx="2410978" cy="1236871"/>
            <a:chOff x="853569" y="3445083"/>
            <a:chExt cx="2410978" cy="1236871"/>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0"/>
              <a:ext cx="2410978" cy="338554"/>
            </a:xfrm>
            <a:prstGeom prst="rect">
              <a:avLst/>
            </a:prstGeom>
            <a:noFill/>
          </p:spPr>
          <p:txBody>
            <a:bodyPr wrap="square" rtlCol="0">
              <a:spAutoFit/>
            </a:bodyPr>
            <a:lstStyle/>
            <a:p>
              <a:r>
                <a:rPr lang="en-IN" sz="1600" b="1" i="1" dirty="0" smtClean="0">
                  <a:solidFill>
                    <a:srgbClr val="E9DE49"/>
                  </a:solidFill>
                  <a:latin typeface="Consolas" panose="020B0609020204030204" pitchFamily="49" charset="0"/>
                </a:rPr>
                <a:t>Variable declaration</a:t>
              </a:r>
              <a:endParaRPr lang="en-IN" sz="14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2826664" cy="1502092"/>
            <a:chOff x="5675526" y="3146108"/>
            <a:chExt cx="2826664" cy="1502092"/>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091212" y="4303178"/>
              <a:ext cx="2410978" cy="345022"/>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Variable</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declaration</a:t>
              </a:r>
            </a:p>
          </p:txBody>
        </p:sp>
      </p:grpSp>
      <p:sp>
        <p:nvSpPr>
          <p:cNvPr id="3" name="Rectangle 2"/>
          <p:cNvSpPr/>
          <p:nvPr/>
        </p:nvSpPr>
        <p:spPr>
          <a:xfrm>
            <a:off x="228600" y="2590800"/>
            <a:ext cx="411673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9CDCFE"/>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5" name="Rectangle 4"/>
          <p:cNvSpPr/>
          <p:nvPr/>
        </p:nvSpPr>
        <p:spPr>
          <a:xfrm>
            <a:off x="4543815" y="2590800"/>
            <a:ext cx="4534376"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22" name="Rectangle 21"/>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328550" y="2645180"/>
            <a:ext cx="8458200" cy="2317129"/>
            <a:chOff x="228600" y="2645180"/>
            <a:chExt cx="8458200" cy="2317129"/>
          </a:xfrm>
        </p:grpSpPr>
        <p:sp>
          <p:nvSpPr>
            <p:cNvPr id="4" name="Rectangle 3"/>
            <p:cNvSpPr/>
            <p:nvPr/>
          </p:nvSpPr>
          <p:spPr>
            <a:xfrm>
              <a:off x="228600" y="2645180"/>
              <a:ext cx="40767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smtClean="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p:txBody>
        </p:sp>
        <p:sp>
          <p:nvSpPr>
            <p:cNvPr id="5" name="Rectangle 4"/>
            <p:cNvSpPr/>
            <p:nvPr/>
          </p:nvSpPr>
          <p:spPr>
            <a:xfrm>
              <a:off x="4572000" y="2645180"/>
              <a:ext cx="4114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var </a:t>
              </a:r>
              <a:r>
                <a:rPr lang="en-IN" sz="1800" dirty="0">
                  <a:solidFill>
                    <a:srgbClr val="D4D4D4"/>
                  </a:solidFill>
                  <a:latin typeface="Consolas" panose="020B0609020204030204" pitchFamily="49" charset="0"/>
                </a:rPr>
                <a:t>x = 1001;</a:t>
              </a:r>
            </a:p>
            <a:p>
              <a:r>
                <a:rPr lang="en-IN" sz="1800" dirty="0" smtClean="0">
                  <a:solidFill>
                    <a:srgbClr val="D4D4D4"/>
                  </a:solidFill>
                  <a:latin typeface="Consolas" panose="020B0609020204030204" pitchFamily="49" charset="0"/>
                </a:rPr>
                <a:t>  function </a:t>
              </a:r>
              <a:r>
                <a:rPr lang="en-IN" sz="1800" dirty="0">
                  <a:solidFill>
                    <a:srgbClr val="D4D4D4"/>
                  </a:solidFill>
                  <a:latin typeface="Consolas" panose="020B0609020204030204" pitchFamily="49" charset="0"/>
                </a:rPr>
                <a:t>f1() </a:t>
              </a:r>
              <a:r>
                <a:rPr lang="en-IN" sz="1800" dirty="0">
                  <a:solidFill>
                    <a:srgbClr val="569CD6"/>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7288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Local</a:t>
              </a:r>
              <a:r>
                <a:rPr lang="en-IN" sz="1400" b="1" dirty="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nvGrpSpPr>
            <p:cNvPr id="24" name="Group 23"/>
            <p:cNvGrpSpPr/>
            <p:nvPr/>
          </p:nvGrpSpPr>
          <p:grpSpPr>
            <a:xfrm>
              <a:off x="6705600" y="3124200"/>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00800" y="4623755"/>
              <a:ext cx="18812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Global</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19" name="Rectangle 18"/>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solidFill>
                  <a:srgbClr val="E90919"/>
                </a:solidFill>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6" name="Group 5"/>
          <p:cNvGrpSpPr/>
          <p:nvPr/>
        </p:nvGrpSpPr>
        <p:grpSpPr>
          <a:xfrm>
            <a:off x="1219200" y="3924376"/>
            <a:ext cx="2438400" cy="1592801"/>
            <a:chOff x="1447800" y="3924376"/>
            <a:chExt cx="2357120" cy="1592801"/>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35712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re-declared</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solidFill>
                  <a:schemeClr val="accent5">
                    <a:lumMod val="75000"/>
                  </a:schemeClr>
                </a:solidFill>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solidFill>
                  <a:srgbClr val="E90919"/>
                </a:solidFill>
                <a:latin typeface="Arial" panose="020B0604020202020204" pitchFamily="34" charset="0"/>
                <a:cs typeface="Arial" panose="020B0604020202020204" pitchFamily="34" charset="0"/>
              </a:rPr>
              <a:t>returns the value of the last operand</a:t>
            </a:r>
            <a:r>
              <a:rPr lang="en-IN" sz="1800" dirty="0">
                <a:solidFill>
                  <a:srgbClr val="E90919"/>
                </a:solidFill>
                <a:latin typeface="Arial" panose="020B0604020202020204" pitchFamily="34" charset="0"/>
                <a:cs typeface="Arial" panose="020B0604020202020204" pitchFamily="34" charset="0"/>
              </a:rPr>
              <a:t>.</a:t>
            </a:r>
          </a:p>
        </p:txBody>
      </p:sp>
      <p:sp>
        <p:nvSpPr>
          <p:cNvPr id="4" name="Rectangle 3"/>
          <p:cNvSpPr/>
          <p:nvPr/>
        </p:nvSpPr>
        <p:spPr>
          <a:xfrm>
            <a:off x="228600" y="3857316"/>
            <a:ext cx="8610600" cy="1754326"/>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 will be equal to 1</a:t>
            </a:r>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b is equal to </a:t>
            </a:r>
            <a:r>
              <a:rPr lang="en-IN" sz="1800" dirty="0" smtClean="0">
                <a:solidFill>
                  <a:srgbClr val="92D050"/>
                </a:solidFill>
                <a:latin typeface="Consolas" panose="020B0609020204030204" pitchFamily="49" charset="0"/>
              </a:rPr>
              <a:t>99</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39486" y="2286000"/>
            <a:ext cx="8599714"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72144" y="2953703"/>
            <a:ext cx="8610600" cy="3200876"/>
          </a:xfrm>
          <a:prstGeom prst="rect">
            <a:avLst/>
          </a:prstGeom>
          <a:solidFill>
            <a:schemeClr val="accent3">
              <a:lumMod val="20000"/>
              <a:lumOff val="80000"/>
            </a:schemeClr>
          </a:solidFill>
          <a:ln w="12700">
            <a:solidFill>
              <a:srgbClr val="00FF87"/>
            </a:solid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
        <p:nvSpPr>
          <p:cNvPr id="3" name="Rectangle 2"/>
          <p:cNvSpPr/>
          <p:nvPr/>
        </p:nvSpPr>
        <p:spPr>
          <a:xfrm>
            <a:off x="381000" y="2565231"/>
            <a:ext cx="5464630" cy="3785652"/>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51'</a:t>
            </a:r>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27'</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21'</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419100" y="3429000"/>
            <a:ext cx="84582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1" name="Rectangle 10"/>
          <p:cNvSpPr/>
          <p:nvPr/>
        </p:nvSpPr>
        <p:spPr>
          <a:xfrm>
            <a:off x="152400" y="24747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4" name="Rectangle 13"/>
          <p:cNvSpPr/>
          <p:nvPr/>
        </p:nvSpPr>
        <p:spPr>
          <a:xfrm>
            <a:off x="304800" y="2827163"/>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28600" y="4114800"/>
            <a:ext cx="86487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x is not defined</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76200" y="1524000"/>
            <a:ext cx="89916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solidFill>
                  <a:srgbClr val="E90919"/>
                </a:solidFill>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6" name="Rectangle 5"/>
          <p:cNvSpPr/>
          <p:nvPr/>
        </p:nvSpPr>
        <p:spPr>
          <a:xfrm>
            <a:off x="228600" y="28956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304800" y="2486055"/>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const</a:t>
            </a:r>
            <a:endParaRPr lang="en-US" sz="6000" dirty="0"/>
          </a:p>
        </p:txBody>
      </p:sp>
    </p:spTree>
    <p:extLst>
      <p:ext uri="{BB962C8B-B14F-4D97-AF65-F5344CB8AC3E}">
        <p14:creationId xmlns:p14="http://schemas.microsoft.com/office/powerpoint/2010/main" val="5159081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c</a:t>
            </a:r>
            <a:r>
              <a:rPr lang="en-IN" sz="1800" dirty="0" smtClean="0">
                <a:solidFill>
                  <a:srgbClr val="0000FF"/>
                </a:solidFill>
                <a:latin typeface="Consolas" panose="020B0609020204030204" pitchFamily="49" charset="0"/>
              </a:rPr>
              <a:t>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87084" y="2600696"/>
            <a:ext cx="8991600" cy="400110"/>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4" name="Rectangle 3"/>
          <p:cNvSpPr/>
          <p:nvPr/>
        </p:nvSpPr>
        <p:spPr>
          <a:xfrm>
            <a:off x="163286" y="2971800"/>
            <a:ext cx="8675914" cy="3416320"/>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id:</a:t>
            </a:r>
            <a:r>
              <a:rPr lang="en-IN" sz="1800" dirty="0" smtClean="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firstName"</a:t>
            </a:r>
            <a:r>
              <a:rPr lang="en-IN" sz="1800" dirty="0">
                <a:solidFill>
                  <a:srgbClr val="9CDCFE"/>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lastName"</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"Bagde"</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element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element</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493461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 </a:t>
            </a:r>
            <a:r>
              <a:rPr lang="en-IN" sz="3600" i="1" dirty="0" smtClean="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8" name="Rectangle 7"/>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co</a:t>
            </a:r>
            <a:r>
              <a:rPr lang="en-IN" sz="1800" dirty="0" smtClean="0">
                <a:solidFill>
                  <a:srgbClr val="0000FF"/>
                </a:solidFill>
                <a:latin typeface="Consolas" panose="020B0609020204030204" pitchFamily="49" charset="0"/>
              </a:rPr>
              <a:t>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87084" y="2600696"/>
            <a:ext cx="8991600" cy="400110"/>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3" name="Rectangle 2"/>
          <p:cNvSpPr/>
          <p:nvPr/>
        </p:nvSpPr>
        <p:spPr>
          <a:xfrm>
            <a:off x="87084" y="3025676"/>
            <a:ext cx="8904516" cy="2308324"/>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const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error Identifier </a:t>
            </a:r>
            <a:r>
              <a:rPr lang="en-IN" sz="1800" dirty="0">
                <a:solidFill>
                  <a:srgbClr val="92D050"/>
                </a:solidFill>
                <a:latin typeface="Consolas" panose="020B0609020204030204" pitchFamily="49" charset="0"/>
              </a:rPr>
              <a:t>'x' has already been declared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"inner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"outer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5602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992086"/>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0919"/>
                </a:solidFill>
                <a:latin typeface="Consolas" panose="020B0609020204030204" pitchFamily="49" charset="0"/>
              </a:rPr>
              <a:t>back-tick (` </a:t>
            </a:r>
            <a:r>
              <a:rPr lang="en-IN" sz="2000" dirty="0" smtClean="0">
                <a:solidFill>
                  <a:srgbClr val="E90919"/>
                </a:solidFill>
                <a:latin typeface="Consolas" panose="020B0609020204030204" pitchFamily="49" charset="0"/>
              </a:rPr>
              <a:t>`)</a:t>
            </a:r>
            <a:r>
              <a:rPr lang="en-IN" sz="1800" dirty="0" smtClean="0">
                <a:solidFill>
                  <a:srgbClr val="E90919"/>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a:t>
            </a:r>
            <a:r>
              <a:rPr lang="en-IN" sz="1800" dirty="0" smtClean="0">
                <a:latin typeface="Arial" panose="020B0604020202020204" pitchFamily="34" charset="0"/>
                <a:cs typeface="Arial" panose="020B0604020202020204" pitchFamily="34" charset="0"/>
              </a:rPr>
              <a:t>dollar sign </a:t>
            </a:r>
            <a:r>
              <a:rPr lang="en-IN" sz="1800" dirty="0">
                <a:solidFill>
                  <a:srgbClr val="E90919"/>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and curly braces </a:t>
            </a:r>
            <a:r>
              <a:rPr lang="en-IN" sz="1800" dirty="0" smtClean="0">
                <a:solidFill>
                  <a:srgbClr val="E90919"/>
                </a:solidFill>
                <a:latin typeface="Arial" panose="020B0604020202020204" pitchFamily="34" charset="0"/>
                <a:cs typeface="Arial" panose="020B0604020202020204" pitchFamily="34" charset="0"/>
              </a:rPr>
              <a:t>${</a:t>
            </a:r>
            <a:r>
              <a:rPr lang="en-IN" sz="1800" dirty="0">
                <a:solidFill>
                  <a:srgbClr val="E90919"/>
                </a:solidFill>
                <a:latin typeface="Arial" panose="020B0604020202020204" pitchFamily="34" charset="0"/>
                <a:cs typeface="Arial" panose="020B0604020202020204" pitchFamily="34" charset="0"/>
              </a:rPr>
              <a:t>expression</a:t>
            </a:r>
            <a:r>
              <a:rPr lang="en-IN" sz="1800" dirty="0" smtClean="0">
                <a:solidFill>
                  <a:srgbClr val="E90919"/>
                </a:solidFill>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229709"/>
            <a:ext cx="86868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a:t>
            </a:r>
            <a:r>
              <a:rPr lang="en-IN" sz="2000" i="1" dirty="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x = "age"; person[x]</a:t>
            </a:r>
          </a:p>
        </p:txBody>
      </p:sp>
      <p:sp>
        <p:nvSpPr>
          <p:cNvPr id="11" name="Rectangle 10"/>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17714" y="3728391"/>
            <a:ext cx="8697686"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514600"/>
            <a:ext cx="6477000" cy="1477328"/>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28600" y="4217075"/>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609910"/>
            <a:ext cx="8686800" cy="1938992"/>
          </a:xfrm>
          <a:prstGeom prst="rect">
            <a:avLst/>
          </a:prstGeom>
          <a:solidFill>
            <a:schemeClr val="bg1"/>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39486" y="1295400"/>
            <a:ext cx="8599714"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"Vrushali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"3"</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"Sharmin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obj4</a:t>
            </a:r>
            <a:r>
              <a:rPr lang="en-IN" sz="2000" dirty="0">
                <a:solidFill>
                  <a:srgbClr val="D4D4D4"/>
                </a:solidFill>
                <a:latin typeface="Consolas" panose="020B0609020204030204" pitchFamily="49" charset="0"/>
              </a:rPr>
              <a:t> = {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obj4</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3" name="Rectangle 2"/>
          <p:cNvSpPr/>
          <p:nvPr/>
        </p:nvSpPr>
        <p:spPr>
          <a:xfrm>
            <a:off x="228600" y="2075856"/>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{x: 2}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990600"/>
            <a:ext cx="8850086" cy="2585323"/>
          </a:xfrm>
          <a:prstGeom prst="rect">
            <a:avLst/>
          </a:prstGeom>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4" name="Rectangle 3"/>
          <p:cNvSpPr/>
          <p:nvPr/>
        </p:nvSpPr>
        <p:spPr>
          <a:xfrm>
            <a:off x="141514" y="3810000"/>
            <a:ext cx="8850086" cy="2308324"/>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 = { </a:t>
            </a:r>
          </a:p>
          <a:p>
            <a:r>
              <a:rPr lang="en-IN" sz="1800" dirty="0" smtClean="0">
                <a:solidFill>
                  <a:srgbClr val="B5CEA8"/>
                </a:solidFill>
                <a:latin typeface="Consolas" panose="020B0609020204030204" pitchFamily="49" charset="0"/>
              </a:rPr>
              <a:t>    14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'Children (00-14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24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'Youth (15-24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'Adults (25-64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65</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'Seniors (65 years and over)'</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console.log(age.47</a:t>
            </a:r>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//This </a:t>
            </a:r>
            <a:r>
              <a:rPr lang="en-IN" sz="1800" dirty="0">
                <a:solidFill>
                  <a:srgbClr val="92D050"/>
                </a:solidFill>
                <a:latin typeface="Consolas" panose="020B0609020204030204" pitchFamily="49" charset="0"/>
              </a:rPr>
              <a:t>will throw an error</a:t>
            </a:r>
            <a:r>
              <a:rPr lang="en-IN" sz="1800" dirty="0">
                <a:solidFill>
                  <a:srgbClr val="92D050"/>
                </a:solidFill>
              </a:rPr>
              <a:t>​</a:t>
            </a:r>
            <a:endParaRPr lang="en-IN" sz="1800" dirty="0">
              <a:solidFill>
                <a:srgbClr val="92D050"/>
              </a:solidFill>
              <a:latin typeface="Consolas" panose="020B0609020204030204" pitchFamily="49" charset="0"/>
            </a:endParaRP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"64</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//Adults</a:t>
            </a:r>
            <a:endParaRPr lang="en-IN" sz="1800" b="0" dirty="0">
              <a:solidFill>
                <a:srgbClr val="92D050"/>
              </a:solidFill>
              <a:effectLst/>
              <a:latin typeface="Consolas" panose="020B0609020204030204" pitchFamily="49" charset="0"/>
            </a:endParaRPr>
          </a:p>
        </p:txBody>
      </p:sp>
      <p:cxnSp>
        <p:nvCxnSpPr>
          <p:cNvPr id="6" name="Straight Connector 5"/>
          <p:cNvCxnSpPr/>
          <p:nvPr/>
        </p:nvCxnSpPr>
        <p:spPr>
          <a:xfrm>
            <a:off x="185327" y="36576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192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personDetails</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personID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personAge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41</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smtClean="0">
                <a:solidFill>
                  <a:srgbClr val="DCDCAA"/>
                </a:solidFill>
                <a:latin typeface="Consolas" panose="020B0609020204030204" pitchFamily="49" charset="0"/>
              </a:rPr>
              <a:t>Person </a:t>
            </a:r>
            <a:r>
              <a:rPr lang="en-IN" sz="1800" dirty="0" smtClean="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personDetails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personAge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152400" y="29216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9" name="Rectangle 8"/>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30628" y="2845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proto</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 propertiesObject</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152400" y="2971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create</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lastName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'Bagde'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lastName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8858" y="1238071"/>
            <a:ext cx="89154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4" name="Rectangle 3"/>
          <p:cNvSpPr/>
          <p:nvPr/>
        </p:nvSpPr>
        <p:spPr>
          <a:xfrm>
            <a:off x="108858" y="2819400"/>
            <a:ext cx="89154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"9922...."</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41148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201851"/>
            <a:ext cx="3288080" cy="400110"/>
          </a:xfrm>
          <a:prstGeom prst="rect">
            <a:avLst/>
          </a:prstGeom>
        </p:spPr>
        <p:txBody>
          <a:bodyPr wrap="non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a:t>
            </a:r>
            <a:r>
              <a:rPr lang="en-US" sz="2000" dirty="0">
                <a:solidFill>
                  <a:srgbClr val="333333"/>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207248"/>
            <a:ext cx="2582758" cy="400110"/>
          </a:xfrm>
          <a:prstGeom prst="rect">
            <a:avLst/>
          </a:prstGeom>
        </p:spPr>
        <p:txBody>
          <a:bodyPr wrap="non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536174"/>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819400"/>
            <a:ext cx="8763000" cy="338554"/>
          </a:xfrm>
          <a:prstGeom prst="rect">
            <a:avLst/>
          </a:prstGeom>
        </p:spPr>
        <p:txBody>
          <a:bodyPr wrap="square">
            <a:spAutoFit/>
          </a:bodyPr>
          <a:lstStyle/>
          <a:p>
            <a:r>
              <a:rPr lang="en-IN" sz="16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3325601349"/>
              </p:ext>
            </p:extLst>
          </p:nvPr>
        </p:nvGraphicFramePr>
        <p:xfrm>
          <a:off x="152400" y="3200400"/>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743200"/>
            <a:ext cx="3733800" cy="2800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 y="0"/>
            <a:ext cx="4341875" cy="3105720"/>
          </a:xfrm>
          <a:prstGeom prst="rect">
            <a:avLst/>
          </a:prstGeom>
        </p:spPr>
      </p:pic>
      <p:pic>
        <p:nvPicPr>
          <p:cNvPr id="8" name="Picture 7"/>
          <p:cNvPicPr>
            <a:picLocks noChangeAspect="1"/>
          </p:cNvPicPr>
          <p:nvPr/>
        </p:nvPicPr>
        <p:blipFill>
          <a:blip r:embed="rId3"/>
          <a:stretch>
            <a:fillRect/>
          </a:stretch>
        </p:blipFill>
        <p:spPr>
          <a:xfrm>
            <a:off x="7075714" y="672713"/>
            <a:ext cx="1916567" cy="2433007"/>
          </a:xfrm>
          <a:prstGeom prst="rect">
            <a:avLst/>
          </a:prstGeom>
        </p:spPr>
      </p:pic>
      <p:pic>
        <p:nvPicPr>
          <p:cNvPr id="9" name="Picture 8"/>
          <p:cNvPicPr>
            <a:picLocks noChangeAspect="1"/>
          </p:cNvPicPr>
          <p:nvPr/>
        </p:nvPicPr>
        <p:blipFill>
          <a:blip r:embed="rId4"/>
          <a:stretch>
            <a:fillRect/>
          </a:stretch>
        </p:blipFill>
        <p:spPr>
          <a:xfrm>
            <a:off x="4661463" y="664100"/>
            <a:ext cx="1905000" cy="2494643"/>
          </a:xfrm>
          <a:prstGeom prst="rect">
            <a:avLst/>
          </a:prstGeom>
        </p:spPr>
      </p:pic>
      <p:pic>
        <p:nvPicPr>
          <p:cNvPr id="10" name="Picture 9"/>
          <p:cNvPicPr>
            <a:picLocks noChangeAspect="1"/>
          </p:cNvPicPr>
          <p:nvPr/>
        </p:nvPicPr>
        <p:blipFill>
          <a:blip r:embed="rId5"/>
          <a:stretch>
            <a:fillRect/>
          </a:stretch>
        </p:blipFill>
        <p:spPr>
          <a:xfrm>
            <a:off x="4604654" y="152400"/>
            <a:ext cx="1143000" cy="554525"/>
          </a:xfrm>
          <a:prstGeom prst="rect">
            <a:avLst/>
          </a:prstGeom>
        </p:spPr>
      </p:pic>
      <p:pic>
        <p:nvPicPr>
          <p:cNvPr id="11" name="Picture 10"/>
          <p:cNvPicPr>
            <a:picLocks noChangeAspect="1"/>
          </p:cNvPicPr>
          <p:nvPr/>
        </p:nvPicPr>
        <p:blipFill>
          <a:blip r:embed="rId6"/>
          <a:stretch>
            <a:fillRect/>
          </a:stretch>
        </p:blipFill>
        <p:spPr>
          <a:xfrm>
            <a:off x="7075714" y="143235"/>
            <a:ext cx="762000" cy="582706"/>
          </a:xfrm>
          <a:prstGeom prst="rect">
            <a:avLst/>
          </a:prstGeom>
        </p:spPr>
      </p:pic>
      <p:pic>
        <p:nvPicPr>
          <p:cNvPr id="12" name="Picture 11"/>
          <p:cNvPicPr>
            <a:picLocks noChangeAspect="1"/>
          </p:cNvPicPr>
          <p:nvPr/>
        </p:nvPicPr>
        <p:blipFill>
          <a:blip r:embed="rId7"/>
          <a:stretch>
            <a:fillRect/>
          </a:stretch>
        </p:blipFill>
        <p:spPr>
          <a:xfrm>
            <a:off x="228600" y="3352800"/>
            <a:ext cx="819150" cy="476250"/>
          </a:xfrm>
          <a:prstGeom prst="rect">
            <a:avLst/>
          </a:prstGeom>
        </p:spPr>
      </p:pic>
      <p:sp>
        <p:nvSpPr>
          <p:cNvPr id="2" name="Rectangle 1"/>
          <p:cNvSpPr/>
          <p:nvPr/>
        </p:nvSpPr>
        <p:spPr>
          <a:xfrm>
            <a:off x="2462548" y="3418114"/>
            <a:ext cx="4994166" cy="3046988"/>
          </a:xfrm>
          <a:prstGeom prst="rect">
            <a:avLst/>
          </a:prstGeom>
        </p:spPr>
        <p:txBody>
          <a:bodyPr wrap="square">
            <a:spAutoFit/>
          </a:bodyPr>
          <a:lstStyle/>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 </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r>
            <a:br>
              <a:rPr lang="en-IN" dirty="0">
                <a:solidFill>
                  <a:srgbClr val="D4D4D4"/>
                </a:solidFill>
                <a:latin typeface="Consolas" panose="020B0609020204030204" pitchFamily="49" charset="0"/>
              </a:rPr>
            </a:br>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&lt;</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&amp;&amp;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cxnSp>
        <p:nvCxnSpPr>
          <p:cNvPr id="5" name="Straight Connector 4"/>
          <p:cNvCxnSpPr/>
          <p:nvPr/>
        </p:nvCxnSpPr>
        <p:spPr>
          <a:xfrm>
            <a:off x="6781800" y="228600"/>
            <a:ext cx="0" cy="2895600"/>
          </a:xfrm>
          <a:prstGeom prst="line">
            <a:avLst/>
          </a:prstGeom>
          <a:ln w="22225">
            <a:solidFill>
              <a:srgbClr val="00FF8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60469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769441"/>
          </a:xfrm>
          <a:prstGeom prst="rect">
            <a:avLst/>
          </a:prstGeom>
          <a:solidFill>
            <a:schemeClr val="bg1"/>
          </a:solidFill>
        </p:spPr>
        <p:txBody>
          <a:bodyPr wrap="square">
            <a:spAutoFit/>
          </a:bodyPr>
          <a:lstStyle/>
          <a:p>
            <a:r>
              <a:rPr lang="en-IN" sz="2200" i="1" dirty="0" smtClean="0">
                <a:solidFill>
                  <a:srgbClr val="E90919"/>
                </a:solidFill>
                <a:latin typeface="Arial" panose="020B0604020202020204" pitchFamily="34" charset="0"/>
                <a:cs typeface="Arial" panose="020B0604020202020204" pitchFamily="34" charset="0"/>
              </a:rPr>
              <a:t>Note: That </a:t>
            </a:r>
            <a:r>
              <a:rPr lang="en-IN" sz="2200" i="1" dirty="0">
                <a:solidFill>
                  <a:srgbClr val="E90919"/>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862552108"/>
              </p:ext>
            </p:extLst>
          </p:nvPr>
        </p:nvGraphicFramePr>
        <p:xfrm>
          <a:off x="152400" y="2928620"/>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94657755"/>
              </p:ext>
            </p:extLst>
          </p:nvPr>
        </p:nvGraphicFramePr>
        <p:xfrm>
          <a:off x="152400" y="2936240"/>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527477"/>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sp>
        <p:nvSpPr>
          <p:cNvPr id="13" name="Rectangle 12"/>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916953781"/>
              </p:ext>
            </p:extLst>
          </p:nvPr>
        </p:nvGraphicFramePr>
        <p:xfrm>
          <a:off x="152400" y="31953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586335"/>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grpSp>
        <p:nvGrpSpPr>
          <p:cNvPr id="10" name="Group 9"/>
          <p:cNvGrpSpPr/>
          <p:nvPr/>
        </p:nvGrpSpPr>
        <p:grpSpPr>
          <a:xfrm>
            <a:off x="990601" y="3349567"/>
            <a:ext cx="6866924" cy="1660254"/>
            <a:chOff x="990601" y="3349567"/>
            <a:chExt cx="6866924" cy="1660254"/>
          </a:xfrm>
        </p:grpSpPr>
        <p:pic>
          <p:nvPicPr>
            <p:cNvPr id="33" name="Picture 32"/>
            <p:cNvPicPr>
              <a:picLocks noChangeAspect="1"/>
            </p:cNvPicPr>
            <p:nvPr/>
          </p:nvPicPr>
          <p:blipFill>
            <a:blip r:embed="rId2"/>
            <a:stretch>
              <a:fillRect/>
            </a:stretch>
          </p:blipFill>
          <p:spPr>
            <a:xfrm>
              <a:off x="1579451" y="4517570"/>
              <a:ext cx="629435" cy="387345"/>
            </a:xfrm>
            <a:prstGeom prst="rect">
              <a:avLst/>
            </a:prstGeom>
          </p:spPr>
        </p:pic>
        <p:pic>
          <p:nvPicPr>
            <p:cNvPr id="34" name="Picture 33"/>
            <p:cNvPicPr>
              <a:picLocks noChangeAspect="1"/>
            </p:cNvPicPr>
            <p:nvPr/>
          </p:nvPicPr>
          <p:blipFill>
            <a:blip r:embed="rId3"/>
            <a:stretch>
              <a:fillRect/>
            </a:stretch>
          </p:blipFill>
          <p:spPr>
            <a:xfrm>
              <a:off x="4058228" y="4543707"/>
              <a:ext cx="661713" cy="427693"/>
            </a:xfrm>
            <a:prstGeom prst="rect">
              <a:avLst/>
            </a:prstGeom>
          </p:spPr>
        </p:pic>
        <p:pic>
          <p:nvPicPr>
            <p:cNvPr id="35" name="Picture 34"/>
            <p:cNvPicPr>
              <a:picLocks noChangeAspect="1"/>
            </p:cNvPicPr>
            <p:nvPr/>
          </p:nvPicPr>
          <p:blipFill>
            <a:blip r:embed="rId4"/>
            <a:stretch>
              <a:fillRect/>
            </a:stretch>
          </p:blipFill>
          <p:spPr>
            <a:xfrm>
              <a:off x="6969544" y="4517571"/>
              <a:ext cx="572947" cy="492250"/>
            </a:xfrm>
            <a:prstGeom prst="rect">
              <a:avLst/>
            </a:prstGeom>
          </p:spPr>
        </p:pic>
        <p:grpSp>
          <p:nvGrpSpPr>
            <p:cNvPr id="4" name="Group 3"/>
            <p:cNvGrpSpPr/>
            <p:nvPr/>
          </p:nvGrpSpPr>
          <p:grpSpPr>
            <a:xfrm>
              <a:off x="3573940" y="3349567"/>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349567"/>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368832"/>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grpSp>
        <p:nvGrpSpPr>
          <p:cNvPr id="3" name="Group 2"/>
          <p:cNvGrpSpPr/>
          <p:nvPr/>
        </p:nvGrpSpPr>
        <p:grpSpPr>
          <a:xfrm>
            <a:off x="304800"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304800"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
        <p:nvSpPr>
          <p:cNvPr id="9" name="Rectangle 8"/>
          <p:cNvSpPr/>
          <p:nvPr/>
        </p:nvSpPr>
        <p:spPr>
          <a:xfrm>
            <a:off x="3124200" y="121186"/>
            <a:ext cx="5783756" cy="1815882"/>
          </a:xfrm>
          <a:prstGeom prst="rect">
            <a:avLst/>
          </a:prstGeom>
        </p:spPr>
        <p:txBody>
          <a:bodyPr wrap="square">
            <a:spAutoFit/>
          </a:bodyPr>
          <a:lstStyle/>
          <a:p>
            <a:r>
              <a:rPr lang="en-IN" sz="2800" dirty="0">
                <a:solidFill>
                  <a:srgbClr val="FF7F27"/>
                </a:solidFill>
                <a:latin typeface="Segoe UI Light" panose="020B0502040204020203" pitchFamily="34" charset="0"/>
                <a:cs typeface="Segoe UI Light" panose="020B0502040204020203" pitchFamily="34" charset="0"/>
              </a:rPr>
              <a:t>Comparison operators — operators that compare values and return true or false. The operators include: &gt;, &lt;, &gt;=, </a:t>
            </a:r>
            <a:r>
              <a:rPr lang="en-IN" sz="2800" dirty="0" smtClean="0">
                <a:solidFill>
                  <a:srgbClr val="FF7F27"/>
                </a:solidFill>
                <a:latin typeface="Segoe UI Light" panose="020B0502040204020203" pitchFamily="34" charset="0"/>
                <a:cs typeface="Segoe UI Light" panose="020B0502040204020203" pitchFamily="34" charset="0"/>
              </a:rPr>
              <a:t>&lt;=</a:t>
            </a:r>
            <a:r>
              <a:rPr lang="en-IN" sz="2800" dirty="0">
                <a:solidFill>
                  <a:srgbClr val="FF7F27"/>
                </a:solidFill>
                <a:latin typeface="Segoe UI Light" panose="020B0502040204020203" pitchFamily="34" charset="0"/>
                <a:cs typeface="Segoe UI Light" panose="020B0502040204020203" pitchFamily="34" charset="0"/>
              </a:rPr>
              <a:t>, ==</a:t>
            </a:r>
            <a:r>
              <a:rPr lang="en-IN" sz="2800" dirty="0" smtClean="0">
                <a:solidFill>
                  <a:srgbClr val="FF7F27"/>
                </a:solidFill>
                <a:latin typeface="Segoe UI Light" panose="020B0502040204020203" pitchFamily="34" charset="0"/>
                <a:cs typeface="Segoe UI Light" panose="020B0502040204020203" pitchFamily="34" charset="0"/>
              </a:rPr>
              <a:t>, </a:t>
            </a:r>
            <a:r>
              <a:rPr lang="en-IN" sz="2800" dirty="0">
                <a:solidFill>
                  <a:srgbClr val="FF7F27"/>
                </a:solidFill>
                <a:latin typeface="Segoe UI Light" panose="020B0502040204020203" pitchFamily="34" charset="0"/>
                <a:cs typeface="Segoe UI Light" panose="020B0502040204020203" pitchFamily="34" charset="0"/>
              </a:rPr>
              <a:t>===, and !==.</a:t>
            </a:r>
          </a:p>
        </p:txBody>
      </p:sp>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514600"/>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1"/>
          <p:cNvSpPr>
            <a:spLocks noChangeArrowheads="1"/>
          </p:cNvSpPr>
          <p:nvPr/>
        </p:nvSpPr>
        <p:spPr bwMode="auto">
          <a:xfrm>
            <a:off x="152400" y="29867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1"/>
          <p:cNvSpPr>
            <a:spLocks noChangeArrowheads="1"/>
          </p:cNvSpPr>
          <p:nvPr/>
        </p:nvSpPr>
        <p:spPr bwMode="auto">
          <a:xfrm>
            <a:off x="152400" y="3284310"/>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74172" y="3475672"/>
            <a:ext cx="878477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is 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not the student"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17112</TotalTime>
  <Words>16494</Words>
  <Application>Microsoft Office PowerPoint</Application>
  <PresentationFormat>On-screen Show (4:3)</PresentationFormat>
  <Paragraphs>2571</Paragraphs>
  <Slides>251</Slides>
  <Notes>29</Notes>
  <HiddenSlides>1</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251</vt:i4>
      </vt:variant>
    </vt:vector>
  </HeadingPairs>
  <TitlesOfParts>
    <vt:vector size="274" baseType="lpstr">
      <vt:lpstr>NSimSun</vt:lpstr>
      <vt:lpstr>SimSun</vt:lpstr>
      <vt:lpstr>aleoregular</vt:lpstr>
      <vt:lpstr>Arial</vt:lpstr>
      <vt:lpstr>Arial</vt:lpstr>
      <vt:lpstr>Calibri</vt:lpstr>
      <vt:lpstr>Calibri Light</vt:lpstr>
      <vt:lpstr>Cambria</vt:lpstr>
      <vt:lpstr>Cardo</vt:lpstr>
      <vt:lpstr>Century</vt:lpstr>
      <vt:lpstr>Consolas</vt:lpstr>
      <vt:lpstr>Courier New</vt:lpstr>
      <vt:lpstr>inherit</vt:lpstr>
      <vt:lpstr>medium-content-serif-font</vt:lpstr>
      <vt:lpstr>Open Sans</vt:lpstr>
      <vt:lpstr>Roboto</vt:lpstr>
      <vt:lpstr>Segoe Print</vt:lpstr>
      <vt:lpstr>Segoe UI</vt:lpstr>
      <vt:lpstr>Segoe UI Light</vt:lpstr>
      <vt:lpstr>Times New Roman</vt:lpstr>
      <vt:lpstr>Verdana</vt:lpstr>
      <vt:lpstr>Wingdings</vt:lpstr>
      <vt:lpstr>Office Theme</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3198</cp:revision>
  <cp:lastPrinted>1601-01-01T00:00:00Z</cp:lastPrinted>
  <dcterms:created xsi:type="dcterms:W3CDTF">2001-07-06T15:43:27Z</dcterms:created>
  <dcterms:modified xsi:type="dcterms:W3CDTF">2018-10-30T10:32:52Z</dcterms:modified>
  <cp:category>HTML Programming</cp:category>
</cp:coreProperties>
</file>