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497" r:id="rId2"/>
    <p:sldId id="472" r:id="rId3"/>
    <p:sldId id="667" r:id="rId4"/>
    <p:sldId id="668" r:id="rId5"/>
    <p:sldId id="868" r:id="rId6"/>
    <p:sldId id="845" r:id="rId7"/>
    <p:sldId id="810" r:id="rId8"/>
    <p:sldId id="811" r:id="rId9"/>
    <p:sldId id="816" r:id="rId10"/>
    <p:sldId id="824" r:id="rId11"/>
    <p:sldId id="825" r:id="rId12"/>
    <p:sldId id="865" r:id="rId13"/>
    <p:sldId id="866" r:id="rId14"/>
    <p:sldId id="840" r:id="rId15"/>
    <p:sldId id="841" r:id="rId16"/>
    <p:sldId id="826" r:id="rId17"/>
    <p:sldId id="837" r:id="rId18"/>
    <p:sldId id="844" r:id="rId19"/>
    <p:sldId id="842" r:id="rId20"/>
    <p:sldId id="843" r:id="rId21"/>
    <p:sldId id="838" r:id="rId22"/>
    <p:sldId id="839" r:id="rId23"/>
    <p:sldId id="834" r:id="rId24"/>
    <p:sldId id="880" r:id="rId25"/>
    <p:sldId id="883" r:id="rId26"/>
    <p:sldId id="884" r:id="rId27"/>
    <p:sldId id="835" r:id="rId28"/>
    <p:sldId id="873" r:id="rId29"/>
    <p:sldId id="874" r:id="rId30"/>
    <p:sldId id="885" r:id="rId31"/>
    <p:sldId id="871" r:id="rId32"/>
    <p:sldId id="836" r:id="rId33"/>
    <p:sldId id="881" r:id="rId34"/>
    <p:sldId id="882" r:id="rId35"/>
    <p:sldId id="869" r:id="rId36"/>
    <p:sldId id="870" r:id="rId37"/>
    <p:sldId id="877" r:id="rId38"/>
    <p:sldId id="872" r:id="rId39"/>
    <p:sldId id="875" r:id="rId40"/>
    <p:sldId id="876" r:id="rId41"/>
    <p:sldId id="822" r:id="rId42"/>
    <p:sldId id="823" r:id="rId43"/>
    <p:sldId id="820" r:id="rId44"/>
    <p:sldId id="821" r:id="rId45"/>
    <p:sldId id="867" r:id="rId46"/>
    <p:sldId id="793" r:id="rId47"/>
    <p:sldId id="792" r:id="rId48"/>
    <p:sldId id="795" r:id="rId49"/>
    <p:sldId id="796" r:id="rId50"/>
    <p:sldId id="814" r:id="rId51"/>
    <p:sldId id="815" r:id="rId52"/>
    <p:sldId id="832" r:id="rId53"/>
    <p:sldId id="833" r:id="rId54"/>
    <p:sldId id="863" r:id="rId55"/>
    <p:sldId id="864" r:id="rId56"/>
    <p:sldId id="831" r:id="rId57"/>
    <p:sldId id="847" r:id="rId58"/>
    <p:sldId id="848" r:id="rId59"/>
    <p:sldId id="850" r:id="rId60"/>
    <p:sldId id="849" r:id="rId61"/>
    <p:sldId id="851" r:id="rId62"/>
    <p:sldId id="852" r:id="rId63"/>
    <p:sldId id="853" r:id="rId64"/>
    <p:sldId id="854" r:id="rId65"/>
    <p:sldId id="855" r:id="rId66"/>
    <p:sldId id="856" r:id="rId67"/>
    <p:sldId id="857" r:id="rId68"/>
    <p:sldId id="858" r:id="rId69"/>
    <p:sldId id="859" r:id="rId70"/>
    <p:sldId id="860" r:id="rId71"/>
    <p:sldId id="861" r:id="rId72"/>
    <p:sldId id="878" r:id="rId73"/>
    <p:sldId id="879" r:id="rId74"/>
    <p:sldId id="846" r:id="rId75"/>
    <p:sldId id="797" r:id="rId76"/>
    <p:sldId id="862" r:id="rId77"/>
    <p:sldId id="886"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053E"/>
    <a:srgbClr val="28233D"/>
    <a:srgbClr val="E80647"/>
    <a:srgbClr val="2E3032"/>
    <a:srgbClr val="1C2944"/>
    <a:srgbClr val="5CD153"/>
    <a:srgbClr val="626262"/>
    <a:srgbClr val="D3CFE3"/>
    <a:srgbClr val="483F69"/>
    <a:srgbClr val="333E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7" name="Title 2"/>
          <p:cNvSpPr>
            <a:spLocks noGrp="1"/>
          </p:cNvSpPr>
          <p:nvPr>
            <p:ph type="ctrTitle"/>
          </p:nvPr>
        </p:nvSpPr>
        <p:spPr>
          <a:xfrm>
            <a:off x="0" y="4572000"/>
            <a:ext cx="9144000" cy="990600"/>
          </a:xfrm>
        </p:spPr>
        <p:txBody>
          <a:bodyPr vert="horz" anchor="t" anchorCtr="0">
            <a:noAutofit/>
          </a:bodyPr>
          <a:lstStyle/>
          <a:p>
            <a:r>
              <a:rPr lang="en-US" sz="6000" b="1" i="1" dirty="0" smtClean="0">
                <a:solidFill>
                  <a:srgbClr val="00B0F0"/>
                </a:solidFill>
                <a:latin typeface="SimSun" panose="02010600030101010101" pitchFamily="2" charset="-122"/>
                <a:ea typeface="SimSun" panose="02010600030101010101" pitchFamily="2" charset="-122"/>
                <a:cs typeface="Arial" pitchFamily="34" charset="0"/>
              </a:rPr>
              <a:t>Python</a:t>
            </a:r>
            <a:endParaRPr lang="en-US" sz="60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8"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
        <p:nvSpPr>
          <p:cNvPr id="3" name="Rectangle 2"/>
          <p:cNvSpPr/>
          <p:nvPr/>
        </p:nvSpPr>
        <p:spPr>
          <a:xfrm>
            <a:off x="224925" y="1304835"/>
            <a:ext cx="8883449" cy="1261884"/>
          </a:xfrm>
          <a:prstGeom prst="rect">
            <a:avLst/>
          </a:prstGeom>
        </p:spPr>
        <p:txBody>
          <a:bodyPr wrap="square">
            <a:spAutoFit/>
          </a:bodyPr>
          <a:lstStyle/>
          <a:p>
            <a:r>
              <a:rPr lang="en-IN" sz="3800" dirty="0">
                <a:solidFill>
                  <a:srgbClr val="FF0000"/>
                </a:solidFill>
                <a:latin typeface="Segoe Print" panose="02000600000000000000" pitchFamily="2" charset="0"/>
              </a:rPr>
              <a:t>I am what I feed my mind.</a:t>
            </a:r>
          </a:p>
          <a:p>
            <a:r>
              <a:rPr lang="en-IN" sz="3800" dirty="0">
                <a:solidFill>
                  <a:srgbClr val="FF0000"/>
                </a:solidFill>
                <a:latin typeface="Segoe Print" panose="02000600000000000000" pitchFamily="2" charset="0"/>
              </a:rPr>
              <a:t>I am what I read, watch and hear.</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smtClean="0"/>
              <a:t>objects, values and types</a:t>
            </a:r>
            <a:endParaRPr lang="en-US" dirty="0"/>
          </a:p>
        </p:txBody>
      </p:sp>
      <p:sp>
        <p:nvSpPr>
          <p:cNvPr id="3" name="Rectangle 2"/>
          <p:cNvSpPr/>
          <p:nvPr/>
        </p:nvSpPr>
        <p:spPr>
          <a:xfrm>
            <a:off x="152400" y="2971800"/>
            <a:ext cx="8839200" cy="1323439"/>
          </a:xfrm>
          <a:prstGeom prst="rect">
            <a:avLst/>
          </a:prstGeom>
          <a:solidFill>
            <a:schemeClr val="bg1"/>
          </a:solidFill>
        </p:spPr>
        <p:txBody>
          <a:bodyPr wrap="square">
            <a:spAutoFit/>
          </a:bodyPr>
          <a:lstStyle/>
          <a:p>
            <a:pPr algn="just"/>
            <a:r>
              <a:rPr lang="en-IN" sz="2000" dirty="0">
                <a:latin typeface="Arial" panose="020B0604020202020204" pitchFamily="34" charset="0"/>
                <a:cs typeface="Arial" panose="020B0604020202020204" pitchFamily="34" charset="0"/>
              </a:rPr>
              <a:t>All data in a Python program is represented by objects. Every object has an identity, a type and a value. An object’s identity never changes once it has been created. The </a:t>
            </a:r>
            <a:r>
              <a:rPr lang="en-IN" sz="2000" b="1" dirty="0">
                <a:solidFill>
                  <a:srgbClr val="298AE5"/>
                </a:solidFill>
                <a:latin typeface="Arial" panose="020B0604020202020204" pitchFamily="34" charset="0"/>
                <a:cs typeface="Arial" panose="020B0604020202020204" pitchFamily="34" charset="0"/>
              </a:rPr>
              <a:t>'is'</a:t>
            </a:r>
            <a:r>
              <a:rPr lang="en-IN" sz="2000" dirty="0">
                <a:latin typeface="Arial" panose="020B0604020202020204" pitchFamily="34" charset="0"/>
                <a:cs typeface="Arial" panose="020B0604020202020204" pitchFamily="34" charset="0"/>
              </a:rPr>
              <a:t> operator compares the identity of two objects; the </a:t>
            </a:r>
            <a:r>
              <a:rPr lang="en-IN" sz="2000" dirty="0">
                <a:solidFill>
                  <a:srgbClr val="298AE5"/>
                </a:solidFill>
                <a:latin typeface="Arial" panose="020B0604020202020204" pitchFamily="34" charset="0"/>
                <a:cs typeface="Arial" panose="020B0604020202020204" pitchFamily="34" charset="0"/>
              </a:rPr>
              <a:t>'</a:t>
            </a:r>
            <a:r>
              <a:rPr lang="en-IN" sz="2000" b="1" dirty="0">
                <a:solidFill>
                  <a:srgbClr val="298AE5"/>
                </a:solidFill>
                <a:latin typeface="Arial" panose="020B0604020202020204" pitchFamily="34" charset="0"/>
                <a:cs typeface="Arial" panose="020B0604020202020204" pitchFamily="34" charset="0"/>
              </a:rPr>
              <a:t>id()</a:t>
            </a:r>
            <a:r>
              <a:rPr lang="en-IN" sz="2000" dirty="0">
                <a:solidFill>
                  <a:srgbClr val="298AE5"/>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function returns an integer representing its identity.</a:t>
            </a:r>
          </a:p>
        </p:txBody>
      </p:sp>
    </p:spTree>
    <p:extLst>
      <p:ext uri="{BB962C8B-B14F-4D97-AF65-F5344CB8AC3E}">
        <p14:creationId xmlns:p14="http://schemas.microsoft.com/office/powerpoint/2010/main" val="11016389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int, float, and complex</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228600" y="3431738"/>
            <a:ext cx="8686800" cy="400110"/>
          </a:xfrm>
          <a:prstGeom prst="rect">
            <a:avLst/>
          </a:prstGeom>
          <a:solidFill>
            <a:srgbClr val="FFFF00"/>
          </a:solidFill>
        </p:spPr>
        <p:txBody>
          <a:bodyPr wrap="square">
            <a:spAutoFit/>
          </a:bodyPr>
          <a:lstStyle/>
          <a:p>
            <a:r>
              <a:rPr lang="en-IN" sz="2000" dirty="0">
                <a:latin typeface="Arial" panose="020B0604020202020204" pitchFamily="34" charset="0"/>
                <a:cs typeface="Arial" panose="020B0604020202020204" pitchFamily="34" charset="0"/>
              </a:rPr>
              <a:t>In python, you can put 'j' or 'J' after a number to make it </a:t>
            </a:r>
            <a:r>
              <a:rPr lang="en-IN" sz="2000" dirty="0" smtClean="0">
                <a:latin typeface="Arial" panose="020B0604020202020204" pitchFamily="34" charset="0"/>
                <a:cs typeface="Arial" panose="020B0604020202020204" pitchFamily="34" charset="0"/>
              </a:rPr>
              <a:t>imaginary.</a:t>
            </a:r>
            <a:endParaRPr lang="en-IN" sz="2000" dirty="0">
              <a:latin typeface="Arial" panose="020B0604020202020204" pitchFamily="34" charset="0"/>
              <a:cs typeface="Arial" panose="020B0604020202020204" pitchFamily="34" charset="0"/>
            </a:endParaRPr>
          </a:p>
        </p:txBody>
      </p:sp>
      <p:sp>
        <p:nvSpPr>
          <p:cNvPr id="10" name="Rectangle 9"/>
          <p:cNvSpPr/>
          <p:nvPr/>
        </p:nvSpPr>
        <p:spPr>
          <a:xfrm>
            <a:off x="228600" y="914400"/>
            <a:ext cx="86868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Integers can be of any length, it is only limited by the memory available.</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A floating point number is accurate up to 15 decimal places.</a:t>
            </a:r>
          </a:p>
        </p:txBody>
      </p:sp>
      <p:sp>
        <p:nvSpPr>
          <p:cNvPr id="11" name="Rectangle 10"/>
          <p:cNvSpPr/>
          <p:nvPr/>
        </p:nvSpPr>
        <p:spPr>
          <a:xfrm>
            <a:off x="228600" y="3954135"/>
            <a:ext cx="8686800" cy="456535"/>
          </a:xfrm>
          <a:prstGeom prst="rect">
            <a:avLst/>
          </a:prstGeom>
        </p:spPr>
        <p:txBody>
          <a:bodyPr wrap="square">
            <a:spAutoFit/>
          </a:bodyPr>
          <a:lstStyle/>
          <a:p>
            <a:pPr>
              <a:lnSpc>
                <a:spcPct val="150000"/>
              </a:lnSpc>
            </a:pPr>
            <a:r>
              <a:rPr lang="en-IN" dirty="0">
                <a:latin typeface="Arial" panose="020B0604020202020204" pitchFamily="34" charset="0"/>
                <a:cs typeface="Arial" panose="020B0604020202020204" pitchFamily="34" charset="0"/>
              </a:rPr>
              <a:t>A complex number has some built-in </a:t>
            </a:r>
            <a:r>
              <a:rPr lang="en-IN" dirty="0" smtClean="0">
                <a:latin typeface="Arial" panose="020B0604020202020204" pitchFamily="34" charset="0"/>
                <a:cs typeface="Arial" panose="020B0604020202020204" pitchFamily="34" charset="0"/>
              </a:rPr>
              <a:t>accessory:</a:t>
            </a:r>
            <a:endParaRPr lang="en-IN" dirty="0">
              <a:solidFill>
                <a:srgbClr val="298AE5"/>
              </a:solidFill>
              <a:latin typeface="Arial" panose="020B0604020202020204" pitchFamily="34" charset="0"/>
              <a:cs typeface="Arial" panose="020B0604020202020204" pitchFamily="34" charset="0"/>
            </a:endParaRPr>
          </a:p>
        </p:txBody>
      </p:sp>
      <p:sp>
        <p:nvSpPr>
          <p:cNvPr id="12" name="Rectangle 11"/>
          <p:cNvSpPr/>
          <p:nvPr/>
        </p:nvSpPr>
        <p:spPr>
          <a:xfrm>
            <a:off x="228600" y="4334470"/>
            <a:ext cx="2057400" cy="923330"/>
          </a:xfrm>
          <a:prstGeom prst="rect">
            <a:avLst/>
          </a:prstGeom>
        </p:spPr>
        <p:txBody>
          <a:bodyPr wrap="square">
            <a:spAutoFit/>
          </a:bodyPr>
          <a:lstStyle/>
          <a:p>
            <a:pPr>
              <a:lnSpc>
                <a:spcPct val="150000"/>
              </a:lnSpc>
            </a:pPr>
            <a:r>
              <a:rPr lang="sv-SE" dirty="0">
                <a:solidFill>
                  <a:srgbClr val="298AE5"/>
                </a:solidFill>
                <a:latin typeface="Arial" panose="020B0604020202020204" pitchFamily="34" charset="0"/>
                <a:cs typeface="Arial" panose="020B0604020202020204" pitchFamily="34" charset="0"/>
              </a:rPr>
              <a:t>x</a:t>
            </a:r>
            <a:r>
              <a:rPr lang="sv-SE" dirty="0" smtClean="0">
                <a:solidFill>
                  <a:srgbClr val="298AE5"/>
                </a:solidFill>
                <a:latin typeface="Arial" panose="020B0604020202020204" pitchFamily="34" charset="0"/>
                <a:cs typeface="Arial" panose="020B0604020202020204" pitchFamily="34" charset="0"/>
              </a:rPr>
              <a:t>.real</a:t>
            </a:r>
          </a:p>
          <a:p>
            <a:pPr>
              <a:lnSpc>
                <a:spcPct val="150000"/>
              </a:lnSpc>
            </a:pPr>
            <a:r>
              <a:rPr lang="sv-SE" dirty="0" smtClean="0">
                <a:solidFill>
                  <a:srgbClr val="298AE5"/>
                </a:solidFill>
                <a:latin typeface="Arial" panose="020B0604020202020204" pitchFamily="34" charset="0"/>
                <a:cs typeface="Arial" panose="020B0604020202020204" pitchFamily="34" charset="0"/>
              </a:rPr>
              <a:t>x.imag</a:t>
            </a:r>
          </a:p>
        </p:txBody>
      </p:sp>
      <p:sp>
        <p:nvSpPr>
          <p:cNvPr id="3" name="Rectangle 2"/>
          <p:cNvSpPr/>
          <p:nvPr/>
        </p:nvSpPr>
        <p:spPr>
          <a:xfrm>
            <a:off x="228600" y="1897771"/>
            <a:ext cx="5410200" cy="1323439"/>
          </a:xfrm>
          <a:prstGeom prst="rect">
            <a:avLst/>
          </a:prstGeom>
        </p:spPr>
        <p:txBody>
          <a:bodyPr wrap="square">
            <a:spAutoFit/>
          </a:bodyPr>
          <a:lstStyle/>
          <a:p>
            <a:r>
              <a:rPr lang="en-IN" sz="2000" dirty="0">
                <a:solidFill>
                  <a:srgbClr val="D3AF86"/>
                </a:solidFill>
                <a:latin typeface="Consolas" panose="020B0609020204030204" pitchFamily="49" charset="0"/>
              </a:rPr>
              <a:t>&gt;&gt;&gt; a = </a:t>
            </a:r>
            <a:r>
              <a:rPr lang="en-IN" sz="2000" dirty="0">
                <a:solidFill>
                  <a:srgbClr val="F79A32"/>
                </a:solidFill>
                <a:latin typeface="Consolas" panose="020B0609020204030204" pitchFamily="49" charset="0"/>
              </a:rPr>
              <a:t>1234567890123456789</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b = </a:t>
            </a:r>
            <a:r>
              <a:rPr lang="en-IN" sz="2000" dirty="0">
                <a:solidFill>
                  <a:srgbClr val="F79A32"/>
                </a:solidFill>
                <a:latin typeface="Consolas" panose="020B0609020204030204" pitchFamily="49" charset="0"/>
              </a:rPr>
              <a:t>0.1234567890123456789</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c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2</a:t>
            </a:r>
            <a:r>
              <a:rPr lang="en-IN" sz="2000" dirty="0">
                <a:solidFill>
                  <a:srgbClr val="98676A"/>
                </a:solidFill>
                <a:latin typeface="Consolas" panose="020B0609020204030204" pitchFamily="49" charset="0"/>
              </a:rPr>
              <a:t>j</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x = complex(</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6" name="Rectangle 5"/>
          <p:cNvSpPr/>
          <p:nvPr/>
        </p:nvSpPr>
        <p:spPr>
          <a:xfrm>
            <a:off x="5638800" y="1897771"/>
            <a:ext cx="2903517" cy="1015663"/>
          </a:xfrm>
          <a:prstGeom prst="rect">
            <a:avLst/>
          </a:prstGeom>
        </p:spPr>
        <p:txBody>
          <a:bodyPr wrap="square">
            <a:spAutoFit/>
          </a:bodyPr>
          <a:lstStyle/>
          <a:p>
            <a:r>
              <a:rPr lang="en-IN" sz="2000" dirty="0">
                <a:solidFill>
                  <a:srgbClr val="D3AF86"/>
                </a:solidFill>
                <a:latin typeface="Consolas" panose="020B0609020204030204" pitchFamily="49" charset="0"/>
              </a:rPr>
              <a:t>[d1, d2] = [</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5</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[d1, d2] = [d2, d1]</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(d1, d2)</a:t>
            </a:r>
            <a:endParaRPr lang="en-IN" sz="2000" b="0" dirty="0">
              <a:solidFill>
                <a:srgbClr val="D3AF86"/>
              </a:solidFill>
              <a:effectLst/>
              <a:latin typeface="Consolas" panose="020B0609020204030204" pitchFamily="49" charset="0"/>
            </a:endParaRPr>
          </a:p>
        </p:txBody>
      </p:sp>
      <p:grpSp>
        <p:nvGrpSpPr>
          <p:cNvPr id="14" name="Group 13"/>
          <p:cNvGrpSpPr/>
          <p:nvPr/>
        </p:nvGrpSpPr>
        <p:grpSpPr>
          <a:xfrm>
            <a:off x="5951517" y="4953000"/>
            <a:ext cx="2590800" cy="1169551"/>
            <a:chOff x="5791200" y="4964191"/>
            <a:chExt cx="2590800" cy="1169551"/>
          </a:xfrm>
        </p:grpSpPr>
        <p:sp>
          <p:nvSpPr>
            <p:cNvPr id="4" name="Rectangle 3"/>
            <p:cNvSpPr/>
            <p:nvPr/>
          </p:nvSpPr>
          <p:spPr>
            <a:xfrm>
              <a:off x="5791200" y="5425856"/>
              <a:ext cx="2590800" cy="707886"/>
            </a:xfrm>
            <a:prstGeom prst="rect">
              <a:avLst/>
            </a:prstGeom>
          </p:spPr>
          <p:txBody>
            <a:bodyPr wrap="square">
              <a:spAutoFit/>
            </a:bodyPr>
            <a:lstStyle/>
            <a:p>
              <a:r>
                <a:rPr lang="en-IN" sz="2000" dirty="0">
                  <a:solidFill>
                    <a:srgbClr val="D3AF86"/>
                  </a:solidFill>
                  <a:latin typeface="Consolas" panose="020B0609020204030204" pitchFamily="49" charset="0"/>
                </a:rPr>
                <a:t>_x = </a:t>
              </a:r>
              <a:r>
                <a:rPr lang="en-IN" sz="2000" dirty="0">
                  <a:solidFill>
                    <a:srgbClr val="98676A"/>
                  </a:solidFill>
                  <a:latin typeface="Consolas" panose="020B0609020204030204" pitchFamily="49" charset="0"/>
                </a:rPr>
                <a:t>0b</a:t>
              </a:r>
              <a:r>
                <a:rPr lang="en-IN" sz="2000" dirty="0">
                  <a:solidFill>
                    <a:srgbClr val="F79A32"/>
                  </a:solidFill>
                  <a:latin typeface="Consolas" panose="020B0609020204030204" pitchFamily="49" charset="0"/>
                </a:rPr>
                <a:t>01000101</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(_x)</a:t>
              </a:r>
              <a:endParaRPr lang="en-IN" sz="2000" b="0" dirty="0">
                <a:solidFill>
                  <a:srgbClr val="D3AF86"/>
                </a:solidFill>
                <a:effectLst/>
                <a:latin typeface="Consolas" panose="020B0609020204030204" pitchFamily="49" charset="0"/>
              </a:endParaRPr>
            </a:p>
          </p:txBody>
        </p:sp>
        <p:cxnSp>
          <p:nvCxnSpPr>
            <p:cNvPr id="13" name="Elbow Connector 12"/>
            <p:cNvCxnSpPr/>
            <p:nvPr/>
          </p:nvCxnSpPr>
          <p:spPr>
            <a:xfrm rot="5400000">
              <a:off x="6723600" y="4946191"/>
              <a:ext cx="540000" cy="576000"/>
            </a:xfrm>
            <a:prstGeom prst="bentConnector3">
              <a:avLst/>
            </a:prstGeom>
            <a:ln>
              <a:solidFill>
                <a:srgbClr val="CD053E"/>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68879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int datatype</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8" name="Rectangle 7"/>
          <p:cNvSpPr/>
          <p:nvPr/>
        </p:nvSpPr>
        <p:spPr>
          <a:xfrm>
            <a:off x="228600" y="838200"/>
            <a:ext cx="8686800" cy="3785652"/>
          </a:xfrm>
          <a:prstGeom prst="rect">
            <a:avLst/>
          </a:prstGeom>
        </p:spPr>
        <p:txBody>
          <a:bodyPr wrap="square">
            <a:spAutoFit/>
          </a:bodyPr>
          <a:lstStyle/>
          <a:p>
            <a:r>
              <a:rPr lang="en-IN" sz="2000" dirty="0" smtClean="0"/>
              <a:t>1</a:t>
            </a:r>
            <a:r>
              <a:rPr lang="en-IN" sz="2000" dirty="0"/>
              <a:t>. </a:t>
            </a:r>
            <a:r>
              <a:rPr lang="en-IN" sz="2000" b="1" dirty="0"/>
              <a:t>Decimal</a:t>
            </a:r>
            <a:r>
              <a:rPr lang="en-IN" sz="2000" dirty="0"/>
              <a:t> (Base-10</a:t>
            </a:r>
            <a:r>
              <a:rPr lang="en-IN" sz="2000" dirty="0" smtClean="0"/>
              <a:t>): </a:t>
            </a:r>
            <a:r>
              <a:rPr lang="en-IN" sz="2000" dirty="0"/>
              <a:t>values</a:t>
            </a:r>
            <a:r>
              <a:rPr lang="en-IN" sz="2000" i="1" dirty="0" smtClean="0">
                <a:solidFill>
                  <a:srgbClr val="E80647"/>
                </a:solidFill>
              </a:rPr>
              <a:t> </a:t>
            </a:r>
            <a:r>
              <a:rPr lang="en-IN" sz="2000" dirty="0"/>
              <a:t>between</a:t>
            </a:r>
            <a:r>
              <a:rPr lang="en-IN" sz="2000" i="1" dirty="0" smtClean="0">
                <a:solidFill>
                  <a:srgbClr val="E80647"/>
                </a:solidFill>
              </a:rPr>
              <a:t> </a:t>
            </a:r>
            <a:r>
              <a:rPr lang="en-IN" sz="2000" i="1" dirty="0">
                <a:solidFill>
                  <a:srgbClr val="E80647"/>
                </a:solidFill>
              </a:rPr>
              <a:t> 0 to </a:t>
            </a:r>
            <a:r>
              <a:rPr lang="en-IN" sz="2000" i="1" dirty="0" smtClean="0">
                <a:solidFill>
                  <a:srgbClr val="E80647"/>
                </a:solidFill>
              </a:rPr>
              <a:t>9 </a:t>
            </a:r>
            <a:r>
              <a:rPr lang="en-IN" sz="2000" dirty="0"/>
              <a:t>only</a:t>
            </a:r>
            <a:r>
              <a:rPr lang="en-IN" sz="2000" i="1" dirty="0" smtClean="0">
                <a:solidFill>
                  <a:srgbClr val="E80647"/>
                </a:solidFill>
              </a:rPr>
              <a:t>.</a:t>
            </a:r>
            <a:endParaRPr lang="en-IN" sz="2000" i="1" dirty="0">
              <a:solidFill>
                <a:srgbClr val="E80647"/>
              </a:solidFill>
            </a:endParaRPr>
          </a:p>
          <a:p>
            <a:r>
              <a:rPr lang="en-IN" sz="2000" dirty="0" smtClean="0"/>
              <a:t>    x </a:t>
            </a:r>
            <a:r>
              <a:rPr lang="en-IN" sz="2000" dirty="0"/>
              <a:t>= 7788</a:t>
            </a:r>
          </a:p>
          <a:p>
            <a:endParaRPr lang="en-IN" sz="2000" dirty="0"/>
          </a:p>
          <a:p>
            <a:r>
              <a:rPr lang="en-IN" sz="2000" dirty="0"/>
              <a:t>2. </a:t>
            </a:r>
            <a:r>
              <a:rPr lang="en-IN" sz="2000" b="1" dirty="0"/>
              <a:t>Binary</a:t>
            </a:r>
            <a:r>
              <a:rPr lang="en-IN" sz="2000" dirty="0"/>
              <a:t> - </a:t>
            </a:r>
            <a:r>
              <a:rPr lang="en-IN" sz="2000" dirty="0">
                <a:solidFill>
                  <a:srgbClr val="E80647"/>
                </a:solidFill>
              </a:rPr>
              <a:t>0b/0B</a:t>
            </a:r>
            <a:r>
              <a:rPr lang="en-IN" sz="2000" dirty="0"/>
              <a:t> (Base-2</a:t>
            </a:r>
            <a:r>
              <a:rPr lang="en-IN" sz="2000" dirty="0" smtClean="0"/>
              <a:t>): </a:t>
            </a:r>
            <a:r>
              <a:rPr lang="en-IN" sz="2000" dirty="0"/>
              <a:t>only</a:t>
            </a:r>
            <a:r>
              <a:rPr lang="en-IN" sz="2000" i="1" dirty="0">
                <a:solidFill>
                  <a:srgbClr val="E80647"/>
                </a:solidFill>
              </a:rPr>
              <a:t> 0 and 1</a:t>
            </a:r>
          </a:p>
          <a:p>
            <a:r>
              <a:rPr lang="en-IN" sz="2000" dirty="0" smtClean="0"/>
              <a:t>    a </a:t>
            </a:r>
            <a:r>
              <a:rPr lang="en-IN" sz="2000" dirty="0"/>
              <a:t>= 0b1111 or a = 0B1111</a:t>
            </a:r>
          </a:p>
          <a:p>
            <a:endParaRPr lang="en-IN" sz="2000" dirty="0"/>
          </a:p>
          <a:p>
            <a:r>
              <a:rPr lang="en-IN" sz="2000" dirty="0"/>
              <a:t>3. </a:t>
            </a:r>
            <a:r>
              <a:rPr lang="en-IN" sz="2000" b="1" dirty="0"/>
              <a:t>Octal</a:t>
            </a:r>
            <a:r>
              <a:rPr lang="en-IN" sz="2000" dirty="0"/>
              <a:t> - </a:t>
            </a:r>
            <a:r>
              <a:rPr lang="en-IN" sz="2000" dirty="0">
                <a:solidFill>
                  <a:srgbClr val="E80647"/>
                </a:solidFill>
              </a:rPr>
              <a:t>0o/0O</a:t>
            </a:r>
            <a:r>
              <a:rPr lang="en-IN" sz="2000" dirty="0"/>
              <a:t> (Base-8</a:t>
            </a:r>
            <a:r>
              <a:rPr lang="en-IN" sz="2000" dirty="0" smtClean="0"/>
              <a:t>): </a:t>
            </a:r>
            <a:r>
              <a:rPr lang="en-IN" sz="2000" dirty="0"/>
              <a:t>values</a:t>
            </a:r>
            <a:r>
              <a:rPr lang="en-IN" sz="2000" i="1" dirty="0">
                <a:solidFill>
                  <a:srgbClr val="E80647"/>
                </a:solidFill>
              </a:rPr>
              <a:t> </a:t>
            </a:r>
            <a:r>
              <a:rPr lang="en-IN" sz="2000" dirty="0"/>
              <a:t>between</a:t>
            </a:r>
            <a:r>
              <a:rPr lang="en-IN" sz="2000" i="1" dirty="0">
                <a:solidFill>
                  <a:srgbClr val="E80647"/>
                </a:solidFill>
              </a:rPr>
              <a:t> 0 to 7 </a:t>
            </a:r>
            <a:r>
              <a:rPr lang="en-IN" sz="2000" dirty="0"/>
              <a:t>only</a:t>
            </a:r>
            <a:r>
              <a:rPr lang="en-IN" sz="2000" dirty="0" smtClean="0"/>
              <a:t>.</a:t>
            </a:r>
            <a:endParaRPr lang="en-IN" sz="2000" dirty="0"/>
          </a:p>
          <a:p>
            <a:r>
              <a:rPr lang="en-IN" sz="2000" dirty="0" smtClean="0"/>
              <a:t>    a </a:t>
            </a:r>
            <a:r>
              <a:rPr lang="en-IN" sz="2000" dirty="0"/>
              <a:t>= 0o1111 or a = 0O1111</a:t>
            </a:r>
          </a:p>
          <a:p>
            <a:endParaRPr lang="en-IN" sz="2000" dirty="0"/>
          </a:p>
          <a:p>
            <a:r>
              <a:rPr lang="en-IN" sz="2000" dirty="0"/>
              <a:t>4. </a:t>
            </a:r>
            <a:r>
              <a:rPr lang="en-IN" sz="2000" b="1" dirty="0"/>
              <a:t>Hexa</a:t>
            </a:r>
            <a:r>
              <a:rPr lang="en-IN" sz="2000" dirty="0"/>
              <a:t> </a:t>
            </a:r>
            <a:r>
              <a:rPr lang="en-IN" sz="2000" b="1" dirty="0" smtClean="0"/>
              <a:t>decimal</a:t>
            </a:r>
            <a:r>
              <a:rPr lang="en-IN" sz="2000" dirty="0" smtClean="0"/>
              <a:t> - </a:t>
            </a:r>
            <a:r>
              <a:rPr lang="en-IN" sz="2000" dirty="0" smtClean="0">
                <a:solidFill>
                  <a:srgbClr val="E80647"/>
                </a:solidFill>
              </a:rPr>
              <a:t>0x/0X</a:t>
            </a:r>
            <a:r>
              <a:rPr lang="en-IN" sz="2000" dirty="0" smtClean="0"/>
              <a:t> </a:t>
            </a:r>
            <a:r>
              <a:rPr lang="en-IN" sz="2000" dirty="0"/>
              <a:t>(Base-16</a:t>
            </a:r>
            <a:r>
              <a:rPr lang="en-IN" sz="2000" dirty="0" smtClean="0"/>
              <a:t>): </a:t>
            </a:r>
            <a:r>
              <a:rPr lang="en-IN" sz="2000" dirty="0"/>
              <a:t>values</a:t>
            </a:r>
            <a:r>
              <a:rPr lang="en-IN" sz="2000" i="1" dirty="0">
                <a:solidFill>
                  <a:srgbClr val="E80647"/>
                </a:solidFill>
              </a:rPr>
              <a:t> </a:t>
            </a:r>
            <a:r>
              <a:rPr lang="en-IN" sz="2000" dirty="0"/>
              <a:t>between</a:t>
            </a:r>
            <a:r>
              <a:rPr lang="en-IN" sz="2000" i="1" dirty="0">
                <a:solidFill>
                  <a:srgbClr val="E80647"/>
                </a:solidFill>
              </a:rPr>
              <a:t> 0 to 9</a:t>
            </a:r>
            <a:r>
              <a:rPr lang="en-IN" sz="2000" dirty="0"/>
              <a:t>,</a:t>
            </a:r>
            <a:r>
              <a:rPr lang="en-IN" sz="2000" i="1" dirty="0">
                <a:solidFill>
                  <a:srgbClr val="E80647"/>
                </a:solidFill>
              </a:rPr>
              <a:t> a to f </a:t>
            </a:r>
            <a:r>
              <a:rPr lang="en-IN" sz="2000" dirty="0"/>
              <a:t>or</a:t>
            </a:r>
            <a:r>
              <a:rPr lang="en-IN" sz="2000" i="1" dirty="0">
                <a:solidFill>
                  <a:srgbClr val="E80647"/>
                </a:solidFill>
              </a:rPr>
              <a:t> A to </a:t>
            </a:r>
            <a:r>
              <a:rPr lang="en-IN" sz="2000" i="1" dirty="0" smtClean="0">
                <a:solidFill>
                  <a:srgbClr val="E80647"/>
                </a:solidFill>
              </a:rPr>
              <a:t>F </a:t>
            </a:r>
            <a:r>
              <a:rPr lang="en-IN" sz="2000" dirty="0" smtClean="0"/>
              <a:t>only.</a:t>
            </a:r>
            <a:endParaRPr lang="en-IN" sz="2000" dirty="0"/>
          </a:p>
          <a:p>
            <a:r>
              <a:rPr lang="en-IN" sz="2000" dirty="0"/>
              <a:t>   a = 0xFace</a:t>
            </a:r>
          </a:p>
        </p:txBody>
      </p:sp>
    </p:spTree>
    <p:extLst>
      <p:ext uri="{BB962C8B-B14F-4D97-AF65-F5344CB8AC3E}">
        <p14:creationId xmlns:p14="http://schemas.microsoft.com/office/powerpoint/2010/main" val="3645926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int datatype</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152400" y="685800"/>
            <a:ext cx="8839200" cy="5324535"/>
          </a:xfrm>
          <a:prstGeom prst="rect">
            <a:avLst/>
          </a:prstGeom>
        </p:spPr>
        <p:txBody>
          <a:bodyPr wrap="square">
            <a:spAutoFit/>
          </a:bodyPr>
          <a:lstStyle/>
          <a:p>
            <a:r>
              <a:rPr lang="en-IN" sz="2000" b="1" dirty="0"/>
              <a:t>Decimal</a:t>
            </a:r>
            <a:r>
              <a:rPr lang="en-IN" sz="2000" dirty="0"/>
              <a:t> (Base-10): values</a:t>
            </a:r>
            <a:r>
              <a:rPr lang="en-IN" sz="2000" i="1" dirty="0">
                <a:solidFill>
                  <a:srgbClr val="E80647"/>
                </a:solidFill>
              </a:rPr>
              <a:t> </a:t>
            </a:r>
            <a:r>
              <a:rPr lang="en-IN" sz="2000" dirty="0"/>
              <a:t>between</a:t>
            </a:r>
            <a:r>
              <a:rPr lang="en-IN" sz="2000" i="1" dirty="0">
                <a:solidFill>
                  <a:srgbClr val="E80647"/>
                </a:solidFill>
              </a:rPr>
              <a:t>  0 to 9 </a:t>
            </a:r>
            <a:r>
              <a:rPr lang="en-IN" sz="2000" dirty="0"/>
              <a:t>only</a:t>
            </a:r>
            <a:r>
              <a:rPr lang="en-IN" sz="2000" i="1" dirty="0">
                <a:solidFill>
                  <a:srgbClr val="E80647"/>
                </a:solidFill>
              </a:rPr>
              <a:t>.</a:t>
            </a:r>
          </a:p>
          <a:p>
            <a:r>
              <a:rPr lang="en-IN" sz="2000" dirty="0" smtClean="0">
                <a:solidFill>
                  <a:srgbClr val="D3AF86"/>
                </a:solidFill>
                <a:latin typeface="Consolas" panose="020B0609020204030204" pitchFamily="49" charset="0"/>
              </a:rPr>
              <a:t>x=</a:t>
            </a:r>
            <a:r>
              <a:rPr lang="en-IN" sz="2000" dirty="0" smtClean="0">
                <a:solidFill>
                  <a:srgbClr val="F79A32"/>
                </a:solidFill>
                <a:latin typeface="Consolas" panose="020B0609020204030204" pitchFamily="49" charset="0"/>
              </a:rPr>
              <a:t>1111</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 type(x).__name__)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1111 int</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b="1" dirty="0"/>
              <a:t>Binary</a:t>
            </a:r>
            <a:r>
              <a:rPr lang="en-IN" sz="2000" dirty="0"/>
              <a:t> - </a:t>
            </a:r>
            <a:r>
              <a:rPr lang="en-IN" sz="2000" dirty="0">
                <a:solidFill>
                  <a:srgbClr val="E80647"/>
                </a:solidFill>
                <a:latin typeface="Consolas" panose="020B0609020204030204" pitchFamily="49" charset="0"/>
              </a:rPr>
              <a:t>0b/0B</a:t>
            </a:r>
            <a:r>
              <a:rPr lang="en-IN" sz="2000" dirty="0"/>
              <a:t> (Base-2): only</a:t>
            </a:r>
            <a:r>
              <a:rPr lang="en-IN" sz="2000" i="1" dirty="0">
                <a:solidFill>
                  <a:srgbClr val="E80647"/>
                </a:solidFill>
              </a:rPr>
              <a:t> 0 and 1</a:t>
            </a:r>
          </a:p>
          <a:p>
            <a:r>
              <a:rPr lang="en-IN" sz="2000" dirty="0" smtClean="0">
                <a:solidFill>
                  <a:srgbClr val="D3AF86"/>
                </a:solidFill>
                <a:latin typeface="Consolas" panose="020B0609020204030204" pitchFamily="49" charset="0"/>
              </a:rPr>
              <a:t>x=</a:t>
            </a:r>
            <a:r>
              <a:rPr lang="en-IN" sz="2000" dirty="0" smtClean="0">
                <a:solidFill>
                  <a:srgbClr val="98676A"/>
                </a:solidFill>
                <a:latin typeface="Consolas" panose="020B0609020204030204" pitchFamily="49" charset="0"/>
              </a:rPr>
              <a:t>0b</a:t>
            </a:r>
            <a:r>
              <a:rPr lang="en-IN" sz="2000" dirty="0" smtClean="0">
                <a:solidFill>
                  <a:srgbClr val="F79A32"/>
                </a:solidFill>
                <a:latin typeface="Consolas" panose="020B0609020204030204" pitchFamily="49" charset="0"/>
              </a:rPr>
              <a:t>1111</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 type(x).__name__, </a:t>
            </a:r>
            <a:r>
              <a:rPr lang="en-IN" sz="2000" dirty="0">
                <a:solidFill>
                  <a:srgbClr val="7E602C"/>
                </a:solidFill>
                <a:latin typeface="Consolas" panose="020B0609020204030204" pitchFamily="49" charset="0"/>
              </a:rPr>
              <a:t>bin</a:t>
            </a:r>
            <a:r>
              <a:rPr lang="en-IN" sz="2000" dirty="0">
                <a:solidFill>
                  <a:srgbClr val="D3AF86"/>
                </a:solidFill>
                <a:latin typeface="Consolas" panose="020B0609020204030204" pitchFamily="49" charset="0"/>
              </a:rPr>
              <a:t>(x))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15 int 0b1111</a:t>
            </a:r>
          </a:p>
          <a:p>
            <a:endParaRPr lang="en-IN" sz="2000" dirty="0" smtClean="0">
              <a:solidFill>
                <a:srgbClr val="D3AF86"/>
              </a:solidFill>
              <a:latin typeface="Consolas" panose="020B0609020204030204" pitchFamily="49" charset="0"/>
            </a:endParaRPr>
          </a:p>
          <a:p>
            <a:r>
              <a:rPr lang="en-IN" sz="2000" b="1" dirty="0"/>
              <a:t>Octal</a:t>
            </a:r>
            <a:r>
              <a:rPr lang="en-IN" sz="2000" dirty="0"/>
              <a:t> - </a:t>
            </a:r>
            <a:r>
              <a:rPr lang="en-IN" sz="2000" dirty="0">
                <a:solidFill>
                  <a:srgbClr val="E80647"/>
                </a:solidFill>
                <a:latin typeface="Consolas" panose="020B0609020204030204" pitchFamily="49" charset="0"/>
              </a:rPr>
              <a:t>0o/0O</a:t>
            </a:r>
            <a:r>
              <a:rPr lang="en-IN" sz="2000" dirty="0"/>
              <a:t> (Base-8): values</a:t>
            </a:r>
            <a:r>
              <a:rPr lang="en-IN" sz="2000" i="1" dirty="0">
                <a:solidFill>
                  <a:srgbClr val="E80647"/>
                </a:solidFill>
              </a:rPr>
              <a:t> </a:t>
            </a:r>
            <a:r>
              <a:rPr lang="en-IN" sz="2000" dirty="0"/>
              <a:t>between</a:t>
            </a:r>
            <a:r>
              <a:rPr lang="en-IN" sz="2000" i="1" dirty="0">
                <a:solidFill>
                  <a:srgbClr val="E80647"/>
                </a:solidFill>
              </a:rPr>
              <a:t> 0 to 7 </a:t>
            </a:r>
            <a:r>
              <a:rPr lang="en-IN" sz="2000" dirty="0"/>
              <a:t>only.</a:t>
            </a:r>
          </a:p>
          <a:p>
            <a:r>
              <a:rPr lang="en-IN" sz="2000" dirty="0" smtClean="0">
                <a:solidFill>
                  <a:srgbClr val="D3AF86"/>
                </a:solidFill>
                <a:latin typeface="Consolas" panose="020B0609020204030204" pitchFamily="49" charset="0"/>
              </a:rPr>
              <a:t>x=</a:t>
            </a:r>
            <a:r>
              <a:rPr lang="en-IN" sz="2000" dirty="0" smtClean="0">
                <a:solidFill>
                  <a:srgbClr val="98676A"/>
                </a:solidFill>
                <a:latin typeface="Consolas" panose="020B0609020204030204" pitchFamily="49" charset="0"/>
              </a:rPr>
              <a:t>0o</a:t>
            </a:r>
            <a:r>
              <a:rPr lang="en-IN" sz="2000" dirty="0" smtClean="0">
                <a:solidFill>
                  <a:srgbClr val="F79A32"/>
                </a:solidFill>
                <a:latin typeface="Consolas" panose="020B0609020204030204" pitchFamily="49" charset="0"/>
              </a:rPr>
              <a:t>1111</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 type(x).__name__, </a:t>
            </a:r>
            <a:r>
              <a:rPr lang="en-IN" sz="2000" dirty="0">
                <a:solidFill>
                  <a:srgbClr val="7E602C"/>
                </a:solidFill>
                <a:latin typeface="Consolas" panose="020B0609020204030204" pitchFamily="49" charset="0"/>
              </a:rPr>
              <a:t>oct</a:t>
            </a:r>
            <a:r>
              <a:rPr lang="en-IN" sz="2000" dirty="0">
                <a:solidFill>
                  <a:srgbClr val="D3AF86"/>
                </a:solidFill>
                <a:latin typeface="Consolas" panose="020B0609020204030204" pitchFamily="49" charset="0"/>
              </a:rPr>
              <a:t>(x))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585 int 0o1111</a:t>
            </a:r>
          </a:p>
          <a:p>
            <a:endParaRPr lang="en-IN" sz="2000" dirty="0" smtClean="0">
              <a:solidFill>
                <a:srgbClr val="D3AF86"/>
              </a:solidFill>
              <a:latin typeface="Consolas" panose="020B0609020204030204" pitchFamily="49" charset="0"/>
            </a:endParaRPr>
          </a:p>
          <a:p>
            <a:r>
              <a:rPr lang="en-IN" sz="2000" b="1" dirty="0"/>
              <a:t>Hexa</a:t>
            </a:r>
            <a:r>
              <a:rPr lang="en-IN" sz="2000" dirty="0"/>
              <a:t> </a:t>
            </a:r>
            <a:r>
              <a:rPr lang="en-IN" sz="2000" b="1" dirty="0"/>
              <a:t>decimal</a:t>
            </a:r>
            <a:r>
              <a:rPr lang="en-IN" sz="2000" dirty="0"/>
              <a:t> - </a:t>
            </a:r>
            <a:r>
              <a:rPr lang="en-IN" sz="2000" dirty="0">
                <a:solidFill>
                  <a:srgbClr val="E80647"/>
                </a:solidFill>
                <a:latin typeface="Consolas" panose="020B0609020204030204" pitchFamily="49" charset="0"/>
              </a:rPr>
              <a:t>0x/0X</a:t>
            </a:r>
            <a:r>
              <a:rPr lang="en-IN" sz="2000" dirty="0"/>
              <a:t> (Base-16): values</a:t>
            </a:r>
            <a:r>
              <a:rPr lang="en-IN" sz="2000" i="1" dirty="0">
                <a:solidFill>
                  <a:srgbClr val="E80647"/>
                </a:solidFill>
              </a:rPr>
              <a:t> </a:t>
            </a:r>
            <a:r>
              <a:rPr lang="en-IN" sz="2000" dirty="0"/>
              <a:t>between</a:t>
            </a:r>
            <a:r>
              <a:rPr lang="en-IN" sz="2000" i="1" dirty="0">
                <a:solidFill>
                  <a:srgbClr val="E80647"/>
                </a:solidFill>
              </a:rPr>
              <a:t> 0 to 9</a:t>
            </a:r>
            <a:r>
              <a:rPr lang="en-IN" sz="2000" dirty="0"/>
              <a:t>,</a:t>
            </a:r>
            <a:r>
              <a:rPr lang="en-IN" sz="2000" i="1" dirty="0">
                <a:solidFill>
                  <a:srgbClr val="E80647"/>
                </a:solidFill>
              </a:rPr>
              <a:t> a to f </a:t>
            </a:r>
            <a:r>
              <a:rPr lang="en-IN" sz="2000" dirty="0"/>
              <a:t>or</a:t>
            </a:r>
            <a:r>
              <a:rPr lang="en-IN" sz="2000" i="1" dirty="0">
                <a:solidFill>
                  <a:srgbClr val="E80647"/>
                </a:solidFill>
              </a:rPr>
              <a:t> A to F </a:t>
            </a:r>
            <a:r>
              <a:rPr lang="en-IN" sz="2000" dirty="0"/>
              <a:t>only.</a:t>
            </a:r>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x=</a:t>
            </a:r>
            <a:r>
              <a:rPr lang="en-IN" sz="2000" dirty="0">
                <a:solidFill>
                  <a:srgbClr val="98676A"/>
                </a:solidFill>
                <a:latin typeface="Consolas" panose="020B0609020204030204" pitchFamily="49" charset="0"/>
              </a:rPr>
              <a:t>0x</a:t>
            </a:r>
            <a:r>
              <a:rPr lang="en-IN" sz="2000" dirty="0">
                <a:solidFill>
                  <a:srgbClr val="F79A32"/>
                </a:solidFill>
                <a:latin typeface="Consolas" panose="020B0609020204030204" pitchFamily="49" charset="0"/>
              </a:rPr>
              <a:t>1111</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 type(x).__name__, </a:t>
            </a:r>
            <a:r>
              <a:rPr lang="en-IN" sz="2000" dirty="0">
                <a:solidFill>
                  <a:srgbClr val="7E602C"/>
                </a:solidFill>
                <a:latin typeface="Consolas" panose="020B0609020204030204" pitchFamily="49" charset="0"/>
              </a:rPr>
              <a:t>hex</a:t>
            </a:r>
            <a:r>
              <a:rPr lang="en-IN" sz="2000" dirty="0">
                <a:solidFill>
                  <a:srgbClr val="D3AF86"/>
                </a:solidFill>
                <a:latin typeface="Consolas" panose="020B0609020204030204" pitchFamily="49" charset="0"/>
              </a:rPr>
              <a:t>(x))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4369 int </a:t>
            </a:r>
            <a:r>
              <a:rPr lang="en-IN" sz="2000" dirty="0" smtClean="0">
                <a:solidFill>
                  <a:srgbClr val="92D050"/>
                </a:solidFill>
                <a:latin typeface="Consolas" panose="020B0609020204030204" pitchFamily="49" charset="0"/>
              </a:rPr>
              <a:t>0x1111</a:t>
            </a:r>
          </a:p>
          <a:p>
            <a:r>
              <a:rPr lang="en-IN" sz="2000" dirty="0" smtClean="0">
                <a:solidFill>
                  <a:srgbClr val="D3AF86"/>
                </a:solidFill>
                <a:latin typeface="Consolas" panose="020B0609020204030204" pitchFamily="49" charset="0"/>
              </a:rPr>
              <a:t>x=</a:t>
            </a:r>
            <a:r>
              <a:rPr lang="en-IN" sz="2000" dirty="0" smtClean="0">
                <a:solidFill>
                  <a:srgbClr val="98676A"/>
                </a:solidFill>
                <a:latin typeface="Consolas" panose="020B0609020204030204" pitchFamily="49" charset="0"/>
              </a:rPr>
              <a:t>0x</a:t>
            </a:r>
            <a:r>
              <a:rPr lang="en-IN" sz="2000" dirty="0" smtClean="0">
                <a:solidFill>
                  <a:srgbClr val="F79A32"/>
                </a:solidFill>
                <a:latin typeface="Consolas" panose="020B0609020204030204" pitchFamily="49" charset="0"/>
              </a:rPr>
              <a:t>Face</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 type(x).__name__, </a:t>
            </a:r>
            <a:r>
              <a:rPr lang="en-IN" sz="2000" dirty="0">
                <a:solidFill>
                  <a:srgbClr val="7E602C"/>
                </a:solidFill>
                <a:latin typeface="Consolas" panose="020B0609020204030204" pitchFamily="49" charset="0"/>
              </a:rPr>
              <a:t>hex</a:t>
            </a:r>
            <a:r>
              <a:rPr lang="en-IN" sz="2000" dirty="0">
                <a:solidFill>
                  <a:srgbClr val="D3AF86"/>
                </a:solidFill>
                <a:latin typeface="Consolas" panose="020B0609020204030204" pitchFamily="49" charset="0"/>
              </a:rPr>
              <a:t>(x))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64206 int </a:t>
            </a:r>
            <a:r>
              <a:rPr lang="en-IN" sz="2000" dirty="0" smtClean="0">
                <a:solidFill>
                  <a:srgbClr val="92D050"/>
                </a:solidFill>
                <a:latin typeface="Consolas" panose="020B0609020204030204" pitchFamily="49" charset="0"/>
              </a:rPr>
              <a:t>0xface</a:t>
            </a:r>
            <a:endParaRPr lang="en-IN" sz="2000" dirty="0">
              <a:solidFill>
                <a:srgbClr val="92D050"/>
              </a:solidFill>
              <a:latin typeface="Consolas" panose="020B0609020204030204" pitchFamily="49" charset="0"/>
            </a:endParaRPr>
          </a:p>
        </p:txBody>
      </p:sp>
    </p:spTree>
    <p:extLst>
      <p:ext uri="{BB962C8B-B14F-4D97-AF65-F5344CB8AC3E}">
        <p14:creationId xmlns:p14="http://schemas.microsoft.com/office/powerpoint/2010/main" val="3275744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smtClean="0"/>
              <a:t>string operators</a:t>
            </a:r>
            <a:endParaRPr lang="en-US" dirty="0"/>
          </a:p>
        </p:txBody>
      </p:sp>
    </p:spTree>
    <p:extLst>
      <p:ext uri="{BB962C8B-B14F-4D97-AF65-F5344CB8AC3E}">
        <p14:creationId xmlns:p14="http://schemas.microsoft.com/office/powerpoint/2010/main" val="1595147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839200" cy="646331"/>
          </a:xfrm>
          <a:prstGeom prst="rect">
            <a:avLst/>
          </a:prstGeom>
        </p:spPr>
        <p:txBody>
          <a:bodyPr wrap="square">
            <a:spAutoFit/>
          </a:bodyPr>
          <a:lstStyle/>
          <a:p>
            <a:r>
              <a:rPr lang="en-IN" dirty="0" smtClean="0">
                <a:solidFill>
                  <a:srgbClr val="D3AF86"/>
                </a:solidFill>
                <a:latin typeface="Consolas" panose="020B0609020204030204" pitchFamily="49" charset="0"/>
              </a:rPr>
              <a:t>[begin </a:t>
            </a:r>
            <a:r>
              <a:rPr lang="en-IN" dirty="0">
                <a:solidFill>
                  <a:srgbClr val="D3AF86"/>
                </a:solidFill>
                <a:latin typeface="Consolas" panose="020B0609020204030204" pitchFamily="49" charset="0"/>
              </a:rPr>
              <a:t>: </a:t>
            </a:r>
            <a:r>
              <a:rPr lang="en-IN" dirty="0" smtClean="0">
                <a:solidFill>
                  <a:srgbClr val="D3AF86"/>
                </a:solidFill>
                <a:latin typeface="Consolas" panose="020B0609020204030204" pitchFamily="49" charset="0"/>
              </a:rPr>
              <a:t>end-1 : step]- </a:t>
            </a:r>
            <a:r>
              <a:rPr lang="en-IN" dirty="0" smtClean="0">
                <a:solidFill>
                  <a:srgbClr val="FF0000"/>
                </a:solidFill>
                <a:latin typeface="Consolas" panose="020B0609020204030204" pitchFamily="49" charset="0"/>
              </a:rPr>
              <a:t>the</a:t>
            </a:r>
            <a:r>
              <a:rPr lang="en-IN" dirty="0" smtClean="0">
                <a:latin typeface="Consolas" panose="020B0609020204030204" pitchFamily="49" charset="0"/>
              </a:rPr>
              <a:t> </a:t>
            </a:r>
            <a:r>
              <a:rPr lang="en-IN" dirty="0" smtClean="0">
                <a:solidFill>
                  <a:srgbClr val="FF0000"/>
                </a:solidFill>
                <a:latin typeface="Consolas" panose="020B0609020204030204" pitchFamily="49" charset="0"/>
              </a:rPr>
              <a:t>begin value must be always lower than end value</a:t>
            </a:r>
            <a:r>
              <a:rPr lang="en-IN" dirty="0" smtClean="0">
                <a:latin typeface="Consolas" panose="020B0609020204030204" pitchFamily="49" charset="0"/>
              </a:rPr>
              <a:t>.</a:t>
            </a:r>
            <a:endParaRPr lang="en-IN" dirty="0">
              <a:latin typeface="Consolas" panose="020B0609020204030204" pitchFamily="49"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28190745"/>
              </p:ext>
            </p:extLst>
          </p:nvPr>
        </p:nvGraphicFramePr>
        <p:xfrm>
          <a:off x="152400" y="1853168"/>
          <a:ext cx="8838000" cy="4272280"/>
        </p:xfrm>
        <a:graphic>
          <a:graphicData uri="http://schemas.openxmlformats.org/drawingml/2006/table">
            <a:tbl>
              <a:tblPr firstRow="1" bandRow="1">
                <a:tableStyleId>{7E9639D4-E3E2-4D34-9284-5A2195B3D0D7}</a:tableStyleId>
              </a:tblPr>
              <a:tblGrid>
                <a:gridCol w="2133600"/>
                <a:gridCol w="6704400"/>
              </a:tblGrid>
              <a:tr h="0">
                <a:tc>
                  <a:txBody>
                    <a:bodyPr/>
                    <a:lstStyle/>
                    <a:p>
                      <a:pPr marL="0" algn="l" rtl="0" eaLnBrk="1" fontAlgn="t" latinLnBrk="0" hangingPunct="1"/>
                      <a:r>
                        <a:rPr kumimoji="0" lang="en-IN" sz="1800" b="0" kern="1200" dirty="0" smtClean="0">
                          <a:solidFill>
                            <a:schemeClr val="tx1"/>
                          </a:solidFill>
                          <a:latin typeface="+mn-lt"/>
                          <a:ea typeface="+mn-ea"/>
                          <a:cs typeface="+mn-cs"/>
                        </a:rPr>
                        <a:t>operator</a:t>
                      </a:r>
                      <a:endParaRPr kumimoji="0" lang="en-IN" sz="1800" b="0" kern="1200" dirty="0">
                        <a:solidFill>
                          <a:schemeClr val="tx1"/>
                        </a:solidFill>
                        <a:latin typeface="+mn-lt"/>
                        <a:ea typeface="+mn-ea"/>
                        <a:cs typeface="+mn-cs"/>
                      </a:endParaRPr>
                    </a:p>
                  </a:txBody>
                  <a:tcPr marL="76200" marR="76200" marT="76200" marB="76200">
                    <a:solidFill>
                      <a:schemeClr val="accent3">
                        <a:lumMod val="20000"/>
                        <a:lumOff val="80000"/>
                      </a:schemeClr>
                    </a:solidFill>
                  </a:tcPr>
                </a:tc>
                <a:tc>
                  <a:txBody>
                    <a:bodyPr/>
                    <a:lstStyle/>
                    <a:p>
                      <a:pPr marL="0" algn="l" rtl="0" eaLnBrk="1" fontAlgn="t" latinLnBrk="0" hangingPunct="1"/>
                      <a:r>
                        <a:rPr kumimoji="0" lang="en-IN" sz="1800" b="0" kern="1200" dirty="0" smtClean="0">
                          <a:solidFill>
                            <a:schemeClr val="tx1"/>
                          </a:solidFill>
                          <a:latin typeface="+mn-lt"/>
                          <a:ea typeface="+mn-ea"/>
                          <a:cs typeface="+mn-cs"/>
                        </a:rPr>
                        <a:t>description</a:t>
                      </a:r>
                      <a:endParaRPr kumimoji="0" lang="en-IN" sz="1800" b="0" kern="1200" dirty="0">
                        <a:solidFill>
                          <a:schemeClr val="tx1"/>
                        </a:solidFill>
                        <a:latin typeface="+mn-lt"/>
                        <a:ea typeface="+mn-ea"/>
                        <a:cs typeface="+mn-cs"/>
                      </a:endParaRPr>
                    </a:p>
                  </a:txBody>
                  <a:tcPr marL="76200" marR="76200" marT="76200" marB="76200">
                    <a:solidFill>
                      <a:schemeClr val="accent3">
                        <a:lumMod val="20000"/>
                        <a:lumOff val="80000"/>
                      </a:schemeClr>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Concatenation</a:t>
                      </a:r>
                      <a:endParaRPr lang="en-IN" sz="1800" dirty="0">
                        <a:solidFill>
                          <a:schemeClr val="bg2">
                            <a:lumMod val="50000"/>
                          </a:schemeClr>
                        </a:solidFill>
                        <a:latin typeface="Arial" panose="020B0604020202020204" pitchFamily="34" charset="0"/>
                        <a:cs typeface="Arial" panose="020B0604020202020204" pitchFamily="34" charset="0"/>
                      </a:endParaRPr>
                    </a:p>
                  </a:txBody>
                  <a:tcPr>
                    <a:solidFill>
                      <a:schemeClr val="bg1"/>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Repetition -</a:t>
                      </a:r>
                      <a:r>
                        <a:rPr lang="en-IN" sz="1800" baseline="0" dirty="0" smtClean="0">
                          <a:solidFill>
                            <a:schemeClr val="bg2">
                              <a:lumMod val="50000"/>
                            </a:schemeClr>
                          </a:solidFill>
                          <a:latin typeface="Arial" panose="020B0604020202020204" pitchFamily="34" charset="0"/>
                          <a:cs typeface="Arial" panose="020B0604020202020204" pitchFamily="34" charset="0"/>
                        </a:rPr>
                        <a:t>  Creates new strings, concatenating multiple copies of the same string.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rgbClr val="D3AF86"/>
                          </a:solidFill>
                          <a:latin typeface="Consolas" panose="020B0609020204030204" pitchFamily="49" charset="0"/>
                          <a:ea typeface="+mn-ea"/>
                          <a:cs typeface="+mn-cs"/>
                        </a:rPr>
                        <a:t>&gt;&gt;&gt; x * 2</a:t>
                      </a:r>
                    </a:p>
                  </a:txBody>
                  <a:tcPr>
                    <a:solidFill>
                      <a:schemeClr val="bg1"/>
                    </a:solidFill>
                  </a:tcPr>
                </a:tc>
              </a:tr>
              <a:tr h="264160">
                <a:tc>
                  <a:txBody>
                    <a:bodyPr/>
                    <a:lstStyle/>
                    <a:p>
                      <a:pPr algn="ctr"/>
                      <a:r>
                        <a:rPr lang="en-IN" sz="1800" kern="1200" dirty="0" smtClean="0">
                          <a:solidFill>
                            <a:srgbClr val="D3AF86"/>
                          </a:solidFill>
                          <a:latin typeface="Consolas" panose="020B0609020204030204" pitchFamily="49" charset="0"/>
                          <a:ea typeface="+mn-ea"/>
                          <a:cs typeface="+mn-cs"/>
                        </a:rPr>
                        <a:t>[ ]</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Slice - Gives the character from the given index	</a:t>
                      </a:r>
                    </a:p>
                    <a:p>
                      <a:r>
                        <a:rPr kumimoji="0" lang="en-IN" sz="1800" kern="1200" dirty="0" smtClean="0">
                          <a:solidFill>
                            <a:srgbClr val="D3AF86"/>
                          </a:solidFill>
                          <a:latin typeface="Consolas" panose="020B0609020204030204" pitchFamily="49" charset="0"/>
                          <a:ea typeface="+mn-ea"/>
                          <a:cs typeface="+mn-cs"/>
                        </a:rPr>
                        <a:t>&gt;&gt;&gt; x[1]</a:t>
                      </a:r>
                      <a:endParaRPr kumimoji="0" lang="en-IN" sz="1800" kern="1200" dirty="0">
                        <a:solidFill>
                          <a:srgbClr val="D3AF86"/>
                        </a:solidFill>
                        <a:latin typeface="Consolas" panose="020B0609020204030204" pitchFamily="49" charset="0"/>
                        <a:ea typeface="+mn-ea"/>
                        <a:cs typeface="+mn-cs"/>
                      </a:endParaRPr>
                    </a:p>
                  </a:txBody>
                  <a:tcPr>
                    <a:solidFill>
                      <a:schemeClr val="bg1"/>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[begin : end-1]</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Range Slice - Gives the characters from the given range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rgbClr val="D3AF86"/>
                          </a:solidFill>
                          <a:latin typeface="Consolas" panose="020B0609020204030204" pitchFamily="49" charset="0"/>
                          <a:ea typeface="+mn-ea"/>
                          <a:cs typeface="+mn-cs"/>
                        </a:rPr>
                        <a:t>&gt;&gt;&gt; x [1:3]  # </a:t>
                      </a:r>
                      <a:r>
                        <a:rPr kumimoji="0" lang="en-IN" b="0" i="0" kern="1200" dirty="0" smtClean="0">
                          <a:solidFill>
                            <a:srgbClr val="00B050"/>
                          </a:solidFill>
                          <a:effectLst/>
                          <a:latin typeface="+mn-lt"/>
                          <a:ea typeface="+mn-ea"/>
                          <a:cs typeface="+mn-cs"/>
                        </a:rPr>
                        <a:t>i.e.</a:t>
                      </a:r>
                      <a:r>
                        <a:rPr lang="en-IN" sz="1800" b="0" dirty="0" smtClean="0">
                          <a:solidFill>
                            <a:srgbClr val="00B050"/>
                          </a:solidFill>
                          <a:latin typeface="Arial" panose="020B0604020202020204" pitchFamily="34" charset="0"/>
                          <a:cs typeface="Arial" panose="020B0604020202020204" pitchFamily="34" charset="0"/>
                        </a:rPr>
                        <a:t> </a:t>
                      </a:r>
                      <a:r>
                        <a:rPr kumimoji="0" lang="en-IN" kern="1200" dirty="0" smtClean="0">
                          <a:solidFill>
                            <a:srgbClr val="00B050"/>
                          </a:solidFill>
                          <a:effectLst/>
                          <a:latin typeface="+mn-lt"/>
                          <a:ea typeface="+mn-ea"/>
                          <a:cs typeface="+mn-cs"/>
                        </a:rPr>
                        <a:t>x</a:t>
                      </a:r>
                      <a:r>
                        <a:rPr lang="en-IN" dirty="0" smtClean="0">
                          <a:solidFill>
                            <a:srgbClr val="00B050"/>
                          </a:solidFill>
                          <a:effectLst/>
                        </a:rPr>
                        <a:t>[1:3]</a:t>
                      </a:r>
                      <a:r>
                        <a:rPr kumimoji="0" lang="en-IN" b="0" i="0" kern="1200" dirty="0" smtClean="0">
                          <a:solidFill>
                            <a:srgbClr val="00B050"/>
                          </a:solidFill>
                          <a:effectLst/>
                          <a:latin typeface="+mn-lt"/>
                          <a:ea typeface="+mn-ea"/>
                          <a:cs typeface="+mn-cs"/>
                        </a:rPr>
                        <a:t> is 2.</a:t>
                      </a:r>
                      <a:endParaRPr lang="en-IN" sz="1800" b="0" dirty="0">
                        <a:solidFill>
                          <a:srgbClr val="00B050"/>
                        </a:solidFill>
                        <a:latin typeface="Arial" panose="020B0604020202020204" pitchFamily="34" charset="0"/>
                        <a:cs typeface="Arial" panose="020B0604020202020204" pitchFamily="34" charset="0"/>
                      </a:endParaRPr>
                    </a:p>
                  </a:txBody>
                  <a:tcPr>
                    <a:solidFill>
                      <a:schemeClr val="bg1"/>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in</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Returns true if a character exists in the given string.</a:t>
                      </a:r>
                    </a:p>
                    <a:p>
                      <a:r>
                        <a:rPr kumimoji="0" lang="en-IN" sz="1800" kern="1200" dirty="0" smtClean="0">
                          <a:solidFill>
                            <a:srgbClr val="D3AF86"/>
                          </a:solidFill>
                          <a:latin typeface="Consolas" panose="020B0609020204030204" pitchFamily="49" charset="0"/>
                          <a:ea typeface="+mn-ea"/>
                          <a:cs typeface="+mn-cs"/>
                        </a:rPr>
                        <a:t>&gt;&gt;&gt; 'T' in x</a:t>
                      </a:r>
                      <a:endParaRPr kumimoji="0" lang="en-IN" sz="1800" kern="1200" dirty="0">
                        <a:solidFill>
                          <a:srgbClr val="D3AF86"/>
                        </a:solidFill>
                        <a:latin typeface="Consolas" panose="020B0609020204030204" pitchFamily="49" charset="0"/>
                        <a:ea typeface="+mn-ea"/>
                        <a:cs typeface="+mn-cs"/>
                      </a:endParaRPr>
                    </a:p>
                  </a:txBody>
                  <a:tcPr>
                    <a:solidFill>
                      <a:schemeClr val="bg1"/>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not in</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Returns true if a character does not exist in the given string.</a:t>
                      </a:r>
                    </a:p>
                    <a:p>
                      <a:r>
                        <a:rPr kumimoji="0" lang="en-IN" sz="1800" kern="1200" dirty="0" smtClean="0">
                          <a:solidFill>
                            <a:srgbClr val="D3AF86"/>
                          </a:solidFill>
                          <a:latin typeface="Consolas" panose="020B0609020204030204" pitchFamily="49" charset="0"/>
                          <a:ea typeface="+mn-ea"/>
                          <a:cs typeface="+mn-cs"/>
                        </a:rPr>
                        <a:t>&gt;&gt;&gt; 'A' not in x</a:t>
                      </a:r>
                      <a:endParaRPr kumimoji="0" lang="en-IN" sz="1800" kern="1200" dirty="0">
                        <a:solidFill>
                          <a:srgbClr val="D3AF86"/>
                        </a:solidFill>
                        <a:latin typeface="Consolas" panose="020B0609020204030204" pitchFamily="49" charset="0"/>
                        <a:ea typeface="+mn-ea"/>
                        <a:cs typeface="+mn-cs"/>
                      </a:endParaRPr>
                    </a:p>
                  </a:txBody>
                  <a:tcPr>
                    <a:solidFill>
                      <a:schemeClr val="bg1"/>
                    </a:solidFill>
                  </a:tcPr>
                </a:tc>
              </a:tr>
            </a:tbl>
          </a:graphicData>
        </a:graphic>
      </p:graphicFrame>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operators</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3" name="Rectangle 2"/>
          <p:cNvSpPr/>
          <p:nvPr/>
        </p:nvSpPr>
        <p:spPr>
          <a:xfrm>
            <a:off x="228600" y="1295400"/>
            <a:ext cx="8686800" cy="400110"/>
          </a:xfrm>
          <a:prstGeom prst="rect">
            <a:avLst/>
          </a:prstGeom>
        </p:spPr>
        <p:txBody>
          <a:bodyPr wrap="square">
            <a:spAutoFit/>
          </a:bodyPr>
          <a:lstStyle/>
          <a:p>
            <a:r>
              <a:rPr lang="en-IN" sz="2000" dirty="0">
                <a:solidFill>
                  <a:srgbClr val="D3AF86"/>
                </a:solidFill>
                <a:latin typeface="Consolas" panose="020B0609020204030204" pitchFamily="49" charset="0"/>
              </a:rPr>
              <a:t>&gt;&gt;&gt; x = '</a:t>
            </a:r>
            <a:r>
              <a:rPr lang="en-IN" sz="2000" dirty="0">
                <a:solidFill>
                  <a:srgbClr val="889B4A"/>
                </a:solidFill>
                <a:latin typeface="Consolas" panose="020B0609020204030204" pitchFamily="49" charset="0"/>
              </a:rPr>
              <a:t>Infoway Technologies, PUNE</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5" name="Rectangle 4"/>
          <p:cNvSpPr/>
          <p:nvPr/>
        </p:nvSpPr>
        <p:spPr>
          <a:xfrm>
            <a:off x="7620000" y="1486476"/>
            <a:ext cx="311304" cy="369332"/>
          </a:xfrm>
          <a:prstGeom prst="rect">
            <a:avLst/>
          </a:prstGeom>
        </p:spPr>
        <p:txBody>
          <a:bodyPr wrap="none">
            <a:spAutoFit/>
          </a:bodyPr>
          <a:lstStyle/>
          <a:p>
            <a:r>
              <a:rPr lang="en-IN" dirty="0">
                <a:solidFill>
                  <a:srgbClr val="D3AF86"/>
                </a:solidFill>
                <a:latin typeface="Consolas" panose="020B0609020204030204" pitchFamily="49" charset="0"/>
              </a:rPr>
              <a:t>+</a:t>
            </a:r>
            <a:endParaRPr lang="en-IN" b="0" dirty="0">
              <a:solidFill>
                <a:srgbClr val="D3AF86"/>
              </a:solidFill>
              <a:effectLst/>
              <a:latin typeface="Consolas" panose="020B0609020204030204" pitchFamily="49" charset="0"/>
            </a:endParaRPr>
          </a:p>
        </p:txBody>
      </p:sp>
      <p:sp>
        <p:nvSpPr>
          <p:cNvPr id="8" name="Rectangle 7"/>
          <p:cNvSpPr/>
          <p:nvPr/>
        </p:nvSpPr>
        <p:spPr>
          <a:xfrm>
            <a:off x="76200" y="76200"/>
            <a:ext cx="5867400" cy="584775"/>
          </a:xfrm>
          <a:prstGeom prst="rect">
            <a:avLst/>
          </a:prstGeom>
          <a:solidFill>
            <a:srgbClr val="FFFF00"/>
          </a:solidFill>
        </p:spPr>
        <p:txBody>
          <a:bodyPr wrap="square">
            <a:spAutoFit/>
          </a:bodyPr>
          <a:lstStyle/>
          <a:p>
            <a:r>
              <a:rPr lang="en-IN" sz="1600" dirty="0">
                <a:latin typeface="Arial" panose="020B0604020202020204" pitchFamily="34" charset="0"/>
                <a:cs typeface="Arial" panose="020B0604020202020204" pitchFamily="34" charset="0"/>
              </a:rPr>
              <a:t>Strings are immutable character sets. Once a string is generated, you can not change any character within the string.</a:t>
            </a:r>
          </a:p>
        </p:txBody>
      </p:sp>
    </p:spTree>
    <p:extLst>
      <p:ext uri="{BB962C8B-B14F-4D97-AF65-F5344CB8AC3E}">
        <p14:creationId xmlns:p14="http://schemas.microsoft.com/office/powerpoint/2010/main" val="10895674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654292"/>
            <a:ext cx="8686800" cy="830997"/>
          </a:xfrm>
          <a:prstGeom prst="rect">
            <a:avLst/>
          </a:prstGeom>
        </p:spPr>
        <p:txBody>
          <a:bodyPr wrap="square">
            <a:spAutoFit/>
          </a:bodyPr>
          <a:lstStyle/>
          <a:p>
            <a:r>
              <a:rPr lang="en-IN" sz="1600" dirty="0">
                <a:latin typeface="Arial" panose="020B0604020202020204" pitchFamily="34" charset="0"/>
                <a:cs typeface="Arial" panose="020B0604020202020204" pitchFamily="34" charset="0"/>
              </a:rPr>
              <a:t>A string is a sequence of characters. Strings can be created by enclosing characters inside a single quote or double quotes. Even triple quotes can be used in Python but generally used to represent multiline strings.</a:t>
            </a:r>
            <a:endParaRPr lang="en-IN" sz="1600" dirty="0">
              <a:solidFill>
                <a:srgbClr val="298AE5"/>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45518314"/>
              </p:ext>
            </p:extLst>
          </p:nvPr>
        </p:nvGraphicFramePr>
        <p:xfrm>
          <a:off x="152400" y="2057400"/>
          <a:ext cx="8839200" cy="1112520"/>
        </p:xfrm>
        <a:graphic>
          <a:graphicData uri="http://schemas.openxmlformats.org/drawingml/2006/table">
            <a:tbl>
              <a:tblPr firstRow="1" bandRow="1">
                <a:tableStyleId>{5940675A-B579-460E-94D1-54222C63F5DA}</a:tableStyleId>
              </a:tblPr>
              <a:tblGrid>
                <a:gridCol w="441960"/>
                <a:gridCol w="441960"/>
                <a:gridCol w="441960"/>
                <a:gridCol w="441960"/>
                <a:gridCol w="441960"/>
                <a:gridCol w="441960"/>
                <a:gridCol w="441960"/>
                <a:gridCol w="441960"/>
                <a:gridCol w="441960"/>
                <a:gridCol w="441960"/>
                <a:gridCol w="441960"/>
                <a:gridCol w="441960"/>
                <a:gridCol w="441960"/>
                <a:gridCol w="441960"/>
                <a:gridCol w="441960"/>
                <a:gridCol w="441960"/>
                <a:gridCol w="441960"/>
                <a:gridCol w="441960"/>
                <a:gridCol w="441960"/>
                <a:gridCol w="441960"/>
              </a:tblGrid>
              <a:tr h="370840">
                <a:tc>
                  <a:txBody>
                    <a:bodyPr/>
                    <a:lstStyle/>
                    <a:p>
                      <a:pPr algn="ctr"/>
                      <a:r>
                        <a:rPr lang="en-IN" sz="1400" b="1" dirty="0" smtClean="0">
                          <a:solidFill>
                            <a:srgbClr val="0070C0"/>
                          </a:solidFill>
                          <a:latin typeface="Arial" panose="020B0604020202020204" pitchFamily="34" charset="0"/>
                          <a:cs typeface="Arial" panose="020B0604020202020204" pitchFamily="34" charset="0"/>
                        </a:rPr>
                        <a:t>I</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1" dirty="0" smtClean="0">
                          <a:solidFill>
                            <a:srgbClr val="0070C0"/>
                          </a:solidFill>
                          <a:latin typeface="Arial" panose="020B0604020202020204" pitchFamily="34" charset="0"/>
                          <a:cs typeface="Arial" panose="020B0604020202020204" pitchFamily="34" charset="0"/>
                        </a:rPr>
                        <a:t>N</a:t>
                      </a: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F</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O</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W</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A</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Y</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T</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E</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C</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H</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N</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O</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L</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O</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G</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I</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E</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S</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r>
              <a:tr h="370840">
                <a:tc>
                  <a:txBody>
                    <a:bodyPr/>
                    <a:lstStyle/>
                    <a:p>
                      <a:pPr algn="ctr"/>
                      <a:r>
                        <a:rPr lang="en-IN" sz="1400" b="0" dirty="0" smtClean="0">
                          <a:latin typeface="Arial" panose="020B0604020202020204" pitchFamily="34" charset="0"/>
                          <a:cs typeface="Arial" panose="020B0604020202020204" pitchFamily="34" charset="0"/>
                        </a:rPr>
                        <a:t>0</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2</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3</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4</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5</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6</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7</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8</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9</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10</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11</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12</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13</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14</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15</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16</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17</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18</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19</a:t>
                      </a:r>
                      <a:endParaRPr lang="en-IN" sz="1400" b="0" dirty="0">
                        <a:latin typeface="Arial" panose="020B0604020202020204" pitchFamily="34" charset="0"/>
                        <a:cs typeface="Arial" panose="020B0604020202020204" pitchFamily="34" charset="0"/>
                      </a:endParaRPr>
                    </a:p>
                  </a:txBody>
                  <a:tcPr anchor="ctr" anchorCtr="1"/>
                </a:tc>
              </a:tr>
              <a:tr h="370840">
                <a:tc>
                  <a:txBody>
                    <a:bodyPr/>
                    <a:lstStyle/>
                    <a:p>
                      <a:pPr algn="ctr"/>
                      <a:r>
                        <a:rPr lang="en-IN" sz="1400" b="0" dirty="0" smtClean="0">
                          <a:latin typeface="Arial" panose="020B0604020202020204" pitchFamily="34" charset="0"/>
                          <a:cs typeface="Arial" panose="020B0604020202020204" pitchFamily="34" charset="0"/>
                        </a:rPr>
                        <a:t>-20</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-19</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-18</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-17</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-16</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-15</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-14</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-13</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-12</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-11</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-10</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-9</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-8</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-7</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-6</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-5</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-4</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-3</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-2</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a:t>
                      </a:r>
                      <a:endParaRPr lang="en-IN" sz="1400" b="0" dirty="0">
                        <a:latin typeface="Arial" panose="020B0604020202020204" pitchFamily="34" charset="0"/>
                        <a:cs typeface="Arial" panose="020B0604020202020204" pitchFamily="34" charset="0"/>
                      </a:endParaRPr>
                    </a:p>
                  </a:txBody>
                  <a:tcPr anchor="ctr" anchorCtr="1"/>
                </a:tc>
              </a:tr>
            </a:tbl>
          </a:graphicData>
        </a:graphic>
      </p:graphicFrame>
      <p:sp>
        <p:nvSpPr>
          <p:cNvPr id="13" name="Rectangle 12"/>
          <p:cNvSpPr/>
          <p:nvPr/>
        </p:nvSpPr>
        <p:spPr>
          <a:xfrm>
            <a:off x="76200" y="76200"/>
            <a:ext cx="6172200" cy="584775"/>
          </a:xfrm>
          <a:prstGeom prst="rect">
            <a:avLst/>
          </a:prstGeom>
          <a:solidFill>
            <a:srgbClr val="FFFF00"/>
          </a:solidFill>
        </p:spPr>
        <p:txBody>
          <a:bodyPr wrap="square">
            <a:spAutoFit/>
          </a:bodyPr>
          <a:lstStyle/>
          <a:p>
            <a:r>
              <a:rPr lang="en-IN" sz="1600" dirty="0">
                <a:latin typeface="Arial" panose="020B0604020202020204" pitchFamily="34" charset="0"/>
                <a:cs typeface="Arial" panose="020B0604020202020204" pitchFamily="34" charset="0"/>
              </a:rPr>
              <a:t>Strings are immutable character sets. Once a string is generated, you can not change any character within the string.</a:t>
            </a:r>
          </a:p>
        </p:txBody>
      </p:sp>
      <p:graphicFrame>
        <p:nvGraphicFramePr>
          <p:cNvPr id="9" name="Table 8"/>
          <p:cNvGraphicFramePr>
            <a:graphicFrameLocks noGrp="1"/>
          </p:cNvGraphicFramePr>
          <p:nvPr>
            <p:extLst>
              <p:ext uri="{D42A27DB-BD31-4B8C-83A1-F6EECF244321}">
                <p14:modId xmlns:p14="http://schemas.microsoft.com/office/powerpoint/2010/main" val="2051212085"/>
              </p:ext>
            </p:extLst>
          </p:nvPr>
        </p:nvGraphicFramePr>
        <p:xfrm>
          <a:off x="152400" y="3240975"/>
          <a:ext cx="8839200" cy="3403600"/>
        </p:xfrm>
        <a:graphic>
          <a:graphicData uri="http://schemas.openxmlformats.org/drawingml/2006/table">
            <a:tbl>
              <a:tblPr firstRow="1" bandRow="1">
                <a:tableStyleId>{5940675A-B579-460E-94D1-54222C63F5DA}</a:tableStyleId>
              </a:tblPr>
              <a:tblGrid>
                <a:gridCol w="2946400"/>
                <a:gridCol w="5892800"/>
              </a:tblGrid>
              <a:tr h="370840">
                <a:tc>
                  <a:txBody>
                    <a:bodyPr/>
                    <a:lstStyle/>
                    <a:p>
                      <a:r>
                        <a:rPr lang="en-IN" sz="1800" b="0" dirty="0" smtClean="0"/>
                        <a:t>expression</a:t>
                      </a:r>
                      <a:endParaRPr lang="en-IN" sz="1800" b="0" dirty="0"/>
                    </a:p>
                  </a:txBody>
                  <a:tcPr>
                    <a:solidFill>
                      <a:schemeClr val="accent3">
                        <a:lumMod val="20000"/>
                        <a:lumOff val="80000"/>
                      </a:schemeClr>
                    </a:solidFill>
                  </a:tcPr>
                </a:tc>
                <a:tc>
                  <a:txBody>
                    <a:bodyPr/>
                    <a:lstStyle/>
                    <a:p>
                      <a:r>
                        <a:rPr lang="en-IN" sz="1800" b="0" dirty="0" smtClean="0"/>
                        <a:t>result</a:t>
                      </a:r>
                      <a:endParaRPr lang="en-IN" sz="1800" b="0" dirty="0"/>
                    </a:p>
                  </a:txBody>
                  <a:tcPr>
                    <a:solidFill>
                      <a:schemeClr val="accent3">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D3AF86"/>
                          </a:solidFill>
                          <a:latin typeface="Consolas" panose="020B0609020204030204" pitchFamily="49" charset="0"/>
                        </a:rPr>
                        <a:t>&gt;&gt;&gt; x</a:t>
                      </a:r>
                      <a:endParaRPr kumimoji="0" lang="en-IN" sz="1800" b="0" kern="1200" dirty="0" smtClean="0">
                        <a:solidFill>
                          <a:schemeClr val="tx1"/>
                        </a:solidFill>
                        <a:effectLst/>
                        <a:latin typeface="+mn-lt"/>
                        <a:ea typeface="+mn-ea"/>
                        <a:cs typeface="+mn-cs"/>
                      </a:endParaRPr>
                    </a:p>
                  </a:txBody>
                  <a:tcPr/>
                </a:tc>
                <a:tc>
                  <a:txBody>
                    <a:bodyPr/>
                    <a:lstStyle/>
                    <a:p>
                      <a:r>
                        <a:rPr lang="en-IN" sz="1800" dirty="0" smtClean="0">
                          <a:solidFill>
                            <a:srgbClr val="D3AF86"/>
                          </a:solidFill>
                          <a:latin typeface="Consolas" panose="020B0609020204030204" pitchFamily="49" charset="0"/>
                        </a:rPr>
                        <a:t>Infoway Technologies</a:t>
                      </a:r>
                      <a:endParaRPr kumimoji="0" lang="en-IN" sz="1800" kern="1200" dirty="0">
                        <a:solidFill>
                          <a:schemeClr val="tx1"/>
                        </a:solidFill>
                        <a:latin typeface="+mn-lt"/>
                        <a:ea typeface="+mn-ea"/>
                        <a:cs typeface="+mn-cs"/>
                      </a:endParaRPr>
                    </a:p>
                  </a:txBody>
                  <a:tcPr/>
                </a:tc>
              </a:tr>
              <a:tr h="370840">
                <a:tc>
                  <a:txBody>
                    <a:bodyPr/>
                    <a:lstStyle/>
                    <a:p>
                      <a:r>
                        <a:rPr lang="en-IN" sz="1800" dirty="0" smtClean="0">
                          <a:solidFill>
                            <a:srgbClr val="D3AF86"/>
                          </a:solidFill>
                          <a:latin typeface="Consolas" panose="020B0609020204030204" pitchFamily="49" charset="0"/>
                        </a:rPr>
                        <a:t>&gt;&gt;&gt; x * 2</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D3AF86"/>
                          </a:solidFill>
                          <a:latin typeface="Consolas" panose="020B0609020204030204" pitchFamily="49" charset="0"/>
                        </a:rPr>
                        <a:t>Infoway Technologies Infoway Technologies</a:t>
                      </a:r>
                      <a:endParaRPr lang="en-IN" sz="1800" b="0" dirty="0" smtClean="0">
                        <a:solidFill>
                          <a:srgbClr val="D3AF86"/>
                        </a:solidFill>
                        <a:effectLst/>
                        <a:latin typeface="Consolas" panose="020B0609020204030204" pitchFamily="49" charset="0"/>
                      </a:endParaRPr>
                    </a:p>
                  </a:txBody>
                  <a:tcPr/>
                </a:tc>
              </a:tr>
              <a:tr h="370840">
                <a:tc>
                  <a:txBody>
                    <a:bodyPr/>
                    <a:lstStyle/>
                    <a:p>
                      <a:r>
                        <a:rPr lang="en-IN" sz="1800" dirty="0" smtClean="0">
                          <a:solidFill>
                            <a:srgbClr val="D3AF86"/>
                          </a:solidFill>
                          <a:latin typeface="Consolas" panose="020B0609020204030204" pitchFamily="49" charset="0"/>
                        </a:rPr>
                        <a:t>&gt;&gt;&gt; x +"</a:t>
                      </a:r>
                      <a:r>
                        <a:rPr lang="en-IN" sz="1800" dirty="0" smtClean="0">
                          <a:solidFill>
                            <a:srgbClr val="889B4A"/>
                          </a:solidFill>
                          <a:latin typeface="Consolas" panose="020B0609020204030204" pitchFamily="49" charset="0"/>
                        </a:rPr>
                        <a:t> </a:t>
                      </a:r>
                      <a:r>
                        <a:rPr lang="en-IN" sz="1800" dirty="0" smtClean="0">
                          <a:solidFill>
                            <a:srgbClr val="D3AF86"/>
                          </a:solidFill>
                          <a:latin typeface="Consolas" panose="020B0609020204030204" pitchFamily="49" charset="0"/>
                        </a:rPr>
                        <a:t>" + y</a:t>
                      </a:r>
                      <a:endParaRPr lang="en-IN" sz="1800" dirty="0"/>
                    </a:p>
                  </a:txBody>
                  <a:tcPr/>
                </a:tc>
                <a:tc>
                  <a:txBody>
                    <a:bodyPr/>
                    <a:lstStyle/>
                    <a:p>
                      <a:r>
                        <a:rPr lang="en-IN" sz="1800" dirty="0" smtClean="0">
                          <a:solidFill>
                            <a:srgbClr val="D3AF86"/>
                          </a:solidFill>
                          <a:latin typeface="Consolas" panose="020B0609020204030204" pitchFamily="49" charset="0"/>
                        </a:rPr>
                        <a:t>Infoway Technologies Pune</a:t>
                      </a:r>
                      <a:endParaRPr kumimoji="0" lang="en-IN" sz="1800" kern="1200" dirty="0">
                        <a:solidFill>
                          <a:schemeClr val="tx1"/>
                        </a:solidFill>
                        <a:latin typeface="+mn-lt"/>
                        <a:ea typeface="+mn-ea"/>
                        <a:cs typeface="+mn-cs"/>
                      </a:endParaRPr>
                    </a:p>
                  </a:txBody>
                  <a:tcPr/>
                </a:tc>
              </a:tr>
              <a:tr h="370840">
                <a:tc>
                  <a:txBody>
                    <a:bodyPr/>
                    <a:lstStyle/>
                    <a:p>
                      <a:r>
                        <a:rPr lang="en-IN" sz="1800" dirty="0" smtClean="0">
                          <a:solidFill>
                            <a:srgbClr val="D3AF86"/>
                          </a:solidFill>
                          <a:latin typeface="Consolas" panose="020B0609020204030204" pitchFamily="49" charset="0"/>
                        </a:rPr>
                        <a:t>&gt;&gt;&gt; x[</a:t>
                      </a:r>
                      <a:r>
                        <a:rPr lang="en-IN" sz="1800" dirty="0" smtClean="0">
                          <a:solidFill>
                            <a:srgbClr val="F79A32"/>
                          </a:solidFill>
                          <a:latin typeface="Consolas" panose="020B0609020204030204" pitchFamily="49" charset="0"/>
                        </a:rPr>
                        <a:t>0</a:t>
                      </a:r>
                      <a:r>
                        <a:rPr lang="en-IN" sz="1800" dirty="0" smtClean="0">
                          <a:solidFill>
                            <a:srgbClr val="D3AF86"/>
                          </a:solidFill>
                          <a:latin typeface="Consolas" panose="020B0609020204030204" pitchFamily="49" charset="0"/>
                        </a:rPr>
                        <a:t>:</a:t>
                      </a:r>
                      <a:r>
                        <a:rPr lang="en-IN" sz="1800" dirty="0" smtClean="0">
                          <a:solidFill>
                            <a:srgbClr val="F79A32"/>
                          </a:solidFill>
                          <a:latin typeface="Consolas" panose="020B0609020204030204" pitchFamily="49" charset="0"/>
                        </a:rPr>
                        <a:t>7</a:t>
                      </a:r>
                      <a:r>
                        <a:rPr lang="en-IN" sz="1800" dirty="0" smtClean="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&gt;&gt;&gt; x[:</a:t>
                      </a:r>
                      <a:r>
                        <a:rPr lang="en-IN" sz="1800" dirty="0" smtClean="0">
                          <a:solidFill>
                            <a:srgbClr val="F79A32"/>
                          </a:solidFill>
                          <a:latin typeface="Consolas" panose="020B0609020204030204" pitchFamily="49" charset="0"/>
                        </a:rPr>
                        <a:t>7</a:t>
                      </a:r>
                      <a:r>
                        <a:rPr lang="en-IN" sz="1800" dirty="0" smtClean="0">
                          <a:solidFill>
                            <a:srgbClr val="D3AF86"/>
                          </a:solidFill>
                          <a:latin typeface="Consolas" panose="020B0609020204030204" pitchFamily="49" charset="0"/>
                        </a:rPr>
                        <a:t>]</a:t>
                      </a:r>
                      <a:endParaRPr lang="en-IN" sz="1800" b="0" dirty="0" smtClean="0">
                        <a:solidFill>
                          <a:srgbClr val="D3AF86"/>
                        </a:solidFill>
                        <a:effectLst/>
                        <a:latin typeface="Consolas" panose="020B0609020204030204" pitchFamily="49" charset="0"/>
                      </a:endParaRPr>
                    </a:p>
                  </a:txBody>
                  <a:tcPr/>
                </a:tc>
                <a:tc>
                  <a:txBody>
                    <a:bodyPr/>
                    <a:lstStyle/>
                    <a:p>
                      <a:r>
                        <a:rPr lang="en-IN" sz="1800" dirty="0" smtClean="0">
                          <a:solidFill>
                            <a:srgbClr val="D3AF86"/>
                          </a:solidFill>
                          <a:latin typeface="Consolas" panose="020B0609020204030204" pitchFamily="49" charset="0"/>
                        </a:rPr>
                        <a:t>Infoway</a:t>
                      </a:r>
                    </a:p>
                    <a:p>
                      <a:r>
                        <a:rPr kumimoji="0" lang="en-IN" sz="1800" kern="1200" dirty="0" smtClean="0">
                          <a:solidFill>
                            <a:srgbClr val="D3AF86"/>
                          </a:solidFill>
                          <a:latin typeface="Consolas" panose="020B0609020204030204" pitchFamily="49" charset="0"/>
                          <a:ea typeface="+mn-ea"/>
                          <a:cs typeface="+mn-cs"/>
                        </a:rPr>
                        <a:t>Infoway</a:t>
                      </a:r>
                      <a:endParaRPr kumimoji="0" lang="en-IN" sz="1800" kern="1200" dirty="0">
                        <a:solidFill>
                          <a:srgbClr val="D3AF86"/>
                        </a:solidFill>
                        <a:latin typeface="Consolas" panose="020B0609020204030204" pitchFamily="49" charset="0"/>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solidFill>
                            <a:srgbClr val="D3AF86"/>
                          </a:solidFill>
                          <a:effectLst/>
                          <a:latin typeface="Consolas" panose="020B0609020204030204" pitchFamily="49" charset="0"/>
                        </a:rPr>
                        <a:t>&gt;&gt;&gt; 'n' in x</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solidFill>
                            <a:srgbClr val="D3AF86"/>
                          </a:solidFill>
                          <a:effectLst/>
                          <a:latin typeface="Consolas" panose="020B0609020204030204" pitchFamily="49" charset="0"/>
                        </a:rPr>
                        <a:t>&gt;&gt;&gt; 'N' in x</a:t>
                      </a:r>
                    </a:p>
                  </a:txBody>
                  <a:tcPr/>
                </a:tc>
                <a:tc>
                  <a:txBody>
                    <a:bodyPr/>
                    <a:lstStyle/>
                    <a:p>
                      <a:r>
                        <a:rPr lang="en-IN" sz="1800" b="0" dirty="0" smtClean="0">
                          <a:solidFill>
                            <a:srgbClr val="D3AF86"/>
                          </a:solidFill>
                          <a:effectLst/>
                          <a:latin typeface="Consolas" panose="020B0609020204030204" pitchFamily="49" charset="0"/>
                        </a:rPr>
                        <a:t>True</a:t>
                      </a:r>
                    </a:p>
                    <a:p>
                      <a:r>
                        <a:rPr kumimoji="0" lang="en-IN" sz="1800" kern="1200" dirty="0" smtClean="0">
                          <a:solidFill>
                            <a:srgbClr val="D3AF86"/>
                          </a:solidFill>
                          <a:latin typeface="Consolas" panose="020B0609020204030204" pitchFamily="49" charset="0"/>
                          <a:ea typeface="+mn-ea"/>
                          <a:cs typeface="+mn-cs"/>
                        </a:rPr>
                        <a:t>False</a:t>
                      </a:r>
                      <a:endParaRPr kumimoji="0" lang="en-IN" sz="1800" kern="1200" dirty="0">
                        <a:solidFill>
                          <a:srgbClr val="D3AF86"/>
                        </a:solidFill>
                        <a:latin typeface="Consolas" panose="020B0609020204030204" pitchFamily="49" charset="0"/>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solidFill>
                            <a:srgbClr val="D3AF86"/>
                          </a:solidFill>
                          <a:effectLst/>
                          <a:latin typeface="Consolas" panose="020B0609020204030204" pitchFamily="49" charset="0"/>
                        </a:rPr>
                        <a:t>&gt;&gt;&gt; 'n' not in x</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solidFill>
                            <a:srgbClr val="D3AF86"/>
                          </a:solidFill>
                          <a:effectLst/>
                          <a:latin typeface="Consolas" panose="020B0609020204030204" pitchFamily="49" charset="0"/>
                        </a:rPr>
                        <a:t>&gt;&gt;&gt; 'N' not in x</a:t>
                      </a:r>
                    </a:p>
                  </a:txBody>
                  <a:tcPr/>
                </a:tc>
                <a:tc>
                  <a:txBody>
                    <a:bodyPr/>
                    <a:lstStyle/>
                    <a:p>
                      <a:r>
                        <a:rPr lang="en-IN" sz="1800" b="0" dirty="0" smtClean="0">
                          <a:solidFill>
                            <a:srgbClr val="D3AF86"/>
                          </a:solidFill>
                          <a:effectLst/>
                          <a:latin typeface="Consolas" panose="020B0609020204030204" pitchFamily="49" charset="0"/>
                        </a:rPr>
                        <a:t>False</a:t>
                      </a:r>
                    </a:p>
                    <a:p>
                      <a:r>
                        <a:rPr kumimoji="0" lang="en-IN" sz="1800" kern="1200" dirty="0" smtClean="0">
                          <a:solidFill>
                            <a:srgbClr val="D3AF86"/>
                          </a:solidFill>
                          <a:latin typeface="Consolas" panose="020B0609020204030204" pitchFamily="49" charset="0"/>
                          <a:ea typeface="+mn-ea"/>
                          <a:cs typeface="+mn-cs"/>
                        </a:rPr>
                        <a:t>True</a:t>
                      </a:r>
                      <a:endParaRPr kumimoji="0" lang="en-IN" sz="1800" kern="1200" dirty="0">
                        <a:solidFill>
                          <a:srgbClr val="D3AF86"/>
                        </a:solidFill>
                        <a:latin typeface="Consolas" panose="020B0609020204030204" pitchFamily="49" charset="0"/>
                        <a:ea typeface="+mn-ea"/>
                        <a:cs typeface="+mn-cs"/>
                      </a:endParaRPr>
                    </a:p>
                  </a:txBody>
                  <a:tcPr/>
                </a:tc>
              </a:tr>
            </a:tbl>
          </a:graphicData>
        </a:graphic>
      </p:graphicFrame>
      <p:sp>
        <p:nvSpPr>
          <p:cNvPr id="2" name="Rectangle 1"/>
          <p:cNvSpPr/>
          <p:nvPr/>
        </p:nvSpPr>
        <p:spPr>
          <a:xfrm>
            <a:off x="228600" y="1380834"/>
            <a:ext cx="4572000" cy="707886"/>
          </a:xfrm>
          <a:prstGeom prst="rect">
            <a:avLst/>
          </a:prstGeom>
        </p:spPr>
        <p:txBody>
          <a:bodyPr>
            <a:spAutoFit/>
          </a:bodyPr>
          <a:lstStyle/>
          <a:p>
            <a:r>
              <a:rPr lang="fr-FR" sz="2000" dirty="0">
                <a:solidFill>
                  <a:srgbClr val="D3AF86"/>
                </a:solidFill>
                <a:latin typeface="Consolas" panose="020B0609020204030204" pitchFamily="49" charset="0"/>
              </a:rPr>
              <a:t>&gt;&gt;&gt; x = '</a:t>
            </a:r>
            <a:r>
              <a:rPr lang="fr-FR" sz="2000" dirty="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a:solidFill>
                  <a:srgbClr val="889B4A"/>
                </a:solidFill>
                <a:latin typeface="Consolas" panose="020B0609020204030204" pitchFamily="49" charset="0"/>
              </a:rPr>
              <a:t>Pune</a:t>
            </a:r>
            <a:r>
              <a:rPr lang="fr-FR" sz="2000" dirty="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grpSp>
        <p:nvGrpSpPr>
          <p:cNvPr id="14" name="Group 13"/>
          <p:cNvGrpSpPr/>
          <p:nvPr/>
        </p:nvGrpSpPr>
        <p:grpSpPr>
          <a:xfrm>
            <a:off x="5562600" y="1185239"/>
            <a:ext cx="3089597" cy="756468"/>
            <a:chOff x="5562600" y="1550874"/>
            <a:chExt cx="3089597" cy="756468"/>
          </a:xfrm>
        </p:grpSpPr>
        <p:sp>
          <p:nvSpPr>
            <p:cNvPr id="5" name="Rectangle 4"/>
            <p:cNvSpPr/>
            <p:nvPr/>
          </p:nvSpPr>
          <p:spPr>
            <a:xfrm>
              <a:off x="5562600" y="1599456"/>
              <a:ext cx="1905000" cy="707886"/>
            </a:xfrm>
            <a:prstGeom prst="rect">
              <a:avLst/>
            </a:prstGeom>
          </p:spPr>
          <p:txBody>
            <a:bodyPr wrap="square">
              <a:spAutoFit/>
            </a:bodyPr>
            <a:lstStyle/>
            <a:p>
              <a:r>
                <a:rPr lang="en-IN" sz="2000" dirty="0">
                  <a:solidFill>
                    <a:srgbClr val="D3AF86"/>
                  </a:solidFill>
                  <a:latin typeface="Consolas" panose="020B0609020204030204" pitchFamily="49" charset="0"/>
                </a:rPr>
                <a:t>x = '</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x[</a:t>
              </a:r>
              <a:r>
                <a:rPr lang="en-IN" sz="2000" dirty="0">
                  <a:solidFill>
                    <a:srgbClr val="F79A32"/>
                  </a:solidFill>
                  <a:latin typeface="Consolas" panose="020B0609020204030204" pitchFamily="49" charset="0"/>
                </a:rPr>
                <a:t>0</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S</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cxnSp>
          <p:nvCxnSpPr>
            <p:cNvPr id="8" name="Elbow Connector 7"/>
            <p:cNvCxnSpPr/>
            <p:nvPr/>
          </p:nvCxnSpPr>
          <p:spPr>
            <a:xfrm flipV="1">
              <a:off x="7048500" y="1761530"/>
              <a:ext cx="952500" cy="368841"/>
            </a:xfrm>
            <a:prstGeom prst="bentConnector3">
              <a:avLst/>
            </a:prstGeom>
            <a:ln w="28575">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980218" y="1550874"/>
              <a:ext cx="671979" cy="369332"/>
            </a:xfrm>
            <a:prstGeom prst="rect">
              <a:avLst/>
            </a:prstGeom>
            <a:noFill/>
          </p:spPr>
          <p:txBody>
            <a:bodyPr wrap="none" rtlCol="0">
              <a:spAutoFit/>
            </a:bodyPr>
            <a:lstStyle/>
            <a:p>
              <a:r>
                <a:rPr lang="en-IN" dirty="0" smtClean="0">
                  <a:solidFill>
                    <a:srgbClr val="FF0000"/>
                  </a:solidFill>
                </a:rPr>
                <a:t>error</a:t>
              </a:r>
              <a:endParaRPr lang="en-IN" dirty="0">
                <a:solidFill>
                  <a:srgbClr val="FF0000"/>
                </a:solidFill>
              </a:endParaRPr>
            </a:p>
          </p:txBody>
        </p:sp>
      </p:grpSp>
    </p:spTree>
    <p:extLst>
      <p:ext uri="{BB962C8B-B14F-4D97-AF65-F5344CB8AC3E}">
        <p14:creationId xmlns:p14="http://schemas.microsoft.com/office/powerpoint/2010/main" val="216611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methods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2" y="707256"/>
            <a:ext cx="8610598" cy="707886"/>
          </a:xfrm>
          <a:prstGeom prst="rect">
            <a:avLst/>
          </a:prstGeom>
        </p:spPr>
        <p:txBody>
          <a:bodyPr wrap="square">
            <a:spAutoFit/>
          </a:bodyPr>
          <a:lstStyle/>
          <a:p>
            <a:r>
              <a:rPr lang="fr-FR" sz="2000" dirty="0">
                <a:solidFill>
                  <a:srgbClr val="D3AF86"/>
                </a:solidFill>
                <a:latin typeface="Consolas" panose="020B0609020204030204" pitchFamily="49" charset="0"/>
              </a:rPr>
              <a:t>&gt;&gt;&gt; x = </a:t>
            </a:r>
            <a:r>
              <a:rPr lang="fr-FR" sz="2000" dirty="0" smtClean="0">
                <a:solidFill>
                  <a:srgbClr val="D3AF86"/>
                </a:solidFill>
                <a:latin typeface="Consolas" panose="020B0609020204030204" pitchFamily="49" charset="0"/>
              </a:rPr>
              <a:t>'</a:t>
            </a:r>
            <a:r>
              <a:rPr lang="fr-FR" sz="2000" dirty="0" smtClean="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smtClean="0">
                <a:solidFill>
                  <a:srgbClr val="889B4A"/>
                </a:solidFill>
                <a:latin typeface="Consolas" panose="020B0609020204030204" pitchFamily="49" charset="0"/>
              </a:rPr>
              <a:t>Pune, Maharastra, INDIA</a:t>
            </a:r>
            <a:r>
              <a:rPr lang="fr-FR" sz="2000" dirty="0" smtClean="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sp>
        <p:nvSpPr>
          <p:cNvPr id="4" name="Rectangle 3"/>
          <p:cNvSpPr/>
          <p:nvPr/>
        </p:nvSpPr>
        <p:spPr>
          <a:xfrm>
            <a:off x="228602" y="1600200"/>
            <a:ext cx="8762998"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string.capitalize()</a:t>
            </a: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x.capitalize</a:t>
            </a:r>
            <a:r>
              <a:rPr lang="en-IN" dirty="0">
                <a:solidFill>
                  <a:srgbClr val="D3AF86"/>
                </a:solidFill>
                <a:latin typeface="Consolas" panose="020B0609020204030204" pitchFamily="49" charset="0"/>
              </a:rPr>
              <a:t>() </a:t>
            </a:r>
            <a:r>
              <a:rPr lang="en-IN" dirty="0" smtClean="0">
                <a:solidFill>
                  <a:srgbClr val="D3AF86"/>
                </a:solidFill>
                <a:latin typeface="Consolas" panose="020B0609020204030204" pitchFamily="49" charset="0"/>
              </a:rPr>
              <a:t>#</a:t>
            </a:r>
            <a:r>
              <a:rPr lang="en-IN" dirty="0" smtClean="0">
                <a:solidFill>
                  <a:srgbClr val="92D050"/>
                </a:solidFill>
                <a:latin typeface="Consolas" panose="020B0609020204030204" pitchFamily="49" charset="0"/>
              </a:rPr>
              <a:t>'Infoway technologies'</a:t>
            </a:r>
            <a:endParaRPr lang="en-IN" dirty="0" smtClean="0">
              <a:solidFill>
                <a:schemeClr val="bg2">
                  <a:lumMod val="75000"/>
                </a:schemeClr>
              </a:solidFill>
              <a:latin typeface="Consolas" panose="020B0609020204030204" pitchFamily="49" charset="0"/>
            </a:endParaRPr>
          </a:p>
        </p:txBody>
      </p:sp>
      <p:cxnSp>
        <p:nvCxnSpPr>
          <p:cNvPr id="8" name="Straight Connector 7"/>
          <p:cNvCxnSpPr/>
          <p:nvPr/>
        </p:nvCxnSpPr>
        <p:spPr>
          <a:xfrm>
            <a:off x="228602" y="1450767"/>
            <a:ext cx="876299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28600" y="2461344"/>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string.center(width</a:t>
            </a:r>
            <a:r>
              <a:rPr lang="en-IN" dirty="0">
                <a:solidFill>
                  <a:schemeClr val="bg2">
                    <a:lumMod val="75000"/>
                  </a:schemeClr>
                </a:solidFill>
                <a:latin typeface="Consolas" panose="020B0609020204030204" pitchFamily="49" charset="0"/>
              </a:rPr>
              <a:t>[, fillchar]) </a:t>
            </a:r>
            <a:r>
              <a:rPr lang="en-IN" dirty="0" smtClean="0">
                <a:solidFill>
                  <a:schemeClr val="bg2">
                    <a:lumMod val="75000"/>
                  </a:schemeClr>
                </a:solidFill>
                <a:latin typeface="Consolas" panose="020B0609020204030204" pitchFamily="49" charset="0"/>
              </a:rPr>
              <a:t> </a:t>
            </a: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x.center(</a:t>
            </a:r>
            <a:r>
              <a:rPr lang="en-IN" dirty="0" smtClean="0">
                <a:solidFill>
                  <a:srgbClr val="F79A32"/>
                </a:solidFill>
                <a:latin typeface="Consolas" panose="020B0609020204030204" pitchFamily="49" charset="0"/>
              </a:rPr>
              <a:t>24</a:t>
            </a:r>
            <a:r>
              <a:rPr lang="en-IN" dirty="0" smtClean="0">
                <a:solidFill>
                  <a:srgbClr val="D3AF86"/>
                </a:solidFill>
                <a:latin typeface="Consolas" panose="020B0609020204030204" pitchFamily="49" charset="0"/>
              </a:rPr>
              <a:t> ,'</a:t>
            </a:r>
            <a:r>
              <a:rPr lang="en-IN" dirty="0" smtClean="0">
                <a:solidFill>
                  <a:srgbClr val="889B4A"/>
                </a:solidFill>
                <a:latin typeface="Consolas" panose="020B0609020204030204" pitchFamily="49" charset="0"/>
              </a:rPr>
              <a:t>*</a:t>
            </a:r>
            <a:r>
              <a:rPr lang="en-IN" dirty="0" smtClean="0">
                <a:solidFill>
                  <a:srgbClr val="D3AF86"/>
                </a:solidFill>
                <a:latin typeface="Consolas" panose="020B0609020204030204" pitchFamily="49" charset="0"/>
              </a:rPr>
              <a:t>') #</a:t>
            </a:r>
            <a:r>
              <a:rPr lang="en-IN" dirty="0">
                <a:solidFill>
                  <a:srgbClr val="92D050"/>
                </a:solidFill>
                <a:latin typeface="Consolas" panose="020B0609020204030204" pitchFamily="49" charset="0"/>
              </a:rPr>
              <a:t>'**infoway technologies**'</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10" name="Rectangle 9"/>
          <p:cNvSpPr/>
          <p:nvPr/>
        </p:nvSpPr>
        <p:spPr>
          <a:xfrm>
            <a:off x="228600" y="3352800"/>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string.ljust(width</a:t>
            </a:r>
            <a:r>
              <a:rPr lang="en-IN" dirty="0">
                <a:solidFill>
                  <a:schemeClr val="bg2">
                    <a:lumMod val="75000"/>
                  </a:schemeClr>
                </a:solidFill>
                <a:latin typeface="Consolas" panose="020B0609020204030204" pitchFamily="49" charset="0"/>
              </a:rPr>
              <a:t>[, fillchar]) </a:t>
            </a:r>
            <a:r>
              <a:rPr lang="en-IN" dirty="0" smtClean="0">
                <a:solidFill>
                  <a:schemeClr val="bg2">
                    <a:lumMod val="75000"/>
                  </a:schemeClr>
                </a:solidFill>
                <a:latin typeface="Consolas" panose="020B0609020204030204" pitchFamily="49" charset="0"/>
              </a:rPr>
              <a:t>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10000</a:t>
            </a:r>
            <a:r>
              <a:rPr lang="en-IN" dirty="0">
                <a:solidFill>
                  <a:srgbClr val="D3AF86"/>
                </a:solidFill>
                <a:latin typeface="Consolas" panose="020B0609020204030204" pitchFamily="49" charset="0"/>
              </a:rPr>
              <a:t>'.ljust(</a:t>
            </a:r>
            <a:r>
              <a:rPr lang="en-IN" dirty="0">
                <a:solidFill>
                  <a:srgbClr val="F79A32"/>
                </a:solidFill>
                <a:latin typeface="Consolas" panose="020B0609020204030204" pitchFamily="49" charset="0"/>
              </a:rPr>
              <a:t>9</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a:t>
            </a:r>
            <a:r>
              <a:rPr lang="en-IN" dirty="0">
                <a:solidFill>
                  <a:srgbClr val="D3AF86"/>
                </a:solidFill>
                <a:latin typeface="Consolas" panose="020B0609020204030204" pitchFamily="49" charset="0"/>
              </a:rPr>
              <a:t>') </a:t>
            </a:r>
            <a:r>
              <a:rPr lang="en-IN" dirty="0" smtClean="0">
                <a:solidFill>
                  <a:srgbClr val="D3AF86"/>
                </a:solidFill>
                <a:latin typeface="Consolas" panose="020B0609020204030204" pitchFamily="49" charset="0"/>
              </a:rPr>
              <a:t>#</a:t>
            </a:r>
            <a:r>
              <a:rPr lang="en-IN" dirty="0">
                <a:solidFill>
                  <a:srgbClr val="F79A32"/>
                </a:solidFill>
                <a:latin typeface="Consolas" panose="020B0609020204030204" pitchFamily="49" charset="0"/>
              </a:rPr>
              <a:t>10000</a:t>
            </a:r>
            <a:r>
              <a:rPr lang="en-IN" dirty="0" smtClean="0">
                <a:solidFill>
                  <a:srgbClr val="D3AF86"/>
                </a:solidFill>
                <a:latin typeface="Consolas" panose="020B0609020204030204" pitchFamily="49" charset="0"/>
              </a:rPr>
              <a:t>****</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9" name="Rectangle 8"/>
          <p:cNvSpPr/>
          <p:nvPr/>
        </p:nvSpPr>
        <p:spPr>
          <a:xfrm>
            <a:off x="228600" y="4245037"/>
            <a:ext cx="8801098"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string.rjust(width</a:t>
            </a:r>
            <a:r>
              <a:rPr lang="en-IN" dirty="0">
                <a:solidFill>
                  <a:schemeClr val="bg2">
                    <a:lumMod val="75000"/>
                  </a:schemeClr>
                </a:solidFill>
                <a:latin typeface="Consolas" panose="020B0609020204030204" pitchFamily="49" charset="0"/>
              </a:rPr>
              <a:t>[, fillchar]) </a:t>
            </a:r>
            <a:r>
              <a:rPr lang="en-IN" dirty="0" smtClean="0">
                <a:solidFill>
                  <a:schemeClr val="bg2">
                    <a:lumMod val="75000"/>
                  </a:schemeClr>
                </a:solidFill>
                <a:latin typeface="Consolas" panose="020B0609020204030204" pitchFamily="49" charset="0"/>
              </a:rPr>
              <a:t>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10000</a:t>
            </a:r>
            <a:r>
              <a:rPr lang="en-IN" dirty="0" smtClean="0">
                <a:solidFill>
                  <a:srgbClr val="D3AF86"/>
                </a:solidFill>
                <a:latin typeface="Consolas" panose="020B0609020204030204" pitchFamily="49" charset="0"/>
              </a:rPr>
              <a:t>'.rjust(</a:t>
            </a:r>
            <a:r>
              <a:rPr lang="en-IN" dirty="0" smtClean="0">
                <a:solidFill>
                  <a:srgbClr val="F79A32"/>
                </a:solidFill>
                <a:latin typeface="Consolas" panose="020B0609020204030204" pitchFamily="49" charset="0"/>
              </a:rPr>
              <a:t>9</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a:t>
            </a:r>
            <a:r>
              <a:rPr lang="en-IN" dirty="0">
                <a:solidFill>
                  <a:srgbClr val="D3AF86"/>
                </a:solidFill>
                <a:latin typeface="Consolas" panose="020B0609020204030204" pitchFamily="49" charset="0"/>
              </a:rPr>
              <a:t>') # </a:t>
            </a:r>
            <a:r>
              <a:rPr lang="en-IN" dirty="0" smtClean="0">
                <a:solidFill>
                  <a:srgbClr val="D3AF86"/>
                </a:solidFill>
                <a:latin typeface="Consolas" panose="020B0609020204030204" pitchFamily="49" charset="0"/>
              </a:rPr>
              <a:t>****</a:t>
            </a:r>
            <a:r>
              <a:rPr lang="en-IN" dirty="0" smtClean="0">
                <a:solidFill>
                  <a:srgbClr val="F79A32"/>
                </a:solidFill>
                <a:latin typeface="Consolas" panose="020B0609020204030204" pitchFamily="49" charset="0"/>
              </a:rPr>
              <a:t>10000</a:t>
            </a:r>
            <a:endParaRPr lang="en-IN" dirty="0" smtClean="0">
              <a:solidFill>
                <a:schemeClr val="bg2">
                  <a:lumMod val="75000"/>
                </a:schemeClr>
              </a:solidFill>
              <a:latin typeface="Consolas" panose="020B0609020204030204" pitchFamily="49" charset="0"/>
            </a:endParaRPr>
          </a:p>
        </p:txBody>
      </p:sp>
      <p:sp>
        <p:nvSpPr>
          <p:cNvPr id="11" name="Rectangle 10"/>
          <p:cNvSpPr/>
          <p:nvPr/>
        </p:nvSpPr>
        <p:spPr>
          <a:xfrm>
            <a:off x="228600" y="5124271"/>
            <a:ext cx="8801098" cy="1200329"/>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string.count(substring</a:t>
            </a:r>
            <a:r>
              <a:rPr lang="en-IN" dirty="0">
                <a:solidFill>
                  <a:schemeClr val="bg2">
                    <a:lumMod val="75000"/>
                  </a:schemeClr>
                </a:solidFill>
                <a:latin typeface="Consolas" panose="020B0609020204030204" pitchFamily="49" charset="0"/>
              </a:rPr>
              <a:t>, start=..., end=...)  </a:t>
            </a:r>
            <a:endParaRPr lang="en-IN" dirty="0" smtClean="0">
              <a:solidFill>
                <a:schemeClr val="bg2">
                  <a:lumMod val="75000"/>
                </a:schemeClr>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x.count</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o</a:t>
            </a:r>
            <a:r>
              <a:rPr lang="en-IN" dirty="0" smtClean="0">
                <a:solidFill>
                  <a:srgbClr val="D3AF86"/>
                </a:solidFill>
                <a:latin typeface="Consolas" panose="020B0609020204030204" pitchFamily="49" charset="0"/>
              </a:rPr>
              <a:t>')	     #</a:t>
            </a:r>
            <a:r>
              <a:rPr lang="en-IN" dirty="0" smtClean="0">
                <a:solidFill>
                  <a:srgbClr val="92D050"/>
                </a:solidFill>
                <a:latin typeface="Consolas" panose="020B0609020204030204" pitchFamily="49" charset="0"/>
              </a:rPr>
              <a:t>3</a:t>
            </a:r>
            <a:endParaRPr lang="en-IN" dirty="0">
              <a:solidFill>
                <a:srgbClr val="92D050"/>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x.count</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o</a:t>
            </a:r>
            <a:r>
              <a:rPr lang="en-IN" dirty="0">
                <a:solidFill>
                  <a:srgbClr val="D3AF86"/>
                </a:solidFill>
                <a:latin typeface="Consolas" panose="020B0609020204030204" pitchFamily="49" charset="0"/>
              </a:rPr>
              <a:t>', </a:t>
            </a:r>
            <a:r>
              <a:rPr lang="en-IN" dirty="0">
                <a:solidFill>
                  <a:srgbClr val="F79A32"/>
                </a:solidFill>
                <a:latin typeface="Consolas" panose="020B0609020204030204" pitchFamily="49" charset="0"/>
              </a:rPr>
              <a:t>5</a:t>
            </a:r>
            <a:r>
              <a:rPr lang="en-IN" dirty="0" smtClean="0">
                <a:solidFill>
                  <a:srgbClr val="D3AF86"/>
                </a:solidFill>
                <a:latin typeface="Consolas" panose="020B0609020204030204" pitchFamily="49" charset="0"/>
              </a:rPr>
              <a:t>)</a:t>
            </a:r>
            <a:r>
              <a:rPr lang="en-IN" dirty="0">
                <a:solidFill>
                  <a:srgbClr val="D3AF86"/>
                </a:solidFill>
                <a:latin typeface="Consolas" panose="020B0609020204030204" pitchFamily="49" charset="0"/>
              </a:rPr>
              <a:t> </a:t>
            </a:r>
            <a:r>
              <a:rPr lang="en-IN" dirty="0" smtClean="0">
                <a:solidFill>
                  <a:srgbClr val="D3AF86"/>
                </a:solidFill>
                <a:latin typeface="Consolas" panose="020B0609020204030204" pitchFamily="49" charset="0"/>
              </a:rPr>
              <a:t>    #</a:t>
            </a:r>
            <a:r>
              <a:rPr lang="en-IN" dirty="0" smtClean="0">
                <a:solidFill>
                  <a:srgbClr val="92D050"/>
                </a:solidFill>
                <a:latin typeface="Consolas" panose="020B0609020204030204" pitchFamily="49" charset="0"/>
              </a:rPr>
              <a:t>2</a:t>
            </a:r>
            <a:endParaRPr lang="en-IN" dirty="0">
              <a:solidFill>
                <a:srgbClr val="92D050"/>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x.count('</a:t>
            </a:r>
            <a:r>
              <a:rPr lang="en-IN" dirty="0" smtClean="0">
                <a:solidFill>
                  <a:srgbClr val="889B4A"/>
                </a:solidFill>
                <a:latin typeface="Consolas" panose="020B0609020204030204" pitchFamily="49" charset="0"/>
              </a:rPr>
              <a:t>o</a:t>
            </a:r>
            <a:r>
              <a:rPr lang="en-IN" dirty="0" smtClean="0">
                <a:solidFill>
                  <a:srgbClr val="D3AF86"/>
                </a:solidFill>
                <a:latin typeface="Consolas" panose="020B0609020204030204" pitchFamily="49" charset="0"/>
              </a:rPr>
              <a:t>',</a:t>
            </a:r>
            <a:r>
              <a:rPr lang="en-IN" dirty="0" smtClean="0">
                <a:solidFill>
                  <a:srgbClr val="F79A32"/>
                </a:solidFill>
                <a:latin typeface="Consolas" panose="020B0609020204030204" pitchFamily="49" charset="0"/>
              </a:rPr>
              <a:t>13</a:t>
            </a:r>
            <a:r>
              <a:rPr lang="en-IN" dirty="0" smtClean="0">
                <a:solidFill>
                  <a:srgbClr val="D3AF86"/>
                </a:solidFill>
                <a:latin typeface="Consolas" panose="020B0609020204030204" pitchFamily="49" charset="0"/>
              </a:rPr>
              <a:t>,</a:t>
            </a:r>
            <a:r>
              <a:rPr lang="en-IN" dirty="0" smtClean="0">
                <a:solidFill>
                  <a:srgbClr val="F79A32"/>
                </a:solidFill>
                <a:latin typeface="Consolas" panose="020B0609020204030204" pitchFamily="49" charset="0"/>
              </a:rPr>
              <a:t>15</a:t>
            </a:r>
            <a:r>
              <a:rPr lang="en-IN" dirty="0" smtClean="0">
                <a:solidFill>
                  <a:srgbClr val="D3AF86"/>
                </a:solidFill>
                <a:latin typeface="Consolas" panose="020B0609020204030204" pitchFamily="49" charset="0"/>
              </a:rPr>
              <a:t>)  #</a:t>
            </a:r>
            <a:r>
              <a:rPr lang="en-IN" dirty="0" smtClean="0">
                <a:solidFill>
                  <a:srgbClr val="92D050"/>
                </a:solidFill>
                <a:latin typeface="Consolas" panose="020B0609020204030204" pitchFamily="49" charset="0"/>
              </a:rPr>
              <a:t>1</a:t>
            </a:r>
            <a:endParaRPr lang="en-IN" dirty="0">
              <a:solidFill>
                <a:srgbClr val="92D050"/>
              </a:solidFill>
              <a:latin typeface="Consolas" panose="020B0609020204030204" pitchFamily="49" charset="0"/>
            </a:endParaRPr>
          </a:p>
        </p:txBody>
      </p:sp>
    </p:spTree>
    <p:extLst>
      <p:ext uri="{BB962C8B-B14F-4D97-AF65-F5344CB8AC3E}">
        <p14:creationId xmlns:p14="http://schemas.microsoft.com/office/powerpoint/2010/main" val="19360728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methods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2" y="707256"/>
            <a:ext cx="8610598" cy="707886"/>
          </a:xfrm>
          <a:prstGeom prst="rect">
            <a:avLst/>
          </a:prstGeom>
        </p:spPr>
        <p:txBody>
          <a:bodyPr wrap="square">
            <a:spAutoFit/>
          </a:bodyPr>
          <a:lstStyle/>
          <a:p>
            <a:r>
              <a:rPr lang="fr-FR" sz="2000" dirty="0">
                <a:solidFill>
                  <a:srgbClr val="D3AF86"/>
                </a:solidFill>
                <a:latin typeface="Consolas" panose="020B0609020204030204" pitchFamily="49" charset="0"/>
              </a:rPr>
              <a:t>&gt;&gt;&gt; x = </a:t>
            </a:r>
            <a:r>
              <a:rPr lang="fr-FR" sz="2000" dirty="0" smtClean="0">
                <a:solidFill>
                  <a:srgbClr val="D3AF86"/>
                </a:solidFill>
                <a:latin typeface="Consolas" panose="020B0609020204030204" pitchFamily="49" charset="0"/>
              </a:rPr>
              <a:t>'</a:t>
            </a:r>
            <a:r>
              <a:rPr lang="fr-FR" sz="2000" dirty="0" smtClean="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smtClean="0">
                <a:solidFill>
                  <a:srgbClr val="889B4A"/>
                </a:solidFill>
                <a:latin typeface="Consolas" panose="020B0609020204030204" pitchFamily="49" charset="0"/>
              </a:rPr>
              <a:t>Pune, Maharastra, INDIA</a:t>
            </a:r>
            <a:r>
              <a:rPr lang="fr-FR" sz="2000" dirty="0" smtClean="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cxnSp>
        <p:nvCxnSpPr>
          <p:cNvPr id="8" name="Straight Connector 7"/>
          <p:cNvCxnSpPr/>
          <p:nvPr/>
        </p:nvCxnSpPr>
        <p:spPr>
          <a:xfrm>
            <a:off x="228602" y="1450767"/>
            <a:ext cx="876299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28600" y="1563469"/>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string.isalpha()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".isalpha</a:t>
            </a:r>
            <a:r>
              <a:rPr lang="en-IN" dirty="0" smtClean="0">
                <a:solidFill>
                  <a:srgbClr val="D3AF86"/>
                </a:solidFill>
                <a:latin typeface="Consolas" panose="020B0609020204030204" pitchFamily="49" charset="0"/>
              </a:rPr>
              <a:t>()  #</a:t>
            </a:r>
            <a:r>
              <a:rPr lang="en-IN" dirty="0">
                <a:solidFill>
                  <a:srgbClr val="92D050"/>
                </a:solidFill>
                <a:latin typeface="Consolas" panose="020B0609020204030204" pitchFamily="49" charset="0"/>
              </a:rPr>
              <a:t>False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11" name="Rectangle 10"/>
          <p:cNvSpPr/>
          <p:nvPr/>
        </p:nvSpPr>
        <p:spPr>
          <a:xfrm>
            <a:off x="228600" y="2438400"/>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string.isdigit()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".isdigit</a:t>
            </a:r>
            <a:r>
              <a:rPr lang="en-IN" dirty="0" smtClean="0">
                <a:solidFill>
                  <a:srgbClr val="D3AF86"/>
                </a:solidFill>
                <a:latin typeface="Consolas" panose="020B0609020204030204" pitchFamily="49" charset="0"/>
              </a:rPr>
              <a:t>()  #</a:t>
            </a:r>
            <a:r>
              <a:rPr lang="en-IN" dirty="0">
                <a:solidFill>
                  <a:srgbClr val="92D050"/>
                </a:solidFill>
                <a:latin typeface="Consolas" panose="020B0609020204030204" pitchFamily="49" charset="0"/>
              </a:rPr>
              <a:t>False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12" name="Rectangle 11"/>
          <p:cNvSpPr/>
          <p:nvPr/>
        </p:nvSpPr>
        <p:spPr>
          <a:xfrm>
            <a:off x="228600" y="3316069"/>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string.isalnum()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smtClean="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".isalnum()) #</a:t>
            </a:r>
            <a:r>
              <a:rPr lang="en-IN" dirty="0" smtClean="0">
                <a:solidFill>
                  <a:srgbClr val="92D050"/>
                </a:solidFill>
                <a:latin typeface="Consolas" panose="020B0609020204030204" pitchFamily="49" charset="0"/>
              </a:rPr>
              <a:t>False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grpSp>
        <p:nvGrpSpPr>
          <p:cNvPr id="14" name="Group 13"/>
          <p:cNvGrpSpPr/>
          <p:nvPr/>
        </p:nvGrpSpPr>
        <p:grpSpPr>
          <a:xfrm>
            <a:off x="914400" y="3852446"/>
            <a:ext cx="3015569" cy="871954"/>
            <a:chOff x="762000" y="5958840"/>
            <a:chExt cx="3015569" cy="871954"/>
          </a:xfrm>
        </p:grpSpPr>
        <p:grpSp>
          <p:nvGrpSpPr>
            <p:cNvPr id="15" name="Group 14"/>
            <p:cNvGrpSpPr/>
            <p:nvPr/>
          </p:nvGrpSpPr>
          <p:grpSpPr>
            <a:xfrm>
              <a:off x="1325880" y="5958840"/>
              <a:ext cx="579120" cy="594360"/>
              <a:chOff x="1325880" y="5958840"/>
              <a:chExt cx="533400" cy="670560"/>
            </a:xfrm>
          </p:grpSpPr>
          <p:cxnSp>
            <p:nvCxnSpPr>
              <p:cNvPr id="17" name="Elbow Connector 16"/>
              <p:cNvCxnSpPr/>
              <p:nvPr/>
            </p:nvCxnSpPr>
            <p:spPr>
              <a:xfrm rot="16200000" flipH="1">
                <a:off x="1287780" y="6057900"/>
                <a:ext cx="609600" cy="533400"/>
              </a:xfrm>
              <a:prstGeom prst="bentConnector3">
                <a:avLst/>
              </a:prstGeom>
              <a:ln w="19050">
                <a:solidFill>
                  <a:srgbClr val="FFFF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rot="16200000" flipH="1">
                <a:off x="1546860" y="6012180"/>
                <a:ext cx="365760" cy="259080"/>
              </a:xfrm>
              <a:prstGeom prst="bentConnector3">
                <a:avLst/>
              </a:prstGeom>
              <a:ln w="19050">
                <a:solidFill>
                  <a:srgbClr val="FFFF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762000" y="6492240"/>
              <a:ext cx="3015569" cy="338554"/>
            </a:xfrm>
            <a:prstGeom prst="rect">
              <a:avLst/>
            </a:prstGeom>
            <a:noFill/>
          </p:spPr>
          <p:txBody>
            <a:bodyPr wrap="none" rtlCol="0">
              <a:spAutoFit/>
            </a:bodyPr>
            <a:lstStyle/>
            <a:p>
              <a:r>
                <a:rPr lang="en-IN" sz="1600" dirty="0" smtClean="0">
                  <a:solidFill>
                    <a:srgbClr val="FF0000"/>
                  </a:solidFill>
                </a:rPr>
                <a:t>Error: special char not allowed</a:t>
              </a:r>
              <a:endParaRPr lang="en-IN" sz="1600" dirty="0">
                <a:solidFill>
                  <a:srgbClr val="FF0000"/>
                </a:solidFill>
              </a:endParaRPr>
            </a:p>
          </p:txBody>
        </p:sp>
      </p:grpSp>
      <p:sp>
        <p:nvSpPr>
          <p:cNvPr id="19" name="Rectangle 18"/>
          <p:cNvSpPr/>
          <p:nvPr/>
        </p:nvSpPr>
        <p:spPr>
          <a:xfrm>
            <a:off x="228602" y="4876800"/>
            <a:ext cx="8762998"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string.isascii</a:t>
            </a:r>
            <a:r>
              <a:rPr lang="en-IN" dirty="0">
                <a:solidFill>
                  <a:schemeClr val="bg2">
                    <a:lumMod val="75000"/>
                  </a:schemeClr>
                </a:solidFill>
                <a:latin typeface="Consolas" panose="020B0609020204030204" pitchFamily="49" charset="0"/>
              </a:rPr>
              <a:t>()</a:t>
            </a:r>
            <a:endParaRPr lang="en-IN" dirty="0" smtClean="0">
              <a:solidFill>
                <a:schemeClr val="bg2">
                  <a:lumMod val="75000"/>
                </a:schemeClr>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".isascii()) </a:t>
            </a:r>
            <a:r>
              <a:rPr lang="en-IN" dirty="0" smtClean="0">
                <a:solidFill>
                  <a:srgbClr val="D3AF86"/>
                </a:solidFill>
                <a:latin typeface="Consolas" panose="020B0609020204030204" pitchFamily="49" charset="0"/>
              </a:rPr>
              <a:t>#</a:t>
            </a:r>
            <a:r>
              <a:rPr lang="en-IN" dirty="0" smtClean="0">
                <a:solidFill>
                  <a:srgbClr val="92D050"/>
                </a:solidFill>
                <a:latin typeface="Consolas" panose="020B0609020204030204" pitchFamily="49" charset="0"/>
              </a:rPr>
              <a:t>True</a:t>
            </a:r>
            <a:endParaRPr lang="en-IN" dirty="0" smtClean="0">
              <a:solidFill>
                <a:schemeClr val="bg2">
                  <a:lumMod val="75000"/>
                </a:schemeClr>
              </a:solidFill>
              <a:latin typeface="Consolas" panose="020B0609020204030204" pitchFamily="49" charset="0"/>
            </a:endParaRPr>
          </a:p>
        </p:txBody>
      </p:sp>
    </p:spTree>
    <p:extLst>
      <p:ext uri="{BB962C8B-B14F-4D97-AF65-F5344CB8AC3E}">
        <p14:creationId xmlns:p14="http://schemas.microsoft.com/office/powerpoint/2010/main" val="26470521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methods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2" y="707256"/>
            <a:ext cx="8610598" cy="707886"/>
          </a:xfrm>
          <a:prstGeom prst="rect">
            <a:avLst/>
          </a:prstGeom>
        </p:spPr>
        <p:txBody>
          <a:bodyPr wrap="square">
            <a:spAutoFit/>
          </a:bodyPr>
          <a:lstStyle/>
          <a:p>
            <a:r>
              <a:rPr lang="fr-FR" sz="2000" dirty="0">
                <a:solidFill>
                  <a:srgbClr val="D3AF86"/>
                </a:solidFill>
                <a:latin typeface="Consolas" panose="020B0609020204030204" pitchFamily="49" charset="0"/>
              </a:rPr>
              <a:t>&gt;&gt;&gt; x = </a:t>
            </a:r>
            <a:r>
              <a:rPr lang="fr-FR" sz="2000" dirty="0" smtClean="0">
                <a:solidFill>
                  <a:srgbClr val="D3AF86"/>
                </a:solidFill>
                <a:latin typeface="Consolas" panose="020B0609020204030204" pitchFamily="49" charset="0"/>
              </a:rPr>
              <a:t>'</a:t>
            </a:r>
            <a:r>
              <a:rPr lang="fr-FR" sz="2000" dirty="0" smtClean="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smtClean="0">
                <a:solidFill>
                  <a:srgbClr val="889B4A"/>
                </a:solidFill>
                <a:latin typeface="Consolas" panose="020B0609020204030204" pitchFamily="49" charset="0"/>
              </a:rPr>
              <a:t>Pune, Maharastra, INDIA</a:t>
            </a:r>
            <a:r>
              <a:rPr lang="fr-FR" sz="2000" dirty="0" smtClean="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cxnSp>
        <p:nvCxnSpPr>
          <p:cNvPr id="8" name="Straight Connector 7"/>
          <p:cNvCxnSpPr/>
          <p:nvPr/>
        </p:nvCxnSpPr>
        <p:spPr>
          <a:xfrm>
            <a:off x="228602" y="1450767"/>
            <a:ext cx="876299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28600" y="1600200"/>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string.endswith(suffix</a:t>
            </a:r>
            <a:r>
              <a:rPr lang="en-IN" dirty="0">
                <a:solidFill>
                  <a:schemeClr val="bg2">
                    <a:lumMod val="75000"/>
                  </a:schemeClr>
                </a:solidFill>
                <a:latin typeface="Consolas" panose="020B0609020204030204" pitchFamily="49" charset="0"/>
              </a:rPr>
              <a:t>[, start[, end]])  </a:t>
            </a:r>
            <a:endParaRPr lang="en-IN" dirty="0" smtClean="0">
              <a:solidFill>
                <a:schemeClr val="bg2">
                  <a:lumMod val="75000"/>
                </a:schemeClr>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".endswith("</a:t>
            </a:r>
            <a:r>
              <a:rPr lang="en-IN" dirty="0">
                <a:solidFill>
                  <a:srgbClr val="889B4A"/>
                </a:solidFill>
                <a:latin typeface="Consolas" panose="020B0609020204030204" pitchFamily="49" charset="0"/>
              </a:rPr>
              <a:t>1</a:t>
            </a:r>
            <a:r>
              <a:rPr lang="en-IN" dirty="0" smtClean="0">
                <a:solidFill>
                  <a:srgbClr val="D3AF86"/>
                </a:solidFill>
                <a:latin typeface="Consolas" panose="020B0609020204030204" pitchFamily="49" charset="0"/>
              </a:rPr>
              <a:t>") </a:t>
            </a:r>
            <a:r>
              <a:rPr lang="en-IN" dirty="0">
                <a:solidFill>
                  <a:srgbClr val="D3AF86"/>
                </a:solidFill>
                <a:latin typeface="Consolas" panose="020B0609020204030204" pitchFamily="49" charset="0"/>
              </a:rPr>
              <a:t>#</a:t>
            </a:r>
            <a:r>
              <a:rPr lang="en-IN" dirty="0">
                <a:solidFill>
                  <a:srgbClr val="92D050"/>
                </a:solidFill>
                <a:latin typeface="Consolas" panose="020B0609020204030204" pitchFamily="49" charset="0"/>
              </a:rPr>
              <a:t>True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18" name="Rectangle 17"/>
          <p:cNvSpPr/>
          <p:nvPr/>
        </p:nvSpPr>
        <p:spPr>
          <a:xfrm>
            <a:off x="228600" y="2514600"/>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string.find(sub</a:t>
            </a:r>
            <a:r>
              <a:rPr lang="en-IN" dirty="0">
                <a:solidFill>
                  <a:schemeClr val="bg2">
                    <a:lumMod val="75000"/>
                  </a:schemeClr>
                </a:solidFill>
                <a:latin typeface="Consolas" panose="020B0609020204030204" pitchFamily="49" charset="0"/>
              </a:rPr>
              <a:t>[, start[, end]])  </a:t>
            </a:r>
            <a:endParaRPr lang="en-IN" dirty="0" smtClean="0">
              <a:solidFill>
                <a:schemeClr val="bg2">
                  <a:lumMod val="75000"/>
                </a:schemeClr>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".find("</a:t>
            </a:r>
            <a:r>
              <a:rPr lang="en-IN" dirty="0">
                <a:solidFill>
                  <a:srgbClr val="889B4A"/>
                </a:solidFill>
                <a:latin typeface="Consolas" panose="020B0609020204030204" pitchFamily="49" charset="0"/>
              </a:rPr>
              <a:t>0</a:t>
            </a:r>
            <a:r>
              <a:rPr lang="en-IN" dirty="0" smtClean="0">
                <a:solidFill>
                  <a:srgbClr val="D3AF86"/>
                </a:solidFill>
                <a:latin typeface="Consolas" panose="020B0609020204030204" pitchFamily="49" charset="0"/>
              </a:rPr>
              <a:t>") </a:t>
            </a:r>
            <a:r>
              <a:rPr lang="en-IN" dirty="0">
                <a:solidFill>
                  <a:srgbClr val="D3AF86"/>
                </a:solidFill>
                <a:latin typeface="Consolas" panose="020B0609020204030204" pitchFamily="49" charset="0"/>
              </a:rPr>
              <a:t>#</a:t>
            </a:r>
            <a:r>
              <a:rPr lang="en-IN" dirty="0">
                <a:solidFill>
                  <a:srgbClr val="92D050"/>
                </a:solidFill>
                <a:latin typeface="Consolas" panose="020B0609020204030204" pitchFamily="49" charset="0"/>
              </a:rPr>
              <a:t>True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Tree>
    <p:extLst>
      <p:ext uri="{BB962C8B-B14F-4D97-AF65-F5344CB8AC3E}">
        <p14:creationId xmlns:p14="http://schemas.microsoft.com/office/powerpoint/2010/main" val="3378019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pic>
        <p:nvPicPr>
          <p:cNvPr id="4" name="Picture 2" descr="Image result for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7753" y="3810000"/>
            <a:ext cx="5897751" cy="19920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357257" y="4953000"/>
            <a:ext cx="2329543" cy="430887"/>
          </a:xfrm>
          <a:prstGeom prst="rect">
            <a:avLst/>
          </a:prstGeom>
          <a:noFill/>
        </p:spPr>
        <p:txBody>
          <a:bodyPr wrap="square" rtlCol="0">
            <a:spAutoFit/>
          </a:bodyPr>
          <a:lstStyle/>
          <a:p>
            <a:r>
              <a:rPr lang="en-IN" sz="2200" dirty="0" smtClean="0">
                <a:solidFill>
                  <a:srgbClr val="626262"/>
                </a:solidFill>
              </a:rPr>
              <a:t>is case-sensitive. </a:t>
            </a:r>
            <a:endParaRPr lang="en-IN" sz="2200" dirty="0">
              <a:solidFill>
                <a:srgbClr val="626262"/>
              </a:solidFill>
            </a:endParaRPr>
          </a:p>
        </p:txBody>
      </p:sp>
      <p:sp>
        <p:nvSpPr>
          <p:cNvPr id="6" name="Rectangle 5"/>
          <p:cNvSpPr/>
          <p:nvPr/>
        </p:nvSpPr>
        <p:spPr>
          <a:xfrm>
            <a:off x="304800" y="933271"/>
            <a:ext cx="8610600" cy="1200329"/>
          </a:xfrm>
          <a:prstGeom prst="rect">
            <a:avLst/>
          </a:prstGeom>
        </p:spPr>
        <p:txBody>
          <a:bodyPr wrap="square">
            <a:spAutoFit/>
          </a:bodyPr>
          <a:lstStyle/>
          <a:p>
            <a:pPr algn="just"/>
            <a:r>
              <a:rPr lang="en-IN" dirty="0">
                <a:solidFill>
                  <a:schemeClr val="bg1">
                    <a:lumMod val="50000"/>
                  </a:schemeClr>
                </a:solidFill>
              </a:rPr>
              <a:t>A case-sensitive program that expects you to enter all commands in uppercase will not respond correctly if you enter one or more characters in lowercase. It will treat the command RUN differently from run. Programs that do not distinguish between uppercase and lowercase are said to be case-insensitive.</a:t>
            </a:r>
          </a:p>
        </p:txBody>
      </p:sp>
      <p:sp>
        <p:nvSpPr>
          <p:cNvPr id="7" name="Rectangle 6"/>
          <p:cNvSpPr/>
          <p:nvPr/>
        </p:nvSpPr>
        <p:spPr>
          <a:xfrm>
            <a:off x="4343400" y="5334000"/>
            <a:ext cx="4343400" cy="430887"/>
          </a:xfrm>
          <a:prstGeom prst="rect">
            <a:avLst/>
          </a:prstGeom>
          <a:noFill/>
        </p:spPr>
        <p:txBody>
          <a:bodyPr wrap="square" rtlCol="0">
            <a:spAutoFit/>
          </a:bodyPr>
          <a:lstStyle/>
          <a:p>
            <a:r>
              <a:rPr lang="en-IN" sz="2200" dirty="0" smtClean="0">
                <a:solidFill>
                  <a:srgbClr val="626262"/>
                </a:solidFill>
              </a:rPr>
              <a:t>everything </a:t>
            </a:r>
            <a:r>
              <a:rPr lang="en-IN" sz="2200" dirty="0">
                <a:solidFill>
                  <a:srgbClr val="626262"/>
                </a:solidFill>
              </a:rPr>
              <a:t>in Python is an </a:t>
            </a:r>
            <a:r>
              <a:rPr lang="en-IN" sz="2200" dirty="0" smtClean="0">
                <a:solidFill>
                  <a:srgbClr val="626262"/>
                </a:solidFill>
              </a:rPr>
              <a:t>object.</a:t>
            </a:r>
            <a:endParaRPr lang="en-IN" sz="2200" dirty="0">
              <a:solidFill>
                <a:srgbClr val="62626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methods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2" y="707256"/>
            <a:ext cx="8610598" cy="707886"/>
          </a:xfrm>
          <a:prstGeom prst="rect">
            <a:avLst/>
          </a:prstGeom>
        </p:spPr>
        <p:txBody>
          <a:bodyPr wrap="square">
            <a:spAutoFit/>
          </a:bodyPr>
          <a:lstStyle/>
          <a:p>
            <a:r>
              <a:rPr lang="fr-FR" sz="2000" dirty="0">
                <a:solidFill>
                  <a:srgbClr val="D3AF86"/>
                </a:solidFill>
                <a:latin typeface="Consolas" panose="020B0609020204030204" pitchFamily="49" charset="0"/>
              </a:rPr>
              <a:t>&gt;&gt;&gt; x = </a:t>
            </a:r>
            <a:r>
              <a:rPr lang="fr-FR" sz="2000" dirty="0" smtClean="0">
                <a:solidFill>
                  <a:srgbClr val="D3AF86"/>
                </a:solidFill>
                <a:latin typeface="Consolas" panose="020B0609020204030204" pitchFamily="49" charset="0"/>
              </a:rPr>
              <a:t>'</a:t>
            </a:r>
            <a:r>
              <a:rPr lang="fr-FR" sz="2000" dirty="0" smtClean="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smtClean="0">
                <a:solidFill>
                  <a:srgbClr val="889B4A"/>
                </a:solidFill>
                <a:latin typeface="Consolas" panose="020B0609020204030204" pitchFamily="49" charset="0"/>
              </a:rPr>
              <a:t>Pune, Maharastra, INDIA</a:t>
            </a:r>
            <a:r>
              <a:rPr lang="fr-FR" sz="2000" dirty="0" smtClean="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cxnSp>
        <p:nvCxnSpPr>
          <p:cNvPr id="8" name="Straight Connector 7"/>
          <p:cNvCxnSpPr/>
          <p:nvPr/>
        </p:nvCxnSpPr>
        <p:spPr>
          <a:xfrm>
            <a:off x="228602" y="1450767"/>
            <a:ext cx="876299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9368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smtClean="0"/>
              <a:t>string concatenation </a:t>
            </a:r>
            <a:r>
              <a:rPr lang="en-US" dirty="0"/>
              <a:t>and </a:t>
            </a:r>
            <a:r>
              <a:rPr lang="en-US" dirty="0" smtClean="0"/>
              <a:t>formatting</a:t>
            </a:r>
            <a:endParaRPr lang="en-US" dirty="0"/>
          </a:p>
        </p:txBody>
      </p:sp>
    </p:spTree>
    <p:extLst>
      <p:ext uri="{BB962C8B-B14F-4D97-AF65-F5344CB8AC3E}">
        <p14:creationId xmlns:p14="http://schemas.microsoft.com/office/powerpoint/2010/main" val="5009372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concatenation and formatting</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114300" y="935772"/>
            <a:ext cx="8877300" cy="5324535"/>
          </a:xfrm>
          <a:prstGeom prst="rect">
            <a:avLst/>
          </a:prstGeom>
        </p:spPr>
        <p:txBody>
          <a:bodyPr wrap="square">
            <a:spAutoFit/>
          </a:bodyPr>
          <a:lstStyle/>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I like </a:t>
            </a:r>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".format('</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grapes</a:t>
            </a:r>
            <a:r>
              <a:rPr lang="en-IN" sz="2000" dirty="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I like </a:t>
            </a:r>
            <a:r>
              <a:rPr lang="en-IN" sz="2000" dirty="0">
                <a:solidFill>
                  <a:srgbClr val="F79A32"/>
                </a:solidFill>
                <a:latin typeface="Consolas" panose="020B0609020204030204" pitchFamily="49" charset="0"/>
              </a:rPr>
              <a:t>{0}</a:t>
            </a:r>
            <a:r>
              <a:rPr lang="en-IN" sz="2000" dirty="0">
                <a:solidFill>
                  <a:srgbClr val="889B4A"/>
                </a:solidFill>
                <a:latin typeface="Consolas" panose="020B0609020204030204" pitchFamily="49" charset="0"/>
              </a:rPr>
              <a:t>, and </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".format('</a:t>
            </a:r>
            <a:r>
              <a:rPr lang="en-IN" sz="2000" dirty="0">
                <a:solidFill>
                  <a:srgbClr val="889B4A"/>
                </a:solidFill>
                <a:latin typeface="Consolas" panose="020B0609020204030204" pitchFamily="49" charset="0"/>
              </a:rPr>
              <a:t>apple</a:t>
            </a:r>
            <a:r>
              <a:rPr lang="en-IN" sz="2000" dirty="0" smtClean="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orange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lime</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fruits = ['</a:t>
            </a:r>
            <a:r>
              <a:rPr lang="en-IN" sz="2000" dirty="0">
                <a:solidFill>
                  <a:srgbClr val="889B4A"/>
                </a:solidFill>
                <a:latin typeface="Consolas" panose="020B0609020204030204" pitchFamily="49" charset="0"/>
              </a:rPr>
              <a:t>apple</a:t>
            </a:r>
            <a:r>
              <a:rPr lang="en-IN" sz="2000" dirty="0" smtClean="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orange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lime</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mango</a:t>
            </a:r>
            <a:r>
              <a:rPr lang="en-IN" sz="2000" dirty="0" smtClean="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cherry</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i like </a:t>
            </a:r>
            <a:r>
              <a:rPr lang="en-IN" sz="2000" dirty="0">
                <a:solidFill>
                  <a:srgbClr val="F79A32"/>
                </a:solidFill>
                <a:latin typeface="Consolas" panose="020B0609020204030204" pitchFamily="49" charset="0"/>
              </a:rPr>
              <a:t>{0[1]}</a:t>
            </a:r>
            <a:r>
              <a:rPr lang="en-IN" sz="2000" dirty="0">
                <a:solidFill>
                  <a:srgbClr val="D3AF86"/>
                </a:solidFill>
                <a:latin typeface="Consolas" panose="020B0609020204030204" pitchFamily="49" charset="0"/>
              </a:rPr>
              <a:t>".format(fruits</a:t>
            </a:r>
            <a:r>
              <a:rPr lang="en-IN" sz="2000" dirty="0" smtClean="0">
                <a:solidFill>
                  <a:srgbClr val="D3AF86"/>
                </a:solidFill>
                <a:latin typeface="Consolas" panose="020B0609020204030204" pitchFamily="49" charset="0"/>
              </a:rPr>
              <a:t>))</a:t>
            </a:r>
          </a:p>
          <a:p>
            <a:endParaRPr lang="en-IN" sz="2000" b="0" dirty="0">
              <a:solidFill>
                <a:srgbClr val="D3AF86"/>
              </a:solidFill>
              <a:effectLst/>
              <a:latin typeface="Consolas" panose="020B0609020204030204" pitchFamily="49" charset="0"/>
            </a:endParaRPr>
          </a:p>
          <a:p>
            <a:r>
              <a:rPr lang="en-IN" sz="2000" dirty="0">
                <a:solidFill>
                  <a:srgbClr val="D3AF86"/>
                </a:solidFill>
                <a:latin typeface="Consolas" panose="020B0609020204030204" pitchFamily="49" charset="0"/>
              </a:rPr>
              <a:t>x = "</a:t>
            </a:r>
            <a:r>
              <a:rPr lang="en-IN" sz="2000" dirty="0">
                <a:solidFill>
                  <a:srgbClr val="889B4A"/>
                </a:solidFill>
                <a:latin typeface="Consolas" panose="020B0609020204030204" pitchFamily="49" charset="0"/>
              </a:rPr>
              <a:t>The max of 1,4,76,3 is </a:t>
            </a:r>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".format(</a:t>
            </a:r>
            <a:r>
              <a:rPr lang="en-IN" sz="2000" dirty="0">
                <a:solidFill>
                  <a:srgbClr val="7E602C"/>
                </a:solidFill>
                <a:latin typeface="Consolas" panose="020B0609020204030204" pitchFamily="49" charset="0"/>
              </a:rPr>
              <a:t>max</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 46</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 3</a:t>
            </a:r>
            <a:r>
              <a:rPr lang="en-IN" sz="2000" dirty="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a:t>
            </a:r>
            <a:r>
              <a:rPr lang="en-IN" sz="2000" dirty="0" smtClean="0">
                <a:solidFill>
                  <a:srgbClr val="D3AF86"/>
                </a:solidFill>
                <a:latin typeface="Consolas" panose="020B0609020204030204" pitchFamily="49" charset="0"/>
              </a:rPr>
              <a:t>)</a:t>
            </a:r>
          </a:p>
          <a:p>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name="</a:t>
            </a:r>
            <a:r>
              <a:rPr lang="en-IN" sz="2000" dirty="0">
                <a:solidFill>
                  <a:srgbClr val="889B4A"/>
                </a:solidFill>
                <a:latin typeface="Consolas" panose="020B0609020204030204" pitchFamily="49" charset="0"/>
              </a:rPr>
              <a:t>Saleel Bagde</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salary =</a:t>
            </a:r>
            <a:r>
              <a:rPr lang="en-IN" sz="2000" dirty="0">
                <a:solidFill>
                  <a:srgbClr val="F79A32"/>
                </a:solidFill>
                <a:latin typeface="Consolas" panose="020B0609020204030204" pitchFamily="49" charset="0"/>
              </a:rPr>
              <a:t>2000</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f</a:t>
            </a:r>
            <a:r>
              <a:rPr lang="en-IN" sz="2000" dirty="0">
                <a:solidFill>
                  <a:srgbClr val="889B4A"/>
                </a:solidFill>
                <a:latin typeface="Consolas" panose="020B0609020204030204" pitchFamily="49" charset="0"/>
              </a:rPr>
              <a:t>"This is the </a:t>
            </a:r>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name</a:t>
            </a:r>
            <a:r>
              <a:rPr lang="en-IN" sz="2000" dirty="0">
                <a:solidFill>
                  <a:srgbClr val="F79A32"/>
                </a:solidFill>
                <a:latin typeface="Consolas" panose="020B0609020204030204" pitchFamily="49" charset="0"/>
              </a:rPr>
              <a:t>}</a:t>
            </a:r>
            <a:r>
              <a:rPr lang="en-IN" sz="2000" dirty="0">
                <a:solidFill>
                  <a:srgbClr val="889B4A"/>
                </a:solidFill>
                <a:latin typeface="Consolas" panose="020B0609020204030204" pitchFamily="49" charset="0"/>
              </a:rPr>
              <a:t> and </a:t>
            </a:r>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salary</a:t>
            </a:r>
            <a:r>
              <a:rPr lang="en-IN" sz="2000" dirty="0">
                <a:solidFill>
                  <a:srgbClr val="F79A32"/>
                </a:solidFill>
                <a:latin typeface="Consolas" panose="020B0609020204030204" pitchFamily="49" charset="0"/>
              </a:rPr>
              <a:t>}</a:t>
            </a:r>
            <a:r>
              <a:rPr lang="en-IN" sz="2000" dirty="0">
                <a:solidFill>
                  <a:srgbClr val="889B4A"/>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f</a:t>
            </a:r>
            <a:r>
              <a:rPr lang="en-IN" sz="2000" dirty="0">
                <a:solidFill>
                  <a:srgbClr val="889B4A"/>
                </a:solidFill>
                <a:latin typeface="Consolas" panose="020B0609020204030204" pitchFamily="49" charset="0"/>
              </a:rPr>
              <a:t>"This is the </a:t>
            </a:r>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name</a:t>
            </a:r>
            <a:r>
              <a:rPr lang="en-IN" sz="2000" dirty="0">
                <a:solidFill>
                  <a:srgbClr val="F79A32"/>
                </a:solidFill>
                <a:latin typeface="Consolas" panose="020B0609020204030204" pitchFamily="49" charset="0"/>
              </a:rPr>
              <a:t>}</a:t>
            </a:r>
            <a:r>
              <a:rPr lang="en-IN" sz="2000" dirty="0">
                <a:solidFill>
                  <a:srgbClr val="889B4A"/>
                </a:solidFill>
                <a:latin typeface="Consolas" panose="020B0609020204030204" pitchFamily="49" charset="0"/>
              </a:rPr>
              <a:t> and </a:t>
            </a:r>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salary+</a:t>
            </a:r>
            <a:r>
              <a:rPr lang="en-IN" sz="2000" dirty="0">
                <a:solidFill>
                  <a:srgbClr val="F79A32"/>
                </a:solidFill>
                <a:latin typeface="Consolas" panose="020B0609020204030204" pitchFamily="49" charset="0"/>
              </a:rPr>
              <a:t>1000</a:t>
            </a:r>
            <a:r>
              <a:rPr lang="en-IN" sz="2000" dirty="0" smtClean="0">
                <a:solidFill>
                  <a:srgbClr val="F79A32"/>
                </a:solidFill>
                <a:latin typeface="Consolas" panose="020B0609020204030204" pitchFamily="49" charset="0"/>
              </a:rPr>
              <a:t>}</a:t>
            </a:r>
            <a:r>
              <a:rPr lang="en-IN" sz="2000" dirty="0" smtClean="0">
                <a:solidFill>
                  <a:srgbClr val="889B4A"/>
                </a:solidFill>
                <a:latin typeface="Consolas" panose="020B0609020204030204" pitchFamily="49" charset="0"/>
              </a:rPr>
              <a:t>“</a:t>
            </a:r>
          </a:p>
          <a:p>
            <a:endParaRPr lang="en-IN" sz="2000" dirty="0">
              <a:solidFill>
                <a:srgbClr val="889B4A"/>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a:t>
            </a:r>
            <a:r>
              <a:rPr lang="en-IN" sz="2000" dirty="0" smtClean="0">
                <a:solidFill>
                  <a:srgbClr val="889B4A"/>
                </a:solidFill>
                <a:latin typeface="Consolas" panose="020B0609020204030204" pitchFamily="49" charset="0"/>
              </a:rPr>
              <a:t>tested </a:t>
            </a:r>
            <a:r>
              <a:rPr lang="en-IN" sz="2000" dirty="0">
                <a:solidFill>
                  <a:srgbClr val="889B4A"/>
                </a:solidFill>
                <a:latin typeface="Consolas" panose="020B0609020204030204" pitchFamily="49" charset="0"/>
              </a:rPr>
              <a:t>by </a:t>
            </a:r>
            <a:r>
              <a:rPr lang="en-IN" sz="2000" dirty="0">
                <a:solidFill>
                  <a:srgbClr val="F79A32"/>
                </a:solidFill>
                <a:latin typeface="Consolas" panose="020B0609020204030204" pitchFamily="49" charset="0"/>
              </a:rPr>
              <a:t>{name}</a:t>
            </a:r>
            <a:r>
              <a:rPr lang="en-IN" sz="2000" dirty="0">
                <a:solidFill>
                  <a:srgbClr val="D3AF86"/>
                </a:solidFill>
                <a:latin typeface="Consolas" panose="020B0609020204030204" pitchFamily="49" charset="0"/>
              </a:rPr>
              <a:t>".format(</a:t>
            </a:r>
            <a:r>
              <a:rPr lang="en-IN" sz="2000" dirty="0">
                <a:solidFill>
                  <a:srgbClr val="DC3958"/>
                </a:solidFill>
                <a:latin typeface="Consolas" panose="020B0609020204030204" pitchFamily="49" charset="0"/>
              </a:rPr>
              <a: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Saleel Bagde</a:t>
            </a:r>
            <a:r>
              <a:rPr lang="en-IN" sz="2000" dirty="0" smtClean="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Coordinates: </a:t>
            </a:r>
            <a:r>
              <a:rPr lang="en-IN" sz="2000" dirty="0">
                <a:solidFill>
                  <a:srgbClr val="F79A32"/>
                </a:solidFill>
                <a:latin typeface="Consolas" panose="020B0609020204030204" pitchFamily="49" charset="0"/>
              </a:rPr>
              <a:t>{latitude</a:t>
            </a:r>
            <a:r>
              <a:rPr lang="en-IN" sz="2000" dirty="0" smtClean="0">
                <a:solidFill>
                  <a:srgbClr val="F79A32"/>
                </a:solidFill>
                <a:latin typeface="Consolas" panose="020B0609020204030204" pitchFamily="49" charset="0"/>
              </a:rPr>
              <a:t>}</a:t>
            </a:r>
            <a:r>
              <a:rPr lang="en-IN" sz="2000" dirty="0" smtClean="0">
                <a:solidFill>
                  <a:srgbClr val="889B4A"/>
                </a:solidFill>
                <a:latin typeface="Consolas" panose="020B0609020204030204" pitchFamily="49" charset="0"/>
              </a:rPr>
              <a:t>, </a:t>
            </a:r>
            <a:r>
              <a:rPr lang="en-IN" sz="2000" dirty="0">
                <a:solidFill>
                  <a:srgbClr val="F79A32"/>
                </a:solidFill>
                <a:latin typeface="Consolas" panose="020B0609020204030204" pitchFamily="49" charset="0"/>
              </a:rPr>
              <a:t>{longitude}</a:t>
            </a:r>
            <a:r>
              <a:rPr lang="en-IN" sz="2000" dirty="0">
                <a:solidFill>
                  <a:srgbClr val="D3AF86"/>
                </a:solidFill>
                <a:latin typeface="Consolas" panose="020B0609020204030204" pitchFamily="49" charset="0"/>
              </a:rPr>
              <a:t>'.format(</a:t>
            </a:r>
            <a:r>
              <a:rPr lang="en-IN" sz="2000" dirty="0">
                <a:solidFill>
                  <a:srgbClr val="DC3958"/>
                </a:solidFill>
                <a:latin typeface="Consolas" panose="020B0609020204030204" pitchFamily="49" charset="0"/>
              </a:rPr>
              <a:t>latitude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37.24N</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longitude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-115.81W</a:t>
            </a:r>
            <a:r>
              <a:rPr lang="en-IN" sz="2000" dirty="0">
                <a:solidFill>
                  <a:srgbClr val="D3AF86"/>
                </a:solidFill>
                <a:latin typeface="Consolas" panose="020B0609020204030204" pitchFamily="49" charset="0"/>
              </a:rPr>
              <a:t>'))</a:t>
            </a:r>
          </a:p>
        </p:txBody>
      </p:sp>
    </p:spTree>
    <p:extLst>
      <p:ext uri="{BB962C8B-B14F-4D97-AF65-F5344CB8AC3E}">
        <p14:creationId xmlns:p14="http://schemas.microsoft.com/office/powerpoint/2010/main" val="39005395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sequence types </a:t>
            </a:r>
            <a:r>
              <a:rPr lang="en-IN" sz="3600" dirty="0">
                <a:solidFill>
                  <a:schemeClr val="bg1">
                    <a:lumMod val="95000"/>
                  </a:schemeClr>
                </a:solidFill>
                <a:latin typeface="Garamond" panose="02020404030301010803" pitchFamily="18" charset="0"/>
                <a:cs typeface="Arial" panose="020B0604020202020204" pitchFamily="34" charset="0"/>
              </a:rPr>
              <a:t>— </a:t>
            </a:r>
            <a:r>
              <a:rPr lang="en-IN" sz="3600" dirty="0" smtClean="0">
                <a:solidFill>
                  <a:schemeClr val="bg1">
                    <a:lumMod val="95000"/>
                  </a:schemeClr>
                </a:solidFill>
                <a:latin typeface="Garamond" panose="02020404030301010803" pitchFamily="18" charset="0"/>
                <a:cs typeface="Arial" panose="020B0604020202020204" pitchFamily="34" charset="0"/>
              </a:rPr>
              <a:t>list</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Lists are </a:t>
            </a:r>
            <a:r>
              <a:rPr lang="en-IN" dirty="0" smtClean="0">
                <a:latin typeface="Arial" panose="020B0604020202020204" pitchFamily="34" charset="0"/>
                <a:cs typeface="Arial" panose="020B0604020202020204" pitchFamily="34" charset="0"/>
              </a:rPr>
              <a:t>mutable (</a:t>
            </a:r>
            <a:r>
              <a:rPr lang="en-IN" dirty="0"/>
              <a:t>changeable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sequences, typically used to store collections of heterogeneous comma-separated items between square brackets</a:t>
            </a:r>
            <a:r>
              <a:rPr lang="en-IN" dirty="0" smtClean="0">
                <a:latin typeface="Arial" panose="020B0604020202020204" pitchFamily="34" charset="0"/>
                <a:cs typeface="Arial" panose="020B0604020202020204" pitchFamily="34" charset="0"/>
              </a:rPr>
              <a:t>.</a:t>
            </a:r>
            <a:endParaRPr lang="en-IN" dirty="0">
              <a:solidFill>
                <a:srgbClr val="298AE5"/>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8231132"/>
              </p:ext>
            </p:extLst>
          </p:nvPr>
        </p:nvGraphicFramePr>
        <p:xfrm>
          <a:off x="124102" y="3114040"/>
          <a:ext cx="8905597" cy="3134360"/>
        </p:xfrm>
        <a:graphic>
          <a:graphicData uri="http://schemas.openxmlformats.org/drawingml/2006/table">
            <a:tbl>
              <a:tblPr firstRow="1" bandRow="1">
                <a:tableStyleId>{5940675A-B579-460E-94D1-54222C63F5DA}</a:tableStyleId>
              </a:tblPr>
              <a:tblGrid>
                <a:gridCol w="3515367"/>
                <a:gridCol w="5390230"/>
              </a:tblGrid>
              <a:tr h="370840">
                <a:tc>
                  <a:txBody>
                    <a:bodyPr/>
                    <a:lstStyle/>
                    <a:p>
                      <a:r>
                        <a:rPr lang="en-IN" b="1" dirty="0" smtClean="0"/>
                        <a:t>Expression</a:t>
                      </a:r>
                      <a:endParaRPr lang="en-IN" b="1" dirty="0"/>
                    </a:p>
                  </a:txBody>
                  <a:tcPr>
                    <a:solidFill>
                      <a:schemeClr val="accent3">
                        <a:lumMod val="20000"/>
                        <a:lumOff val="80000"/>
                      </a:schemeClr>
                    </a:solidFill>
                  </a:tcPr>
                </a:tc>
                <a:tc>
                  <a:txBody>
                    <a:bodyPr/>
                    <a:lstStyle/>
                    <a:p>
                      <a:r>
                        <a:rPr lang="en-IN" b="1" dirty="0" smtClean="0"/>
                        <a:t>Result</a:t>
                      </a:r>
                      <a:endParaRPr lang="en-IN" b="1" dirty="0"/>
                    </a:p>
                  </a:txBody>
                  <a:tcPr>
                    <a:solidFill>
                      <a:schemeClr val="accent3">
                        <a:lumMod val="20000"/>
                        <a:lumOff val="80000"/>
                      </a:schemeClr>
                    </a:solidFill>
                  </a:tcPr>
                </a:tc>
              </a:tr>
              <a:tr h="370840">
                <a:tc>
                  <a:txBody>
                    <a:bodyPr/>
                    <a:lstStyle/>
                    <a:p>
                      <a:r>
                        <a:rPr lang="en-IN" dirty="0" smtClean="0">
                          <a:solidFill>
                            <a:srgbClr val="D3AF86"/>
                          </a:solidFill>
                          <a:latin typeface="Consolas" panose="020B0609020204030204" pitchFamily="49" charset="0"/>
                        </a:rPr>
                        <a:t>&gt;&gt;&gt; fruits</a:t>
                      </a:r>
                      <a:endParaRPr lang="en-IN" dirty="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apple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orange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grapes</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mango</a:t>
                      </a:r>
                      <a:r>
                        <a:rPr lang="en-IN" sz="1800" dirty="0" smtClean="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a:txBody>
                  <a:tcPr/>
                </a:tc>
              </a:tr>
              <a:tr h="370840">
                <a:tc>
                  <a:txBody>
                    <a:bodyPr/>
                    <a:lstStyle/>
                    <a:p>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3</a:t>
                      </a:r>
                      <a:r>
                        <a:rPr lang="en-IN" dirty="0" smtClean="0">
                          <a:solidFill>
                            <a:srgbClr val="D3AF86"/>
                          </a:solidFill>
                          <a:latin typeface="Consolas" panose="020B0609020204030204" pitchFamily="49" charset="0"/>
                        </a:rPr>
                        <a:t>]</a:t>
                      </a:r>
                      <a:endParaRPr lang="en-IN" dirty="0"/>
                    </a:p>
                  </a:txBody>
                  <a:tcPr anchor="ctr"/>
                </a:tc>
                <a:tc>
                  <a:txBody>
                    <a:bodyPr/>
                    <a:lstStyle/>
                    <a:p>
                      <a:r>
                        <a:rPr lang="en-IN" sz="1800" dirty="0" smtClean="0">
                          <a:solidFill>
                            <a:srgbClr val="889B4A"/>
                          </a:solidFill>
                          <a:latin typeface="Consolas" panose="020B0609020204030204" pitchFamily="49" charset="0"/>
                        </a:rPr>
                        <a:t>grapes</a:t>
                      </a:r>
                      <a:endParaRPr kumimoji="0" lang="en-IN" sz="1800" kern="1200" dirty="0">
                        <a:solidFill>
                          <a:schemeClr val="tx1"/>
                        </a:solidFill>
                        <a:latin typeface="+mn-lt"/>
                        <a:ea typeface="+mn-ea"/>
                        <a:cs typeface="+mn-cs"/>
                      </a:endParaRPr>
                    </a:p>
                  </a:txBody>
                  <a:tcPr/>
                </a:tc>
              </a:tr>
              <a:tr h="370840">
                <a:tc>
                  <a:txBody>
                    <a:bodyPr/>
                    <a:lstStyle/>
                    <a:p>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3</a:t>
                      </a:r>
                      <a:r>
                        <a:rPr lang="en-IN" dirty="0" smtClean="0">
                          <a:solidFill>
                            <a:srgbClr val="D3AF86"/>
                          </a:solidFill>
                          <a:latin typeface="Consolas" panose="020B0609020204030204" pitchFamily="49" charset="0"/>
                        </a:rPr>
                        <a:t>]</a:t>
                      </a:r>
                      <a:endParaRPr lang="en-IN" dirty="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a:t>
                      </a:r>
                      <a:endParaRPr kumimoji="0" lang="en-IN" sz="1800" kern="1200" dirty="0">
                        <a:solidFill>
                          <a:schemeClr val="tx1"/>
                        </a:solidFill>
                        <a:latin typeface="+mn-lt"/>
                        <a:ea typeface="+mn-ea"/>
                        <a:cs typeface="+mn-cs"/>
                      </a:endParaRPr>
                    </a:p>
                  </a:txBody>
                  <a:tcPr/>
                </a:tc>
              </a:tr>
              <a:tr h="370840">
                <a:tc>
                  <a:txBody>
                    <a:bodyPr/>
                    <a:lstStyle/>
                    <a:p>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3</a:t>
                      </a:r>
                      <a:r>
                        <a:rPr lang="en-IN" dirty="0" smtClean="0">
                          <a:solidFill>
                            <a:srgbClr val="D3AF86"/>
                          </a:solidFill>
                          <a:latin typeface="Consolas" panose="020B0609020204030204" pitchFamily="49" charset="0"/>
                        </a:rPr>
                        <a:t>]</a:t>
                      </a:r>
                      <a:endParaRPr lang="en-IN" dirty="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apple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orange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a:t>
                      </a:r>
                      <a:endParaRPr kumimoji="0" lang="en-IN" sz="1800" kern="1200" dirty="0">
                        <a:solidFill>
                          <a:schemeClr val="tx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1</a:t>
                      </a:r>
                      <a:r>
                        <a:rPr lang="en-IN" dirty="0" smtClean="0">
                          <a:solidFill>
                            <a:srgbClr val="D3AF86"/>
                          </a:solidFill>
                          <a:latin typeface="Consolas" panose="020B0609020204030204" pitchFamily="49" charset="0"/>
                        </a:rPr>
                        <a:t>:</a:t>
                      </a:r>
                      <a:r>
                        <a:rPr lang="en-IN" dirty="0" smtClean="0">
                          <a:solidFill>
                            <a:srgbClr val="F79A32"/>
                          </a:solidFill>
                          <a:latin typeface="Consolas" panose="020B0609020204030204" pitchFamily="49" charset="0"/>
                        </a:rPr>
                        <a:t>3</a:t>
                      </a:r>
                      <a:r>
                        <a:rPr lang="en-IN" dirty="0" smtClean="0">
                          <a:solidFill>
                            <a:srgbClr val="D3AF86"/>
                          </a:solidFill>
                          <a:latin typeface="Consolas" panose="020B0609020204030204" pitchFamily="49" charset="0"/>
                        </a:rPr>
                        <a:t>]</a:t>
                      </a:r>
                      <a:endParaRPr lang="en-IN" dirty="0" smtClean="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orange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a:txBody>
                  <a:tcPr/>
                </a:tc>
              </a:tr>
              <a:tr h="370840">
                <a:tc>
                  <a:txBody>
                    <a:bodyPr/>
                    <a:lstStyle/>
                    <a:p>
                      <a:r>
                        <a:rPr lang="fr-FR" dirty="0" smtClean="0">
                          <a:solidFill>
                            <a:srgbClr val="D3AF86"/>
                          </a:solidFill>
                          <a:latin typeface="Consolas" panose="020B0609020204030204" pitchFamily="49" charset="0"/>
                        </a:rPr>
                        <a:t>&gt;&gt;&gt; fruits + units</a:t>
                      </a:r>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apple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orange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grapes</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mango</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kg</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dozen</a:t>
                      </a:r>
                      <a:r>
                        <a:rPr lang="en-IN" sz="1800" dirty="0" smtClean="0">
                          <a:solidFill>
                            <a:srgbClr val="D3AF86"/>
                          </a:solidFill>
                          <a:latin typeface="Consolas" panose="020B0609020204030204" pitchFamily="49" charset="0"/>
                        </a:rPr>
                        <a:t>','</a:t>
                      </a:r>
                      <a:r>
                        <a:rPr lang="en-IN" sz="1800" dirty="0" err="1" smtClean="0">
                          <a:solidFill>
                            <a:srgbClr val="889B4A"/>
                          </a:solidFill>
                          <a:latin typeface="Consolas" panose="020B0609020204030204" pitchFamily="49" charset="0"/>
                        </a:rPr>
                        <a:t>liter</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pounds</a:t>
                      </a:r>
                      <a:r>
                        <a:rPr lang="en-IN" sz="1800" dirty="0" smtClean="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a:txBody>
                  <a:tcPr/>
                </a:tc>
              </a:tr>
            </a:tbl>
          </a:graphicData>
        </a:graphic>
      </p:graphicFrame>
      <p:sp>
        <p:nvSpPr>
          <p:cNvPr id="5" name="Rectangle 4"/>
          <p:cNvSpPr/>
          <p:nvPr/>
        </p:nvSpPr>
        <p:spPr>
          <a:xfrm>
            <a:off x="114300" y="2032337"/>
            <a:ext cx="8915400" cy="1015663"/>
          </a:xfrm>
          <a:prstGeom prst="rect">
            <a:avLst/>
          </a:prstGeom>
        </p:spPr>
        <p:txBody>
          <a:bodyPr wrap="square">
            <a:spAutoFit/>
          </a:bodyPr>
          <a:lstStyle/>
          <a:p>
            <a:r>
              <a:rPr lang="en-IN" sz="2000" dirty="0" smtClean="0">
                <a:solidFill>
                  <a:srgbClr val="D3AF86"/>
                </a:solidFill>
                <a:latin typeface="Consolas" panose="020B0609020204030204" pitchFamily="49" charset="0"/>
              </a:rPr>
              <a:t>&gt;&gt;&gt; </a:t>
            </a:r>
            <a:r>
              <a:rPr lang="en-IN" sz="2000" dirty="0">
                <a:solidFill>
                  <a:srgbClr val="D3AF86"/>
                </a:solidFill>
                <a:latin typeface="Consolas" panose="020B0609020204030204" pitchFamily="49" charset="0"/>
              </a:rPr>
              <a:t>fruits = </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&gt;&gt;&gt; </a:t>
            </a:r>
            <a:r>
              <a:rPr lang="en-IN" sz="2000" dirty="0">
                <a:solidFill>
                  <a:srgbClr val="D3AF86"/>
                </a:solidFill>
                <a:latin typeface="Consolas" panose="020B0609020204030204" pitchFamily="49" charset="0"/>
              </a:rPr>
              <a:t>fruits = ['</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banana</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grapes</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mango</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units = ['</a:t>
            </a:r>
            <a:r>
              <a:rPr lang="en-IN" sz="2000" dirty="0">
                <a:solidFill>
                  <a:srgbClr val="889B4A"/>
                </a:solidFill>
                <a:latin typeface="Consolas" panose="020B0609020204030204" pitchFamily="49" charset="0"/>
              </a:rPr>
              <a:t>kg</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dozen</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err="1" smtClean="0">
                <a:solidFill>
                  <a:srgbClr val="889B4A"/>
                </a:solidFill>
                <a:latin typeface="Consolas" panose="020B0609020204030204" pitchFamily="49" charset="0"/>
              </a:rPr>
              <a:t>liter</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pounds</a:t>
            </a:r>
            <a:r>
              <a:rPr lang="en-IN" sz="2000" dirty="0" smtClean="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600" y="1548199"/>
            <a:ext cx="8686800" cy="369332"/>
          </a:xfrm>
          <a:prstGeom prst="rect">
            <a:avLst/>
          </a:prstGeom>
          <a:solidFill>
            <a:srgbClr val="2E3032"/>
          </a:solidFill>
        </p:spPr>
        <p:txBody>
          <a:bodyPr wrap="square">
            <a:spAutoFit/>
          </a:bodyPr>
          <a:lstStyle/>
          <a:p>
            <a:r>
              <a:rPr lang="en-IN" dirty="0">
                <a:solidFill>
                  <a:srgbClr val="98676A"/>
                </a:solidFill>
                <a:latin typeface="Consolas" panose="020B0609020204030204" pitchFamily="49" charset="0"/>
              </a:rPr>
              <a:t>class</a:t>
            </a:r>
            <a:r>
              <a:rPr lang="en-IN" dirty="0">
                <a:solidFill>
                  <a:srgbClr val="D3AF86"/>
                </a:solidFill>
                <a:latin typeface="Consolas" panose="020B0609020204030204" pitchFamily="49" charset="0"/>
              </a:rPr>
              <a:t> list([iterable])</a:t>
            </a:r>
            <a:endParaRPr lang="en-IN"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7522447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sequence types </a:t>
            </a:r>
            <a:r>
              <a:rPr lang="en-IN" sz="3600" dirty="0">
                <a:solidFill>
                  <a:schemeClr val="bg1">
                    <a:lumMod val="95000"/>
                  </a:schemeClr>
                </a:solidFill>
                <a:latin typeface="Garamond" panose="02020404030301010803" pitchFamily="18" charset="0"/>
                <a:cs typeface="Arial" panose="020B0604020202020204" pitchFamily="34" charset="0"/>
              </a:rPr>
              <a:t>— </a:t>
            </a:r>
            <a:r>
              <a:rPr lang="en-IN" sz="3600" dirty="0" smtClean="0">
                <a:solidFill>
                  <a:schemeClr val="bg1">
                    <a:lumMod val="95000"/>
                  </a:schemeClr>
                </a:solidFill>
                <a:latin typeface="Garamond" panose="02020404030301010803" pitchFamily="18" charset="0"/>
                <a:cs typeface="Arial" panose="020B0604020202020204" pitchFamily="34" charset="0"/>
              </a:rPr>
              <a:t>list</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Lists are </a:t>
            </a:r>
            <a:r>
              <a:rPr lang="en-IN" dirty="0" smtClean="0">
                <a:latin typeface="Arial" panose="020B0604020202020204" pitchFamily="34" charset="0"/>
                <a:cs typeface="Arial" panose="020B0604020202020204" pitchFamily="34" charset="0"/>
              </a:rPr>
              <a:t>mutable (</a:t>
            </a:r>
            <a:r>
              <a:rPr lang="en-IN" dirty="0"/>
              <a:t>changeable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sequences, typically used to store collections of heterogeneous comma-separated items between square brackets</a:t>
            </a:r>
            <a:r>
              <a:rPr lang="en-IN" dirty="0" smtClean="0">
                <a:latin typeface="Arial" panose="020B0604020202020204" pitchFamily="34" charset="0"/>
                <a:cs typeface="Arial" panose="020B0604020202020204" pitchFamily="34" charset="0"/>
              </a:rPr>
              <a:t>.</a:t>
            </a:r>
            <a:endParaRPr lang="en-IN" dirty="0">
              <a:solidFill>
                <a:srgbClr val="298AE5"/>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025027815"/>
              </p:ext>
            </p:extLst>
          </p:nvPr>
        </p:nvGraphicFramePr>
        <p:xfrm>
          <a:off x="124102" y="3114040"/>
          <a:ext cx="8905597" cy="741680"/>
        </p:xfrm>
        <a:graphic>
          <a:graphicData uri="http://schemas.openxmlformats.org/drawingml/2006/table">
            <a:tbl>
              <a:tblPr firstRow="1" bandRow="1">
                <a:tableStyleId>{5940675A-B579-460E-94D1-54222C63F5DA}</a:tableStyleId>
              </a:tblPr>
              <a:tblGrid>
                <a:gridCol w="3515367"/>
                <a:gridCol w="5390230"/>
              </a:tblGrid>
              <a:tr h="370840">
                <a:tc>
                  <a:txBody>
                    <a:bodyPr/>
                    <a:lstStyle/>
                    <a:p>
                      <a:r>
                        <a:rPr lang="en-IN" b="1" dirty="0" smtClean="0"/>
                        <a:t>Expression</a:t>
                      </a:r>
                      <a:endParaRPr lang="en-IN" b="1" dirty="0"/>
                    </a:p>
                  </a:txBody>
                  <a:tcPr>
                    <a:solidFill>
                      <a:schemeClr val="accent3">
                        <a:lumMod val="20000"/>
                        <a:lumOff val="80000"/>
                      </a:schemeClr>
                    </a:solidFill>
                  </a:tcPr>
                </a:tc>
                <a:tc>
                  <a:txBody>
                    <a:bodyPr/>
                    <a:lstStyle/>
                    <a:p>
                      <a:r>
                        <a:rPr lang="en-IN" b="1" dirty="0" smtClean="0"/>
                        <a:t>Result</a:t>
                      </a:r>
                      <a:endParaRPr lang="en-IN" b="1" dirty="0"/>
                    </a:p>
                  </a:txBody>
                  <a:tcPr>
                    <a:solidFill>
                      <a:schemeClr val="accent3">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0</a:t>
                      </a:r>
                      <a:r>
                        <a:rPr lang="en-IN" dirty="0" smtClean="0">
                          <a:solidFill>
                            <a:srgbClr val="D3AF86"/>
                          </a:solidFill>
                          <a:latin typeface="Consolas" panose="020B0609020204030204" pitchFamily="49" charset="0"/>
                        </a:rPr>
                        <a:t>::</a:t>
                      </a:r>
                      <a:r>
                        <a:rPr kumimoji="0" lang="en-IN" kern="1200" dirty="0" smtClean="0">
                          <a:solidFill>
                            <a:srgbClr val="F79A32"/>
                          </a:solidFill>
                          <a:latin typeface="Consolas" panose="020B0609020204030204" pitchFamily="49" charset="0"/>
                          <a:ea typeface="+mn-ea"/>
                          <a:cs typeface="+mn-cs"/>
                        </a:rPr>
                        <a:t>2</a:t>
                      </a:r>
                      <a:r>
                        <a:rPr lang="en-IN" dirty="0" smtClean="0">
                          <a:solidFill>
                            <a:srgbClr val="D3AF86"/>
                          </a:solidFill>
                          <a:latin typeface="Consolas" panose="020B0609020204030204" pitchFamily="49" charset="0"/>
                        </a:rPr>
                        <a:t>]</a:t>
                      </a:r>
                      <a:endParaRPr lang="en-IN" dirty="0" smtClean="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apple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mango</a:t>
                      </a:r>
                      <a:r>
                        <a:rPr lang="en-IN" sz="1800" dirty="0" smtClean="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a:txBody>
                  <a:tcPr/>
                </a:tc>
              </a:tr>
            </a:tbl>
          </a:graphicData>
        </a:graphic>
      </p:graphicFrame>
      <p:sp>
        <p:nvSpPr>
          <p:cNvPr id="5" name="Rectangle 4"/>
          <p:cNvSpPr/>
          <p:nvPr/>
        </p:nvSpPr>
        <p:spPr>
          <a:xfrm>
            <a:off x="114300" y="2032337"/>
            <a:ext cx="8915400" cy="1015663"/>
          </a:xfrm>
          <a:prstGeom prst="rect">
            <a:avLst/>
          </a:prstGeom>
        </p:spPr>
        <p:txBody>
          <a:bodyPr wrap="square">
            <a:spAutoFit/>
          </a:bodyPr>
          <a:lstStyle/>
          <a:p>
            <a:r>
              <a:rPr lang="en-IN" sz="2000" dirty="0" smtClean="0">
                <a:solidFill>
                  <a:srgbClr val="D3AF86"/>
                </a:solidFill>
                <a:latin typeface="Consolas" panose="020B0609020204030204" pitchFamily="49" charset="0"/>
              </a:rPr>
              <a:t>&gt;&gt;&gt; </a:t>
            </a:r>
            <a:r>
              <a:rPr lang="en-IN" sz="2000" dirty="0">
                <a:solidFill>
                  <a:srgbClr val="D3AF86"/>
                </a:solidFill>
                <a:latin typeface="Consolas" panose="020B0609020204030204" pitchFamily="49" charset="0"/>
              </a:rPr>
              <a:t>fruits = </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&gt;&gt;&gt; </a:t>
            </a:r>
            <a:r>
              <a:rPr lang="en-IN" sz="2000" dirty="0">
                <a:solidFill>
                  <a:srgbClr val="D3AF86"/>
                </a:solidFill>
                <a:latin typeface="Consolas" panose="020B0609020204030204" pitchFamily="49" charset="0"/>
              </a:rPr>
              <a:t>fruits = ['</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banana</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grapes</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mango</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units = ['</a:t>
            </a:r>
            <a:r>
              <a:rPr lang="en-IN" sz="2000" dirty="0">
                <a:solidFill>
                  <a:srgbClr val="889B4A"/>
                </a:solidFill>
                <a:latin typeface="Consolas" panose="020B0609020204030204" pitchFamily="49" charset="0"/>
              </a:rPr>
              <a:t>kg</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dozen</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err="1" smtClean="0">
                <a:solidFill>
                  <a:srgbClr val="889B4A"/>
                </a:solidFill>
                <a:latin typeface="Consolas" panose="020B0609020204030204" pitchFamily="49" charset="0"/>
              </a:rPr>
              <a:t>liter</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pounds</a:t>
            </a:r>
            <a:r>
              <a:rPr lang="en-IN" sz="2000" dirty="0" smtClean="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600" y="1548199"/>
            <a:ext cx="8686800" cy="369332"/>
          </a:xfrm>
          <a:prstGeom prst="rect">
            <a:avLst/>
          </a:prstGeom>
          <a:solidFill>
            <a:srgbClr val="2E3032"/>
          </a:solidFill>
        </p:spPr>
        <p:txBody>
          <a:bodyPr wrap="square">
            <a:spAutoFit/>
          </a:bodyPr>
          <a:lstStyle/>
          <a:p>
            <a:r>
              <a:rPr lang="en-IN" dirty="0">
                <a:solidFill>
                  <a:srgbClr val="98676A"/>
                </a:solidFill>
                <a:latin typeface="Consolas" panose="020B0609020204030204" pitchFamily="49" charset="0"/>
              </a:rPr>
              <a:t>class</a:t>
            </a:r>
            <a:r>
              <a:rPr lang="en-IN" dirty="0">
                <a:solidFill>
                  <a:srgbClr val="D3AF86"/>
                </a:solidFill>
                <a:latin typeface="Consolas" panose="020B0609020204030204" pitchFamily="49" charset="0"/>
              </a:rPr>
              <a:t> list([iterable])</a:t>
            </a:r>
            <a:endParaRPr lang="en-IN" b="0" dirty="0">
              <a:solidFill>
                <a:srgbClr val="D3AF86"/>
              </a:solidFill>
              <a:effectLst/>
              <a:latin typeface="Consolas" panose="020B0609020204030204" pitchFamily="49" charset="0"/>
            </a:endParaRPr>
          </a:p>
        </p:txBody>
      </p:sp>
      <p:sp>
        <p:nvSpPr>
          <p:cNvPr id="2" name="Rectangle 1"/>
          <p:cNvSpPr/>
          <p:nvPr/>
        </p:nvSpPr>
        <p:spPr>
          <a:xfrm>
            <a:off x="152400" y="4038600"/>
            <a:ext cx="4572000" cy="707886"/>
          </a:xfrm>
          <a:prstGeom prst="rect">
            <a:avLst/>
          </a:prstGeom>
        </p:spPr>
        <p:txBody>
          <a:bodyPr>
            <a:spAutoFit/>
          </a:bodyPr>
          <a:lstStyle/>
          <a:p>
            <a:r>
              <a:rPr lang="es-ES"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l </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 in fruits</a:t>
            </a:r>
          </a:p>
          <a:p>
            <a:r>
              <a:rPr lang="es-ES" sz="2000" dirty="0">
                <a:solidFill>
                  <a:srgbClr val="D3AF86"/>
                </a:solidFill>
                <a:latin typeface="Consolas" panose="020B0609020204030204" pitchFamily="49" charset="0"/>
              </a:rPr>
              <a:t>&gt;&gt;&gt; </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(l) #</a:t>
            </a:r>
            <a:r>
              <a:rPr lang="en-IN" sz="2000" dirty="0" smtClean="0">
                <a:solidFill>
                  <a:srgbClr val="92D050"/>
                </a:solidFill>
                <a:latin typeface="Consolas" panose="020B0609020204030204" pitchFamily="49" charset="0"/>
              </a:rPr>
              <a:t>True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9076031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smtClean="0"/>
              <a:t>difference </a:t>
            </a:r>
            <a:r>
              <a:rPr lang="en-IN" dirty="0"/>
              <a:t>between == and is </a:t>
            </a:r>
            <a:r>
              <a:rPr lang="en-IN" dirty="0" smtClean="0"/>
              <a:t>operator</a:t>
            </a:r>
            <a:endParaRPr lang="en-US" dirty="0"/>
          </a:p>
        </p:txBody>
      </p:sp>
      <p:sp>
        <p:nvSpPr>
          <p:cNvPr id="3" name="Rectangle 2"/>
          <p:cNvSpPr/>
          <p:nvPr/>
        </p:nvSpPr>
        <p:spPr>
          <a:xfrm>
            <a:off x="152400" y="3702784"/>
            <a:ext cx="8839200" cy="1754326"/>
          </a:xfrm>
          <a:prstGeom prst="rect">
            <a:avLst/>
          </a:prstGeom>
        </p:spPr>
        <p:txBody>
          <a:bodyPr wrap="square">
            <a:spAutoFit/>
          </a:bodyPr>
          <a:lstStyle/>
          <a:p>
            <a:pPr marL="342900" indent="-342900">
              <a:buFont typeface="Arial" panose="020B0604020202020204" pitchFamily="34" charset="0"/>
              <a:buChar char="•"/>
            </a:pPr>
            <a:r>
              <a:rPr lang="en-IN" sz="2000" dirty="0"/>
              <a:t>The </a:t>
            </a:r>
            <a:r>
              <a:rPr lang="en-IN" sz="2400" dirty="0">
                <a:solidFill>
                  <a:srgbClr val="E80647"/>
                </a:solidFill>
              </a:rPr>
              <a:t>==</a:t>
            </a:r>
            <a:r>
              <a:rPr lang="en-IN" sz="2400" dirty="0"/>
              <a:t> </a:t>
            </a:r>
            <a:r>
              <a:rPr lang="en-IN" sz="2400" dirty="0">
                <a:solidFill>
                  <a:srgbClr val="E80647"/>
                </a:solidFill>
              </a:rPr>
              <a:t>operator</a:t>
            </a:r>
            <a:r>
              <a:rPr lang="en-IN" sz="2400" dirty="0"/>
              <a:t> </a:t>
            </a:r>
            <a:r>
              <a:rPr lang="en-IN" sz="2000" dirty="0"/>
              <a:t>compares the values of both the operands and checks for value equality. </a:t>
            </a:r>
            <a:endParaRPr lang="en-IN" sz="2000" dirty="0" smtClean="0"/>
          </a:p>
          <a:p>
            <a:pPr marL="342900" indent="-342900">
              <a:buFont typeface="Arial" panose="020B0604020202020204" pitchFamily="34" charset="0"/>
              <a:buChar char="•"/>
            </a:pPr>
            <a:endParaRPr lang="en-IN" sz="2000" dirty="0" smtClean="0"/>
          </a:p>
          <a:p>
            <a:pPr marL="342900" indent="-342900">
              <a:buFont typeface="Arial" panose="020B0604020202020204" pitchFamily="34" charset="0"/>
              <a:buChar char="•"/>
            </a:pPr>
            <a:r>
              <a:rPr lang="en-IN" sz="2000" dirty="0" smtClean="0"/>
              <a:t>The </a:t>
            </a:r>
            <a:r>
              <a:rPr lang="en-IN" sz="2400" dirty="0" smtClean="0">
                <a:solidFill>
                  <a:srgbClr val="E80647"/>
                </a:solidFill>
              </a:rPr>
              <a:t>is </a:t>
            </a:r>
            <a:r>
              <a:rPr lang="en-IN" sz="2400" dirty="0">
                <a:solidFill>
                  <a:srgbClr val="E80647"/>
                </a:solidFill>
              </a:rPr>
              <a:t>operator </a:t>
            </a:r>
            <a:r>
              <a:rPr lang="en-IN" sz="2000" dirty="0"/>
              <a:t>checks whether both the operands refer to the same object or not.</a:t>
            </a:r>
          </a:p>
        </p:txBody>
      </p:sp>
    </p:spTree>
    <p:extLst>
      <p:ext uri="{BB962C8B-B14F-4D97-AF65-F5344CB8AC3E}">
        <p14:creationId xmlns:p14="http://schemas.microsoft.com/office/powerpoint/2010/main" val="25231858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difference between == and is </a:t>
            </a:r>
            <a:r>
              <a:rPr lang="en-IN" sz="3600" dirty="0" smtClean="0">
                <a:solidFill>
                  <a:schemeClr val="bg1">
                    <a:lumMod val="95000"/>
                  </a:schemeClr>
                </a:solidFill>
                <a:latin typeface="Garamond" panose="02020404030301010803" pitchFamily="18" charset="0"/>
                <a:cs typeface="Arial" panose="020B0604020202020204" pitchFamily="34" charset="0"/>
              </a:rPr>
              <a:t>operator</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228600" y="914400"/>
            <a:ext cx="8686800" cy="1631216"/>
          </a:xfrm>
          <a:prstGeom prst="rect">
            <a:avLst/>
          </a:prstGeom>
        </p:spPr>
        <p:txBody>
          <a:bodyPr wrap="square">
            <a:spAutoFit/>
          </a:bodyPr>
          <a:lstStyle/>
          <a:p>
            <a:r>
              <a:rPr lang="es-ES" sz="2000" dirty="0">
                <a:solidFill>
                  <a:srgbClr val="D3AF86"/>
                </a:solidFill>
                <a:latin typeface="Consolas" panose="020B0609020204030204" pitchFamily="49" charset="0"/>
              </a:rPr>
              <a:t>&gt;&gt;&gt; x=[</a:t>
            </a:r>
            <a:r>
              <a:rPr lang="es-ES" sz="2000" dirty="0">
                <a:solidFill>
                  <a:srgbClr val="F79A32"/>
                </a:solidFill>
                <a:latin typeface="Consolas" panose="020B0609020204030204" pitchFamily="49" charset="0"/>
              </a:rPr>
              <a:t>1</a:t>
            </a:r>
            <a:r>
              <a:rPr lang="es-ES" sz="2000" dirty="0">
                <a:solidFill>
                  <a:srgbClr val="D3AF86"/>
                </a:solidFill>
                <a:latin typeface="Consolas" panose="020B0609020204030204" pitchFamily="49" charset="0"/>
              </a:rPr>
              <a:t>,</a:t>
            </a:r>
            <a:r>
              <a:rPr lang="es-ES" sz="2000" dirty="0">
                <a:solidFill>
                  <a:srgbClr val="F79A32"/>
                </a:solidFill>
                <a:latin typeface="Consolas" panose="020B0609020204030204" pitchFamily="49" charset="0"/>
              </a:rPr>
              <a:t>2</a:t>
            </a:r>
            <a:r>
              <a:rPr lang="es-ES" sz="2000" dirty="0">
                <a:solidFill>
                  <a:srgbClr val="D3AF86"/>
                </a:solidFill>
                <a:latin typeface="Consolas" panose="020B0609020204030204" pitchFamily="49" charset="0"/>
              </a:rPr>
              <a:t>,</a:t>
            </a:r>
            <a:r>
              <a:rPr lang="es-ES" sz="2000" dirty="0">
                <a:solidFill>
                  <a:srgbClr val="F79A32"/>
                </a:solidFill>
                <a:latin typeface="Consolas" panose="020B0609020204030204" pitchFamily="49" charset="0"/>
              </a:rPr>
              <a:t>3</a:t>
            </a:r>
            <a:r>
              <a:rPr lang="es-ES" sz="2000" dirty="0">
                <a:solidFill>
                  <a:srgbClr val="D3AF86"/>
                </a:solidFill>
                <a:latin typeface="Consolas" panose="020B0609020204030204" pitchFamily="49" charset="0"/>
              </a:rPr>
              <a:t>,</a:t>
            </a:r>
            <a:r>
              <a:rPr lang="es-ES" sz="2000" dirty="0">
                <a:solidFill>
                  <a:srgbClr val="F79A32"/>
                </a:solidFill>
                <a:latin typeface="Consolas" panose="020B0609020204030204" pitchFamily="49" charset="0"/>
              </a:rPr>
              <a:t>4</a:t>
            </a:r>
            <a:r>
              <a:rPr lang="es-ES" sz="2000" dirty="0">
                <a:solidFill>
                  <a:srgbClr val="D3AF86"/>
                </a:solidFill>
                <a:latin typeface="Consolas" panose="020B0609020204030204" pitchFamily="49" charset="0"/>
              </a:rPr>
              <a:t>,</a:t>
            </a:r>
            <a:r>
              <a:rPr lang="es-ES" sz="2000" dirty="0">
                <a:solidFill>
                  <a:srgbClr val="F79A32"/>
                </a:solidFill>
                <a:latin typeface="Consolas" panose="020B0609020204030204" pitchFamily="49" charset="0"/>
              </a:rPr>
              <a:t>5</a:t>
            </a:r>
            <a:r>
              <a:rPr lang="es-ES" sz="2000" dirty="0">
                <a:solidFill>
                  <a:srgbClr val="D3AF86"/>
                </a:solidFill>
                <a:latin typeface="Consolas" panose="020B0609020204030204" pitchFamily="49" charset="0"/>
              </a:rPr>
              <a:t>]</a:t>
            </a:r>
          </a:p>
          <a:p>
            <a:r>
              <a:rPr lang="es-ES" sz="2000" dirty="0">
                <a:solidFill>
                  <a:srgbClr val="D3AF86"/>
                </a:solidFill>
                <a:latin typeface="Consolas" panose="020B0609020204030204" pitchFamily="49" charset="0"/>
              </a:rPr>
              <a:t>&gt;&gt;&gt; y = x</a:t>
            </a:r>
          </a:p>
          <a:p>
            <a:r>
              <a:rPr lang="es-ES" sz="2000" dirty="0">
                <a:solidFill>
                  <a:srgbClr val="D3AF86"/>
                </a:solidFill>
                <a:latin typeface="Consolas" panose="020B0609020204030204" pitchFamily="49" charset="0"/>
              </a:rPr>
              <a:t>&gt;&gt;&gt; </a:t>
            </a:r>
            <a:r>
              <a:rPr lang="es-ES" sz="2000" dirty="0" smtClean="0">
                <a:solidFill>
                  <a:srgbClr val="7E602C"/>
                </a:solidFill>
                <a:latin typeface="Consolas" panose="020B0609020204030204" pitchFamily="49" charset="0"/>
              </a:rPr>
              <a:t>id</a:t>
            </a:r>
            <a:r>
              <a:rPr lang="es-ES" sz="2000" dirty="0" smtClean="0">
                <a:solidFill>
                  <a:srgbClr val="D3AF86"/>
                </a:solidFill>
                <a:latin typeface="Consolas" panose="020B0609020204030204" pitchFamily="49" charset="0"/>
              </a:rPr>
              <a:t>(x</a:t>
            </a:r>
            <a:r>
              <a:rPr lang="es-ES" sz="2000" dirty="0">
                <a:solidFill>
                  <a:srgbClr val="D3AF86"/>
                </a:solidFill>
                <a:latin typeface="Consolas" panose="020B0609020204030204" pitchFamily="49" charset="0"/>
              </a:rPr>
              <a:t>) </a:t>
            </a:r>
            <a:r>
              <a:rPr lang="es-ES" sz="2000" dirty="0">
                <a:solidFill>
                  <a:srgbClr val="A57A4C"/>
                </a:solidFill>
                <a:latin typeface="Consolas" panose="020B0609020204030204" pitchFamily="49" charset="0"/>
              </a:rPr>
              <a:t>#14061160</a:t>
            </a:r>
            <a:endParaRPr lang="es-ES" sz="2000" dirty="0">
              <a:solidFill>
                <a:srgbClr val="D3AF86"/>
              </a:solidFill>
              <a:latin typeface="Consolas" panose="020B0609020204030204" pitchFamily="49" charset="0"/>
            </a:endParaRPr>
          </a:p>
          <a:p>
            <a:r>
              <a:rPr lang="es-ES" sz="2000" dirty="0">
                <a:solidFill>
                  <a:srgbClr val="D3AF86"/>
                </a:solidFill>
                <a:latin typeface="Consolas" panose="020B0609020204030204" pitchFamily="49" charset="0"/>
              </a:rPr>
              <a:t>&gt;&gt;&gt; </a:t>
            </a:r>
            <a:r>
              <a:rPr lang="es-ES" sz="2000" dirty="0">
                <a:solidFill>
                  <a:srgbClr val="7E602C"/>
                </a:solidFill>
                <a:latin typeface="Consolas" panose="020B0609020204030204" pitchFamily="49" charset="0"/>
              </a:rPr>
              <a:t>id</a:t>
            </a:r>
            <a:r>
              <a:rPr lang="es-ES" sz="2000" dirty="0">
                <a:solidFill>
                  <a:srgbClr val="D3AF86"/>
                </a:solidFill>
                <a:latin typeface="Consolas" panose="020B0609020204030204" pitchFamily="49" charset="0"/>
              </a:rPr>
              <a:t>(y) </a:t>
            </a:r>
            <a:r>
              <a:rPr lang="es-ES" sz="2000" dirty="0">
                <a:solidFill>
                  <a:srgbClr val="A57A4C"/>
                </a:solidFill>
                <a:latin typeface="Consolas" panose="020B0609020204030204" pitchFamily="49" charset="0"/>
              </a:rPr>
              <a:t>#14061160</a:t>
            </a:r>
            <a:endParaRPr lang="es-ES" sz="2000" dirty="0">
              <a:solidFill>
                <a:srgbClr val="D3AF86"/>
              </a:solidFill>
              <a:latin typeface="Consolas" panose="020B0609020204030204" pitchFamily="49" charset="0"/>
            </a:endParaRPr>
          </a:p>
          <a:p>
            <a:r>
              <a:rPr lang="es-ES" sz="2000" dirty="0">
                <a:solidFill>
                  <a:srgbClr val="D3AF86"/>
                </a:solidFill>
                <a:latin typeface="Consolas" panose="020B0609020204030204" pitchFamily="49" charset="0"/>
              </a:rPr>
              <a:t>&gt;&gt;&gt; x is y </a:t>
            </a:r>
            <a:r>
              <a:rPr lang="es-ES" sz="2000" dirty="0">
                <a:solidFill>
                  <a:srgbClr val="A57A4C"/>
                </a:solidFill>
                <a:latin typeface="Consolas" panose="020B0609020204030204" pitchFamily="49" charset="0"/>
              </a:rPr>
              <a:t>#True</a:t>
            </a:r>
            <a:endParaRPr lang="es-E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672831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sequence types — tuple</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solidFill>
                <a:srgbClr val="298AE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25354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i</a:t>
            </a:r>
            <a:r>
              <a:rPr lang="en-US" dirty="0" smtClean="0"/>
              <a:t>nput</a:t>
            </a:r>
            <a:endParaRPr lang="en-US" dirty="0"/>
          </a:p>
        </p:txBody>
      </p:sp>
      <p:sp>
        <p:nvSpPr>
          <p:cNvPr id="5" name="Rectangle 4"/>
          <p:cNvSpPr/>
          <p:nvPr/>
        </p:nvSpPr>
        <p:spPr>
          <a:xfrm>
            <a:off x="2281148" y="2971800"/>
            <a:ext cx="6104556" cy="461665"/>
          </a:xfrm>
          <a:prstGeom prst="rect">
            <a:avLst/>
          </a:prstGeom>
        </p:spPr>
        <p:txBody>
          <a:bodyPr wrap="none">
            <a:spAutoFit/>
          </a:bodyPr>
          <a:lstStyle/>
          <a:p>
            <a:r>
              <a:rPr lang="en-IN" sz="2400" dirty="0">
                <a:solidFill>
                  <a:srgbClr val="E80647"/>
                </a:solidFill>
              </a:rPr>
              <a:t>_</a:t>
            </a:r>
            <a:r>
              <a:rPr lang="en-IN" sz="2400" dirty="0"/>
              <a:t> </a:t>
            </a:r>
            <a:r>
              <a:rPr lang="en-IN" sz="2000" dirty="0" smtClean="0">
                <a:solidFill>
                  <a:srgbClr val="E80647"/>
                </a:solidFill>
              </a:rPr>
              <a:t>(underscore) </a:t>
            </a:r>
            <a:r>
              <a:rPr lang="en-IN" sz="2000" dirty="0" smtClean="0"/>
              <a:t>to </a:t>
            </a:r>
            <a:r>
              <a:rPr lang="en-IN" sz="2000" dirty="0"/>
              <a:t>use output of the previous screen.</a:t>
            </a:r>
          </a:p>
        </p:txBody>
      </p:sp>
    </p:spTree>
    <p:extLst>
      <p:ext uri="{BB962C8B-B14F-4D97-AF65-F5344CB8AC3E}">
        <p14:creationId xmlns:p14="http://schemas.microsoft.com/office/powerpoint/2010/main" val="12318368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input function</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8" name="Rectangle 7"/>
          <p:cNvSpPr/>
          <p:nvPr/>
        </p:nvSpPr>
        <p:spPr>
          <a:xfrm>
            <a:off x="5644" y="142101"/>
            <a:ext cx="4800600" cy="400110"/>
          </a:xfrm>
          <a:prstGeom prst="rect">
            <a:avLst/>
          </a:prstGeom>
          <a:noFill/>
        </p:spPr>
        <p:txBody>
          <a:bodyPr wrap="square">
            <a:spAutoFit/>
          </a:bodyPr>
          <a:lstStyle/>
          <a:p>
            <a:r>
              <a:rPr lang="en-US" sz="2000" dirty="0">
                <a:solidFill>
                  <a:srgbClr val="FFFF00"/>
                </a:solidFill>
              </a:rPr>
              <a:t> Any </a:t>
            </a:r>
            <a:r>
              <a:rPr lang="en-IN" sz="2000" dirty="0">
                <a:solidFill>
                  <a:srgbClr val="FFFF00"/>
                </a:solidFill>
              </a:rPr>
              <a:t>inputted data will be store as string.</a:t>
            </a:r>
            <a:endParaRPr lang="en-US" sz="2000" dirty="0">
              <a:solidFill>
                <a:srgbClr val="FFFF00"/>
              </a:solidFill>
            </a:endParaRPr>
          </a:p>
        </p:txBody>
      </p:sp>
      <p:sp>
        <p:nvSpPr>
          <p:cNvPr id="9" name="Rectangle 8"/>
          <p:cNvSpPr/>
          <p:nvPr/>
        </p:nvSpPr>
        <p:spPr>
          <a:xfrm>
            <a:off x="228600" y="838200"/>
            <a:ext cx="8686800" cy="369332"/>
          </a:xfrm>
          <a:prstGeom prst="rect">
            <a:avLst/>
          </a:prstGeom>
        </p:spPr>
        <p:txBody>
          <a:bodyPr wrap="square">
            <a:spAutoFit/>
          </a:bodyPr>
          <a:lstStyle/>
          <a:p>
            <a:r>
              <a:rPr lang="en-IN" dirty="0"/>
              <a:t>The function reads a line from input, converts it to a string.</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217714" y="2057400"/>
            <a:ext cx="8697686" cy="2554545"/>
          </a:xfrm>
          <a:prstGeom prst="rect">
            <a:avLst/>
          </a:prstGeom>
        </p:spPr>
        <p:txBody>
          <a:bodyPr wrap="square">
            <a:spAutoFit/>
          </a:bodyPr>
          <a:lstStyle/>
          <a:p>
            <a:r>
              <a:rPr lang="en-IN" sz="2000" dirty="0">
                <a:solidFill>
                  <a:srgbClr val="D3AF86"/>
                </a:solidFill>
                <a:latin typeface="Consolas" panose="020B0609020204030204" pitchFamily="49" charset="0"/>
              </a:rPr>
              <a:t>&gt;&gt;&gt; x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your name: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Enter your name: Saleel Bagde</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x, y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First Name and Last Name: </a:t>
            </a:r>
            <a:r>
              <a:rPr lang="en-IN" sz="2000" dirty="0">
                <a:solidFill>
                  <a:srgbClr val="D3AF86"/>
                </a:solidFill>
                <a:latin typeface="Consolas" panose="020B0609020204030204" pitchFamily="49" charset="0"/>
              </a:rPr>
              <a:t>").split()</a:t>
            </a:r>
          </a:p>
          <a:p>
            <a:r>
              <a:rPr lang="en-IN" sz="2000" dirty="0">
                <a:solidFill>
                  <a:srgbClr val="D3AF86"/>
                </a:solidFill>
                <a:latin typeface="Consolas" panose="020B0609020204030204" pitchFamily="49" charset="0"/>
              </a:rPr>
              <a:t>First Name and Last Name: Saleel </a:t>
            </a:r>
            <a:r>
              <a:rPr lang="en-IN" sz="2000" dirty="0" smtClean="0">
                <a:solidFill>
                  <a:srgbClr val="D3AF86"/>
                </a:solidFill>
                <a:latin typeface="Consolas" panose="020B0609020204030204" pitchFamily="49" charset="0"/>
              </a:rPr>
              <a:t>Bagde</a:t>
            </a:r>
          </a:p>
          <a:p>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a, b = </a:t>
            </a:r>
            <a:r>
              <a:rPr lang="en-IN" sz="2000" dirty="0">
                <a:solidFill>
                  <a:srgbClr val="7E602C"/>
                </a:solidFill>
                <a:latin typeface="Consolas" panose="020B0609020204030204" pitchFamily="49" charset="0"/>
              </a:rPr>
              <a:t>input</a:t>
            </a:r>
            <a:r>
              <a:rPr lang="en-IN" sz="2000" dirty="0" smtClean="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 First Name and Last Name: </a:t>
            </a:r>
            <a:r>
              <a:rPr lang="en-IN" sz="2000" dirty="0" smtClean="0">
                <a:solidFill>
                  <a:srgbClr val="D3AF86"/>
                </a:solidFill>
                <a:latin typeface="Consolas" panose="020B0609020204030204" pitchFamily="49" charset="0"/>
              </a:rPr>
              <a:t>").</a:t>
            </a:r>
            <a:r>
              <a:rPr lang="en-IN" sz="2000" dirty="0">
                <a:solidFill>
                  <a:srgbClr val="D3AF86"/>
                </a:solidFill>
                <a:latin typeface="Consolas" panose="020B0609020204030204" pitchFamily="49" charset="0"/>
              </a:rPr>
              <a:t>split("</a:t>
            </a:r>
            <a:r>
              <a:rPr lang="en-IN" sz="2000" dirty="0">
                <a:solidFill>
                  <a:srgbClr val="889B4A"/>
                </a:solidFill>
                <a:latin typeface="Consolas" panose="020B0609020204030204" pitchFamily="49" charset="0"/>
              </a:rPr>
              <a:t>,</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First Name and Last Name: </a:t>
            </a:r>
            <a:r>
              <a:rPr lang="en-IN" sz="2000" dirty="0" smtClean="0">
                <a:solidFill>
                  <a:srgbClr val="D3AF86"/>
                </a:solidFill>
                <a:latin typeface="Consolas" panose="020B0609020204030204" pitchFamily="49" charset="0"/>
              </a:rPr>
              <a:t>Saleel,Bagde</a:t>
            </a:r>
            <a:endParaRPr lang="en-IN" sz="2000" dirty="0">
              <a:solidFill>
                <a:srgbClr val="D3AF86"/>
              </a:solidFill>
              <a:latin typeface="Consolas" panose="020B0609020204030204" pitchFamily="49" charset="0"/>
            </a:endParaRPr>
          </a:p>
        </p:txBody>
      </p:sp>
      <p:sp>
        <p:nvSpPr>
          <p:cNvPr id="3" name="Rectangle 2"/>
          <p:cNvSpPr/>
          <p:nvPr/>
        </p:nvSpPr>
        <p:spPr>
          <a:xfrm>
            <a:off x="228600" y="1399401"/>
            <a:ext cx="8686800" cy="369332"/>
          </a:xfrm>
          <a:prstGeom prst="rect">
            <a:avLst/>
          </a:prstGeom>
          <a:solidFill>
            <a:srgbClr val="2E3032"/>
          </a:solidFill>
        </p:spPr>
        <p:txBody>
          <a:bodyPr wrap="square">
            <a:spAutoFit/>
          </a:bodyPr>
          <a:lstStyle/>
          <a:p>
            <a:r>
              <a:rPr lang="en-IN" dirty="0">
                <a:solidFill>
                  <a:srgbClr val="D3AF86"/>
                </a:solidFill>
                <a:latin typeface="Consolas" panose="020B0609020204030204" pitchFamily="49" charset="0"/>
              </a:rPr>
              <a:t>&lt;variableName&gt; = </a:t>
            </a:r>
            <a:r>
              <a:rPr lang="en-IN" dirty="0">
                <a:solidFill>
                  <a:srgbClr val="7E602C"/>
                </a:solidFill>
                <a:latin typeface="Consolas" panose="020B0609020204030204" pitchFamily="49" charset="0"/>
              </a:rPr>
              <a:t>input</a:t>
            </a:r>
            <a:r>
              <a:rPr lang="en-IN" dirty="0">
                <a:solidFill>
                  <a:srgbClr val="D3AF86"/>
                </a:solidFill>
                <a:latin typeface="Consolas" panose="020B0609020204030204" pitchFamily="49" charset="0"/>
              </a:rPr>
              <a:t>([prompt]);</a:t>
            </a:r>
            <a:endParaRPr lang="en-IN"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33852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7620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smtClean="0"/>
              <a:t>start python</a:t>
            </a:r>
            <a:endParaRPr lang="en-US" dirty="0"/>
          </a:p>
        </p:txBody>
      </p:sp>
      <p:sp>
        <p:nvSpPr>
          <p:cNvPr id="3" name="Rectangle 2"/>
          <p:cNvSpPr/>
          <p:nvPr/>
        </p:nvSpPr>
        <p:spPr>
          <a:xfrm>
            <a:off x="3120320" y="3048000"/>
            <a:ext cx="2903359" cy="461665"/>
          </a:xfrm>
          <a:prstGeom prst="rect">
            <a:avLst/>
          </a:prstGeom>
        </p:spPr>
        <p:txBody>
          <a:bodyPr wrap="none">
            <a:spAutoFit/>
          </a:bodyPr>
          <a:lstStyle/>
          <a:p>
            <a:r>
              <a:rPr lang="en-IN" sz="2400" dirty="0">
                <a:solidFill>
                  <a:srgbClr val="7E602C"/>
                </a:solidFill>
                <a:latin typeface="Consolas" panose="020B0609020204030204" pitchFamily="49" charset="0"/>
              </a:rPr>
              <a:t>help</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keywords</a:t>
            </a:r>
            <a:r>
              <a:rPr lang="en-IN" sz="2400" dirty="0">
                <a:solidFill>
                  <a:srgbClr val="D3AF86"/>
                </a:solidFill>
                <a:latin typeface="Consolas" panose="020B0609020204030204" pitchFamily="49" charset="0"/>
              </a:rPr>
              <a:t>')</a:t>
            </a:r>
            <a:endParaRPr lang="en-IN" sz="2400" b="0" dirty="0">
              <a:solidFill>
                <a:srgbClr val="D3AF86"/>
              </a:solidFill>
              <a:effectLst/>
              <a:latin typeface="Consolas" panose="020B0609020204030204" pitchFamily="49" charset="0"/>
            </a:endParaRPr>
          </a:p>
        </p:txBody>
      </p:sp>
      <p:sp>
        <p:nvSpPr>
          <p:cNvPr id="4" name="Rectangle 3"/>
          <p:cNvSpPr/>
          <p:nvPr/>
        </p:nvSpPr>
        <p:spPr>
          <a:xfrm>
            <a:off x="3276600" y="77450"/>
            <a:ext cx="5791200" cy="1200329"/>
          </a:xfrm>
          <a:prstGeom prst="rect">
            <a:avLst/>
          </a:prstGeom>
        </p:spPr>
        <p:txBody>
          <a:bodyPr wrap="square">
            <a:spAutoFit/>
          </a:bodyPr>
          <a:lstStyle/>
          <a:p>
            <a:r>
              <a:rPr lang="en-IN" sz="3600" dirty="0" smtClean="0">
                <a:solidFill>
                  <a:srgbClr val="5CD153"/>
                </a:solidFill>
                <a:latin typeface="Segoe Print" panose="02000600000000000000" pitchFamily="2" charset="0"/>
              </a:rPr>
              <a:t>A </a:t>
            </a:r>
            <a:r>
              <a:rPr lang="en-IN" sz="3600" dirty="0">
                <a:solidFill>
                  <a:srgbClr val="5CD153"/>
                </a:solidFill>
                <a:latin typeface="Segoe Print" panose="02000600000000000000" pitchFamily="2" charset="0"/>
              </a:rPr>
              <a:t>day without new knowledge is a lost day.</a:t>
            </a:r>
          </a:p>
        </p:txBody>
      </p:sp>
    </p:spTree>
    <p:extLst>
      <p:ext uri="{BB962C8B-B14F-4D97-AF65-F5344CB8AC3E}">
        <p14:creationId xmlns:p14="http://schemas.microsoft.com/office/powerpoint/2010/main" val="29576824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input function</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8" name="Rectangle 7"/>
          <p:cNvSpPr/>
          <p:nvPr/>
        </p:nvSpPr>
        <p:spPr>
          <a:xfrm>
            <a:off x="5644" y="142101"/>
            <a:ext cx="4800600" cy="400110"/>
          </a:xfrm>
          <a:prstGeom prst="rect">
            <a:avLst/>
          </a:prstGeom>
          <a:noFill/>
        </p:spPr>
        <p:txBody>
          <a:bodyPr wrap="square">
            <a:spAutoFit/>
          </a:bodyPr>
          <a:lstStyle/>
          <a:p>
            <a:r>
              <a:rPr lang="en-US" sz="2000" dirty="0">
                <a:solidFill>
                  <a:srgbClr val="FFFF00"/>
                </a:solidFill>
              </a:rPr>
              <a:t> Any </a:t>
            </a:r>
            <a:r>
              <a:rPr lang="en-IN" sz="2000" dirty="0">
                <a:solidFill>
                  <a:srgbClr val="FFFF00"/>
                </a:solidFill>
              </a:rPr>
              <a:t>inputted data will be store as string.</a:t>
            </a:r>
            <a:endParaRPr lang="en-US" sz="2000" dirty="0">
              <a:solidFill>
                <a:srgbClr val="FFFF00"/>
              </a:solidFill>
            </a:endParaRPr>
          </a:p>
        </p:txBody>
      </p:sp>
      <p:sp>
        <p:nvSpPr>
          <p:cNvPr id="9" name="Rectangle 8"/>
          <p:cNvSpPr/>
          <p:nvPr/>
        </p:nvSpPr>
        <p:spPr>
          <a:xfrm>
            <a:off x="228600" y="838200"/>
            <a:ext cx="8686800" cy="369332"/>
          </a:xfrm>
          <a:prstGeom prst="rect">
            <a:avLst/>
          </a:prstGeom>
        </p:spPr>
        <p:txBody>
          <a:bodyPr wrap="square">
            <a:spAutoFit/>
          </a:bodyPr>
          <a:lstStyle/>
          <a:p>
            <a:r>
              <a:rPr lang="en-IN" dirty="0"/>
              <a:t>The function reads a line from input, converts it to a string.</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217714" y="2029361"/>
            <a:ext cx="8697686" cy="1631216"/>
          </a:xfrm>
          <a:prstGeom prst="rect">
            <a:avLst/>
          </a:prstGeom>
        </p:spPr>
        <p:txBody>
          <a:bodyPr wrap="square">
            <a:spAutoFit/>
          </a:bodyPr>
          <a:lstStyle/>
          <a:p>
            <a:r>
              <a:rPr lang="en-IN" sz="2000" dirty="0" smtClean="0">
                <a:solidFill>
                  <a:srgbClr val="D3AF86"/>
                </a:solidFill>
                <a:latin typeface="Consolas" panose="020B0609020204030204" pitchFamily="49" charset="0"/>
              </a:rPr>
              <a:t>&gt;&gt;&gt; </a:t>
            </a:r>
            <a:r>
              <a:rPr lang="en-IN" sz="2000" dirty="0">
                <a:solidFill>
                  <a:srgbClr val="D3AF86"/>
                </a:solidFill>
                <a:latin typeface="Consolas" panose="020B0609020204030204" pitchFamily="49" charset="0"/>
              </a:rPr>
              <a:t>x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First Number: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y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Second Number: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a:t>
            </a: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(int(x) + int(y</a:t>
            </a:r>
            <a:r>
              <a:rPr lang="en-IN" sz="2000" dirty="0" smtClean="0">
                <a:solidFill>
                  <a:srgbClr val="D3AF86"/>
                </a:solidFill>
                <a:latin typeface="Consolas" panose="020B0609020204030204" pitchFamily="49" charset="0"/>
              </a:rPr>
              <a:t>))</a:t>
            </a:r>
          </a:p>
          <a:p>
            <a:endParaRPr lang="en-IN" sz="2000" b="0" dirty="0">
              <a:solidFill>
                <a:srgbClr val="D3AF86"/>
              </a:solidFill>
              <a:effectLst/>
              <a:latin typeface="Consolas" panose="020B0609020204030204" pitchFamily="49" charset="0"/>
            </a:endParaRPr>
          </a:p>
          <a:p>
            <a:r>
              <a:rPr lang="en-IN" sz="2000" dirty="0">
                <a:solidFill>
                  <a:srgbClr val="D3AF86"/>
                </a:solidFill>
                <a:latin typeface="Consolas" panose="020B0609020204030204" pitchFamily="49" charset="0"/>
              </a:rPr>
              <a:t>&gt;&gt;&gt; </a:t>
            </a:r>
            <a:r>
              <a:rPr lang="en-US" sz="2000" dirty="0">
                <a:solidFill>
                  <a:srgbClr val="BBBBBB"/>
                </a:solidFill>
                <a:latin typeface="Consolas" panose="020B0609020204030204" pitchFamily="49" charset="0"/>
              </a:rPr>
              <a:t>y </a:t>
            </a:r>
            <a:r>
              <a:rPr lang="en-US" sz="2000" dirty="0">
                <a:solidFill>
                  <a:srgbClr val="859900"/>
                </a:solidFill>
                <a:latin typeface="Consolas" panose="020B0609020204030204" pitchFamily="49" charset="0"/>
              </a:rPr>
              <a:t>=</a:t>
            </a:r>
            <a:r>
              <a:rPr lang="en-US" sz="2000" dirty="0">
                <a:solidFill>
                  <a:srgbClr val="BBBBBB"/>
                </a:solidFill>
                <a:latin typeface="Consolas" panose="020B0609020204030204" pitchFamily="49" charset="0"/>
              </a:rPr>
              <a:t> </a:t>
            </a:r>
            <a:r>
              <a:rPr lang="en-US" sz="2000" dirty="0">
                <a:solidFill>
                  <a:srgbClr val="268BD2"/>
                </a:solidFill>
                <a:latin typeface="Consolas" panose="020B0609020204030204" pitchFamily="49" charset="0"/>
              </a:rPr>
              <a:t>input</a:t>
            </a:r>
            <a:r>
              <a:rPr lang="en-US" sz="2000" dirty="0">
                <a:solidFill>
                  <a:srgbClr val="BBBBBB"/>
                </a:solidFill>
                <a:latin typeface="Consolas" panose="020B0609020204030204" pitchFamily="49" charset="0"/>
              </a:rPr>
              <a:t>(</a:t>
            </a:r>
            <a:r>
              <a:rPr lang="en-US" sz="2000" dirty="0">
                <a:solidFill>
                  <a:srgbClr val="2AA198"/>
                </a:solidFill>
                <a:latin typeface="Consolas" panose="020B0609020204030204" pitchFamily="49" charset="0"/>
              </a:rPr>
              <a:t>"Do you want to continue [</a:t>
            </a:r>
            <a:r>
              <a:rPr lang="en-US" sz="2000" dirty="0" smtClean="0">
                <a:solidFill>
                  <a:srgbClr val="2AA198"/>
                </a:solidFill>
                <a:latin typeface="Consolas" panose="020B0609020204030204" pitchFamily="49" charset="0"/>
              </a:rPr>
              <a:t>Y]</a:t>
            </a:r>
            <a:r>
              <a:rPr lang="en-US" sz="2000" dirty="0" err="1" smtClean="0">
                <a:solidFill>
                  <a:srgbClr val="2AA198"/>
                </a:solidFill>
                <a:latin typeface="Consolas" panose="020B0609020204030204" pitchFamily="49" charset="0"/>
              </a:rPr>
              <a:t>es</a:t>
            </a:r>
            <a:r>
              <a:rPr lang="en-US" sz="2000" dirty="0" smtClean="0">
                <a:solidFill>
                  <a:srgbClr val="2AA198"/>
                </a:solidFill>
                <a:latin typeface="Consolas" panose="020B0609020204030204" pitchFamily="49" charset="0"/>
              </a:rPr>
              <a:t>/[N]o:"</a:t>
            </a:r>
            <a:r>
              <a:rPr lang="en-US" sz="2000" dirty="0" smtClean="0">
                <a:solidFill>
                  <a:srgbClr val="BBBBBB"/>
                </a:solidFill>
                <a:latin typeface="Consolas" panose="020B0609020204030204" pitchFamily="49" charset="0"/>
              </a:rPr>
              <a:t>) </a:t>
            </a:r>
            <a:r>
              <a:rPr lang="en-US" sz="2000" dirty="0">
                <a:solidFill>
                  <a:srgbClr val="859900"/>
                </a:solidFill>
                <a:latin typeface="Consolas" panose="020B0609020204030204" pitchFamily="49" charset="0"/>
              </a:rPr>
              <a:t>or</a:t>
            </a:r>
            <a:r>
              <a:rPr lang="en-US" sz="2000" dirty="0">
                <a:solidFill>
                  <a:srgbClr val="BBBBBB"/>
                </a:solidFill>
                <a:latin typeface="Consolas" panose="020B0609020204030204" pitchFamily="49" charset="0"/>
              </a:rPr>
              <a:t> </a:t>
            </a:r>
            <a:r>
              <a:rPr lang="en-US" sz="2000" dirty="0">
                <a:solidFill>
                  <a:srgbClr val="2AA198"/>
                </a:solidFill>
                <a:latin typeface="Consolas" panose="020B0609020204030204" pitchFamily="49" charset="0"/>
              </a:rPr>
              <a:t>'y'</a:t>
            </a:r>
            <a:endParaRPr lang="en-US" sz="2000" dirty="0">
              <a:solidFill>
                <a:srgbClr val="BBBBBB"/>
              </a:solidFill>
              <a:latin typeface="Consolas" panose="020B0609020204030204" pitchFamily="49" charset="0"/>
            </a:endParaRPr>
          </a:p>
        </p:txBody>
      </p:sp>
      <p:sp>
        <p:nvSpPr>
          <p:cNvPr id="3" name="Rectangle 2"/>
          <p:cNvSpPr/>
          <p:nvPr/>
        </p:nvSpPr>
        <p:spPr>
          <a:xfrm>
            <a:off x="228600" y="1399401"/>
            <a:ext cx="8686800" cy="369332"/>
          </a:xfrm>
          <a:prstGeom prst="rect">
            <a:avLst/>
          </a:prstGeom>
          <a:solidFill>
            <a:srgbClr val="2E3032"/>
          </a:solidFill>
        </p:spPr>
        <p:txBody>
          <a:bodyPr wrap="square">
            <a:spAutoFit/>
          </a:bodyPr>
          <a:lstStyle/>
          <a:p>
            <a:r>
              <a:rPr lang="en-IN" dirty="0">
                <a:solidFill>
                  <a:srgbClr val="D3AF86"/>
                </a:solidFill>
                <a:latin typeface="Consolas" panose="020B0609020204030204" pitchFamily="49" charset="0"/>
              </a:rPr>
              <a:t>&lt;variableName&gt; = </a:t>
            </a:r>
            <a:r>
              <a:rPr lang="en-IN" dirty="0">
                <a:solidFill>
                  <a:srgbClr val="7E602C"/>
                </a:solidFill>
                <a:latin typeface="Consolas" panose="020B0609020204030204" pitchFamily="49" charset="0"/>
              </a:rPr>
              <a:t>input</a:t>
            </a:r>
            <a:r>
              <a:rPr lang="en-IN" dirty="0">
                <a:solidFill>
                  <a:srgbClr val="D3AF86"/>
                </a:solidFill>
                <a:latin typeface="Consolas" panose="020B0609020204030204" pitchFamily="49" charset="0"/>
              </a:rPr>
              <a:t>([prompt]);</a:t>
            </a:r>
            <a:endParaRPr lang="en-IN"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523187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smtClean="0"/>
              <a:t>range</a:t>
            </a:r>
            <a:endParaRPr lang="en-US" dirty="0"/>
          </a:p>
        </p:txBody>
      </p:sp>
    </p:spTree>
    <p:extLst>
      <p:ext uri="{BB962C8B-B14F-4D97-AF65-F5344CB8AC3E}">
        <p14:creationId xmlns:p14="http://schemas.microsoft.com/office/powerpoint/2010/main" val="6274291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range</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do need to iterate over a sequence of numbers, the built-in function range() comes in handy. It generates arithmetic progressions.</a:t>
            </a: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222662" y="2155448"/>
            <a:ext cx="8692738" cy="923330"/>
          </a:xfrm>
          <a:prstGeom prst="rect">
            <a:avLst/>
          </a:prstGeom>
        </p:spPr>
        <p:txBody>
          <a:bodyPr wrap="square">
            <a:spAutoFit/>
          </a:bodyPr>
          <a:lstStyle/>
          <a:p>
            <a:r>
              <a:rPr lang="en-IN" b="1" i="1" dirty="0" smtClean="0">
                <a:solidFill>
                  <a:schemeClr val="accent2">
                    <a:lumMod val="50000"/>
                  </a:schemeClr>
                </a:solidFill>
              </a:rPr>
              <a:t>start</a:t>
            </a:r>
            <a:r>
              <a:rPr lang="en-IN" dirty="0">
                <a:solidFill>
                  <a:schemeClr val="accent2">
                    <a:lumMod val="50000"/>
                  </a:schemeClr>
                </a:solidFill>
              </a:rPr>
              <a:t>: Starting number of the sequence.</a:t>
            </a:r>
          </a:p>
          <a:p>
            <a:r>
              <a:rPr lang="en-IN" b="1" i="1" dirty="0" smtClean="0">
                <a:solidFill>
                  <a:schemeClr val="accent2">
                    <a:lumMod val="50000"/>
                  </a:schemeClr>
                </a:solidFill>
              </a:rPr>
              <a:t>stop</a:t>
            </a:r>
            <a:r>
              <a:rPr lang="en-IN" dirty="0">
                <a:solidFill>
                  <a:schemeClr val="accent2">
                    <a:lumMod val="50000"/>
                  </a:schemeClr>
                </a:solidFill>
              </a:rPr>
              <a:t>: Generate numbers up to, but not including this number.</a:t>
            </a:r>
          </a:p>
          <a:p>
            <a:r>
              <a:rPr lang="en-IN" b="1" i="1" dirty="0">
                <a:solidFill>
                  <a:schemeClr val="accent2">
                    <a:lumMod val="50000"/>
                  </a:schemeClr>
                </a:solidFill>
              </a:rPr>
              <a:t>step</a:t>
            </a:r>
            <a:r>
              <a:rPr lang="en-IN" dirty="0">
                <a:solidFill>
                  <a:schemeClr val="accent2">
                    <a:lumMod val="50000"/>
                  </a:schemeClr>
                </a:solidFill>
              </a:rPr>
              <a:t>: Difference between each number in the sequence.</a:t>
            </a:r>
          </a:p>
        </p:txBody>
      </p:sp>
      <p:sp>
        <p:nvSpPr>
          <p:cNvPr id="3" name="Rectangle 2"/>
          <p:cNvSpPr/>
          <p:nvPr/>
        </p:nvSpPr>
        <p:spPr>
          <a:xfrm>
            <a:off x="222661" y="1670447"/>
            <a:ext cx="8692737" cy="369332"/>
          </a:xfrm>
          <a:prstGeom prst="rect">
            <a:avLst/>
          </a:prstGeom>
          <a:solidFill>
            <a:srgbClr val="2E3032"/>
          </a:solidFill>
        </p:spPr>
        <p:txBody>
          <a:bodyPr wrap="square">
            <a:spAutoFit/>
          </a:bodyPr>
          <a:lstStyle/>
          <a:p>
            <a:r>
              <a:rPr lang="en-IN" dirty="0">
                <a:solidFill>
                  <a:srgbClr val="7E602C"/>
                </a:solidFill>
                <a:latin typeface="Consolas" panose="020B0609020204030204" pitchFamily="49" charset="0"/>
              </a:rPr>
              <a:t>range</a:t>
            </a:r>
            <a:r>
              <a:rPr lang="en-IN" dirty="0">
                <a:solidFill>
                  <a:srgbClr val="D3AF86"/>
                </a:solidFill>
                <a:latin typeface="Consolas" panose="020B0609020204030204" pitchFamily="49" charset="0"/>
              </a:rPr>
              <a:t>([start], stop[, step])</a:t>
            </a:r>
            <a:endParaRPr lang="en-IN" b="0" dirty="0">
              <a:solidFill>
                <a:srgbClr val="D3AF86"/>
              </a:solidFill>
              <a:effectLst/>
              <a:latin typeface="Consolas" panose="020B0609020204030204" pitchFamily="49" charset="0"/>
            </a:endParaRPr>
          </a:p>
        </p:txBody>
      </p:sp>
      <p:sp>
        <p:nvSpPr>
          <p:cNvPr id="5" name="Rectangle 4"/>
          <p:cNvSpPr/>
          <p:nvPr/>
        </p:nvSpPr>
        <p:spPr>
          <a:xfrm>
            <a:off x="0" y="3559314"/>
            <a:ext cx="9144000" cy="1938992"/>
          </a:xfrm>
          <a:prstGeom prst="rect">
            <a:avLst/>
          </a:prstGeom>
        </p:spPr>
        <p:txBody>
          <a:bodyPr wrap="square">
            <a:spAutoFit/>
          </a:bodyPr>
          <a:lstStyle/>
          <a:p>
            <a:pPr>
              <a:lnSpc>
                <a:spcPct val="150000"/>
              </a:lnSpc>
            </a:pPr>
            <a:r>
              <a:rPr lang="es-ES" sz="2000" dirty="0">
                <a:solidFill>
                  <a:srgbClr val="D3AF86"/>
                </a:solidFill>
                <a:latin typeface="Consolas" panose="020B0609020204030204" pitchFamily="49" charset="0"/>
              </a:rPr>
              <a:t>&gt;&gt;&gt; </a:t>
            </a:r>
            <a:r>
              <a:rPr lang="en-IN" sz="2000" dirty="0" smtClean="0">
                <a:solidFill>
                  <a:srgbClr val="7E602C"/>
                </a:solidFill>
                <a:latin typeface="Consolas" panose="020B0609020204030204" pitchFamily="49" charset="0"/>
              </a:rPr>
              <a:t>range</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smtClean="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range(0, 10</a:t>
            </a:r>
            <a:r>
              <a:rPr lang="en-IN" sz="2000" dirty="0" smtClean="0">
                <a:solidFill>
                  <a:srgbClr val="92D050"/>
                </a:solidFill>
                <a:latin typeface="Consolas" panose="020B0609020204030204" pitchFamily="49" charset="0"/>
              </a:rPr>
              <a:t>)</a:t>
            </a:r>
          </a:p>
          <a:p>
            <a:pPr>
              <a:lnSpc>
                <a:spcPct val="150000"/>
              </a:lnSpc>
            </a:pPr>
            <a:r>
              <a:rPr lang="es-ES" sz="2000" dirty="0">
                <a:solidFill>
                  <a:srgbClr val="D3AF86"/>
                </a:solidFill>
                <a:latin typeface="Consolas" panose="020B0609020204030204" pitchFamily="49" charset="0"/>
              </a:rPr>
              <a:t>&gt;&gt;&gt; </a:t>
            </a:r>
            <a:r>
              <a:rPr lang="en-IN" sz="2000" dirty="0" smtClean="0">
                <a:solidFill>
                  <a:srgbClr val="7E602C"/>
                </a:solidFill>
                <a:latin typeface="Consolas" panose="020B0609020204030204" pitchFamily="49" charset="0"/>
              </a:rPr>
              <a:t>range</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10,20</a:t>
            </a:r>
            <a:r>
              <a:rPr lang="en-IN" sz="2000" dirty="0" smtClean="0">
                <a:solidFill>
                  <a:srgbClr val="D3AF86"/>
                </a:solidFill>
                <a:latin typeface="Consolas" panose="020B0609020204030204" pitchFamily="49" charset="0"/>
              </a:rPr>
              <a:t>)       </a:t>
            </a:r>
            <a:r>
              <a:rPr lang="en-IN" sz="2000" dirty="0" smtClean="0">
                <a:solidFill>
                  <a:srgbClr val="A57A4C"/>
                </a:solidFill>
                <a:latin typeface="Consolas" panose="020B0609020204030204" pitchFamily="49" charset="0"/>
              </a:rPr>
              <a:t>#</a:t>
            </a:r>
            <a:r>
              <a:rPr lang="en-IN" sz="2000" dirty="0" smtClean="0">
                <a:solidFill>
                  <a:srgbClr val="92D050"/>
                </a:solidFill>
                <a:latin typeface="Consolas" panose="020B0609020204030204" pitchFamily="49" charset="0"/>
              </a:rPr>
              <a:t>range(10</a:t>
            </a:r>
            <a:r>
              <a:rPr lang="en-IN" sz="2000" dirty="0">
                <a:solidFill>
                  <a:srgbClr val="92D050"/>
                </a:solidFill>
                <a:latin typeface="Consolas" panose="020B0609020204030204" pitchFamily="49" charset="0"/>
              </a:rPr>
              <a:t>, </a:t>
            </a:r>
            <a:r>
              <a:rPr lang="en-IN" sz="2000" dirty="0" smtClean="0">
                <a:solidFill>
                  <a:srgbClr val="92D050"/>
                </a:solidFill>
                <a:latin typeface="Consolas" panose="020B0609020204030204" pitchFamily="49" charset="0"/>
              </a:rPr>
              <a:t>20)</a:t>
            </a:r>
          </a:p>
          <a:p>
            <a:pPr>
              <a:lnSpc>
                <a:spcPct val="150000"/>
              </a:lnSpc>
            </a:pPr>
            <a:r>
              <a:rPr lang="en-US" sz="2000" dirty="0">
                <a:solidFill>
                  <a:srgbClr val="859900"/>
                </a:solidFill>
                <a:latin typeface="Consolas" panose="020B0609020204030204" pitchFamily="49" charset="0"/>
              </a:rPr>
              <a:t>&gt;&gt;&gt;</a:t>
            </a:r>
            <a:r>
              <a:rPr lang="en-US" sz="2000" dirty="0">
                <a:solidFill>
                  <a:srgbClr val="BBBBBB"/>
                </a:solidFill>
                <a:latin typeface="Consolas" panose="020B0609020204030204" pitchFamily="49" charset="0"/>
              </a:rPr>
              <a:t> </a:t>
            </a:r>
            <a:r>
              <a:rPr lang="en-US" sz="2000" dirty="0">
                <a:solidFill>
                  <a:srgbClr val="859900"/>
                </a:solidFill>
                <a:latin typeface="Consolas" panose="020B0609020204030204" pitchFamily="49" charset="0"/>
              </a:rPr>
              <a:t>list</a:t>
            </a:r>
            <a:r>
              <a:rPr lang="en-US" sz="2000" dirty="0">
                <a:solidFill>
                  <a:srgbClr val="BBBBBB"/>
                </a:solidFill>
                <a:latin typeface="Consolas" panose="020B0609020204030204" pitchFamily="49" charset="0"/>
              </a:rPr>
              <a:t>(</a:t>
            </a:r>
            <a:r>
              <a:rPr lang="en-US" sz="2000" dirty="0">
                <a:solidFill>
                  <a:srgbClr val="268BD2"/>
                </a:solidFill>
                <a:latin typeface="Consolas" panose="020B0609020204030204" pitchFamily="49" charset="0"/>
              </a:rPr>
              <a:t>range</a:t>
            </a:r>
            <a:r>
              <a:rPr lang="en-US" sz="2000" dirty="0">
                <a:solidFill>
                  <a:srgbClr val="BBBBBB"/>
                </a:solidFill>
                <a:latin typeface="Consolas" panose="020B0609020204030204" pitchFamily="49" charset="0"/>
              </a:rPr>
              <a:t>(</a:t>
            </a:r>
            <a:r>
              <a:rPr lang="en-US" sz="2000" dirty="0">
                <a:solidFill>
                  <a:srgbClr val="D33682"/>
                </a:solidFill>
                <a:latin typeface="Consolas" panose="020B0609020204030204" pitchFamily="49" charset="0"/>
              </a:rPr>
              <a:t>10</a:t>
            </a:r>
            <a:r>
              <a:rPr lang="en-US" sz="2000" dirty="0">
                <a:solidFill>
                  <a:srgbClr val="BBBBBB"/>
                </a:solidFill>
                <a:latin typeface="Consolas" panose="020B0609020204030204" pitchFamily="49" charset="0"/>
              </a:rPr>
              <a:t>)) </a:t>
            </a:r>
            <a:r>
              <a:rPr lang="en-US" sz="2000" dirty="0" smtClean="0">
                <a:solidFill>
                  <a:srgbClr val="BBBBBB"/>
                </a:solidFill>
                <a:latin typeface="Consolas" panose="020B0609020204030204" pitchFamily="49" charset="0"/>
              </a:rPr>
              <a:t>   </a:t>
            </a:r>
            <a:r>
              <a:rPr lang="en-IN" sz="2000" dirty="0" smtClean="0">
                <a:solidFill>
                  <a:srgbClr val="A57A4C"/>
                </a:solidFill>
                <a:latin typeface="Consolas" panose="020B0609020204030204" pitchFamily="49" charset="0"/>
              </a:rPr>
              <a:t>#</a:t>
            </a:r>
            <a:r>
              <a:rPr lang="en-US" sz="2000" dirty="0" smtClean="0">
                <a:solidFill>
                  <a:srgbClr val="92D050"/>
                </a:solidFill>
                <a:latin typeface="Consolas" panose="020B0609020204030204" pitchFamily="49" charset="0"/>
              </a:rPr>
              <a:t>[</a:t>
            </a:r>
            <a:r>
              <a:rPr lang="en-US" sz="2000" dirty="0">
                <a:solidFill>
                  <a:srgbClr val="92D050"/>
                </a:solidFill>
                <a:latin typeface="Consolas" panose="020B0609020204030204" pitchFamily="49" charset="0"/>
              </a:rPr>
              <a:t>0, 1, 2, 3, 4, 5, 6, 7, 8, 9</a:t>
            </a:r>
            <a:r>
              <a:rPr lang="en-US" sz="2000" dirty="0" smtClean="0">
                <a:solidFill>
                  <a:srgbClr val="92D050"/>
                </a:solidFill>
                <a:latin typeface="Consolas" panose="020B0609020204030204" pitchFamily="49" charset="0"/>
              </a:rPr>
              <a:t>]</a:t>
            </a:r>
          </a:p>
          <a:p>
            <a:pPr>
              <a:lnSpc>
                <a:spcPct val="150000"/>
              </a:lnSpc>
            </a:pPr>
            <a:r>
              <a:rPr lang="en-US" sz="2000" dirty="0">
                <a:solidFill>
                  <a:srgbClr val="859900"/>
                </a:solidFill>
                <a:latin typeface="Consolas" panose="020B0609020204030204" pitchFamily="49" charset="0"/>
              </a:rPr>
              <a:t>&gt;&gt;&gt;</a:t>
            </a:r>
            <a:r>
              <a:rPr lang="en-US" sz="2000" dirty="0">
                <a:solidFill>
                  <a:srgbClr val="BBBBBB"/>
                </a:solidFill>
                <a:latin typeface="Consolas" panose="020B0609020204030204" pitchFamily="49" charset="0"/>
              </a:rPr>
              <a:t> </a:t>
            </a:r>
            <a:r>
              <a:rPr lang="en-US" sz="2000" dirty="0" smtClean="0">
                <a:solidFill>
                  <a:srgbClr val="859900"/>
                </a:solidFill>
                <a:latin typeface="Consolas" panose="020B0609020204030204" pitchFamily="49" charset="0"/>
              </a:rPr>
              <a:t>list</a:t>
            </a:r>
            <a:r>
              <a:rPr lang="en-US" sz="2000" dirty="0" smtClean="0">
                <a:solidFill>
                  <a:srgbClr val="BBBBBB"/>
                </a:solidFill>
                <a:latin typeface="Consolas" panose="020B0609020204030204" pitchFamily="49" charset="0"/>
              </a:rPr>
              <a:t>(</a:t>
            </a:r>
            <a:r>
              <a:rPr lang="en-US" sz="2000" dirty="0" smtClean="0">
                <a:solidFill>
                  <a:srgbClr val="268BD2"/>
                </a:solidFill>
                <a:latin typeface="Consolas" panose="020B0609020204030204" pitchFamily="49" charset="0"/>
              </a:rPr>
              <a:t>range</a:t>
            </a:r>
            <a:r>
              <a:rPr lang="en-US" sz="2000" dirty="0" smtClean="0">
                <a:solidFill>
                  <a:srgbClr val="BBBBBB"/>
                </a:solidFill>
                <a:latin typeface="Consolas" panose="020B0609020204030204" pitchFamily="49" charset="0"/>
              </a:rPr>
              <a:t>(</a:t>
            </a:r>
            <a:r>
              <a:rPr lang="en-US" sz="2000" dirty="0" smtClean="0">
                <a:solidFill>
                  <a:srgbClr val="D33682"/>
                </a:solidFill>
                <a:latin typeface="Consolas" panose="020B0609020204030204" pitchFamily="49" charset="0"/>
              </a:rPr>
              <a:t>10</a:t>
            </a:r>
            <a:r>
              <a:rPr lang="en-US" sz="2000" dirty="0" smtClean="0">
                <a:solidFill>
                  <a:srgbClr val="BBBBBB"/>
                </a:solidFill>
                <a:latin typeface="Consolas" panose="020B0609020204030204" pitchFamily="49" charset="0"/>
              </a:rPr>
              <a:t>,</a:t>
            </a:r>
            <a:r>
              <a:rPr lang="en-US" sz="2000" dirty="0" smtClean="0">
                <a:solidFill>
                  <a:srgbClr val="D33682"/>
                </a:solidFill>
                <a:latin typeface="Consolas" panose="020B0609020204030204" pitchFamily="49" charset="0"/>
              </a:rPr>
              <a:t>20</a:t>
            </a:r>
            <a:r>
              <a:rPr lang="en-US" sz="2000" dirty="0" smtClean="0">
                <a:solidFill>
                  <a:srgbClr val="BBBBBB"/>
                </a:solidFill>
                <a:latin typeface="Consolas" panose="020B0609020204030204" pitchFamily="49" charset="0"/>
              </a:rPr>
              <a:t>)) </a:t>
            </a:r>
            <a:r>
              <a:rPr lang="en-IN" sz="2000" dirty="0" smtClean="0">
                <a:solidFill>
                  <a:srgbClr val="A57A4C"/>
                </a:solidFill>
                <a:latin typeface="Consolas" panose="020B0609020204030204" pitchFamily="49" charset="0"/>
              </a:rPr>
              <a:t>#</a:t>
            </a:r>
            <a:r>
              <a:rPr lang="en-US" sz="2000" dirty="0" smtClean="0">
                <a:solidFill>
                  <a:srgbClr val="92D050"/>
                </a:solidFill>
                <a:latin typeface="Consolas" panose="020B0609020204030204" pitchFamily="49" charset="0"/>
              </a:rPr>
              <a:t>[</a:t>
            </a:r>
            <a:r>
              <a:rPr lang="en-US" sz="2000" dirty="0">
                <a:solidFill>
                  <a:srgbClr val="92D050"/>
                </a:solidFill>
                <a:latin typeface="Consolas" panose="020B0609020204030204" pitchFamily="49" charset="0"/>
              </a:rPr>
              <a:t>10, 11, 12, 13, 14, 15, 16, 17, 18, 19</a:t>
            </a:r>
            <a:r>
              <a:rPr lang="en-US" sz="2000" dirty="0" smtClean="0">
                <a:solidFill>
                  <a:srgbClr val="92D050"/>
                </a:solidFill>
                <a:latin typeface="Consolas" panose="020B0609020204030204" pitchFamily="49" charset="0"/>
              </a:rPr>
              <a:t>]</a:t>
            </a:r>
            <a:endParaRPr lang="en-US" sz="2000" dirty="0">
              <a:solidFill>
                <a:srgbClr val="92D050"/>
              </a:solidFill>
              <a:latin typeface="Consolas" panose="020B0609020204030204" pitchFamily="49" charset="0"/>
            </a:endParaRPr>
          </a:p>
        </p:txBody>
      </p:sp>
    </p:spTree>
    <p:extLst>
      <p:ext uri="{BB962C8B-B14F-4D97-AF65-F5344CB8AC3E}">
        <p14:creationId xmlns:p14="http://schemas.microsoft.com/office/powerpoint/2010/main" val="30167228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smtClean="0"/>
              <a:t>pass</a:t>
            </a:r>
            <a:endParaRPr lang="en-US" dirty="0"/>
          </a:p>
        </p:txBody>
      </p:sp>
      <p:sp>
        <p:nvSpPr>
          <p:cNvPr id="5" name="Rectangle 4"/>
          <p:cNvSpPr/>
          <p:nvPr/>
        </p:nvSpPr>
        <p:spPr>
          <a:xfrm>
            <a:off x="304800" y="2971800"/>
            <a:ext cx="8534400" cy="707886"/>
          </a:xfrm>
          <a:prstGeom prst="rect">
            <a:avLst/>
          </a:prstGeom>
        </p:spPr>
        <p:txBody>
          <a:bodyPr wrap="square">
            <a:spAutoFit/>
          </a:bodyPr>
          <a:lstStyle/>
          <a:p>
            <a:r>
              <a:rPr lang="en-IN" sz="2000" dirty="0">
                <a:solidFill>
                  <a:srgbClr val="E80647"/>
                </a:solidFill>
              </a:rPr>
              <a:t>The pass statement does nothing. It can be used when a statement is required syntactically but the program requires no action.</a:t>
            </a:r>
            <a:endParaRPr lang="en-IN" dirty="0"/>
          </a:p>
        </p:txBody>
      </p:sp>
    </p:spTree>
    <p:extLst>
      <p:ext uri="{BB962C8B-B14F-4D97-AF65-F5344CB8AC3E}">
        <p14:creationId xmlns:p14="http://schemas.microsoft.com/office/powerpoint/2010/main" val="29694402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pass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646331"/>
          </a:xfrm>
          <a:prstGeom prst="rect">
            <a:avLst/>
          </a:prstGeom>
        </p:spPr>
        <p:txBody>
          <a:bodyPr wrap="square">
            <a:spAutoFit/>
          </a:bodyPr>
          <a:lstStyle/>
          <a:p>
            <a:r>
              <a:rPr lang="en-IN" dirty="0"/>
              <a:t>The pass statement does nothing. It can be used when a statement is required syntactically but the program requires no action</a:t>
            </a:r>
            <a:r>
              <a:rPr lang="en-IN" dirty="0" smtClean="0"/>
              <a:t>.</a:t>
            </a:r>
            <a:endParaRPr lang="en-IN" dirty="0"/>
          </a:p>
        </p:txBody>
      </p:sp>
      <p:sp>
        <p:nvSpPr>
          <p:cNvPr id="5" name="Rectangle 4"/>
          <p:cNvSpPr/>
          <p:nvPr/>
        </p:nvSpPr>
        <p:spPr>
          <a:xfrm>
            <a:off x="261256" y="1676400"/>
            <a:ext cx="8654144" cy="2862322"/>
          </a:xfrm>
          <a:prstGeom prst="rect">
            <a:avLst/>
          </a:prstGeom>
        </p:spPr>
        <p:txBody>
          <a:bodyPr wrap="square">
            <a:spAutoFit/>
          </a:bodyPr>
          <a:lstStyle/>
          <a:p>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i in </a:t>
            </a:r>
            <a:r>
              <a:rPr lang="en-IN" sz="2000" dirty="0">
                <a:solidFill>
                  <a:srgbClr val="7E602C"/>
                </a:solidFill>
                <a:latin typeface="Consolas" panose="020B0609020204030204" pitchFamily="49" charset="0"/>
              </a:rPr>
              <a:t>range</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6</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12</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 </a:t>
            </a:r>
            <a:r>
              <a:rPr lang="en-IN" sz="2000" dirty="0" smtClean="0">
                <a:solidFill>
                  <a:srgbClr val="98676A"/>
                </a:solidFill>
                <a:latin typeface="Consolas" panose="020B0609020204030204" pitchFamily="49" charset="0"/>
              </a:rPr>
              <a:t>pass</a:t>
            </a:r>
          </a:p>
          <a:p>
            <a:endParaRPr lang="en-IN" sz="2000" b="0" dirty="0">
              <a:solidFill>
                <a:srgbClr val="98676A"/>
              </a:solidFill>
              <a:effectLst/>
              <a:latin typeface="Consolas" panose="020B0609020204030204" pitchFamily="49" charset="0"/>
            </a:endParaRPr>
          </a:p>
          <a:p>
            <a:r>
              <a:rPr lang="en-IN" sz="2000" dirty="0">
                <a:solidFill>
                  <a:srgbClr val="98676A"/>
                </a:solidFill>
                <a:latin typeface="Consolas" panose="020B0609020204030204" pitchFamily="49" charset="0"/>
              </a:rPr>
              <a:t>class</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MyEmptyClass</a:t>
            </a:r>
            <a:r>
              <a:rPr lang="en-IN" sz="2000" dirty="0">
                <a:solidFill>
                  <a:srgbClr val="D3AF86"/>
                </a:solidFill>
                <a:latin typeface="Consolas" panose="020B0609020204030204" pitchFamily="49" charset="0"/>
              </a:rPr>
              <a:t>:</a:t>
            </a:r>
          </a:p>
          <a:p>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pass</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smtClean="0">
                <a:solidFill>
                  <a:srgbClr val="8AB1B0"/>
                </a:solidFill>
                <a:latin typeface="Consolas" panose="020B0609020204030204" pitchFamily="49" charset="0"/>
              </a:rPr>
              <a:t>fn</a:t>
            </a:r>
            <a:r>
              <a:rPr lang="en-IN" sz="2000" dirty="0" smtClean="0">
                <a:solidFill>
                  <a:srgbClr val="D3AF86"/>
                </a:solidFill>
                <a:latin typeface="Consolas" panose="020B0609020204030204" pitchFamily="49" charset="0"/>
              </a:rPr>
              <a:t>(*</a:t>
            </a:r>
            <a:r>
              <a:rPr lang="en-IN" sz="2000" dirty="0">
                <a:solidFill>
                  <a:srgbClr val="D3AF86"/>
                </a:solidFill>
                <a:latin typeface="Consolas" panose="020B0609020204030204" pitchFamily="49" charset="0"/>
              </a:rPr>
              <a:t>args):</a:t>
            </a:r>
          </a:p>
          <a:p>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pass</a:t>
            </a:r>
            <a:r>
              <a:rPr lang="en-IN" sz="2000" dirty="0">
                <a:solidFill>
                  <a:srgbClr val="D3AF86"/>
                </a:solidFill>
                <a:latin typeface="Consolas" panose="020B0609020204030204" pitchFamily="49" charset="0"/>
              </a:rPr>
              <a:t> </a:t>
            </a:r>
            <a:r>
              <a:rPr lang="en-IN" sz="2000" dirty="0" smtClean="0">
                <a:solidFill>
                  <a:srgbClr val="A57A4C"/>
                </a:solidFill>
                <a:latin typeface="Consolas" panose="020B0609020204030204" pitchFamily="49" charset="0"/>
              </a:rPr>
              <a:t>#</a:t>
            </a:r>
            <a:r>
              <a:rPr lang="en-IN" sz="2000" dirty="0" smtClean="0">
                <a:solidFill>
                  <a:srgbClr val="92D050"/>
                </a:solidFill>
                <a:latin typeface="Consolas" panose="020B0609020204030204" pitchFamily="49" charset="0"/>
              </a:rPr>
              <a:t>Remember </a:t>
            </a:r>
            <a:r>
              <a:rPr lang="en-IN" sz="2000" dirty="0">
                <a:solidFill>
                  <a:srgbClr val="92D050"/>
                </a:solidFill>
                <a:latin typeface="Consolas" panose="020B0609020204030204" pitchFamily="49" charset="0"/>
              </a:rPr>
              <a:t>to implement this!</a:t>
            </a:r>
          </a:p>
          <a:p>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750679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smtClean="0"/>
              <a:t>for loop</a:t>
            </a:r>
            <a:endParaRPr lang="en-US" dirty="0"/>
          </a:p>
        </p:txBody>
      </p:sp>
    </p:spTree>
    <p:extLst>
      <p:ext uri="{BB962C8B-B14F-4D97-AF65-F5344CB8AC3E}">
        <p14:creationId xmlns:p14="http://schemas.microsoft.com/office/powerpoint/2010/main" val="20129771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for loop</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for statement is used to iterate over the elements of a sequence (such as a string, tuple or list) or other iterable object.</a:t>
            </a: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261256" y="1563469"/>
            <a:ext cx="8654144" cy="646331"/>
          </a:xfrm>
          <a:prstGeom prst="rect">
            <a:avLst/>
          </a:prstGeom>
          <a:solidFill>
            <a:srgbClr val="1C2944"/>
          </a:solidFill>
        </p:spPr>
        <p:txBody>
          <a:bodyPr wrap="square">
            <a:spAutoFit/>
          </a:bodyPr>
          <a:lstStyle/>
          <a:p>
            <a:r>
              <a:rPr lang="en-IN" dirty="0">
                <a:solidFill>
                  <a:srgbClr val="98676A"/>
                </a:solidFill>
                <a:latin typeface="Consolas" panose="020B0609020204030204" pitchFamily="49" charset="0"/>
              </a:rPr>
              <a:t>for</a:t>
            </a:r>
            <a:r>
              <a:rPr lang="en-IN" dirty="0">
                <a:solidFill>
                  <a:srgbClr val="D3AF86"/>
                </a:solidFill>
                <a:latin typeface="Consolas" panose="020B0609020204030204" pitchFamily="49" charset="0"/>
              </a:rPr>
              <a:t> target_list in expression_list:</a:t>
            </a:r>
          </a:p>
          <a:p>
            <a:r>
              <a:rPr lang="en-IN" dirty="0" smtClean="0">
                <a:solidFill>
                  <a:srgbClr val="98676A"/>
                </a:solidFill>
                <a:latin typeface="Consolas" panose="020B0609020204030204" pitchFamily="49" charset="0"/>
              </a:rPr>
              <a:t>    pass</a:t>
            </a:r>
            <a:endParaRPr lang="en-IN" b="0" dirty="0">
              <a:solidFill>
                <a:srgbClr val="D3AF86"/>
              </a:solidFill>
              <a:effectLst/>
              <a:latin typeface="Consolas" panose="020B0609020204030204" pitchFamily="49" charset="0"/>
            </a:endParaRPr>
          </a:p>
        </p:txBody>
      </p:sp>
      <p:sp>
        <p:nvSpPr>
          <p:cNvPr id="3" name="Rectangle 2"/>
          <p:cNvSpPr/>
          <p:nvPr/>
        </p:nvSpPr>
        <p:spPr>
          <a:xfrm>
            <a:off x="152400" y="2362200"/>
            <a:ext cx="8839200" cy="1938992"/>
          </a:xfrm>
          <a:prstGeom prst="rect">
            <a:avLst/>
          </a:prstGeom>
        </p:spPr>
        <p:txBody>
          <a:bodyPr wrap="square">
            <a:spAutoFit/>
          </a:bodyPr>
          <a:lstStyle/>
          <a:p>
            <a:r>
              <a:rPr lang="en-IN" sz="2000" dirty="0">
                <a:solidFill>
                  <a:srgbClr val="D3AF86"/>
                </a:solidFill>
                <a:latin typeface="Consolas" panose="020B0609020204030204" pitchFamily="49" charset="0"/>
              </a:rPr>
              <a:t>fruits = ['</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grapes</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banana</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lime</a:t>
            </a:r>
            <a:r>
              <a:rPr lang="en-IN" sz="2000" dirty="0" smtClean="0">
                <a:solidFill>
                  <a:srgbClr val="D3AF86"/>
                </a:solidFill>
                <a:latin typeface="Consolas" panose="020B0609020204030204" pitchFamily="49" charset="0"/>
              </a:rPr>
              <a:t>']</a:t>
            </a:r>
          </a:p>
          <a:p>
            <a:r>
              <a:rPr lang="en-IN" sz="2000" dirty="0" smtClean="0">
                <a:solidFill>
                  <a:srgbClr val="98676A"/>
                </a:solidFill>
                <a:latin typeface="Consolas" panose="020B0609020204030204" pitchFamily="49" charset="0"/>
              </a:rPr>
              <a:t>for</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elements in fruits:</a:t>
            </a:r>
          </a:p>
          <a:p>
            <a:r>
              <a:rPr lang="en-IN" sz="2000" dirty="0" smtClean="0">
                <a:solidFill>
                  <a:srgbClr val="F79A32"/>
                </a:solidFill>
                <a:latin typeface="Consolas" panose="020B0609020204030204" pitchFamily="49" charset="0"/>
              </a:rPr>
              <a:t>....</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(elements</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i in </a:t>
            </a:r>
            <a:r>
              <a:rPr lang="en-IN" sz="2000" dirty="0">
                <a:solidFill>
                  <a:srgbClr val="7E602C"/>
                </a:solidFill>
                <a:latin typeface="Consolas" panose="020B0609020204030204" pitchFamily="49" charset="0"/>
              </a:rPr>
              <a:t>range</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6</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12</a:t>
            </a:r>
            <a:r>
              <a:rPr lang="en-IN" sz="2000" dirty="0">
                <a:solidFill>
                  <a:srgbClr val="D3AF86"/>
                </a:solidFill>
                <a:latin typeface="Consolas" panose="020B0609020204030204" pitchFamily="49" charset="0"/>
              </a:rPr>
              <a:t>):</a:t>
            </a:r>
          </a:p>
          <a:p>
            <a:r>
              <a:rPr lang="en-IN" sz="2000" dirty="0" smtClean="0">
                <a:solidFill>
                  <a:srgbClr val="F79A32"/>
                </a:solidFill>
                <a:latin typeface="Consolas" panose="020B0609020204030204" pitchFamily="49" charset="0"/>
              </a:rPr>
              <a:t>....</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(i</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4" name="Rectangle 3"/>
          <p:cNvSpPr/>
          <p:nvPr/>
        </p:nvSpPr>
        <p:spPr>
          <a:xfrm>
            <a:off x="152400" y="4343400"/>
            <a:ext cx="8763000" cy="1938992"/>
          </a:xfrm>
          <a:prstGeom prst="rect">
            <a:avLst/>
          </a:prstGeom>
        </p:spPr>
        <p:txBody>
          <a:bodyPr wrap="square">
            <a:spAutoFit/>
          </a:bodyPr>
          <a:lstStyle/>
          <a:p>
            <a:r>
              <a:rPr lang="en-IN" sz="2000" dirty="0">
                <a:solidFill>
                  <a:srgbClr val="D3AF86"/>
                </a:solidFill>
                <a:latin typeface="Consolas" panose="020B0609020204030204" pitchFamily="49" charset="0"/>
              </a:rPr>
              <a:t>emp =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1001</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key, values in emp.items():</a:t>
            </a:r>
          </a:p>
          <a:p>
            <a:r>
              <a:rPr lang="en-IN" sz="2000" dirty="0" smtClean="0">
                <a:solidFill>
                  <a:srgbClr val="F79A32"/>
                </a:solidFill>
                <a:latin typeface="Consolas" panose="020B0609020204030204" pitchFamily="49" charset="0"/>
              </a:rPr>
              <a:t>....</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(key, values)</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i in </a:t>
            </a:r>
            <a:r>
              <a:rPr lang="en-IN" sz="2000" dirty="0">
                <a:solidFill>
                  <a:srgbClr val="7E602C"/>
                </a:solidFill>
                <a:latin typeface="Consolas" panose="020B0609020204030204" pitchFamily="49" charset="0"/>
              </a:rPr>
              <a:t>range</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a:t>
            </a:r>
          </a:p>
          <a:p>
            <a:r>
              <a:rPr lang="en-IN" sz="2000" dirty="0" smtClean="0">
                <a:solidFill>
                  <a:srgbClr val="F79A32"/>
                </a:solidFill>
                <a:latin typeface="Consolas" panose="020B0609020204030204" pitchFamily="49" charset="0"/>
              </a:rPr>
              <a:t>....</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(i</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3429484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for loop</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for statement is used to iterate over the elements of a sequence (such as a string, tuple or list) or other iterable object.</a:t>
            </a: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261256" y="1563469"/>
            <a:ext cx="8654144" cy="369332"/>
          </a:xfrm>
          <a:prstGeom prst="rect">
            <a:avLst/>
          </a:prstGeom>
          <a:solidFill>
            <a:srgbClr val="1C2944"/>
          </a:solidFill>
        </p:spPr>
        <p:txBody>
          <a:bodyPr wrap="square">
            <a:spAutoFit/>
          </a:bodyPr>
          <a:lstStyle/>
          <a:p>
            <a:r>
              <a:rPr lang="en-IN" dirty="0">
                <a:solidFill>
                  <a:srgbClr val="D3AF86"/>
                </a:solidFill>
                <a:latin typeface="Consolas" panose="020B0609020204030204" pitchFamily="49" charset="0"/>
              </a:rPr>
              <a:t>variableName = </a:t>
            </a:r>
            <a:r>
              <a:rPr lang="en-IN" dirty="0" smtClean="0">
                <a:solidFill>
                  <a:srgbClr val="D3AF86"/>
                </a:solidFill>
                <a:latin typeface="Consolas" panose="020B0609020204030204" pitchFamily="49" charset="0"/>
              </a:rPr>
              <a:t>[statement </a:t>
            </a:r>
            <a:r>
              <a:rPr lang="en-IN" dirty="0">
                <a:solidFill>
                  <a:srgbClr val="98676A"/>
                </a:solidFill>
                <a:latin typeface="Consolas" panose="020B0609020204030204" pitchFamily="49" charset="0"/>
              </a:rPr>
              <a:t>for</a:t>
            </a:r>
            <a:r>
              <a:rPr lang="en-IN" dirty="0">
                <a:solidFill>
                  <a:srgbClr val="D3AF86"/>
                </a:solidFill>
                <a:latin typeface="Consolas" panose="020B0609020204030204" pitchFamily="49" charset="0"/>
              </a:rPr>
              <a:t> target_list in expression_list</a:t>
            </a:r>
            <a:r>
              <a:rPr lang="en-IN" dirty="0" smtClean="0">
                <a:solidFill>
                  <a:srgbClr val="D3AF86"/>
                </a:solidFill>
                <a:latin typeface="Consolas" panose="020B0609020204030204" pitchFamily="49" charset="0"/>
              </a:rPr>
              <a:t>]</a:t>
            </a:r>
            <a:endParaRPr lang="en-IN" dirty="0">
              <a:solidFill>
                <a:srgbClr val="D3AF86"/>
              </a:solidFill>
              <a:latin typeface="Consolas" panose="020B0609020204030204" pitchFamily="49" charset="0"/>
            </a:endParaRPr>
          </a:p>
        </p:txBody>
      </p:sp>
      <p:sp>
        <p:nvSpPr>
          <p:cNvPr id="6" name="Rectangle 5"/>
          <p:cNvSpPr/>
          <p:nvPr/>
        </p:nvSpPr>
        <p:spPr>
          <a:xfrm>
            <a:off x="261256" y="2362200"/>
            <a:ext cx="8654144" cy="1323439"/>
          </a:xfrm>
          <a:prstGeom prst="rect">
            <a:avLst/>
          </a:prstGeom>
        </p:spPr>
        <p:txBody>
          <a:bodyPr wrap="square">
            <a:spAutoFit/>
          </a:bodyPr>
          <a:lstStyle/>
          <a:p>
            <a:r>
              <a:rPr lang="es-ES"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x </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data </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i in </a:t>
            </a:r>
            <a:r>
              <a:rPr lang="en-IN" sz="2000" dirty="0">
                <a:solidFill>
                  <a:srgbClr val="7E602C"/>
                </a:solidFill>
                <a:latin typeface="Consolas" panose="020B0609020204030204" pitchFamily="49" charset="0"/>
              </a:rPr>
              <a:t>range</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a:t>
            </a:r>
          </a:p>
          <a:p>
            <a:endParaRPr lang="en-IN" sz="2000" b="0" dirty="0">
              <a:solidFill>
                <a:srgbClr val="D3AF86"/>
              </a:solidFill>
              <a:effectLst/>
              <a:latin typeface="Consolas" panose="020B0609020204030204" pitchFamily="49" charset="0"/>
            </a:endParaRPr>
          </a:p>
          <a:p>
            <a:r>
              <a:rPr lang="es-ES"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x </a:t>
            </a:r>
            <a:r>
              <a:rPr lang="en-IN" sz="2000" dirty="0">
                <a:solidFill>
                  <a:srgbClr val="D3AF86"/>
                </a:solidFill>
                <a:latin typeface="Consolas" panose="020B0609020204030204" pitchFamily="49" charset="0"/>
              </a:rPr>
              <a:t>= [i </a:t>
            </a:r>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i in </a:t>
            </a:r>
            <a:r>
              <a:rPr lang="en-IN" sz="2000" dirty="0">
                <a:solidFill>
                  <a:srgbClr val="7E602C"/>
                </a:solidFill>
                <a:latin typeface="Consolas" panose="020B0609020204030204" pitchFamily="49" charset="0"/>
              </a:rPr>
              <a:t>range</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a:t>
            </a:r>
          </a:p>
          <a:p>
            <a:r>
              <a:rPr lang="es-ES" sz="2000" dirty="0">
                <a:solidFill>
                  <a:srgbClr val="D3AF86"/>
                </a:solidFill>
                <a:latin typeface="Consolas" panose="020B0609020204030204" pitchFamily="49" charset="0"/>
              </a:rPr>
              <a:t>&gt;&gt;&gt; </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(x)</a:t>
            </a:r>
            <a:endParaRPr lang="en-IN" sz="2000"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36760457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smtClean="0"/>
              <a:t>for/else loop</a:t>
            </a:r>
            <a:endParaRPr lang="en-US" dirty="0"/>
          </a:p>
        </p:txBody>
      </p:sp>
    </p:spTree>
    <p:extLst>
      <p:ext uri="{BB962C8B-B14F-4D97-AF65-F5344CB8AC3E}">
        <p14:creationId xmlns:p14="http://schemas.microsoft.com/office/powerpoint/2010/main" val="29518217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for/else loop</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261256" y="1563469"/>
            <a:ext cx="8654144" cy="1200329"/>
          </a:xfrm>
          <a:prstGeom prst="rect">
            <a:avLst/>
          </a:prstGeom>
          <a:solidFill>
            <a:srgbClr val="1C2944"/>
          </a:solidFill>
        </p:spPr>
        <p:txBody>
          <a:bodyPr wrap="square">
            <a:spAutoFit/>
          </a:bodyPr>
          <a:lstStyle/>
          <a:p>
            <a:r>
              <a:rPr lang="en-IN" dirty="0">
                <a:solidFill>
                  <a:srgbClr val="98676A"/>
                </a:solidFill>
                <a:latin typeface="Consolas" panose="020B0609020204030204" pitchFamily="49" charset="0"/>
              </a:rPr>
              <a:t>for</a:t>
            </a:r>
            <a:r>
              <a:rPr lang="en-IN" dirty="0">
                <a:solidFill>
                  <a:srgbClr val="D3AF86"/>
                </a:solidFill>
                <a:latin typeface="Consolas" panose="020B0609020204030204" pitchFamily="49" charset="0"/>
              </a:rPr>
              <a:t> target_list in expression_list:</a:t>
            </a:r>
          </a:p>
          <a:p>
            <a:r>
              <a:rPr lang="en-IN" dirty="0" smtClean="0">
                <a:solidFill>
                  <a:srgbClr val="98676A"/>
                </a:solidFill>
                <a:latin typeface="Consolas" panose="020B0609020204030204" pitchFamily="49" charset="0"/>
              </a:rPr>
              <a:t>    pass</a:t>
            </a:r>
            <a:endParaRPr lang="en-IN" dirty="0">
              <a:solidFill>
                <a:srgbClr val="D3AF86"/>
              </a:solidFill>
              <a:latin typeface="Consolas" panose="020B0609020204030204" pitchFamily="49" charset="0"/>
            </a:endParaRPr>
          </a:p>
          <a:p>
            <a:r>
              <a:rPr lang="en-IN" dirty="0">
                <a:solidFill>
                  <a:srgbClr val="98676A"/>
                </a:solidFill>
                <a:latin typeface="Consolas" panose="020B0609020204030204" pitchFamily="49" charset="0"/>
              </a:rPr>
              <a:t>else</a:t>
            </a:r>
            <a:r>
              <a:rPr lang="en-IN" dirty="0">
                <a:solidFill>
                  <a:srgbClr val="D3AF86"/>
                </a:solidFill>
                <a:latin typeface="Consolas" panose="020B0609020204030204" pitchFamily="49" charset="0"/>
              </a:rPr>
              <a:t>:</a:t>
            </a:r>
          </a:p>
          <a:p>
            <a:r>
              <a:rPr lang="en-IN" dirty="0" smtClean="0">
                <a:solidFill>
                  <a:srgbClr val="98676A"/>
                </a:solidFill>
                <a:latin typeface="Consolas" panose="020B0609020204030204" pitchFamily="49" charset="0"/>
              </a:rPr>
              <a:t>    pass</a:t>
            </a:r>
            <a:endParaRPr lang="en-IN" dirty="0">
              <a:solidFill>
                <a:srgbClr val="D3AF86"/>
              </a:solidFill>
              <a:latin typeface="Consolas" panose="020B0609020204030204" pitchFamily="49" charset="0"/>
            </a:endParaRPr>
          </a:p>
        </p:txBody>
      </p:sp>
      <p:sp>
        <p:nvSpPr>
          <p:cNvPr id="6" name="Rectangle 5"/>
          <p:cNvSpPr/>
          <p:nvPr/>
        </p:nvSpPr>
        <p:spPr>
          <a:xfrm>
            <a:off x="228600" y="3087078"/>
            <a:ext cx="8686800" cy="2862322"/>
          </a:xfrm>
          <a:prstGeom prst="rect">
            <a:avLst/>
          </a:prstGeom>
        </p:spPr>
        <p:txBody>
          <a:bodyPr wrap="square">
            <a:spAutoFit/>
          </a:bodyPr>
          <a:lstStyle/>
          <a:p>
            <a:r>
              <a:rPr lang="en-IN" sz="2000" dirty="0">
                <a:solidFill>
                  <a:srgbClr val="D3AF86"/>
                </a:solidFill>
                <a:latin typeface="Consolas" panose="020B0609020204030204" pitchFamily="49" charset="0"/>
              </a:rPr>
              <a:t>fruitNames = ['</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banana</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x = '</a:t>
            </a:r>
            <a:r>
              <a:rPr lang="en-IN" sz="2000" dirty="0">
                <a:solidFill>
                  <a:srgbClr val="889B4A"/>
                </a:solidFill>
                <a:latin typeface="Consolas" panose="020B0609020204030204" pitchFamily="49" charset="0"/>
              </a:rPr>
              <a:t>lime</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elements in fruitNames:</a:t>
            </a:r>
          </a:p>
          <a:p>
            <a:r>
              <a:rPr lang="en-IN" sz="2000" dirty="0" smtClean="0">
                <a:solidFill>
                  <a:srgbClr val="F79A32"/>
                </a:solidFill>
                <a:latin typeface="Consolas" panose="020B0609020204030204" pitchFamily="49" charset="0"/>
              </a:rPr>
              <a:t>....</a:t>
            </a:r>
            <a:r>
              <a:rPr lang="en-IN" sz="2000" dirty="0" smtClean="0">
                <a:solidFill>
                  <a:srgbClr val="98676A"/>
                </a:solidFill>
                <a:latin typeface="Consolas" panose="020B0609020204030204" pitchFamily="49" charset="0"/>
              </a:rPr>
              <a:t>if</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elements==x :</a:t>
            </a:r>
          </a:p>
          <a:p>
            <a:r>
              <a:rPr lang="en-IN" sz="2000" dirty="0" smtClean="0">
                <a:solidFill>
                  <a:srgbClr val="7E602C"/>
                </a:solidFill>
                <a:latin typeface="Consolas" panose="020B0609020204030204" pitchFamily="49" charset="0"/>
              </a:rPr>
              <a:t>    </a:t>
            </a:r>
            <a:r>
              <a:rPr lang="en-IN" sz="2000" dirty="0" smtClean="0">
                <a:solidFill>
                  <a:srgbClr val="F79A32"/>
                </a:solidFill>
                <a:latin typeface="Consolas" panose="020B0609020204030204" pitchFamily="49" charset="0"/>
              </a:rPr>
              <a:t>....</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Present</a:t>
            </a:r>
            <a:r>
              <a:rPr lang="en-IN" sz="2000" dirty="0">
                <a:solidFill>
                  <a:srgbClr val="D3AF86"/>
                </a:solidFill>
                <a:latin typeface="Consolas" panose="020B0609020204030204" pitchFamily="49" charset="0"/>
              </a:rPr>
              <a:t>")</a:t>
            </a:r>
          </a:p>
          <a:p>
            <a:r>
              <a:rPr lang="en-IN" sz="2000" dirty="0" smtClean="0">
                <a:solidFill>
                  <a:srgbClr val="98676A"/>
                </a:solidFill>
                <a:latin typeface="Consolas" panose="020B0609020204030204" pitchFamily="49" charset="0"/>
              </a:rPr>
              <a:t>    </a:t>
            </a:r>
            <a:r>
              <a:rPr lang="en-IN" sz="2000" dirty="0" smtClean="0">
                <a:solidFill>
                  <a:srgbClr val="F79A32"/>
                </a:solidFill>
                <a:latin typeface="Consolas" panose="020B0609020204030204" pitchFamily="49" charset="0"/>
              </a:rPr>
              <a:t>....</a:t>
            </a:r>
            <a:r>
              <a:rPr lang="en-IN" sz="2000" dirty="0" smtClean="0">
                <a:solidFill>
                  <a:srgbClr val="98676A"/>
                </a:solidFill>
                <a:latin typeface="Consolas" panose="020B0609020204030204" pitchFamily="49" charset="0"/>
              </a:rPr>
              <a:t>break</a:t>
            </a:r>
            <a:endParaRPr lang="en-IN" sz="2000" dirty="0">
              <a:solidFill>
                <a:srgbClr val="D3AF86"/>
              </a:solidFill>
              <a:latin typeface="Consolas" panose="020B0609020204030204" pitchFamily="49" charset="0"/>
            </a:endParaRPr>
          </a:p>
          <a:p>
            <a:r>
              <a:rPr lang="en-IN" sz="2000" dirty="0">
                <a:solidFill>
                  <a:srgbClr val="98676A"/>
                </a:solidFill>
                <a:latin typeface="Consolas" panose="020B0609020204030204" pitchFamily="49" charset="0"/>
              </a:rPr>
              <a:t>else</a:t>
            </a:r>
            <a:r>
              <a:rPr lang="en-IN" sz="2000" dirty="0">
                <a:solidFill>
                  <a:srgbClr val="D3AF86"/>
                </a:solidFill>
                <a:latin typeface="Consolas" panose="020B0609020204030204" pitchFamily="49" charset="0"/>
              </a:rPr>
              <a:t>:</a:t>
            </a:r>
          </a:p>
          <a:p>
            <a:r>
              <a:rPr lang="en-IN" sz="2000" dirty="0" smtClean="0">
                <a:solidFill>
                  <a:srgbClr val="F79A32"/>
                </a:solidFill>
                <a:latin typeface="Consolas" panose="020B0609020204030204" pitchFamily="49" charset="0"/>
              </a:rPr>
              <a:t>....</a:t>
            </a:r>
            <a:r>
              <a:rPr lang="en-IN" sz="2000" dirty="0" smtClean="0">
                <a:solidFill>
                  <a:srgbClr val="D3AF86"/>
                </a:solidFill>
                <a:latin typeface="Consolas" panose="020B0609020204030204" pitchFamily="49" charset="0"/>
              </a:rPr>
              <a:t>fruitNames.append(x</a:t>
            </a:r>
            <a:r>
              <a:rPr lang="en-IN" sz="2000" dirty="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(fruitNames)</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84055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Start Python</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2" name="Rectangle 1"/>
          <p:cNvSpPr/>
          <p:nvPr/>
        </p:nvSpPr>
        <p:spPr>
          <a:xfrm>
            <a:off x="152400" y="1828800"/>
            <a:ext cx="3667496" cy="1938992"/>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&lt;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a:t>
            </a:r>
          </a:p>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&lt;=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 </a:t>
            </a:r>
          </a:p>
          <a:p>
            <a:r>
              <a:rPr lang="en-IN" sz="2000" dirty="0" smtClean="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&gt;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False</a:t>
            </a:r>
          </a:p>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&gt;=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False</a:t>
            </a:r>
          </a:p>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False</a:t>
            </a:r>
          </a:p>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a:t>
            </a:r>
          </a:p>
        </p:txBody>
      </p:sp>
      <p:sp>
        <p:nvSpPr>
          <p:cNvPr id="3" name="Rectangle 2"/>
          <p:cNvSpPr/>
          <p:nvPr/>
        </p:nvSpPr>
        <p:spPr>
          <a:xfrm>
            <a:off x="4191000" y="1828800"/>
            <a:ext cx="4800600" cy="707886"/>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&lt;</a:t>
            </a:r>
            <a:r>
              <a:rPr lang="en-IN" sz="2000" dirty="0" smtClean="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a:t>
            </a:r>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and</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a:t>
            </a:r>
          </a:p>
          <a:p>
            <a:r>
              <a:rPr lang="en-IN"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&lt;</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or</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&gt;</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a:t>
            </a:r>
          </a:p>
        </p:txBody>
      </p:sp>
      <p:grpSp>
        <p:nvGrpSpPr>
          <p:cNvPr id="8" name="Group 7"/>
          <p:cNvGrpSpPr/>
          <p:nvPr/>
        </p:nvGrpSpPr>
        <p:grpSpPr>
          <a:xfrm>
            <a:off x="228600" y="843854"/>
            <a:ext cx="8686800" cy="707886"/>
            <a:chOff x="228600" y="843854"/>
            <a:chExt cx="8686800" cy="707886"/>
          </a:xfrm>
        </p:grpSpPr>
        <p:sp>
          <p:nvSpPr>
            <p:cNvPr id="4" name="Rectangle 3"/>
            <p:cNvSpPr/>
            <p:nvPr/>
          </p:nvSpPr>
          <p:spPr>
            <a:xfrm>
              <a:off x="228600" y="914400"/>
              <a:ext cx="8686800" cy="523220"/>
            </a:xfrm>
            <a:prstGeom prst="rect">
              <a:avLst/>
            </a:prstGeom>
            <a:solidFill>
              <a:schemeClr val="bg1"/>
            </a:solidFill>
          </p:spPr>
          <p:txBody>
            <a:bodyPr wrap="square">
              <a:spAutoFit/>
            </a:bodyPr>
            <a:lstStyle/>
            <a:p>
              <a:r>
                <a:rPr lang="en-IN" sz="2800" dirty="0">
                  <a:latin typeface="Cambria" panose="02040503050406030204" pitchFamily="18" charset="0"/>
                  <a:cs typeface="Segoe UI Light" panose="020B0502040204020203" pitchFamily="34" charset="0"/>
                </a:rPr>
                <a:t>C:\&gt; </a:t>
              </a:r>
              <a:r>
                <a:rPr lang="en-IN" sz="2800" dirty="0" smtClean="0">
                  <a:solidFill>
                    <a:srgbClr val="884A4A"/>
                  </a:solidFill>
                  <a:latin typeface="Cambria" panose="02040503050406030204" pitchFamily="18" charset="0"/>
                  <a:cs typeface="Segoe UI Light" panose="020B0502040204020203" pitchFamily="34" charset="0"/>
                </a:rPr>
                <a:t>python</a:t>
              </a:r>
              <a:endParaRPr lang="en-IN" sz="2800" dirty="0">
                <a:solidFill>
                  <a:srgbClr val="FF0000"/>
                </a:solidFill>
                <a:latin typeface="Cambria" panose="02040503050406030204" pitchFamily="18" charset="0"/>
                <a:cs typeface="Segoe UI Light" panose="020B0502040204020203" pitchFamily="34" charset="0"/>
              </a:endParaRPr>
            </a:p>
          </p:txBody>
        </p:sp>
        <p:sp>
          <p:nvSpPr>
            <p:cNvPr id="7" name="Rectangle 6"/>
            <p:cNvSpPr/>
            <p:nvPr/>
          </p:nvSpPr>
          <p:spPr>
            <a:xfrm>
              <a:off x="2133600" y="843854"/>
              <a:ext cx="474810" cy="707886"/>
            </a:xfrm>
            <a:prstGeom prst="rect">
              <a:avLst/>
            </a:prstGeom>
          </p:spPr>
          <p:txBody>
            <a:bodyPr wrap="none">
              <a:spAutoFit/>
            </a:bodyPr>
            <a:lstStyle/>
            <a:p>
              <a:r>
                <a:rPr lang="en-IN" sz="4000" dirty="0">
                  <a:solidFill>
                    <a:srgbClr val="FF0000"/>
                  </a:solidFill>
                  <a:latin typeface="Cambria" panose="02040503050406030204" pitchFamily="18" charset="0"/>
                  <a:cs typeface="Segoe UI Light" panose="020B0502040204020203" pitchFamily="34" charset="0"/>
                </a:rPr>
                <a:t>↵</a:t>
              </a:r>
              <a:endParaRPr lang="en-IN" sz="4000" dirty="0"/>
            </a:p>
          </p:txBody>
        </p:sp>
      </p:grpSp>
      <p:grpSp>
        <p:nvGrpSpPr>
          <p:cNvPr id="22" name="Group 21"/>
          <p:cNvGrpSpPr/>
          <p:nvPr/>
        </p:nvGrpSpPr>
        <p:grpSpPr>
          <a:xfrm>
            <a:off x="4191000" y="4572000"/>
            <a:ext cx="4736275" cy="1390709"/>
            <a:chOff x="4223162" y="2927866"/>
            <a:chExt cx="4736275" cy="1390709"/>
          </a:xfrm>
        </p:grpSpPr>
        <p:sp>
          <p:nvSpPr>
            <p:cNvPr id="6" name="Rectangle 5"/>
            <p:cNvSpPr/>
            <p:nvPr/>
          </p:nvSpPr>
          <p:spPr>
            <a:xfrm>
              <a:off x="4223162" y="2927866"/>
              <a:ext cx="4736275" cy="400110"/>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4</a:t>
              </a:r>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and</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5</a:t>
              </a:r>
              <a:r>
                <a:rPr lang="en-IN" sz="2000" dirty="0">
                  <a:solidFill>
                    <a:srgbClr val="D3AF86"/>
                  </a:solidFill>
                  <a:latin typeface="Consolas" panose="020B0609020204030204" pitchFamily="49" charset="0"/>
                </a:rPr>
                <a:t> </a:t>
              </a:r>
              <a:r>
                <a:rPr lang="en-IN" sz="2000" dirty="0" smtClean="0">
                  <a:solidFill>
                    <a:srgbClr val="A57A4C"/>
                  </a:solidFill>
                  <a:latin typeface="Consolas" panose="020B0609020204030204" pitchFamily="49" charset="0"/>
                </a:rPr>
                <a:t>#</a:t>
              </a:r>
              <a:r>
                <a:rPr lang="en-IN" sz="2000" dirty="0" smtClean="0">
                  <a:solidFill>
                    <a:srgbClr val="92D050"/>
                  </a:solidFill>
                  <a:latin typeface="Consolas" panose="020B0609020204030204" pitchFamily="49" charset="0"/>
                </a:rPr>
                <a:t>5</a:t>
              </a:r>
              <a:r>
                <a:rPr lang="en-IN" sz="2000" dirty="0" smtClean="0">
                  <a:solidFill>
                    <a:srgbClr val="A57A4C"/>
                  </a:solidFill>
                  <a:latin typeface="Consolas" panose="020B0609020204030204" pitchFamily="49" charset="0"/>
                </a:rPr>
                <a:t>   </a:t>
              </a:r>
              <a:r>
                <a:rPr lang="en-IN" sz="2000" dirty="0" smtClean="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4</a:t>
              </a:r>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or</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5</a:t>
              </a:r>
              <a:r>
                <a:rPr lang="en-IN" sz="2000" dirty="0" smtClean="0">
                  <a:solidFill>
                    <a:srgbClr val="D3AF86"/>
                  </a:solidFill>
                  <a:latin typeface="Consolas" panose="020B0609020204030204" pitchFamily="49" charset="0"/>
                </a:rPr>
                <a:t>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4</a:t>
              </a:r>
              <a:endParaRPr lang="en-IN" sz="2000" b="0" dirty="0">
                <a:solidFill>
                  <a:srgbClr val="92D050"/>
                </a:solidFill>
                <a:effectLst/>
                <a:latin typeface="Consolas" panose="020B0609020204030204" pitchFamily="49" charset="0"/>
              </a:endParaRPr>
            </a:p>
          </p:txBody>
        </p:sp>
        <p:cxnSp>
          <p:nvCxnSpPr>
            <p:cNvPr id="10" name="Straight Arrow Connector 9"/>
            <p:cNvCxnSpPr/>
            <p:nvPr/>
          </p:nvCxnSpPr>
          <p:spPr>
            <a:xfrm flipV="1">
              <a:off x="5334000" y="3276600"/>
              <a:ext cx="0" cy="491192"/>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7654925" y="3276600"/>
              <a:ext cx="0" cy="491192"/>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419600" y="3719155"/>
              <a:ext cx="1676400" cy="584775"/>
            </a:xfrm>
            <a:prstGeom prst="rect">
              <a:avLst/>
            </a:prstGeom>
            <a:noFill/>
          </p:spPr>
          <p:txBody>
            <a:bodyPr wrap="square" rtlCol="0">
              <a:spAutoFit/>
            </a:bodyPr>
            <a:lstStyle/>
            <a:p>
              <a:r>
                <a:rPr lang="en-IN" sz="1600" dirty="0" smtClean="0"/>
                <a:t>Will always take </a:t>
              </a:r>
              <a:r>
                <a:rPr lang="en-IN" sz="1600" dirty="0" smtClean="0">
                  <a:solidFill>
                    <a:schemeClr val="accent2">
                      <a:lumMod val="50000"/>
                    </a:schemeClr>
                  </a:solidFill>
                </a:rPr>
                <a:t>right size</a:t>
              </a:r>
              <a:r>
                <a:rPr lang="en-IN" sz="1600" dirty="0" smtClean="0"/>
                <a:t> value</a:t>
              </a:r>
              <a:endParaRPr lang="en-IN" sz="1600" dirty="0"/>
            </a:p>
          </p:txBody>
        </p:sp>
        <p:sp>
          <p:nvSpPr>
            <p:cNvPr id="21" name="TextBox 20"/>
            <p:cNvSpPr txBox="1"/>
            <p:nvPr/>
          </p:nvSpPr>
          <p:spPr>
            <a:xfrm>
              <a:off x="6858000" y="3733800"/>
              <a:ext cx="1676400" cy="584775"/>
            </a:xfrm>
            <a:prstGeom prst="rect">
              <a:avLst/>
            </a:prstGeom>
            <a:noFill/>
          </p:spPr>
          <p:txBody>
            <a:bodyPr wrap="square" rtlCol="0">
              <a:spAutoFit/>
            </a:bodyPr>
            <a:lstStyle/>
            <a:p>
              <a:r>
                <a:rPr lang="en-IN" sz="1600" dirty="0" smtClean="0"/>
                <a:t>Will always take </a:t>
              </a:r>
              <a:r>
                <a:rPr lang="en-IN" sz="1600" dirty="0" smtClean="0">
                  <a:solidFill>
                    <a:schemeClr val="accent2">
                      <a:lumMod val="50000"/>
                    </a:schemeClr>
                  </a:solidFill>
                </a:rPr>
                <a:t>left size </a:t>
              </a:r>
              <a:r>
                <a:rPr lang="en-IN" sz="1600" dirty="0" smtClean="0"/>
                <a:t>value</a:t>
              </a:r>
              <a:endParaRPr lang="en-IN" sz="1600" dirty="0"/>
            </a:p>
          </p:txBody>
        </p:sp>
      </p:grpSp>
    </p:spTree>
    <p:extLst>
      <p:ext uri="{BB962C8B-B14F-4D97-AF65-F5344CB8AC3E}">
        <p14:creationId xmlns:p14="http://schemas.microsoft.com/office/powerpoint/2010/main" val="18526871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for/else loop</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261256" y="780871"/>
            <a:ext cx="8654144" cy="1200329"/>
          </a:xfrm>
          <a:prstGeom prst="rect">
            <a:avLst/>
          </a:prstGeom>
          <a:solidFill>
            <a:srgbClr val="1C2944"/>
          </a:solidFill>
        </p:spPr>
        <p:txBody>
          <a:bodyPr wrap="square">
            <a:spAutoFit/>
          </a:bodyPr>
          <a:lstStyle/>
          <a:p>
            <a:r>
              <a:rPr lang="en-IN" dirty="0">
                <a:solidFill>
                  <a:srgbClr val="98676A"/>
                </a:solidFill>
                <a:latin typeface="Consolas" panose="020B0609020204030204" pitchFamily="49" charset="0"/>
              </a:rPr>
              <a:t>for</a:t>
            </a:r>
            <a:r>
              <a:rPr lang="en-IN" dirty="0">
                <a:solidFill>
                  <a:srgbClr val="D3AF86"/>
                </a:solidFill>
                <a:latin typeface="Consolas" panose="020B0609020204030204" pitchFamily="49" charset="0"/>
              </a:rPr>
              <a:t> target_list in expression_list:</a:t>
            </a:r>
          </a:p>
          <a:p>
            <a:r>
              <a:rPr lang="en-IN" dirty="0" smtClean="0">
                <a:solidFill>
                  <a:srgbClr val="98676A"/>
                </a:solidFill>
                <a:latin typeface="Consolas" panose="020B0609020204030204" pitchFamily="49" charset="0"/>
              </a:rPr>
              <a:t>    pass</a:t>
            </a:r>
            <a:endParaRPr lang="en-IN" dirty="0">
              <a:solidFill>
                <a:srgbClr val="D3AF86"/>
              </a:solidFill>
              <a:latin typeface="Consolas" panose="020B0609020204030204" pitchFamily="49" charset="0"/>
            </a:endParaRPr>
          </a:p>
          <a:p>
            <a:r>
              <a:rPr lang="en-IN" dirty="0">
                <a:solidFill>
                  <a:srgbClr val="98676A"/>
                </a:solidFill>
                <a:latin typeface="Consolas" panose="020B0609020204030204" pitchFamily="49" charset="0"/>
              </a:rPr>
              <a:t>else</a:t>
            </a:r>
            <a:r>
              <a:rPr lang="en-IN" dirty="0">
                <a:solidFill>
                  <a:srgbClr val="D3AF86"/>
                </a:solidFill>
                <a:latin typeface="Consolas" panose="020B0609020204030204" pitchFamily="49" charset="0"/>
              </a:rPr>
              <a:t>:</a:t>
            </a:r>
          </a:p>
          <a:p>
            <a:r>
              <a:rPr lang="en-IN" dirty="0" smtClean="0">
                <a:solidFill>
                  <a:srgbClr val="98676A"/>
                </a:solidFill>
                <a:latin typeface="Consolas" panose="020B0609020204030204" pitchFamily="49" charset="0"/>
              </a:rPr>
              <a:t>    pass</a:t>
            </a:r>
            <a:endParaRPr lang="en-IN"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16568527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smtClean="0"/>
              <a:t>data type conversion</a:t>
            </a:r>
            <a:endParaRPr lang="en-US" dirty="0"/>
          </a:p>
        </p:txBody>
      </p:sp>
    </p:spTree>
    <p:extLst>
      <p:ext uri="{BB962C8B-B14F-4D97-AF65-F5344CB8AC3E}">
        <p14:creationId xmlns:p14="http://schemas.microsoft.com/office/powerpoint/2010/main" val="1598358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US" sz="3600" dirty="0" smtClean="0">
                <a:solidFill>
                  <a:schemeClr val="bg1">
                    <a:lumMod val="95000"/>
                  </a:schemeClr>
                </a:solidFill>
                <a:latin typeface="Garamond" panose="02020404030301010803" pitchFamily="18" charset="0"/>
                <a:cs typeface="Arial" panose="020B0604020202020204" pitchFamily="34" charset="0"/>
              </a:rPr>
              <a:t>type</a:t>
            </a:r>
            <a:r>
              <a:rPr lang="en-US" sz="3600" b="1" i="1" dirty="0" smtClean="0">
                <a:latin typeface="Garamond" panose="02020404030301010803" pitchFamily="18" charset="0"/>
              </a:rPr>
              <a:t> </a:t>
            </a:r>
            <a:r>
              <a:rPr lang="en-US" sz="3600" dirty="0">
                <a:solidFill>
                  <a:schemeClr val="bg1">
                    <a:lumMod val="95000"/>
                  </a:schemeClr>
                </a:solidFill>
                <a:latin typeface="Garamond" panose="02020404030301010803" pitchFamily="18" charset="0"/>
                <a:cs typeface="Arial" panose="020B0604020202020204" pitchFamily="34" charset="0"/>
              </a:rPr>
              <a:t>co</a:t>
            </a:r>
            <a:r>
              <a:rPr lang="en-US" sz="3600" dirty="0" smtClean="0">
                <a:solidFill>
                  <a:schemeClr val="bg1">
                    <a:lumMod val="95000"/>
                  </a:schemeClr>
                </a:solidFill>
                <a:latin typeface="Garamond" panose="02020404030301010803" pitchFamily="18" charset="0"/>
                <a:cs typeface="Arial" panose="020B0604020202020204" pitchFamily="34" charset="0"/>
              </a:rPr>
              <a:t>nversion functions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46121683"/>
              </p:ext>
            </p:extLst>
          </p:nvPr>
        </p:nvGraphicFramePr>
        <p:xfrm>
          <a:off x="228600" y="2667000"/>
          <a:ext cx="8686800" cy="2895600"/>
        </p:xfrm>
        <a:graphic>
          <a:graphicData uri="http://schemas.openxmlformats.org/drawingml/2006/table">
            <a:tbl>
              <a:tblPr firstRow="1" bandRow="1">
                <a:tableStyleId>{7E9639D4-E3E2-4D34-9284-5A2195B3D0D7}</a:tableStyleId>
              </a:tblPr>
              <a:tblGrid>
                <a:gridCol w="2429360"/>
                <a:gridCol w="625744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Description</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int(x [,base])</a:t>
                      </a:r>
                      <a:endParaRPr lang="en-IN" sz="1600" kern="1200" dirty="0">
                        <a:solidFill>
                          <a:srgbClr val="00B0F0"/>
                        </a:solidFill>
                        <a:latin typeface="Arial" panose="020B0604020202020204" pitchFamily="34" charset="0"/>
                        <a:ea typeface="+mn-ea"/>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r>
              <a:tr h="264160">
                <a:tc>
                  <a:txBody>
                    <a:bodyPr/>
                    <a:lstStyle/>
                    <a:p>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9" name="Rectangle 8"/>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Sometimes, you may need to perform conversions between the built-in types. To convert between types, you simply use the type name as a function.</a:t>
            </a:r>
          </a:p>
        </p:txBody>
      </p:sp>
      <p:sp>
        <p:nvSpPr>
          <p:cNvPr id="10" name="Rectangle 9"/>
          <p:cNvSpPr/>
          <p:nvPr/>
        </p:nvSpPr>
        <p:spPr>
          <a:xfrm>
            <a:off x="228600" y="2023646"/>
            <a:ext cx="8686800" cy="369332"/>
          </a:xfrm>
          <a:prstGeom prst="rect">
            <a:avLst/>
          </a:prstGeom>
          <a:solidFill>
            <a:schemeClr val="bg1"/>
          </a:solidFill>
        </p:spPr>
        <p:txBody>
          <a:bodyPr wrap="square">
            <a:spAutoFit/>
          </a:bodyPr>
          <a:lstStyle/>
          <a:p>
            <a:r>
              <a:rPr lang="en-IN" dirty="0">
                <a:solidFill>
                  <a:srgbClr val="5A5462"/>
                </a:solidFill>
                <a:latin typeface="Cambria" panose="02040503050406030204" pitchFamily="18" charset="0"/>
                <a:cs typeface="Segoe UI Light" panose="020B0502040204020203" pitchFamily="34" charset="0"/>
              </a:rPr>
              <a:t>&gt;&gt;&gt; </a:t>
            </a:r>
          </a:p>
        </p:txBody>
      </p:sp>
    </p:spTree>
    <p:extLst>
      <p:ext uri="{BB962C8B-B14F-4D97-AF65-F5344CB8AC3E}">
        <p14:creationId xmlns:p14="http://schemas.microsoft.com/office/powerpoint/2010/main" val="6644161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smtClean="0"/>
              <a:t>object id</a:t>
            </a:r>
            <a:endParaRPr lang="en-US" dirty="0"/>
          </a:p>
        </p:txBody>
      </p:sp>
      <p:sp>
        <p:nvSpPr>
          <p:cNvPr id="3" name="Rectangle 2"/>
          <p:cNvSpPr/>
          <p:nvPr/>
        </p:nvSpPr>
        <p:spPr>
          <a:xfrm>
            <a:off x="228600" y="3124200"/>
            <a:ext cx="8686800" cy="707886"/>
          </a:xfrm>
          <a:prstGeom prst="rect">
            <a:avLst/>
          </a:prstGeom>
        </p:spPr>
        <p:txBody>
          <a:bodyPr wrap="square">
            <a:spAutoFit/>
          </a:bodyPr>
          <a:lstStyle/>
          <a:p>
            <a:r>
              <a:rPr lang="en-IN" sz="2000" dirty="0">
                <a:solidFill>
                  <a:srgbClr val="D3AF86"/>
                </a:solidFill>
                <a:latin typeface="Consolas" panose="020B0609020204030204" pitchFamily="49" charset="0"/>
              </a:rPr>
              <a:t>&gt;&gt;&gt; x =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a:t>
            </a: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(x)); # </a:t>
            </a:r>
            <a:r>
              <a:rPr lang="en-IN" sz="2000" dirty="0" smtClean="0">
                <a:solidFill>
                  <a:srgbClr val="D3AF86"/>
                </a:solidFill>
                <a:latin typeface="Consolas" panose="020B0609020204030204" pitchFamily="49" charset="0"/>
              </a:rPr>
              <a:t>o/p </a:t>
            </a:r>
            <a:r>
              <a:rPr lang="en-IN" sz="2000" dirty="0">
                <a:solidFill>
                  <a:srgbClr val="F79A32"/>
                </a:solidFill>
                <a:latin typeface="Consolas" panose="020B0609020204030204" pitchFamily="49" charset="0"/>
              </a:rPr>
              <a:t>44032624</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4379810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object id</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Return the "identity" of an object. This is an integer which is guaranteed to be unique and constant for this object during its lifetime.</a:t>
            </a:r>
          </a:p>
        </p:txBody>
      </p:sp>
      <p:sp>
        <p:nvSpPr>
          <p:cNvPr id="3" name="Rectangle 2"/>
          <p:cNvSpPr/>
          <p:nvPr/>
        </p:nvSpPr>
        <p:spPr>
          <a:xfrm>
            <a:off x="228600" y="1613725"/>
            <a:ext cx="8686800" cy="369332"/>
          </a:xfrm>
          <a:prstGeom prst="rect">
            <a:avLst/>
          </a:prstGeom>
          <a:solidFill>
            <a:schemeClr val="tx1"/>
          </a:solidFill>
        </p:spPr>
        <p:txBody>
          <a:bodyPr wrap="square">
            <a:spAutoFit/>
          </a:bodyPr>
          <a:lstStyle/>
          <a:p>
            <a:r>
              <a:rPr lang="en-IN" dirty="0">
                <a:solidFill>
                  <a:srgbClr val="7E602C"/>
                </a:solidFill>
                <a:latin typeface="Consolas" panose="020B0609020204030204" pitchFamily="49" charset="0"/>
              </a:rPr>
              <a:t>id</a:t>
            </a:r>
            <a:r>
              <a:rPr lang="en-IN" dirty="0">
                <a:solidFill>
                  <a:srgbClr val="D3AF86"/>
                </a:solidFill>
                <a:latin typeface="Consolas" panose="020B0609020204030204" pitchFamily="49" charset="0"/>
              </a:rPr>
              <a:t>(object)</a:t>
            </a:r>
            <a:endParaRPr lang="en-IN" b="0" dirty="0">
              <a:solidFill>
                <a:srgbClr val="D3AF86"/>
              </a:solidFill>
              <a:effectLst/>
              <a:latin typeface="Consolas" panose="020B0609020204030204" pitchFamily="49" charset="0"/>
            </a:endParaRPr>
          </a:p>
        </p:txBody>
      </p:sp>
      <p:grpSp>
        <p:nvGrpSpPr>
          <p:cNvPr id="24" name="Group 23"/>
          <p:cNvGrpSpPr/>
          <p:nvPr/>
        </p:nvGrpSpPr>
        <p:grpSpPr>
          <a:xfrm>
            <a:off x="152400" y="4191000"/>
            <a:ext cx="8839200" cy="1965644"/>
            <a:chOff x="152400" y="4295775"/>
            <a:chExt cx="8839200" cy="1965644"/>
          </a:xfrm>
        </p:grpSpPr>
        <p:grpSp>
          <p:nvGrpSpPr>
            <p:cNvPr id="57" name="Group 56"/>
            <p:cNvGrpSpPr/>
            <p:nvPr/>
          </p:nvGrpSpPr>
          <p:grpSpPr>
            <a:xfrm>
              <a:off x="152400" y="4295775"/>
              <a:ext cx="8839200" cy="1965644"/>
              <a:chOff x="76200" y="4524456"/>
              <a:chExt cx="8991600" cy="1965644"/>
            </a:xfrm>
          </p:grpSpPr>
          <p:sp>
            <p:nvSpPr>
              <p:cNvPr id="2" name="Rectangle 1"/>
              <p:cNvSpPr/>
              <p:nvPr/>
            </p:nvSpPr>
            <p:spPr>
              <a:xfrm>
                <a:off x="76200" y="4524456"/>
                <a:ext cx="8991600" cy="1615827"/>
              </a:xfrm>
              <a:prstGeom prst="rect">
                <a:avLst/>
              </a:prstGeom>
            </p:spPr>
            <p:txBody>
              <a:bodyPr wrap="square">
                <a:spAutoFit/>
              </a:bodyPr>
              <a:lstStyle/>
              <a:p>
                <a:r>
                  <a:rPr lang="en-IN" sz="1900" i="1" dirty="0">
                    <a:solidFill>
                      <a:srgbClr val="98676A"/>
                    </a:solidFill>
                    <a:latin typeface="Consolas" panose="020B0609020204030204" pitchFamily="49" charset="0"/>
                  </a:rPr>
                  <a:t>if we change the value of v3 </a:t>
                </a:r>
                <a:r>
                  <a:rPr lang="en-IN" sz="1900" i="1" dirty="0" smtClean="0">
                    <a:solidFill>
                      <a:srgbClr val="98676A"/>
                    </a:solidFill>
                    <a:latin typeface="Consolas" panose="020B0609020204030204" pitchFamily="49" charset="0"/>
                  </a:rPr>
                  <a:t>from </a:t>
                </a:r>
                <a:r>
                  <a:rPr lang="en-IN" sz="1900" i="1" dirty="0" smtClean="0">
                    <a:solidFill>
                      <a:srgbClr val="D3AF86"/>
                    </a:solidFill>
                    <a:latin typeface="Consolas" panose="020B0609020204030204" pitchFamily="49" charset="0"/>
                  </a:rPr>
                  <a:t>'</a:t>
                </a:r>
                <a:r>
                  <a:rPr lang="en-IN" sz="1900" i="1" dirty="0" smtClean="0">
                    <a:solidFill>
                      <a:srgbClr val="889B4A"/>
                    </a:solidFill>
                    <a:latin typeface="Consolas" panose="020B0609020204030204" pitchFamily="49" charset="0"/>
                  </a:rPr>
                  <a:t>Pune</a:t>
                </a:r>
                <a:r>
                  <a:rPr lang="en-IN" sz="1900" i="1" dirty="0">
                    <a:solidFill>
                      <a:srgbClr val="D3AF86"/>
                    </a:solidFill>
                    <a:latin typeface="Consolas" panose="020B0609020204030204" pitchFamily="49" charset="0"/>
                  </a:rPr>
                  <a:t>' </a:t>
                </a:r>
                <a:r>
                  <a:rPr lang="en-IN" sz="1900" i="1" dirty="0">
                    <a:solidFill>
                      <a:srgbClr val="98676A"/>
                    </a:solidFill>
                    <a:latin typeface="Consolas" panose="020B0609020204030204" pitchFamily="49" charset="0"/>
                  </a:rPr>
                  <a:t>to</a:t>
                </a:r>
                <a:r>
                  <a:rPr lang="en-IN" sz="1900" i="1" dirty="0">
                    <a:solidFill>
                      <a:srgbClr val="D3AF86"/>
                    </a:solidFill>
                    <a:latin typeface="Consolas" panose="020B0609020204030204" pitchFamily="49" charset="0"/>
                  </a:rPr>
                  <a:t> '</a:t>
                </a:r>
                <a:r>
                  <a:rPr lang="en-IN" sz="1900" i="1" dirty="0">
                    <a:solidFill>
                      <a:srgbClr val="889B4A"/>
                    </a:solidFill>
                    <a:latin typeface="Consolas" panose="020B0609020204030204" pitchFamily="49" charset="0"/>
                  </a:rPr>
                  <a:t>Baroda</a:t>
                </a:r>
                <a:r>
                  <a:rPr lang="en-IN" sz="1900" i="1" dirty="0">
                    <a:solidFill>
                      <a:srgbClr val="D3AF86"/>
                    </a:solidFill>
                    <a:latin typeface="Consolas" panose="020B0609020204030204" pitchFamily="49" charset="0"/>
                  </a:rPr>
                  <a:t>' </a:t>
                </a:r>
                <a:r>
                  <a:rPr lang="en-IN" sz="1900" i="1" dirty="0">
                    <a:solidFill>
                      <a:srgbClr val="98676A"/>
                    </a:solidFill>
                    <a:latin typeface="Consolas" panose="020B0609020204030204" pitchFamily="49" charset="0"/>
                  </a:rPr>
                  <a:t>then what</a:t>
                </a:r>
                <a:r>
                  <a:rPr lang="en-IN" sz="1900" i="1" dirty="0">
                    <a:solidFill>
                      <a:srgbClr val="DC3958"/>
                    </a:solidFill>
                    <a:latin typeface="Consolas" panose="020B0609020204030204" pitchFamily="49" charset="0"/>
                  </a:rPr>
                  <a:t>?</a:t>
                </a:r>
                <a:endParaRPr lang="en-IN" sz="1900" i="1"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V3 = '</a:t>
                </a:r>
                <a:r>
                  <a:rPr lang="en-IN" sz="2000" dirty="0" smtClean="0">
                    <a:solidFill>
                      <a:srgbClr val="889B4A"/>
                    </a:solidFill>
                    <a:latin typeface="Consolas" panose="020B0609020204030204" pitchFamily="49" charset="0"/>
                  </a:rPr>
                  <a:t>Baroda</a:t>
                </a:r>
                <a:r>
                  <a:rPr lang="en-IN" sz="2000" dirty="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(v1, v2, v3)</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(v1),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(v2),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(v3</a:t>
                </a:r>
                <a:r>
                  <a:rPr lang="en-IN" sz="2000" dirty="0" smtClean="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606880</a:t>
                </a:r>
                <a:r>
                  <a:rPr lang="en-IN" sz="2000" dirty="0">
                    <a:solidFill>
                      <a:srgbClr val="5CD153"/>
                    </a:solidFill>
                    <a:latin typeface="Consolas" panose="020B0609020204030204" pitchFamily="49" charset="0"/>
                  </a:rPr>
                  <a:t>32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606880</a:t>
                </a:r>
                <a:r>
                  <a:rPr lang="en-IN" sz="2000" dirty="0">
                    <a:solidFill>
                      <a:srgbClr val="5CD153"/>
                    </a:solidFill>
                    <a:latin typeface="Consolas" panose="020B0609020204030204" pitchFamily="49" charset="0"/>
                  </a:rPr>
                  <a:t>32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608199</a:t>
                </a:r>
                <a:r>
                  <a:rPr lang="en-IN" sz="2000" dirty="0">
                    <a:solidFill>
                      <a:srgbClr val="E80647"/>
                    </a:solidFill>
                    <a:latin typeface="Consolas" panose="020B0609020204030204" pitchFamily="49" charset="0"/>
                  </a:rPr>
                  <a:t>36</a:t>
                </a:r>
                <a:endParaRPr lang="en-IN" sz="2000" dirty="0" smtClean="0">
                  <a:solidFill>
                    <a:srgbClr val="E80647"/>
                  </a:solidFill>
                  <a:latin typeface="Consolas" panose="020B0609020204030204" pitchFamily="49" charset="0"/>
                </a:endParaRPr>
              </a:p>
            </p:txBody>
          </p:sp>
          <p:grpSp>
            <p:nvGrpSpPr>
              <p:cNvPr id="39" name="Group 38"/>
              <p:cNvGrpSpPr/>
              <p:nvPr/>
            </p:nvGrpSpPr>
            <p:grpSpPr>
              <a:xfrm>
                <a:off x="6685048" y="4968903"/>
                <a:ext cx="1363148" cy="698900"/>
                <a:chOff x="6800257" y="5002706"/>
                <a:chExt cx="1675803" cy="991845"/>
              </a:xfrm>
            </p:grpSpPr>
            <p:sp>
              <p:nvSpPr>
                <p:cNvPr id="36" name="Oval 35"/>
                <p:cNvSpPr/>
                <p:nvPr/>
              </p:nvSpPr>
              <p:spPr>
                <a:xfrm>
                  <a:off x="6800257" y="5002706"/>
                  <a:ext cx="1675803" cy="9918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p:cNvSpPr txBox="1"/>
                <p:nvPr/>
              </p:nvSpPr>
              <p:spPr>
                <a:xfrm>
                  <a:off x="7180916" y="5376809"/>
                  <a:ext cx="662361" cy="338554"/>
                </a:xfrm>
                <a:prstGeom prst="rect">
                  <a:avLst/>
                </a:prstGeom>
                <a:noFill/>
              </p:spPr>
              <p:txBody>
                <a:bodyPr wrap="none" rtlCol="0">
                  <a:spAutoFit/>
                </a:bodyPr>
                <a:lstStyle/>
                <a:p>
                  <a:r>
                    <a:rPr lang="en-IN" sz="1600" dirty="0" smtClean="0"/>
                    <a:t>Pune</a:t>
                  </a:r>
                  <a:endParaRPr lang="en-IN" sz="2000" dirty="0"/>
                </a:p>
              </p:txBody>
            </p:sp>
            <p:sp>
              <p:nvSpPr>
                <p:cNvPr id="38" name="TextBox 37"/>
                <p:cNvSpPr txBox="1"/>
                <p:nvPr/>
              </p:nvSpPr>
              <p:spPr>
                <a:xfrm>
                  <a:off x="7093175" y="5066846"/>
                  <a:ext cx="800219" cy="369331"/>
                </a:xfrm>
                <a:prstGeom prst="rect">
                  <a:avLst/>
                </a:prstGeom>
                <a:noFill/>
              </p:spPr>
              <p:txBody>
                <a:bodyPr wrap="none" rtlCol="0">
                  <a:spAutoFit/>
                </a:bodyPr>
                <a:lstStyle/>
                <a:p>
                  <a:r>
                    <a:rPr lang="en-IN" dirty="0" smtClean="0">
                      <a:solidFill>
                        <a:srgbClr val="E80647"/>
                      </a:solidFill>
                    </a:rPr>
                    <a:t>object</a:t>
                  </a:r>
                  <a:endParaRPr lang="en-IN" dirty="0">
                    <a:solidFill>
                      <a:srgbClr val="E80647"/>
                    </a:solidFill>
                  </a:endParaRPr>
                </a:p>
              </p:txBody>
            </p:sp>
          </p:grpSp>
          <p:grpSp>
            <p:nvGrpSpPr>
              <p:cNvPr id="40" name="Group 39"/>
              <p:cNvGrpSpPr/>
              <p:nvPr/>
            </p:nvGrpSpPr>
            <p:grpSpPr>
              <a:xfrm>
                <a:off x="6685050" y="5791200"/>
                <a:ext cx="1363147" cy="698900"/>
                <a:chOff x="6764218" y="5002706"/>
                <a:chExt cx="1675802" cy="991845"/>
              </a:xfrm>
            </p:grpSpPr>
            <p:sp>
              <p:nvSpPr>
                <p:cNvPr id="41" name="Oval 40"/>
                <p:cNvSpPr/>
                <p:nvPr/>
              </p:nvSpPr>
              <p:spPr>
                <a:xfrm>
                  <a:off x="6764218" y="5002706"/>
                  <a:ext cx="1675802" cy="9918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p:cNvSpPr txBox="1"/>
                <p:nvPr/>
              </p:nvSpPr>
              <p:spPr>
                <a:xfrm>
                  <a:off x="7089353" y="5374229"/>
                  <a:ext cx="845104" cy="338554"/>
                </a:xfrm>
                <a:prstGeom prst="rect">
                  <a:avLst/>
                </a:prstGeom>
                <a:noFill/>
              </p:spPr>
              <p:txBody>
                <a:bodyPr wrap="none" rtlCol="0">
                  <a:spAutoFit/>
                </a:bodyPr>
                <a:lstStyle/>
                <a:p>
                  <a:r>
                    <a:rPr lang="en-IN" sz="1600" dirty="0" smtClean="0"/>
                    <a:t>Baroda</a:t>
                  </a:r>
                  <a:endParaRPr lang="en-IN" sz="2000" dirty="0"/>
                </a:p>
              </p:txBody>
            </p:sp>
            <p:sp>
              <p:nvSpPr>
                <p:cNvPr id="43" name="TextBox 42"/>
                <p:cNvSpPr txBox="1"/>
                <p:nvPr/>
              </p:nvSpPr>
              <p:spPr>
                <a:xfrm>
                  <a:off x="7111794" y="5066845"/>
                  <a:ext cx="800219" cy="369330"/>
                </a:xfrm>
                <a:prstGeom prst="rect">
                  <a:avLst/>
                </a:prstGeom>
                <a:noFill/>
              </p:spPr>
              <p:txBody>
                <a:bodyPr wrap="none" rtlCol="0">
                  <a:spAutoFit/>
                </a:bodyPr>
                <a:lstStyle/>
                <a:p>
                  <a:r>
                    <a:rPr lang="en-IN" dirty="0" smtClean="0">
                      <a:solidFill>
                        <a:srgbClr val="E80647"/>
                      </a:solidFill>
                    </a:rPr>
                    <a:t>object</a:t>
                  </a:r>
                  <a:endParaRPr lang="en-IN" dirty="0">
                    <a:solidFill>
                      <a:srgbClr val="E80647"/>
                    </a:solidFill>
                  </a:endParaRPr>
                </a:p>
              </p:txBody>
            </p:sp>
          </p:grpSp>
        </p:grpSp>
        <p:cxnSp>
          <p:nvCxnSpPr>
            <p:cNvPr id="11" name="Elbow Connector 10"/>
            <p:cNvCxnSpPr/>
            <p:nvPr/>
          </p:nvCxnSpPr>
          <p:spPr>
            <a:xfrm>
              <a:off x="2155497" y="4825263"/>
              <a:ext cx="4331514" cy="1094195"/>
            </a:xfrm>
            <a:prstGeom prst="bentConnector3">
              <a:avLst>
                <a:gd name="adj1" fmla="val 71550"/>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758079" y="2057399"/>
            <a:ext cx="7547721" cy="2018813"/>
            <a:chOff x="758079" y="2057399"/>
            <a:chExt cx="7308837" cy="2018813"/>
          </a:xfrm>
        </p:grpSpPr>
        <p:grpSp>
          <p:nvGrpSpPr>
            <p:cNvPr id="18" name="Group 17"/>
            <p:cNvGrpSpPr/>
            <p:nvPr/>
          </p:nvGrpSpPr>
          <p:grpSpPr>
            <a:xfrm>
              <a:off x="758079" y="2057399"/>
              <a:ext cx="5907821" cy="2018813"/>
              <a:chOff x="758079" y="2057399"/>
              <a:chExt cx="5907821" cy="2018813"/>
            </a:xfrm>
          </p:grpSpPr>
          <p:grpSp>
            <p:nvGrpSpPr>
              <p:cNvPr id="34" name="Group 33"/>
              <p:cNvGrpSpPr/>
              <p:nvPr/>
            </p:nvGrpSpPr>
            <p:grpSpPr>
              <a:xfrm>
                <a:off x="758079" y="2057399"/>
                <a:ext cx="5420244" cy="2018813"/>
                <a:chOff x="228601" y="2743200"/>
                <a:chExt cx="5100947" cy="2016353"/>
              </a:xfrm>
            </p:grpSpPr>
            <p:sp>
              <p:nvSpPr>
                <p:cNvPr id="9" name="Rectangle 8"/>
                <p:cNvSpPr/>
                <p:nvPr/>
              </p:nvSpPr>
              <p:spPr>
                <a:xfrm>
                  <a:off x="331283" y="2801534"/>
                  <a:ext cx="4998265" cy="1938992"/>
                </a:xfrm>
                <a:prstGeom prst="rect">
                  <a:avLst/>
                </a:prstGeom>
              </p:spPr>
              <p:txBody>
                <a:bodyPr wrap="square">
                  <a:spAutoFit/>
                </a:bodyPr>
                <a:lstStyle/>
                <a:p>
                  <a:r>
                    <a:rPr lang="en-IN" sz="2000" dirty="0">
                      <a:solidFill>
                        <a:srgbClr val="D3AF86"/>
                      </a:solidFill>
                      <a:latin typeface="Consolas" panose="020B0609020204030204" pitchFamily="49" charset="0"/>
                    </a:rPr>
                    <a:t>v1 =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Pune</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v2 = </a:t>
                  </a:r>
                  <a:r>
                    <a:rPr lang="en-IN" sz="2000" dirty="0" smtClean="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P</a:t>
                  </a:r>
                  <a:r>
                    <a:rPr lang="en-IN" sz="2000" dirty="0" smtClean="0">
                      <a:solidFill>
                        <a:srgbClr val="889B4A"/>
                      </a:solidFill>
                      <a:latin typeface="Consolas" panose="020B0609020204030204" pitchFamily="49" charset="0"/>
                    </a:rPr>
                    <a:t>une</a:t>
                  </a:r>
                  <a:r>
                    <a:rPr lang="en-IN" sz="2000" dirty="0" smtClean="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v3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Pune</a:t>
                  </a:r>
                  <a:r>
                    <a:rPr lang="en-IN" sz="2000" dirty="0" smtClean="0">
                      <a:solidFill>
                        <a:srgbClr val="D3AF86"/>
                      </a:solidFill>
                      <a:latin typeface="Consolas" panose="020B0609020204030204" pitchFamily="49" charset="0"/>
                    </a:rPr>
                    <a:t>"</a:t>
                  </a:r>
                </a:p>
                <a:p>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(v1),  </a:t>
                  </a:r>
                  <a:r>
                    <a:rPr lang="en-IN" sz="2000" dirty="0" smtClean="0">
                      <a:solidFill>
                        <a:srgbClr val="7E602C"/>
                      </a:solidFill>
                      <a:latin typeface="Consolas" panose="020B0609020204030204" pitchFamily="49" charset="0"/>
                    </a:rPr>
                    <a:t>id</a:t>
                  </a:r>
                  <a:r>
                    <a:rPr lang="en-IN" sz="2000" dirty="0" smtClean="0">
                      <a:solidFill>
                        <a:srgbClr val="D3AF86"/>
                      </a:solidFill>
                      <a:latin typeface="Consolas" panose="020B0609020204030204" pitchFamily="49" charset="0"/>
                    </a:rPr>
                    <a:t>(v2</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smtClean="0">
                      <a:solidFill>
                        <a:srgbClr val="7E602C"/>
                      </a:solidFill>
                      <a:latin typeface="Consolas" panose="020B0609020204030204" pitchFamily="49" charset="0"/>
                    </a:rPr>
                    <a:t>id</a:t>
                  </a:r>
                  <a:r>
                    <a:rPr lang="en-IN" sz="2000" dirty="0" smtClean="0">
                      <a:solidFill>
                        <a:srgbClr val="D3AF86"/>
                      </a:solidFill>
                      <a:latin typeface="Consolas" panose="020B0609020204030204" pitchFamily="49" charset="0"/>
                    </a:rPr>
                    <a:t>(v3</a:t>
                  </a:r>
                  <a:r>
                    <a:rPr lang="en-IN" sz="2000" dirty="0">
                      <a:solidFill>
                        <a:srgbClr val="D3AF86"/>
                      </a:solidFill>
                      <a:latin typeface="Consolas" panose="020B0609020204030204" pitchFamily="49" charset="0"/>
                    </a:rPr>
                    <a:t>))</a:t>
                  </a:r>
                </a:p>
                <a:p>
                  <a:endParaRPr lang="en-IN" sz="2000" b="0" dirty="0">
                    <a:solidFill>
                      <a:srgbClr val="D3AF86"/>
                    </a:solidFill>
                    <a:effectLst/>
                    <a:latin typeface="Consolas" panose="020B0609020204030204" pitchFamily="49" charset="0"/>
                  </a:endParaRPr>
                </a:p>
              </p:txBody>
            </p:sp>
            <p:sp>
              <p:nvSpPr>
                <p:cNvPr id="17" name="Double Brace 16"/>
                <p:cNvSpPr/>
                <p:nvPr/>
              </p:nvSpPr>
              <p:spPr>
                <a:xfrm>
                  <a:off x="228601" y="2743200"/>
                  <a:ext cx="2015821" cy="1008965"/>
                </a:xfrm>
                <a:prstGeom prst="bracePair">
                  <a:avLst/>
                </a:prstGeom>
                <a:ln w="28575">
                  <a:solidFill>
                    <a:srgbClr val="CD053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0" name="Rectangle 29"/>
                <p:cNvSpPr/>
                <p:nvPr/>
              </p:nvSpPr>
              <p:spPr>
                <a:xfrm>
                  <a:off x="1236511" y="4359443"/>
                  <a:ext cx="3967408" cy="400110"/>
                </a:xfrm>
                <a:prstGeom prst="rect">
                  <a:avLst/>
                </a:prstGeom>
              </p:spPr>
              <p:txBody>
                <a:bodyPr wrap="none">
                  <a:spAutoFit/>
                </a:bodyPr>
                <a:lstStyle/>
                <a:p>
                  <a:r>
                    <a:rPr lang="en-IN" sz="2000" dirty="0">
                      <a:solidFill>
                        <a:srgbClr val="F79A32"/>
                      </a:solidFill>
                      <a:latin typeface="Consolas" panose="020B0609020204030204" pitchFamily="49" charset="0"/>
                    </a:rPr>
                    <a:t>115360</a:t>
                  </a:r>
                  <a:r>
                    <a:rPr lang="en-IN" sz="2000" dirty="0">
                      <a:solidFill>
                        <a:srgbClr val="5CD153"/>
                      </a:solidFill>
                      <a:latin typeface="Consolas" panose="020B0609020204030204" pitchFamily="49" charset="0"/>
                    </a:rPr>
                    <a:t>32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115360</a:t>
                  </a:r>
                  <a:r>
                    <a:rPr lang="en-IN" sz="2000" dirty="0">
                      <a:solidFill>
                        <a:srgbClr val="5CD153"/>
                      </a:solidFill>
                      <a:latin typeface="Consolas" panose="020B0609020204030204" pitchFamily="49" charset="0"/>
                    </a:rPr>
                    <a:t>32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115360</a:t>
                  </a:r>
                  <a:r>
                    <a:rPr lang="en-IN" sz="2000" dirty="0">
                      <a:solidFill>
                        <a:srgbClr val="5CD153"/>
                      </a:solidFill>
                      <a:latin typeface="Consolas" panose="020B0609020204030204" pitchFamily="49" charset="0"/>
                    </a:rPr>
                    <a:t>32</a:t>
                  </a:r>
                  <a:endParaRPr lang="en-IN" sz="2000" b="0" dirty="0">
                    <a:solidFill>
                      <a:srgbClr val="5CD153"/>
                    </a:solidFill>
                    <a:effectLst/>
                    <a:latin typeface="Consolas" panose="020B0609020204030204" pitchFamily="49" charset="0"/>
                  </a:endParaRPr>
                </a:p>
              </p:txBody>
            </p:sp>
          </p:grpSp>
          <p:cxnSp>
            <p:nvCxnSpPr>
              <p:cNvPr id="16" name="Straight Arrow Connector 15"/>
              <p:cNvCxnSpPr/>
              <p:nvPr/>
            </p:nvCxnSpPr>
            <p:spPr>
              <a:xfrm>
                <a:off x="2961054" y="2562225"/>
                <a:ext cx="3704846" cy="0"/>
              </a:xfrm>
              <a:prstGeom prst="straightConnector1">
                <a:avLst/>
              </a:prstGeom>
              <a:ln w="158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5" name="Oval 34"/>
            <p:cNvSpPr/>
            <p:nvPr/>
          </p:nvSpPr>
          <p:spPr>
            <a:xfrm>
              <a:off x="6726872" y="2231930"/>
              <a:ext cx="1340044" cy="6989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p:cNvSpPr txBox="1"/>
            <p:nvPr/>
          </p:nvSpPr>
          <p:spPr>
            <a:xfrm>
              <a:off x="7031263" y="2495540"/>
              <a:ext cx="529652" cy="238561"/>
            </a:xfrm>
            <a:prstGeom prst="rect">
              <a:avLst/>
            </a:prstGeom>
            <a:noFill/>
          </p:spPr>
          <p:txBody>
            <a:bodyPr wrap="none" rtlCol="0">
              <a:spAutoFit/>
            </a:bodyPr>
            <a:lstStyle/>
            <a:p>
              <a:r>
                <a:rPr lang="en-IN" sz="1600" dirty="0" smtClean="0"/>
                <a:t>Pune</a:t>
              </a:r>
              <a:endParaRPr lang="en-IN" sz="2000" dirty="0"/>
            </a:p>
          </p:txBody>
        </p:sp>
        <p:sp>
          <p:nvSpPr>
            <p:cNvPr id="45" name="TextBox 44"/>
            <p:cNvSpPr txBox="1"/>
            <p:nvPr/>
          </p:nvSpPr>
          <p:spPr>
            <a:xfrm>
              <a:off x="6961102" y="2277126"/>
              <a:ext cx="639889" cy="260248"/>
            </a:xfrm>
            <a:prstGeom prst="rect">
              <a:avLst/>
            </a:prstGeom>
            <a:noFill/>
          </p:spPr>
          <p:txBody>
            <a:bodyPr wrap="none" rtlCol="0">
              <a:spAutoFit/>
            </a:bodyPr>
            <a:lstStyle/>
            <a:p>
              <a:r>
                <a:rPr lang="en-IN" dirty="0" smtClean="0">
                  <a:solidFill>
                    <a:srgbClr val="E80647"/>
                  </a:solidFill>
                </a:rPr>
                <a:t>object</a:t>
              </a:r>
              <a:endParaRPr lang="en-IN" dirty="0">
                <a:solidFill>
                  <a:srgbClr val="E80647"/>
                </a:solidFill>
              </a:endParaRPr>
            </a:p>
          </p:txBody>
        </p:sp>
      </p:grpSp>
    </p:spTree>
    <p:extLst>
      <p:ext uri="{BB962C8B-B14F-4D97-AF65-F5344CB8AC3E}">
        <p14:creationId xmlns:p14="http://schemas.microsoft.com/office/powerpoint/2010/main" val="20833611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is in object</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Return the "identity" of an object. This is an integer which is guaranteed to be unique and constant for this object during its lifetime.</a:t>
            </a:r>
          </a:p>
        </p:txBody>
      </p:sp>
      <p:sp>
        <p:nvSpPr>
          <p:cNvPr id="3" name="Rectangle 2"/>
          <p:cNvSpPr/>
          <p:nvPr/>
        </p:nvSpPr>
        <p:spPr>
          <a:xfrm>
            <a:off x="228600" y="1613725"/>
            <a:ext cx="8686800" cy="369332"/>
          </a:xfrm>
          <a:prstGeom prst="rect">
            <a:avLst/>
          </a:prstGeom>
          <a:solidFill>
            <a:srgbClr val="2E3032"/>
          </a:solidFill>
        </p:spPr>
        <p:txBody>
          <a:bodyPr wrap="square">
            <a:spAutoFit/>
          </a:bodyPr>
          <a:lstStyle/>
          <a:p>
            <a:r>
              <a:rPr lang="en-IN" dirty="0">
                <a:solidFill>
                  <a:srgbClr val="7E602C"/>
                </a:solidFill>
                <a:latin typeface="Consolas" panose="020B0609020204030204" pitchFamily="49" charset="0"/>
              </a:rPr>
              <a:t>id</a:t>
            </a:r>
            <a:r>
              <a:rPr lang="en-IN" dirty="0">
                <a:solidFill>
                  <a:srgbClr val="D3AF86"/>
                </a:solidFill>
                <a:latin typeface="Consolas" panose="020B0609020204030204" pitchFamily="49" charset="0"/>
              </a:rPr>
              <a:t>(object)</a:t>
            </a:r>
            <a:endParaRPr lang="en-IN" b="0" dirty="0">
              <a:solidFill>
                <a:srgbClr val="D3AF86"/>
              </a:solidFill>
              <a:effectLst/>
              <a:latin typeface="Consolas" panose="020B0609020204030204" pitchFamily="49" charset="0"/>
            </a:endParaRPr>
          </a:p>
        </p:txBody>
      </p:sp>
      <p:sp>
        <p:nvSpPr>
          <p:cNvPr id="10" name="Rectangle 9"/>
          <p:cNvSpPr/>
          <p:nvPr/>
        </p:nvSpPr>
        <p:spPr>
          <a:xfrm>
            <a:off x="228600" y="2209800"/>
            <a:ext cx="4495800" cy="1938992"/>
          </a:xfrm>
          <a:prstGeom prst="rect">
            <a:avLst/>
          </a:prstGeom>
        </p:spPr>
        <p:txBody>
          <a:bodyPr wrap="square">
            <a:spAutoFit/>
          </a:bodyPr>
          <a:lstStyle/>
          <a:p>
            <a:r>
              <a:rPr lang="en-IN" sz="2000" dirty="0" smtClean="0">
                <a:solidFill>
                  <a:srgbClr val="D3AF86"/>
                </a:solidFill>
                <a:latin typeface="Consolas" panose="020B0609020204030204" pitchFamily="49" charset="0"/>
              </a:rPr>
              <a:t>&gt;&gt;&gt; v1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pune</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&gt;&gt;&gt; v2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pune</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&gt;&gt;&gt; v3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baroda</a:t>
            </a:r>
            <a:r>
              <a:rPr lang="en-IN" sz="2000" dirty="0" smtClean="0">
                <a:solidFill>
                  <a:srgbClr val="D3AF86"/>
                </a:solidFill>
                <a:latin typeface="Consolas" panose="020B0609020204030204" pitchFamily="49" charset="0"/>
              </a:rPr>
              <a:t>"</a:t>
            </a:r>
          </a:p>
          <a:p>
            <a:endParaRPr lang="en-IN" sz="2000" dirty="0" smtClean="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&gt;&gt;&gt; </a:t>
            </a:r>
            <a:r>
              <a:rPr lang="en-IN" sz="2000" dirty="0">
                <a:solidFill>
                  <a:srgbClr val="D3AF86"/>
                </a:solidFill>
                <a:latin typeface="Consolas" panose="020B0609020204030204" pitchFamily="49" charset="0"/>
              </a:rPr>
              <a:t>v1 </a:t>
            </a:r>
            <a:r>
              <a:rPr lang="en-IN" sz="2000" dirty="0">
                <a:solidFill>
                  <a:srgbClr val="98676A"/>
                </a:solidFill>
                <a:latin typeface="Consolas" panose="020B0609020204030204" pitchFamily="49" charset="0"/>
              </a:rPr>
              <a:t>is</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v2 #</a:t>
            </a:r>
            <a:r>
              <a:rPr lang="en-IN" sz="2000" dirty="0" smtClean="0">
                <a:solidFill>
                  <a:srgbClr val="92D050"/>
                </a:solidFill>
                <a:latin typeface="Consolas" panose="020B0609020204030204" pitchFamily="49" charset="0"/>
              </a:rPr>
              <a:t>True</a:t>
            </a:r>
          </a:p>
          <a:p>
            <a:r>
              <a:rPr lang="en-IN" sz="2000" dirty="0">
                <a:solidFill>
                  <a:srgbClr val="D3AF86"/>
                </a:solidFill>
                <a:latin typeface="Consolas" panose="020B0609020204030204" pitchFamily="49" charset="0"/>
              </a:rPr>
              <a:t>&gt;&gt;&gt; v1 </a:t>
            </a:r>
            <a:r>
              <a:rPr lang="en-IN" sz="2000" dirty="0">
                <a:solidFill>
                  <a:srgbClr val="98676A"/>
                </a:solidFill>
                <a:latin typeface="Consolas" panose="020B0609020204030204" pitchFamily="49" charset="0"/>
              </a:rPr>
              <a:t>is</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v3 #</a:t>
            </a:r>
            <a:r>
              <a:rPr lang="en-IN" sz="2000" dirty="0" smtClean="0">
                <a:solidFill>
                  <a:srgbClr val="92D050"/>
                </a:solidFill>
                <a:latin typeface="Consolas" panose="020B0609020204030204" pitchFamily="49" charset="0"/>
              </a:rPr>
              <a:t>False</a:t>
            </a:r>
            <a:endParaRPr lang="en-IN" sz="2000" dirty="0">
              <a:solidFill>
                <a:srgbClr val="92D050"/>
              </a:solidFill>
              <a:latin typeface="Consolas" panose="020B0609020204030204" pitchFamily="49" charset="0"/>
            </a:endParaRPr>
          </a:p>
        </p:txBody>
      </p:sp>
      <p:grpSp>
        <p:nvGrpSpPr>
          <p:cNvPr id="4" name="Group 3"/>
          <p:cNvGrpSpPr/>
          <p:nvPr/>
        </p:nvGrpSpPr>
        <p:grpSpPr>
          <a:xfrm>
            <a:off x="2514600" y="2266620"/>
            <a:ext cx="3443604" cy="1611576"/>
            <a:chOff x="2514600" y="2266620"/>
            <a:chExt cx="3443604" cy="1611576"/>
          </a:xfrm>
        </p:grpSpPr>
        <p:grpSp>
          <p:nvGrpSpPr>
            <p:cNvPr id="12" name="Group 11"/>
            <p:cNvGrpSpPr/>
            <p:nvPr/>
          </p:nvGrpSpPr>
          <p:grpSpPr>
            <a:xfrm>
              <a:off x="4595056" y="2266620"/>
              <a:ext cx="1363148" cy="698900"/>
              <a:chOff x="5867400" y="2231571"/>
              <a:chExt cx="1363148" cy="698900"/>
            </a:xfrm>
          </p:grpSpPr>
          <p:sp>
            <p:nvSpPr>
              <p:cNvPr id="28" name="Oval 27"/>
              <p:cNvSpPr/>
              <p:nvPr/>
            </p:nvSpPr>
            <p:spPr>
              <a:xfrm>
                <a:off x="5867400" y="2231571"/>
                <a:ext cx="1363148" cy="6989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6220515" y="2495181"/>
                <a:ext cx="639919" cy="338554"/>
              </a:xfrm>
              <a:prstGeom prst="rect">
                <a:avLst/>
              </a:prstGeom>
              <a:noFill/>
            </p:spPr>
            <p:txBody>
              <a:bodyPr wrap="none" rtlCol="0">
                <a:spAutoFit/>
              </a:bodyPr>
              <a:lstStyle/>
              <a:p>
                <a:r>
                  <a:rPr lang="en-IN" sz="1600" dirty="0" smtClean="0"/>
                  <a:t>pune</a:t>
                </a:r>
                <a:endParaRPr lang="en-IN" sz="2000" dirty="0"/>
              </a:p>
            </p:txBody>
          </p:sp>
          <p:sp>
            <p:nvSpPr>
              <p:cNvPr id="31" name="TextBox 30"/>
              <p:cNvSpPr txBox="1"/>
              <p:nvPr/>
            </p:nvSpPr>
            <p:spPr>
              <a:xfrm>
                <a:off x="6149144" y="2276767"/>
                <a:ext cx="650922" cy="260248"/>
              </a:xfrm>
              <a:prstGeom prst="rect">
                <a:avLst/>
              </a:prstGeom>
              <a:noFill/>
            </p:spPr>
            <p:txBody>
              <a:bodyPr wrap="none" rtlCol="0">
                <a:spAutoFit/>
              </a:bodyPr>
              <a:lstStyle/>
              <a:p>
                <a:r>
                  <a:rPr lang="en-IN" dirty="0" smtClean="0">
                    <a:solidFill>
                      <a:srgbClr val="E80647"/>
                    </a:solidFill>
                  </a:rPr>
                  <a:t>object</a:t>
                </a:r>
                <a:endParaRPr lang="en-IN" dirty="0">
                  <a:solidFill>
                    <a:srgbClr val="E80647"/>
                  </a:solidFill>
                </a:endParaRPr>
              </a:p>
            </p:txBody>
          </p:sp>
        </p:grpSp>
        <p:grpSp>
          <p:nvGrpSpPr>
            <p:cNvPr id="13" name="Group 12"/>
            <p:cNvGrpSpPr/>
            <p:nvPr/>
          </p:nvGrpSpPr>
          <p:grpSpPr>
            <a:xfrm>
              <a:off x="4595056" y="3179296"/>
              <a:ext cx="1363148" cy="698900"/>
              <a:chOff x="6637853" y="5610144"/>
              <a:chExt cx="1363148" cy="698900"/>
            </a:xfrm>
          </p:grpSpPr>
          <p:sp>
            <p:nvSpPr>
              <p:cNvPr id="32" name="Oval 31"/>
              <p:cNvSpPr/>
              <p:nvPr/>
            </p:nvSpPr>
            <p:spPr>
              <a:xfrm>
                <a:off x="6637853" y="5610144"/>
                <a:ext cx="1363148" cy="6989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p:cNvSpPr txBox="1"/>
              <p:nvPr/>
            </p:nvSpPr>
            <p:spPr>
              <a:xfrm>
                <a:off x="6919597" y="5871936"/>
                <a:ext cx="822661" cy="338554"/>
              </a:xfrm>
              <a:prstGeom prst="rect">
                <a:avLst/>
              </a:prstGeom>
              <a:noFill/>
            </p:spPr>
            <p:txBody>
              <a:bodyPr wrap="none" rtlCol="0">
                <a:spAutoFit/>
              </a:bodyPr>
              <a:lstStyle/>
              <a:p>
                <a:r>
                  <a:rPr lang="en-IN" sz="1600" dirty="0" smtClean="0"/>
                  <a:t>baroda</a:t>
                </a:r>
                <a:endParaRPr lang="en-IN" sz="2000" dirty="0"/>
              </a:p>
            </p:txBody>
          </p:sp>
          <p:sp>
            <p:nvSpPr>
              <p:cNvPr id="35" name="TextBox 34"/>
              <p:cNvSpPr txBox="1"/>
              <p:nvPr/>
            </p:nvSpPr>
            <p:spPr>
              <a:xfrm>
                <a:off x="6937852" y="5655340"/>
                <a:ext cx="650922" cy="260248"/>
              </a:xfrm>
              <a:prstGeom prst="rect">
                <a:avLst/>
              </a:prstGeom>
              <a:noFill/>
            </p:spPr>
            <p:txBody>
              <a:bodyPr wrap="none" rtlCol="0">
                <a:spAutoFit/>
              </a:bodyPr>
              <a:lstStyle/>
              <a:p>
                <a:r>
                  <a:rPr lang="en-IN" dirty="0" smtClean="0">
                    <a:solidFill>
                      <a:srgbClr val="E80647"/>
                    </a:solidFill>
                  </a:rPr>
                  <a:t>object</a:t>
                </a:r>
                <a:endParaRPr lang="en-IN" dirty="0">
                  <a:solidFill>
                    <a:srgbClr val="E80647"/>
                  </a:solidFill>
                </a:endParaRPr>
              </a:p>
            </p:txBody>
          </p:sp>
        </p:grpSp>
        <p:cxnSp>
          <p:nvCxnSpPr>
            <p:cNvPr id="49" name="Straight Arrow Connector 48"/>
            <p:cNvCxnSpPr/>
            <p:nvPr/>
          </p:nvCxnSpPr>
          <p:spPr>
            <a:xfrm>
              <a:off x="2667000" y="3048000"/>
              <a:ext cx="1879197" cy="44940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514600" y="2438400"/>
              <a:ext cx="2031597"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2514600" y="2743200"/>
              <a:ext cx="2031597"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228600" y="4353764"/>
            <a:ext cx="8686800" cy="1938992"/>
          </a:xfrm>
          <a:prstGeom prst="rect">
            <a:avLst/>
          </a:prstGeom>
        </p:spPr>
        <p:txBody>
          <a:bodyPr wrap="square">
            <a:spAutoFit/>
          </a:bodyPr>
          <a:lstStyle/>
          <a:p>
            <a:r>
              <a:rPr lang="en-IN" sz="2000" dirty="0" smtClean="0">
                <a:solidFill>
                  <a:srgbClr val="CD053E"/>
                </a:solidFill>
              </a:rPr>
              <a:t>Object pointing is possible only </a:t>
            </a:r>
            <a:r>
              <a:rPr lang="en-IN" sz="2000" dirty="0">
                <a:solidFill>
                  <a:srgbClr val="CD053E"/>
                </a:solidFill>
              </a:rPr>
              <a:t>is the following </a:t>
            </a:r>
            <a:r>
              <a:rPr lang="en-IN" sz="2000" dirty="0" smtClean="0">
                <a:solidFill>
                  <a:srgbClr val="CD053E"/>
                </a:solidFill>
              </a:rPr>
              <a:t>cases.</a:t>
            </a:r>
            <a:endParaRPr lang="en-IN" sz="2000" dirty="0">
              <a:solidFill>
                <a:srgbClr val="CD053E"/>
              </a:solidFill>
            </a:endParaRPr>
          </a:p>
          <a:p>
            <a:r>
              <a:rPr lang="en-IN" sz="2000" dirty="0"/>
              <a:t>int  ===&gt; 0 to 256</a:t>
            </a:r>
          </a:p>
          <a:p>
            <a:r>
              <a:rPr lang="en-IN" sz="2000" dirty="0"/>
              <a:t>bool ===&gt; always</a:t>
            </a:r>
          </a:p>
          <a:p>
            <a:r>
              <a:rPr lang="en-IN" sz="2000" dirty="0"/>
              <a:t>str  ===&gt; always</a:t>
            </a:r>
          </a:p>
          <a:p>
            <a:r>
              <a:rPr lang="en-IN" sz="2000" dirty="0"/>
              <a:t>float ===&gt; not </a:t>
            </a:r>
            <a:r>
              <a:rPr lang="en-IN" sz="2000" dirty="0" smtClean="0"/>
              <a:t>possible</a:t>
            </a:r>
            <a:endParaRPr lang="en-IN" sz="2000" dirty="0"/>
          </a:p>
          <a:p>
            <a:r>
              <a:rPr lang="en-IN" sz="2000" dirty="0"/>
              <a:t>complex ===&gt; not </a:t>
            </a:r>
            <a:r>
              <a:rPr lang="en-IN" sz="2000" dirty="0" smtClean="0"/>
              <a:t>possible</a:t>
            </a:r>
            <a:endParaRPr lang="en-IN" sz="2000" dirty="0"/>
          </a:p>
        </p:txBody>
      </p:sp>
    </p:spTree>
    <p:extLst>
      <p:ext uri="{BB962C8B-B14F-4D97-AF65-F5344CB8AC3E}">
        <p14:creationId xmlns:p14="http://schemas.microsoft.com/office/powerpoint/2010/main" val="111429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How to determine the variable type?</a:t>
            </a:r>
            <a:endParaRPr lang="en-US" dirty="0"/>
          </a:p>
        </p:txBody>
      </p:sp>
    </p:spTree>
    <p:extLst>
      <p:ext uri="{BB962C8B-B14F-4D97-AF65-F5344CB8AC3E}">
        <p14:creationId xmlns:p14="http://schemas.microsoft.com/office/powerpoint/2010/main" val="19411517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type command</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2" name="Rectangle 1"/>
          <p:cNvSpPr/>
          <p:nvPr/>
        </p:nvSpPr>
        <p:spPr>
          <a:xfrm>
            <a:off x="228600" y="914400"/>
            <a:ext cx="8610600" cy="3170099"/>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ename = '</a:t>
            </a:r>
            <a:r>
              <a:rPr lang="en-IN" sz="2000" dirty="0">
                <a:solidFill>
                  <a:srgbClr val="889B4A"/>
                </a:solidFill>
                <a:latin typeface="Consolas" panose="020B0609020204030204" pitchFamily="49" charset="0"/>
              </a:rPr>
              <a:t>SCOTT</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sal = </a:t>
            </a:r>
            <a:r>
              <a:rPr lang="en-IN" sz="2000" dirty="0">
                <a:solidFill>
                  <a:srgbClr val="F79A32"/>
                </a:solidFill>
                <a:latin typeface="Consolas" panose="020B0609020204030204" pitchFamily="49" charset="0"/>
              </a:rPr>
              <a:t>1234.456</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dt = datetime.datetime.now();</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type(</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&lt;type '</a:t>
            </a:r>
            <a:r>
              <a:rPr lang="en-IN" sz="2000" dirty="0">
                <a:solidFill>
                  <a:srgbClr val="889B4A"/>
                </a:solidFill>
                <a:latin typeface="Consolas" panose="020B0609020204030204" pitchFamily="49" charset="0"/>
              </a:rPr>
              <a:t>int</a:t>
            </a:r>
            <a:r>
              <a:rPr lang="en-IN" sz="2000" dirty="0">
                <a:solidFill>
                  <a:srgbClr val="D3AF86"/>
                </a:solidFill>
                <a:latin typeface="Consolas" panose="020B0609020204030204" pitchFamily="49" charset="0"/>
              </a:rPr>
              <a:t>'&gt;</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type(</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).__name__</a:t>
            </a:r>
          </a:p>
          <a:p>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int</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5271801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DateTime Function and Formats</a:t>
            </a:r>
            <a:endParaRPr lang="en-US" dirty="0"/>
          </a:p>
        </p:txBody>
      </p:sp>
    </p:spTree>
    <p:extLst>
      <p:ext uri="{BB962C8B-B14F-4D97-AF65-F5344CB8AC3E}">
        <p14:creationId xmlns:p14="http://schemas.microsoft.com/office/powerpoint/2010/main" val="205445417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66438344"/>
              </p:ext>
            </p:extLst>
          </p:nvPr>
        </p:nvGraphicFramePr>
        <p:xfrm>
          <a:off x="228600" y="1463040"/>
          <a:ext cx="8686800" cy="2926080"/>
        </p:xfrm>
        <a:graphic>
          <a:graphicData uri="http://schemas.openxmlformats.org/drawingml/2006/table">
            <a:tbl>
              <a:tblPr firstRow="1" bandRow="1">
                <a:tableStyleId>{7E9639D4-E3E2-4D34-9284-5A2195B3D0D7}</a:tableStyleId>
              </a:tblPr>
              <a:tblGrid>
                <a:gridCol w="2429360"/>
                <a:gridCol w="625744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Example</a:t>
                      </a:r>
                      <a:endParaRPr lang="en-IN" sz="1600" dirty="0">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now.year</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year: %d" % now.year);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now.month</a:t>
                      </a:r>
                      <a:endParaRPr kumimoji="0" lang="en-IN" sz="1800" kern="1200" dirty="0">
                        <a:solidFill>
                          <a:srgbClr val="D3AF86"/>
                        </a:solidFill>
                        <a:latin typeface="Consolas" panose="020B0609020204030204" pitchFamily="49"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print ("Current month: %d" % now.month)</a:t>
                      </a:r>
                    </a:p>
                  </a:txBody>
                  <a:tcPr/>
                </a:tc>
              </a:tr>
              <a:tr h="26416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now.day</a:t>
                      </a:r>
                      <a:endParaRPr kumimoji="0" lang="en-IN" sz="1800" kern="1200" dirty="0">
                        <a:solidFill>
                          <a:srgbClr val="D3AF86"/>
                        </a:solidFill>
                        <a:latin typeface="Consolas" panose="020B0609020204030204" pitchFamily="49"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print ("Current day: %d" % now.day)</a:t>
                      </a: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now.hour</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hour: %d" % now.hour)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now.minute</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minute: %d" % now.minute)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now.second</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second: %d" % now.second)</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now.microsecond</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microsecond: %d" % now.microsecond)</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bl>
          </a:graphicData>
        </a:graphic>
      </p:graphicFrame>
      <p:sp>
        <p:nvSpPr>
          <p:cNvPr id="8" name="Rectangle 7"/>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DateTime </a:t>
            </a:r>
            <a:r>
              <a:rPr lang="en-IN" sz="3600" dirty="0" smtClean="0">
                <a:solidFill>
                  <a:schemeClr val="bg1">
                    <a:lumMod val="95000"/>
                  </a:schemeClr>
                </a:solidFill>
                <a:latin typeface="Garamond" panose="02020404030301010803" pitchFamily="18" charset="0"/>
                <a:cs typeface="Arial" panose="020B0604020202020204" pitchFamily="34" charset="0"/>
              </a:rPr>
              <a:t>functions </a:t>
            </a:r>
            <a:r>
              <a:rPr lang="en-IN" sz="3600" dirty="0">
                <a:solidFill>
                  <a:schemeClr val="bg1">
                    <a:lumMod val="95000"/>
                  </a:schemeClr>
                </a:solidFill>
                <a:latin typeface="Garamond" panose="02020404030301010803" pitchFamily="18" charset="0"/>
                <a:cs typeface="Arial" panose="020B0604020202020204" pitchFamily="34" charset="0"/>
              </a:rPr>
              <a:t>and </a:t>
            </a:r>
            <a:r>
              <a:rPr lang="en-IN" sz="3600" dirty="0" smtClean="0">
                <a:solidFill>
                  <a:schemeClr val="bg1">
                    <a:lumMod val="95000"/>
                  </a:schemeClr>
                </a:solidFill>
                <a:latin typeface="Garamond" panose="02020404030301010803" pitchFamily="18" charset="0"/>
                <a:cs typeface="Arial" panose="020B0604020202020204" pitchFamily="34" charset="0"/>
              </a:rPr>
              <a:t>formats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190500" y="838200"/>
            <a:ext cx="8763000" cy="400110"/>
          </a:xfrm>
          <a:prstGeom prst="rect">
            <a:avLst/>
          </a:prstGeom>
        </p:spPr>
        <p:txBody>
          <a:bodyPr wrap="square">
            <a:spAutoFit/>
          </a:bodyPr>
          <a:lstStyle/>
          <a:p>
            <a:r>
              <a:rPr lang="en-IN" sz="2000" dirty="0">
                <a:solidFill>
                  <a:srgbClr val="D3AF86"/>
                </a:solidFill>
                <a:latin typeface="Consolas" panose="020B0609020204030204" pitchFamily="49" charset="0"/>
              </a:rPr>
              <a:t>&gt;&gt;&gt; now = datetime.datetime.now()</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0756040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and / or</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9" name="Rectangle 8"/>
          <p:cNvSpPr/>
          <p:nvPr/>
        </p:nvSpPr>
        <p:spPr>
          <a:xfrm>
            <a:off x="178872" y="762000"/>
            <a:ext cx="8786256" cy="2308324"/>
          </a:xfrm>
          <a:prstGeom prst="rect">
            <a:avLst/>
          </a:prstGeom>
          <a:solidFill>
            <a:srgbClr val="CD053E"/>
          </a:solidFill>
        </p:spPr>
        <p:txBody>
          <a:bodyPr wrap="square">
            <a:spAutoFit/>
          </a:bodyPr>
          <a:lstStyle/>
          <a:p>
            <a:r>
              <a:rPr lang="en-IN" dirty="0" smtClean="0">
                <a:solidFill>
                  <a:schemeClr val="bg1"/>
                </a:solidFill>
              </a:rPr>
              <a:t>AND</a:t>
            </a:r>
          </a:p>
          <a:p>
            <a:pPr marL="285750" indent="-285750">
              <a:buFont typeface="Arial" panose="020B0604020202020204" pitchFamily="34" charset="0"/>
              <a:buChar char="•"/>
            </a:pPr>
            <a:r>
              <a:rPr lang="en-IN" dirty="0" smtClean="0">
                <a:solidFill>
                  <a:srgbClr val="FFC000"/>
                </a:solidFill>
              </a:rPr>
              <a:t>0 </a:t>
            </a:r>
            <a:r>
              <a:rPr lang="en-IN" dirty="0">
                <a:solidFill>
                  <a:srgbClr val="FFC000"/>
                </a:solidFill>
              </a:rPr>
              <a:t>means False</a:t>
            </a:r>
          </a:p>
          <a:p>
            <a:pPr marL="285750" indent="-285750">
              <a:buFont typeface="Arial" panose="020B0604020202020204" pitchFamily="34" charset="0"/>
              <a:buChar char="•"/>
            </a:pPr>
            <a:r>
              <a:rPr lang="en-IN" dirty="0">
                <a:solidFill>
                  <a:srgbClr val="FFC000"/>
                </a:solidFill>
              </a:rPr>
              <a:t>non-zero meant True</a:t>
            </a:r>
          </a:p>
          <a:p>
            <a:pPr marL="285750" indent="-285750">
              <a:buFont typeface="Arial" panose="020B0604020202020204" pitchFamily="34" charset="0"/>
              <a:buChar char="•"/>
            </a:pPr>
            <a:r>
              <a:rPr lang="en-IN" dirty="0">
                <a:solidFill>
                  <a:srgbClr val="FFC000"/>
                </a:solidFill>
              </a:rPr>
              <a:t>empty string means </a:t>
            </a:r>
            <a:r>
              <a:rPr lang="en-IN" dirty="0" smtClean="0">
                <a:solidFill>
                  <a:srgbClr val="FFC000"/>
                </a:solidFill>
              </a:rPr>
              <a:t>False</a:t>
            </a:r>
          </a:p>
          <a:p>
            <a:r>
              <a:rPr lang="en-IN" dirty="0" smtClean="0">
                <a:solidFill>
                  <a:schemeClr val="bg1"/>
                </a:solidFill>
              </a:rPr>
              <a:t>x AND y</a:t>
            </a:r>
            <a:r>
              <a:rPr lang="en-IN" dirty="0">
                <a:solidFill>
                  <a:schemeClr val="bg1"/>
                </a:solidFill>
              </a:rPr>
              <a:t>:</a:t>
            </a:r>
          </a:p>
          <a:p>
            <a:r>
              <a:rPr lang="en-IN" dirty="0" smtClean="0">
                <a:solidFill>
                  <a:schemeClr val="bg1"/>
                </a:solidFill>
              </a:rPr>
              <a:t>-----------</a:t>
            </a:r>
          </a:p>
          <a:p>
            <a:r>
              <a:rPr lang="en-IN" dirty="0" smtClean="0"/>
              <a:t>e.g. </a:t>
            </a:r>
            <a:r>
              <a:rPr lang="en-IN" dirty="0">
                <a:solidFill>
                  <a:srgbClr val="F79A32"/>
                </a:solidFill>
                <a:latin typeface="Consolas" panose="020B0609020204030204" pitchFamily="49" charset="0"/>
              </a:rPr>
              <a:t>0 </a:t>
            </a:r>
            <a:r>
              <a:rPr lang="en-IN" dirty="0" smtClean="0">
                <a:solidFill>
                  <a:srgbClr val="F79A32"/>
                </a:solidFill>
                <a:latin typeface="Consolas" panose="020B0609020204030204" pitchFamily="49" charset="0"/>
              </a:rPr>
              <a:t>AND 20 </a:t>
            </a:r>
            <a:r>
              <a:rPr lang="en-IN" dirty="0">
                <a:solidFill>
                  <a:srgbClr val="D3AF86"/>
                </a:solidFill>
                <a:latin typeface="Consolas" panose="020B0609020204030204" pitchFamily="49" charset="0"/>
              </a:rPr>
              <a:t>#</a:t>
            </a:r>
            <a:r>
              <a:rPr lang="en-IN" dirty="0">
                <a:solidFill>
                  <a:srgbClr val="92D050"/>
                </a:solidFill>
                <a:latin typeface="Consolas" panose="020B0609020204030204" pitchFamily="49" charset="0"/>
              </a:rPr>
              <a:t>0</a:t>
            </a:r>
          </a:p>
          <a:p>
            <a:r>
              <a:rPr lang="en-IN" dirty="0">
                <a:solidFill>
                  <a:schemeClr val="bg1"/>
                </a:solidFill>
              </a:rPr>
              <a:t>if x is </a:t>
            </a:r>
            <a:r>
              <a:rPr lang="en-IN" dirty="0" smtClean="0">
                <a:solidFill>
                  <a:schemeClr val="bg1"/>
                </a:solidFill>
              </a:rPr>
              <a:t>evaluates </a:t>
            </a:r>
            <a:r>
              <a:rPr lang="en-IN" dirty="0">
                <a:solidFill>
                  <a:schemeClr val="bg1"/>
                </a:solidFill>
              </a:rPr>
              <a:t>to False then return x otherwise return y</a:t>
            </a:r>
          </a:p>
        </p:txBody>
      </p:sp>
      <p:sp>
        <p:nvSpPr>
          <p:cNvPr id="15" name="Rectangle 14"/>
          <p:cNvSpPr/>
          <p:nvPr/>
        </p:nvSpPr>
        <p:spPr>
          <a:xfrm>
            <a:off x="178872" y="3505200"/>
            <a:ext cx="8786256" cy="2308324"/>
          </a:xfrm>
          <a:prstGeom prst="rect">
            <a:avLst/>
          </a:prstGeom>
          <a:solidFill>
            <a:srgbClr val="CD053E"/>
          </a:solidFill>
        </p:spPr>
        <p:txBody>
          <a:bodyPr wrap="square">
            <a:spAutoFit/>
          </a:bodyPr>
          <a:lstStyle/>
          <a:p>
            <a:r>
              <a:rPr lang="en-IN" dirty="0" smtClean="0">
                <a:solidFill>
                  <a:schemeClr val="bg1"/>
                </a:solidFill>
              </a:rPr>
              <a:t>OR</a:t>
            </a:r>
          </a:p>
          <a:p>
            <a:pPr marL="285750" indent="-285750">
              <a:buFont typeface="Arial" panose="020B0604020202020204" pitchFamily="34" charset="0"/>
              <a:buChar char="•"/>
            </a:pPr>
            <a:r>
              <a:rPr lang="en-IN" dirty="0" smtClean="0">
                <a:solidFill>
                  <a:srgbClr val="FFC000"/>
                </a:solidFill>
              </a:rPr>
              <a:t>0 </a:t>
            </a:r>
            <a:r>
              <a:rPr lang="en-IN" dirty="0">
                <a:solidFill>
                  <a:srgbClr val="FFC000"/>
                </a:solidFill>
              </a:rPr>
              <a:t>means False</a:t>
            </a:r>
          </a:p>
          <a:p>
            <a:pPr marL="285750" indent="-285750">
              <a:buFont typeface="Arial" panose="020B0604020202020204" pitchFamily="34" charset="0"/>
              <a:buChar char="•"/>
            </a:pPr>
            <a:r>
              <a:rPr lang="en-IN" dirty="0">
                <a:solidFill>
                  <a:srgbClr val="FFC000"/>
                </a:solidFill>
              </a:rPr>
              <a:t>non-zero meant True</a:t>
            </a:r>
          </a:p>
          <a:p>
            <a:pPr marL="285750" indent="-285750">
              <a:buFont typeface="Arial" panose="020B0604020202020204" pitchFamily="34" charset="0"/>
              <a:buChar char="•"/>
            </a:pPr>
            <a:r>
              <a:rPr lang="en-IN" dirty="0">
                <a:solidFill>
                  <a:srgbClr val="FFC000"/>
                </a:solidFill>
              </a:rPr>
              <a:t>empty string means </a:t>
            </a:r>
            <a:r>
              <a:rPr lang="en-IN" dirty="0" smtClean="0">
                <a:solidFill>
                  <a:srgbClr val="FFC000"/>
                </a:solidFill>
              </a:rPr>
              <a:t>False</a:t>
            </a:r>
          </a:p>
          <a:p>
            <a:r>
              <a:rPr lang="en-IN" dirty="0" smtClean="0">
                <a:solidFill>
                  <a:schemeClr val="bg1"/>
                </a:solidFill>
              </a:rPr>
              <a:t>x OR y</a:t>
            </a:r>
            <a:r>
              <a:rPr lang="en-IN" dirty="0">
                <a:solidFill>
                  <a:schemeClr val="bg1"/>
                </a:solidFill>
              </a:rPr>
              <a:t>:</a:t>
            </a:r>
          </a:p>
          <a:p>
            <a:r>
              <a:rPr lang="en-IN" dirty="0" smtClean="0">
                <a:solidFill>
                  <a:schemeClr val="bg1"/>
                </a:solidFill>
              </a:rPr>
              <a:t>----------</a:t>
            </a:r>
          </a:p>
          <a:p>
            <a:r>
              <a:rPr lang="en-IN" dirty="0" smtClean="0"/>
              <a:t>e.g. </a:t>
            </a:r>
            <a:r>
              <a:rPr lang="en-IN" dirty="0">
                <a:solidFill>
                  <a:srgbClr val="F79A32"/>
                </a:solidFill>
                <a:latin typeface="Consolas" panose="020B0609020204030204" pitchFamily="49" charset="0"/>
              </a:rPr>
              <a:t>0 </a:t>
            </a:r>
            <a:r>
              <a:rPr lang="en-IN" dirty="0" smtClean="0">
                <a:solidFill>
                  <a:srgbClr val="F79A32"/>
                </a:solidFill>
                <a:latin typeface="Consolas" panose="020B0609020204030204" pitchFamily="49" charset="0"/>
              </a:rPr>
              <a:t>OR 20 </a:t>
            </a:r>
            <a:r>
              <a:rPr lang="en-IN" dirty="0" smtClean="0">
                <a:solidFill>
                  <a:srgbClr val="D3AF86"/>
                </a:solidFill>
                <a:latin typeface="Consolas" panose="020B0609020204030204" pitchFamily="49" charset="0"/>
              </a:rPr>
              <a:t>#</a:t>
            </a:r>
            <a:r>
              <a:rPr lang="en-IN" dirty="0">
                <a:solidFill>
                  <a:srgbClr val="92D050"/>
                </a:solidFill>
                <a:latin typeface="Consolas" panose="020B0609020204030204" pitchFamily="49" charset="0"/>
              </a:rPr>
              <a:t>20</a:t>
            </a:r>
          </a:p>
          <a:p>
            <a:r>
              <a:rPr lang="en-IN" dirty="0">
                <a:solidFill>
                  <a:schemeClr val="bg1"/>
                </a:solidFill>
              </a:rPr>
              <a:t>if x is evaluates to True then returns x otherwise returns y</a:t>
            </a:r>
          </a:p>
        </p:txBody>
      </p:sp>
    </p:spTree>
    <p:extLst>
      <p:ext uri="{BB962C8B-B14F-4D97-AF65-F5344CB8AC3E}">
        <p14:creationId xmlns:p14="http://schemas.microsoft.com/office/powerpoint/2010/main" val="17529741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57906524"/>
              </p:ext>
            </p:extLst>
          </p:nvPr>
        </p:nvGraphicFramePr>
        <p:xfrm>
          <a:off x="228600" y="1463040"/>
          <a:ext cx="8724900" cy="4409440"/>
        </p:xfrm>
        <a:graphic>
          <a:graphicData uri="http://schemas.openxmlformats.org/drawingml/2006/table">
            <a:tbl>
              <a:tblPr firstRow="1" bandRow="1">
                <a:tableStyleId>{7E9639D4-E3E2-4D34-9284-5A2195B3D0D7}</a:tableStyleId>
              </a:tblPr>
              <a:tblGrid>
                <a:gridCol w="1707695"/>
                <a:gridCol w="7017205"/>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Description</a:t>
                      </a:r>
                      <a:endParaRPr lang="en-IN" sz="1600" dirty="0">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%a</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Abbreviated weekday name.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%A</a:t>
                      </a:r>
                      <a:endParaRPr kumimoji="0" lang="en-IN" sz="1800" kern="1200" dirty="0">
                        <a:solidFill>
                          <a:srgbClr val="D3AF86"/>
                        </a:solidFill>
                        <a:latin typeface="Consolas" panose="020B0609020204030204" pitchFamily="49"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Full weekday name.</a:t>
                      </a:r>
                    </a:p>
                  </a:txBody>
                  <a:tcPr/>
                </a:tc>
              </a:tr>
              <a:tr h="26416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%b</a:t>
                      </a:r>
                      <a:endParaRPr kumimoji="0" lang="en-IN" sz="1800" kern="1200" dirty="0">
                        <a:solidFill>
                          <a:srgbClr val="D3AF86"/>
                        </a:solidFill>
                        <a:latin typeface="Consolas" panose="020B0609020204030204" pitchFamily="49"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Abbreviated month name.</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rgbClr val="D3AF86"/>
                          </a:solidFill>
                          <a:latin typeface="Consolas" panose="020B0609020204030204" pitchFamily="49" charset="0"/>
                          <a:ea typeface="+mn-ea"/>
                          <a:cs typeface="+mn-cs"/>
                        </a:rPr>
                        <a:t>%B</a:t>
                      </a: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Full month name.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%c</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date and time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%d</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Day of the month as a decimal number [01,31].</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%m</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Month number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%y</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Year without century</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%Y</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Year with century</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%x</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date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%X</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time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bl>
          </a:graphicData>
        </a:graphic>
      </p:graphicFrame>
      <p:sp>
        <p:nvSpPr>
          <p:cNvPr id="8" name="Rectangle 7"/>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DateTime </a:t>
            </a:r>
            <a:r>
              <a:rPr lang="en-IN" sz="3600" dirty="0" smtClean="0">
                <a:solidFill>
                  <a:schemeClr val="bg1">
                    <a:lumMod val="95000"/>
                  </a:schemeClr>
                </a:solidFill>
                <a:latin typeface="Garamond" panose="02020404030301010803" pitchFamily="18" charset="0"/>
                <a:cs typeface="Arial" panose="020B0604020202020204" pitchFamily="34" charset="0"/>
              </a:rPr>
              <a:t>functions </a:t>
            </a:r>
            <a:r>
              <a:rPr lang="en-IN" sz="3600" dirty="0">
                <a:solidFill>
                  <a:schemeClr val="bg1">
                    <a:lumMod val="95000"/>
                  </a:schemeClr>
                </a:solidFill>
                <a:latin typeface="Garamond" panose="02020404030301010803" pitchFamily="18" charset="0"/>
                <a:cs typeface="Arial" panose="020B0604020202020204" pitchFamily="34" charset="0"/>
              </a:rPr>
              <a:t>and </a:t>
            </a:r>
            <a:r>
              <a:rPr lang="en-IN" sz="3600" dirty="0" smtClean="0">
                <a:solidFill>
                  <a:schemeClr val="bg1">
                    <a:lumMod val="95000"/>
                  </a:schemeClr>
                </a:solidFill>
                <a:latin typeface="Garamond" panose="02020404030301010803" pitchFamily="18" charset="0"/>
                <a:cs typeface="Arial" panose="020B0604020202020204" pitchFamily="34" charset="0"/>
              </a:rPr>
              <a:t>formats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190500" y="838200"/>
            <a:ext cx="8763000" cy="400110"/>
          </a:xfrm>
          <a:prstGeom prst="rect">
            <a:avLst/>
          </a:prstGeom>
        </p:spPr>
        <p:txBody>
          <a:bodyPr wrap="square">
            <a:spAutoFit/>
          </a:bodyPr>
          <a:lstStyle/>
          <a:p>
            <a:r>
              <a:rPr lang="en-IN" sz="2000" dirty="0">
                <a:solidFill>
                  <a:srgbClr val="D3AF86"/>
                </a:solidFill>
                <a:latin typeface="Consolas" panose="020B0609020204030204" pitchFamily="49" charset="0"/>
              </a:rPr>
              <a:t>&gt;&gt;&gt; now = datetime.datetime.now()</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6914887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85005916"/>
              </p:ext>
            </p:extLst>
          </p:nvPr>
        </p:nvGraphicFramePr>
        <p:xfrm>
          <a:off x="228600" y="1463040"/>
          <a:ext cx="8724900" cy="4038600"/>
        </p:xfrm>
        <a:graphic>
          <a:graphicData uri="http://schemas.openxmlformats.org/drawingml/2006/table">
            <a:tbl>
              <a:tblPr firstRow="1" bandRow="1">
                <a:tableStyleId>{7E9639D4-E3E2-4D34-9284-5A2195B3D0D7}</a:tableStyleId>
              </a:tblPr>
              <a:tblGrid>
                <a:gridCol w="1538750"/>
                <a:gridCol w="718615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Description</a:t>
                      </a:r>
                      <a:endParaRPr lang="en-IN" sz="1600" dirty="0">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%w</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Weekday number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%W</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Week number of the year (Monday as the first day of the week)</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26416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%U</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Week number of the year (Sunday as the first day of the week)</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%j</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Day of the year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%H</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24-hour clock</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%I</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12-hour clock</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rgbClr val="D3AF86"/>
                          </a:solidFill>
                          <a:latin typeface="Consolas" panose="020B0609020204030204" pitchFamily="49" charset="0"/>
                          <a:ea typeface="+mn-ea"/>
                          <a:cs typeface="+mn-cs"/>
                        </a:rPr>
                        <a:t>%M</a:t>
                      </a:r>
                    </a:p>
                  </a:txBody>
                  <a:tcPr/>
                </a:tc>
                <a:tc>
                  <a:txBody>
                    <a:bodyPr/>
                    <a:lstStyle/>
                    <a:p>
                      <a:r>
                        <a:rPr lang="pt-BR" sz="1800" dirty="0" smtClean="0">
                          <a:solidFill>
                            <a:schemeClr val="bg2">
                              <a:lumMod val="50000"/>
                            </a:schemeClr>
                          </a:solidFill>
                          <a:latin typeface="Arial" panose="020B0604020202020204" pitchFamily="34" charset="0"/>
                          <a:cs typeface="Arial" panose="020B0604020202020204" pitchFamily="34" charset="0"/>
                        </a:rPr>
                        <a:t>Minute number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%p</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either AM or PM.</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%S</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Second number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8" name="Rectangle 7"/>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DateTime </a:t>
            </a:r>
            <a:r>
              <a:rPr lang="en-IN" sz="3600" dirty="0" smtClean="0">
                <a:solidFill>
                  <a:schemeClr val="bg1">
                    <a:lumMod val="95000"/>
                  </a:schemeClr>
                </a:solidFill>
                <a:latin typeface="Garamond" panose="02020404030301010803" pitchFamily="18" charset="0"/>
                <a:cs typeface="Arial" panose="020B0604020202020204" pitchFamily="34" charset="0"/>
              </a:rPr>
              <a:t>functions </a:t>
            </a:r>
            <a:r>
              <a:rPr lang="en-IN" sz="3600" dirty="0">
                <a:solidFill>
                  <a:schemeClr val="bg1">
                    <a:lumMod val="95000"/>
                  </a:schemeClr>
                </a:solidFill>
                <a:latin typeface="Garamond" panose="02020404030301010803" pitchFamily="18" charset="0"/>
                <a:cs typeface="Arial" panose="020B0604020202020204" pitchFamily="34" charset="0"/>
              </a:rPr>
              <a:t>and </a:t>
            </a:r>
            <a:r>
              <a:rPr lang="en-IN" sz="3600" dirty="0" smtClean="0">
                <a:solidFill>
                  <a:schemeClr val="bg1">
                    <a:lumMod val="95000"/>
                  </a:schemeClr>
                </a:solidFill>
                <a:latin typeface="Garamond" panose="02020404030301010803" pitchFamily="18" charset="0"/>
                <a:cs typeface="Arial" panose="020B0604020202020204" pitchFamily="34" charset="0"/>
              </a:rPr>
              <a:t>formats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190500" y="838200"/>
            <a:ext cx="8763000" cy="400110"/>
          </a:xfrm>
          <a:prstGeom prst="rect">
            <a:avLst/>
          </a:prstGeom>
        </p:spPr>
        <p:txBody>
          <a:bodyPr wrap="square">
            <a:spAutoFit/>
          </a:bodyPr>
          <a:lstStyle/>
          <a:p>
            <a:r>
              <a:rPr lang="en-IN" sz="2000" dirty="0">
                <a:solidFill>
                  <a:srgbClr val="D3AF86"/>
                </a:solidFill>
                <a:latin typeface="Consolas" panose="020B0609020204030204" pitchFamily="49" charset="0"/>
              </a:rPr>
              <a:t>&gt;&gt;&gt; now = datetime.datetime.now()</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8613538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a:solidFill>
                  <a:srgbClr val="DFD72D"/>
                </a:solidFill>
              </a:rPr>
              <a:t>arithmetic operators</a:t>
            </a:r>
            <a:endParaRPr lang="en-US" sz="5000" dirty="0">
              <a:solidFill>
                <a:srgbClr val="DFD72D"/>
              </a:solidFill>
            </a:endParaRPr>
          </a:p>
        </p:txBody>
      </p:sp>
      <p:sp>
        <p:nvSpPr>
          <p:cNvPr id="3" name="Rectangle 2"/>
          <p:cNvSpPr/>
          <p:nvPr/>
        </p:nvSpPr>
        <p:spPr>
          <a:xfrm>
            <a:off x="140525" y="3048000"/>
            <a:ext cx="8839200" cy="707886"/>
          </a:xfrm>
          <a:prstGeom prst="rect">
            <a:avLst/>
          </a:prstGeom>
          <a:solidFill>
            <a:schemeClr val="bg1"/>
          </a:solidFill>
        </p:spPr>
        <p:txBody>
          <a:bodyPr wrap="square">
            <a:spAutoFit/>
          </a:bodyPr>
          <a:lstStyle/>
          <a:p>
            <a:r>
              <a:rPr lang="en-IN" sz="2000" dirty="0">
                <a:solidFill>
                  <a:schemeClr val="accent2">
                    <a:lumMod val="50000"/>
                  </a:schemeClr>
                </a:solidFill>
                <a:latin typeface="Calibri" panose="020F0502020204030204" pitchFamily="34" charset="0"/>
                <a:cs typeface="Calibri" panose="020F0502020204030204" pitchFamily="34" charset="0"/>
              </a:rPr>
              <a:t>Arithmetic Operators perform various arithmetic calculations like addition, subtraction, multiplication, division, %modulus, exponent, etc.</a:t>
            </a:r>
          </a:p>
        </p:txBody>
      </p:sp>
      <p:sp>
        <p:nvSpPr>
          <p:cNvPr id="5" name="Rectangle 4"/>
          <p:cNvSpPr/>
          <p:nvPr/>
        </p:nvSpPr>
        <p:spPr>
          <a:xfrm>
            <a:off x="381000" y="3908286"/>
            <a:ext cx="8610600" cy="1046440"/>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a:solidFill>
                  <a:srgbClr val="F79A32"/>
                </a:solidFill>
                <a:latin typeface="Consolas" panose="020B0609020204030204" pitchFamily="49" charset="0"/>
              </a:rPr>
              <a:t>13</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#without </a:t>
            </a:r>
            <a:r>
              <a:rPr lang="en-IN" sz="2000" dirty="0">
                <a:solidFill>
                  <a:srgbClr val="D3AF86"/>
                </a:solidFill>
                <a:latin typeface="Consolas" panose="020B0609020204030204" pitchFamily="49" charset="0"/>
              </a:rPr>
              <a:t>rounding-up. 3.25</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a:t>
            </a:r>
            <a:r>
              <a:rPr lang="en-IN" sz="2000" dirty="0">
                <a:solidFill>
                  <a:srgbClr val="F79A32"/>
                </a:solidFill>
                <a:latin typeface="Consolas" panose="020B0609020204030204" pitchFamily="49" charset="0"/>
              </a:rPr>
              <a:t>13</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a:solidFill>
                  <a:srgbClr val="D3AF86"/>
                </a:solidFill>
                <a:latin typeface="Consolas" panose="020B0609020204030204" pitchFamily="49" charset="0"/>
              </a:rPr>
              <a:t>with</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rounding-up to nearest value. - </a:t>
            </a:r>
            <a:r>
              <a:rPr lang="en-IN" sz="2000" dirty="0">
                <a:solidFill>
                  <a:srgbClr val="F79A32"/>
                </a:solidFill>
                <a:latin typeface="Consolas" panose="020B0609020204030204" pitchFamily="49" charset="0"/>
              </a:rPr>
              <a:t>3</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475395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membership</a:t>
            </a:r>
            <a:r>
              <a:rPr lang="en-IN" sz="5400" i="0" dirty="0" smtClean="0"/>
              <a:t> </a:t>
            </a:r>
            <a:r>
              <a:rPr lang="en-IN" sz="5000" dirty="0" smtClean="0">
                <a:solidFill>
                  <a:srgbClr val="DFD72D"/>
                </a:solidFill>
              </a:rPr>
              <a:t>operators</a:t>
            </a:r>
            <a:endParaRPr lang="en-US" sz="5000" dirty="0">
              <a:solidFill>
                <a:srgbClr val="DFD72D"/>
              </a:solidFill>
            </a:endParaRPr>
          </a:p>
        </p:txBody>
      </p:sp>
      <p:sp>
        <p:nvSpPr>
          <p:cNvPr id="5" name="Rectangle 4"/>
          <p:cNvSpPr/>
          <p:nvPr/>
        </p:nvSpPr>
        <p:spPr>
          <a:xfrm>
            <a:off x="152400" y="3048000"/>
            <a:ext cx="8839200" cy="1015663"/>
          </a:xfrm>
          <a:prstGeom prst="rect">
            <a:avLst/>
          </a:prstGeom>
          <a:solidFill>
            <a:schemeClr val="bg1"/>
          </a:solidFill>
        </p:spPr>
        <p:txBody>
          <a:bodyPr wrap="square">
            <a:spAutoFit/>
          </a:bodyPr>
          <a:lstStyle/>
          <a:p>
            <a:pPr algn="just"/>
            <a:r>
              <a:rPr lang="en-IN" sz="2000" dirty="0">
                <a:solidFill>
                  <a:schemeClr val="accent2">
                    <a:lumMod val="50000"/>
                  </a:schemeClr>
                </a:solidFill>
                <a:latin typeface="Calibri" panose="020F0502020204030204" pitchFamily="34" charset="0"/>
                <a:cs typeface="Calibri" panose="020F0502020204030204" pitchFamily="34" charset="0"/>
              </a:rPr>
              <a:t>These operators test for membership in a sequence such as lists, strings or tuples. There are two membership operators that are used in Python. </a:t>
            </a:r>
            <a:r>
              <a:rPr lang="en-IN" sz="2000" dirty="0" smtClean="0">
                <a:solidFill>
                  <a:schemeClr val="accent2">
                    <a:lumMod val="50000"/>
                  </a:schemeClr>
                </a:solidFill>
                <a:latin typeface="Calibri" panose="020F0502020204030204" pitchFamily="34" charset="0"/>
                <a:cs typeface="Calibri" panose="020F0502020204030204" pitchFamily="34" charset="0"/>
              </a:rPr>
              <a:t>(</a:t>
            </a:r>
            <a:r>
              <a:rPr lang="en-IN" sz="2000" dirty="0">
                <a:solidFill>
                  <a:schemeClr val="accent2">
                    <a:lumMod val="50000"/>
                  </a:schemeClr>
                </a:solidFill>
                <a:latin typeface="Calibri" panose="020F0502020204030204" pitchFamily="34" charset="0"/>
                <a:cs typeface="Calibri" panose="020F0502020204030204" pitchFamily="34" charset="0"/>
              </a:rPr>
              <a:t>in, not in). It gives the result based on the variable present in specified sequence or </a:t>
            </a:r>
            <a:r>
              <a:rPr lang="en-IN" sz="2000" dirty="0" smtClean="0">
                <a:solidFill>
                  <a:schemeClr val="accent2">
                    <a:lumMod val="50000"/>
                  </a:schemeClr>
                </a:solidFill>
                <a:latin typeface="Calibri" panose="020F0502020204030204" pitchFamily="34" charset="0"/>
                <a:cs typeface="Calibri" panose="020F0502020204030204" pitchFamily="34" charset="0"/>
              </a:rPr>
              <a:t>string</a:t>
            </a:r>
            <a:endParaRPr lang="en-IN" sz="20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63364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smtClean="0"/>
              <a:t>ternary operator</a:t>
            </a:r>
            <a:endParaRPr lang="en-US" dirty="0"/>
          </a:p>
        </p:txBody>
      </p:sp>
    </p:spTree>
    <p:extLst>
      <p:ext uri="{BB962C8B-B14F-4D97-AF65-F5344CB8AC3E}">
        <p14:creationId xmlns:p14="http://schemas.microsoft.com/office/powerpoint/2010/main" val="390278985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1323439"/>
          </a:xfrm>
          <a:prstGeom prst="rect">
            <a:avLst/>
          </a:prstGeom>
        </p:spPr>
        <p:txBody>
          <a:bodyPr wrap="square">
            <a:spAutoFit/>
          </a:bodyPr>
          <a:lstStyle/>
          <a:p>
            <a:r>
              <a:rPr lang="en-IN" sz="2200" b="1" dirty="0">
                <a:solidFill>
                  <a:srgbClr val="FF6262"/>
                </a:solidFill>
                <a:latin typeface="Consolas" panose="020B0609020204030204" pitchFamily="49" charset="0"/>
              </a:rPr>
              <a:t>Ternary</a:t>
            </a:r>
            <a:r>
              <a:rPr lang="en-IN" dirty="0">
                <a:latin typeface="Arial" panose="020B0604020202020204" pitchFamily="34" charset="0"/>
                <a:cs typeface="Arial" panose="020B0604020202020204" pitchFamily="34" charset="0"/>
              </a:rPr>
              <a:t> </a:t>
            </a:r>
            <a:r>
              <a:rPr lang="en-IN" sz="2200" b="1" dirty="0">
                <a:solidFill>
                  <a:srgbClr val="FF6262"/>
                </a:solidFill>
                <a:latin typeface="Consolas" panose="020B0609020204030204" pitchFamily="49" charset="0"/>
              </a:rPr>
              <a:t>operators</a:t>
            </a:r>
            <a:r>
              <a:rPr lang="en-IN" dirty="0">
                <a:latin typeface="Arial" panose="020B0604020202020204" pitchFamily="34" charset="0"/>
                <a:cs typeface="Arial" panose="020B0604020202020204" pitchFamily="34" charset="0"/>
              </a:rPr>
              <a:t> also known as conditional expressions are operators that evaluate something based on a condition being true or false. It simply allows to test a condition in a single line replacing the multiline </a:t>
            </a:r>
            <a:r>
              <a:rPr lang="en-IN" sz="2200" b="1" dirty="0">
                <a:solidFill>
                  <a:srgbClr val="FF6262"/>
                </a:solidFill>
                <a:latin typeface="Consolas" panose="020B0609020204030204" pitchFamily="49" charset="0"/>
              </a:rPr>
              <a:t>if-else</a:t>
            </a:r>
            <a:r>
              <a:rPr lang="en-IN" dirty="0">
                <a:latin typeface="Arial" panose="020B0604020202020204" pitchFamily="34" charset="0"/>
                <a:cs typeface="Arial" panose="020B0604020202020204" pitchFamily="34" charset="0"/>
              </a:rPr>
              <a:t> making the code compact.</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user define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228600" y="2286000"/>
            <a:ext cx="8686800" cy="369332"/>
          </a:xfrm>
          <a:prstGeom prst="rect">
            <a:avLst/>
          </a:prstGeom>
          <a:solidFill>
            <a:srgbClr val="2E3032"/>
          </a:solidFill>
        </p:spPr>
        <p:txBody>
          <a:bodyPr wrap="square">
            <a:spAutoFit/>
          </a:bodyPr>
          <a:lstStyle/>
          <a:p>
            <a:r>
              <a:rPr lang="en-IN" dirty="0">
                <a:solidFill>
                  <a:srgbClr val="D3AF86"/>
                </a:solidFill>
                <a:latin typeface="Consolas" panose="020B0609020204030204" pitchFamily="49" charset="0"/>
              </a:rPr>
              <a:t>[on_true] </a:t>
            </a:r>
            <a:r>
              <a:rPr lang="en-IN" dirty="0">
                <a:solidFill>
                  <a:srgbClr val="98676A"/>
                </a:solidFill>
                <a:latin typeface="Consolas" panose="020B0609020204030204" pitchFamily="49" charset="0"/>
              </a:rPr>
              <a:t>if</a:t>
            </a:r>
            <a:r>
              <a:rPr lang="en-IN" dirty="0">
                <a:solidFill>
                  <a:srgbClr val="D3AF86"/>
                </a:solidFill>
                <a:latin typeface="Consolas" panose="020B0609020204030204" pitchFamily="49" charset="0"/>
              </a:rPr>
              <a:t> [expression] </a:t>
            </a:r>
            <a:r>
              <a:rPr lang="en-IN" dirty="0">
                <a:solidFill>
                  <a:srgbClr val="98676A"/>
                </a:solidFill>
                <a:latin typeface="Consolas" panose="020B0609020204030204" pitchFamily="49" charset="0"/>
              </a:rPr>
              <a:t>else</a:t>
            </a:r>
            <a:r>
              <a:rPr lang="en-IN" dirty="0">
                <a:solidFill>
                  <a:srgbClr val="D3AF86"/>
                </a:solidFill>
                <a:latin typeface="Consolas" panose="020B0609020204030204" pitchFamily="49" charset="0"/>
              </a:rPr>
              <a:t> [on_false]</a:t>
            </a:r>
            <a:endParaRPr lang="en-IN" b="0" dirty="0">
              <a:solidFill>
                <a:srgbClr val="D3AF86"/>
              </a:solidFill>
              <a:effectLst/>
              <a:latin typeface="Consolas" panose="020B0609020204030204" pitchFamily="49" charset="0"/>
            </a:endParaRPr>
          </a:p>
        </p:txBody>
      </p:sp>
      <p:sp>
        <p:nvSpPr>
          <p:cNvPr id="9" name="Rectangle 8"/>
          <p:cNvSpPr/>
          <p:nvPr/>
        </p:nvSpPr>
        <p:spPr>
          <a:xfrm>
            <a:off x="228600" y="3048000"/>
            <a:ext cx="8686800" cy="707886"/>
          </a:xfrm>
          <a:prstGeom prst="rect">
            <a:avLst/>
          </a:prstGeom>
        </p:spPr>
        <p:txBody>
          <a:bodyPr wrap="square">
            <a:spAutoFit/>
          </a:bodyPr>
          <a:lstStyle/>
          <a:p>
            <a:r>
              <a:rPr lang="es-ES"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a</a:t>
            </a:r>
            <a:r>
              <a:rPr lang="en-IN" sz="2000" dirty="0">
                <a:solidFill>
                  <a:srgbClr val="D3AF86"/>
                </a:solidFill>
                <a:latin typeface="Consolas" panose="020B0609020204030204" pitchFamily="49" charset="0"/>
              </a:rPr>
              <a:t>, b = </a:t>
            </a:r>
            <a:r>
              <a:rPr lang="en-IN" sz="2000" dirty="0">
                <a:solidFill>
                  <a:srgbClr val="F79A32"/>
                </a:solidFill>
                <a:latin typeface="Consolas" panose="020B0609020204030204" pitchFamily="49" charset="0"/>
              </a:rPr>
              <a:t>20</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20</a:t>
            </a:r>
            <a:endParaRPr lang="en-IN" sz="2000" dirty="0">
              <a:solidFill>
                <a:srgbClr val="D3AF86"/>
              </a:solidFill>
              <a:latin typeface="Consolas" panose="020B0609020204030204" pitchFamily="49" charset="0"/>
            </a:endParaRPr>
          </a:p>
          <a:p>
            <a:r>
              <a:rPr lang="es-ES" sz="2000" dirty="0">
                <a:solidFill>
                  <a:srgbClr val="D3AF86"/>
                </a:solidFill>
                <a:latin typeface="Consolas" panose="020B0609020204030204" pitchFamily="49" charset="0"/>
              </a:rPr>
              <a:t>&gt;&gt;&gt; </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if</a:t>
            </a:r>
            <a:r>
              <a:rPr lang="en-IN" sz="2000" dirty="0">
                <a:solidFill>
                  <a:srgbClr val="D3AF86"/>
                </a:solidFill>
                <a:latin typeface="Consolas" panose="020B0609020204030204" pitchFamily="49" charset="0"/>
              </a:rPr>
              <a:t> a==b </a:t>
            </a:r>
            <a:r>
              <a:rPr lang="en-IN" sz="2000" dirty="0">
                <a:solidFill>
                  <a:srgbClr val="98676A"/>
                </a:solidFill>
                <a:latin typeface="Consolas" panose="020B0609020204030204" pitchFamily="49" charset="0"/>
              </a:rPr>
              <a:t>else</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False</a:t>
            </a:r>
            <a:r>
              <a:rPr lang="en-IN" sz="2000" dirty="0" smtClean="0">
                <a:solidFill>
                  <a:srgbClr val="D3AF86"/>
                </a:solidFill>
                <a:latin typeface="Consolas" panose="020B0609020204030204" pitchFamily="49" charset="0"/>
              </a:rPr>
              <a:t>)  #</a:t>
            </a:r>
            <a:r>
              <a:rPr lang="en-IN" sz="2000" dirty="0" smtClean="0">
                <a:solidFill>
                  <a:srgbClr val="92D050"/>
                </a:solidFill>
                <a:latin typeface="Consolas" panose="020B0609020204030204" pitchFamily="49" charset="0"/>
              </a:rPr>
              <a:t>True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23853019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p:cNvGrpSpPr/>
          <p:nvPr/>
        </p:nvGrpSpPr>
        <p:grpSpPr>
          <a:xfrm>
            <a:off x="76200" y="76200"/>
            <a:ext cx="3956462" cy="2514600"/>
            <a:chOff x="794033" y="2895600"/>
            <a:chExt cx="4941073" cy="3429001"/>
          </a:xfrm>
          <a:solidFill>
            <a:schemeClr val="bg2">
              <a:lumMod val="50000"/>
            </a:schemeClr>
          </a:solidFill>
        </p:grpSpPr>
        <p:pic>
          <p:nvPicPr>
            <p:cNvPr id="3" name="Picture 2"/>
            <p:cNvPicPr>
              <a:picLocks noChangeAspect="1"/>
            </p:cNvPicPr>
            <p:nvPr/>
          </p:nvPicPr>
          <p:blipFill>
            <a:blip r:embed="rId2"/>
            <a:stretch>
              <a:fillRect/>
            </a:stretch>
          </p:blipFill>
          <p:spPr>
            <a:xfrm>
              <a:off x="1656295" y="2895600"/>
              <a:ext cx="4078811" cy="3429001"/>
            </a:xfrm>
            <a:prstGeom prst="rect">
              <a:avLst/>
            </a:prstGeom>
            <a:grpFill/>
          </p:spPr>
        </p:pic>
        <p:grpSp>
          <p:nvGrpSpPr>
            <p:cNvPr id="38" name="Group 37"/>
            <p:cNvGrpSpPr/>
            <p:nvPr/>
          </p:nvGrpSpPr>
          <p:grpSpPr>
            <a:xfrm>
              <a:off x="4512844" y="3638550"/>
              <a:ext cx="720000" cy="1668362"/>
              <a:chOff x="4512845" y="3638550"/>
              <a:chExt cx="821155" cy="1668362"/>
            </a:xfrm>
            <a:grpFill/>
          </p:grpSpPr>
          <p:cxnSp>
            <p:nvCxnSpPr>
              <p:cNvPr id="30" name="Straight Connector 29"/>
              <p:cNvCxnSpPr/>
              <p:nvPr/>
            </p:nvCxnSpPr>
            <p:spPr>
              <a:xfrm>
                <a:off x="4512845" y="5301344"/>
                <a:ext cx="821155" cy="0"/>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324475" y="3638550"/>
                <a:ext cx="0" cy="1668362"/>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4739005" y="3638550"/>
                <a:ext cx="585470" cy="0"/>
              </a:xfrm>
              <a:prstGeom prst="straightConnector1">
                <a:avLst/>
              </a:prstGeom>
              <a:grpFill/>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flipH="1">
              <a:off x="794033" y="4038600"/>
              <a:ext cx="1644367" cy="1744562"/>
              <a:chOff x="3458611" y="3562350"/>
              <a:chExt cx="1875389" cy="1744562"/>
            </a:xfrm>
            <a:grpFill/>
          </p:grpSpPr>
          <p:cxnSp>
            <p:nvCxnSpPr>
              <p:cNvPr id="44" name="Straight Connector 43"/>
              <p:cNvCxnSpPr/>
              <p:nvPr/>
            </p:nvCxnSpPr>
            <p:spPr>
              <a:xfrm>
                <a:off x="4512845" y="5301344"/>
                <a:ext cx="821155" cy="0"/>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5324475" y="3562350"/>
                <a:ext cx="0" cy="1744562"/>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3458611" y="3562350"/>
                <a:ext cx="1865864" cy="0"/>
              </a:xfrm>
              <a:prstGeom prst="straightConnector1">
                <a:avLst/>
              </a:prstGeom>
              <a:grpFill/>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user defined function</a:t>
            </a:r>
            <a:endParaRPr lang="en-US" sz="5000" dirty="0">
              <a:solidFill>
                <a:srgbClr val="DFD72D"/>
              </a:solidFill>
            </a:endParaRPr>
          </a:p>
        </p:txBody>
      </p:sp>
    </p:spTree>
    <p:extLst>
      <p:ext uri="{BB962C8B-B14F-4D97-AF65-F5344CB8AC3E}">
        <p14:creationId xmlns:p14="http://schemas.microsoft.com/office/powerpoint/2010/main" val="1195467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70788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keyword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introduces a function definition. It must be followed by the function name and the parenthesized list of formal parameters.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user define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1601450"/>
            <a:ext cx="8610600" cy="1200329"/>
          </a:xfrm>
          <a:prstGeom prst="rect">
            <a:avLst/>
          </a:prstGeom>
          <a:solidFill>
            <a:srgbClr val="2E3032"/>
          </a:solidFill>
        </p:spPr>
        <p:txBody>
          <a:bodyPr wrap="square">
            <a:spAutoFit/>
          </a:bodyPr>
          <a:lstStyle/>
          <a:p>
            <a:r>
              <a:rPr lang="en-IN" b="1" i="1" dirty="0">
                <a:solidFill>
                  <a:srgbClr val="FF6262"/>
                </a:solidFill>
                <a:latin typeface="Consolas" panose="020B0609020204030204" pitchFamily="49" charset="0"/>
              </a:rPr>
              <a:t>def</a:t>
            </a:r>
            <a:r>
              <a:rPr lang="en-IN" i="1" dirty="0">
                <a:solidFill>
                  <a:srgbClr val="F8F8F8"/>
                </a:solidFill>
                <a:latin typeface="Consolas" panose="020B0609020204030204" pitchFamily="49" charset="0"/>
              </a:rPr>
              <a:t> </a:t>
            </a:r>
            <a:r>
              <a:rPr lang="en-IN" i="1" dirty="0">
                <a:solidFill>
                  <a:srgbClr val="FEC758"/>
                </a:solidFill>
                <a:latin typeface="Consolas" panose="020B0609020204030204" pitchFamily="49" charset="0"/>
              </a:rPr>
              <a:t>function_name</a:t>
            </a:r>
            <a:r>
              <a:rPr lang="en-IN" i="1" dirty="0">
                <a:solidFill>
                  <a:schemeClr val="accent2">
                    <a:lumMod val="60000"/>
                    <a:lumOff val="40000"/>
                  </a:schemeClr>
                </a:solidFill>
                <a:latin typeface="Consolas" panose="020B0609020204030204" pitchFamily="49" charset="0"/>
              </a:rPr>
              <a:t>(</a:t>
            </a:r>
            <a:r>
              <a:rPr lang="en-IN" i="1" dirty="0">
                <a:solidFill>
                  <a:srgbClr val="FB9A4B"/>
                </a:solidFill>
                <a:latin typeface="Consolas" panose="020B0609020204030204" pitchFamily="49" charset="0"/>
              </a:rPr>
              <a:t>argument1</a:t>
            </a:r>
            <a:r>
              <a:rPr lang="en-IN" i="1" dirty="0">
                <a:solidFill>
                  <a:schemeClr val="accent2">
                    <a:lumMod val="60000"/>
                    <a:lumOff val="40000"/>
                  </a:schemeClr>
                </a:solidFill>
                <a:latin typeface="Consolas" panose="020B0609020204030204" pitchFamily="49" charset="0"/>
              </a:rPr>
              <a:t>,</a:t>
            </a:r>
            <a:r>
              <a:rPr lang="en-IN" i="1" dirty="0">
                <a:solidFill>
                  <a:srgbClr val="F8F8F8"/>
                </a:solidFill>
                <a:latin typeface="Consolas" panose="020B0609020204030204" pitchFamily="49" charset="0"/>
              </a:rPr>
              <a:t> </a:t>
            </a:r>
            <a:r>
              <a:rPr lang="en-IN" i="1" dirty="0">
                <a:solidFill>
                  <a:srgbClr val="FB9A4B"/>
                </a:solidFill>
                <a:latin typeface="Consolas" panose="020B0609020204030204" pitchFamily="49" charset="0"/>
              </a:rPr>
              <a:t>argument2</a:t>
            </a:r>
            <a:r>
              <a:rPr lang="en-IN" i="1" dirty="0">
                <a:solidFill>
                  <a:schemeClr val="accent2">
                    <a:lumMod val="60000"/>
                    <a:lumOff val="40000"/>
                  </a:schemeClr>
                </a:solidFill>
                <a:latin typeface="Consolas" panose="020B0609020204030204" pitchFamily="49" charset="0"/>
              </a:rPr>
              <a:t>, ...) :</a:t>
            </a: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statement_1</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statement_2</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a:t>
            </a:r>
            <a:endParaRPr lang="en-IN" b="0" i="1" dirty="0">
              <a:solidFill>
                <a:schemeClr val="bg2">
                  <a:lumMod val="50000"/>
                </a:schemeClr>
              </a:solidFill>
              <a:effectLst/>
              <a:latin typeface="Consolas" panose="020B0609020204030204" pitchFamily="49" charset="0"/>
            </a:endParaRPr>
          </a:p>
        </p:txBody>
      </p:sp>
      <p:grpSp>
        <p:nvGrpSpPr>
          <p:cNvPr id="2" name="Group 1"/>
          <p:cNvGrpSpPr/>
          <p:nvPr/>
        </p:nvGrpSpPr>
        <p:grpSpPr>
          <a:xfrm>
            <a:off x="228600" y="3071336"/>
            <a:ext cx="3350597" cy="738664"/>
            <a:chOff x="228600" y="3071336"/>
            <a:chExt cx="3350597" cy="738664"/>
          </a:xfrm>
        </p:grpSpPr>
        <p:sp>
          <p:nvSpPr>
            <p:cNvPr id="7" name="Rectangle 6"/>
            <p:cNvSpPr/>
            <p:nvPr/>
          </p:nvSpPr>
          <p:spPr>
            <a:xfrm>
              <a:off x="228600" y="3440668"/>
              <a:ext cx="3350597" cy="369332"/>
            </a:xfrm>
            <a:prstGeom prst="rect">
              <a:avLst/>
            </a:prstGeom>
            <a:solidFill>
              <a:srgbClr val="2E3032"/>
            </a:solidFill>
          </p:spPr>
          <p:txBody>
            <a:bodyPr wrap="none">
              <a:spAutoFit/>
            </a:bodyPr>
            <a:lstStyle/>
            <a:p>
              <a:r>
                <a:rPr lang="en-IN" i="1" dirty="0" smtClean="0">
                  <a:solidFill>
                    <a:srgbClr val="FEC758"/>
                  </a:solidFill>
                  <a:latin typeface="Consolas" panose="020B0609020204030204" pitchFamily="49" charset="0"/>
                </a:rPr>
                <a:t>function_name</a:t>
              </a:r>
              <a:r>
                <a:rPr lang="en-IN" i="1" dirty="0" smtClean="0">
                  <a:solidFill>
                    <a:schemeClr val="accent1">
                      <a:lumMod val="60000"/>
                      <a:lumOff val="40000"/>
                    </a:schemeClr>
                  </a:solidFill>
                  <a:latin typeface="Consolas" panose="020B0609020204030204" pitchFamily="49" charset="0"/>
                </a:rPr>
                <a:t>(</a:t>
              </a:r>
              <a:r>
                <a:rPr lang="en-IN" i="1" dirty="0" smtClean="0">
                  <a:solidFill>
                    <a:srgbClr val="FB9A4B"/>
                  </a:solidFill>
                  <a:latin typeface="Consolas" panose="020B0609020204030204" pitchFamily="49" charset="0"/>
                </a:rPr>
                <a:t>arg1</a:t>
              </a:r>
              <a:r>
                <a:rPr lang="en-IN" i="1" dirty="0">
                  <a:solidFill>
                    <a:schemeClr val="accent1">
                      <a:lumMod val="60000"/>
                      <a:lumOff val="40000"/>
                    </a:schemeClr>
                  </a:solidFill>
                  <a:latin typeface="Consolas" panose="020B0609020204030204" pitchFamily="49" charset="0"/>
                </a:rPr>
                <a:t>,</a:t>
              </a:r>
              <a:r>
                <a:rPr lang="en-IN" i="1" dirty="0">
                  <a:latin typeface="Consolas" panose="020B0609020204030204" pitchFamily="49" charset="0"/>
                </a:rPr>
                <a:t> </a:t>
              </a:r>
              <a:r>
                <a:rPr lang="en-IN" i="1" dirty="0">
                  <a:solidFill>
                    <a:srgbClr val="FB9A4B"/>
                  </a:solidFill>
                  <a:latin typeface="Consolas" panose="020B0609020204030204" pitchFamily="49" charset="0"/>
                </a:rPr>
                <a:t>arg2</a:t>
              </a:r>
              <a:r>
                <a:rPr lang="en-IN" i="1" dirty="0">
                  <a:solidFill>
                    <a:schemeClr val="accent1">
                      <a:lumMod val="60000"/>
                      <a:lumOff val="40000"/>
                    </a:schemeClr>
                  </a:solidFill>
                  <a:latin typeface="Consolas" panose="020B0609020204030204" pitchFamily="49" charset="0"/>
                </a:rPr>
                <a:t>)</a:t>
              </a:r>
            </a:p>
          </p:txBody>
        </p:sp>
        <p:sp>
          <p:nvSpPr>
            <p:cNvPr id="8" name="Rectangle 7"/>
            <p:cNvSpPr/>
            <p:nvPr/>
          </p:nvSpPr>
          <p:spPr>
            <a:xfrm>
              <a:off x="228600" y="3071336"/>
              <a:ext cx="1646605" cy="369332"/>
            </a:xfrm>
            <a:prstGeom prst="rect">
              <a:avLst/>
            </a:prstGeom>
          </p:spPr>
          <p:txBody>
            <a:bodyPr wrap="none">
              <a:spAutoFit/>
            </a:bodyPr>
            <a:lstStyle/>
            <a:p>
              <a:r>
                <a:rPr lang="en-IN" dirty="0">
                  <a:latin typeface="Roboto"/>
                </a:rPr>
                <a:t>Call a function</a:t>
              </a:r>
              <a:endParaRPr lang="en-IN" b="0" i="0" dirty="0">
                <a:effectLst/>
                <a:latin typeface="Roboto"/>
              </a:endParaRPr>
            </a:p>
          </p:txBody>
        </p:sp>
      </p:grpSp>
      <p:grpSp>
        <p:nvGrpSpPr>
          <p:cNvPr id="12" name="Group 11"/>
          <p:cNvGrpSpPr/>
          <p:nvPr/>
        </p:nvGrpSpPr>
        <p:grpSpPr>
          <a:xfrm>
            <a:off x="370589" y="4038600"/>
            <a:ext cx="8402822" cy="1015663"/>
            <a:chOff x="436378" y="4419600"/>
            <a:chExt cx="8402822" cy="1015663"/>
          </a:xfrm>
        </p:grpSpPr>
        <p:sp>
          <p:nvSpPr>
            <p:cNvPr id="10" name="Rectangle 9"/>
            <p:cNvSpPr/>
            <p:nvPr/>
          </p:nvSpPr>
          <p:spPr>
            <a:xfrm>
              <a:off x="436378" y="4419600"/>
              <a:ext cx="4064865" cy="1015663"/>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p>
            <a:p>
              <a:r>
                <a:rPr lang="en-IN" sz="2000" dirty="0" smtClean="0">
                  <a:solidFill>
                    <a:srgbClr val="7E602C"/>
                  </a:solidFill>
                  <a:latin typeface="Consolas" panose="020B0609020204030204" pitchFamily="49" charset="0"/>
                </a:rPr>
                <a:t>    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Hello World</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fn</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11" name="Rectangle 10"/>
            <p:cNvSpPr/>
            <p:nvPr/>
          </p:nvSpPr>
          <p:spPr>
            <a:xfrm>
              <a:off x="4953000" y="4419600"/>
              <a:ext cx="3886200" cy="1015663"/>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Hello World</a:t>
              </a:r>
              <a:r>
                <a:rPr lang="en-IN" sz="2000" dirty="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(fn())</a:t>
              </a:r>
              <a:endParaRPr lang="en-IN" sz="2000" b="0" dirty="0">
                <a:solidFill>
                  <a:srgbClr val="D3AF86"/>
                </a:solidFill>
                <a:effectLst/>
                <a:latin typeface="Consolas" panose="020B0609020204030204" pitchFamily="49" charset="0"/>
              </a:endParaRPr>
            </a:p>
          </p:txBody>
        </p:sp>
      </p:grpSp>
      <p:sp>
        <p:nvSpPr>
          <p:cNvPr id="13" name="Rectangle 12"/>
          <p:cNvSpPr/>
          <p:nvPr/>
        </p:nvSpPr>
        <p:spPr>
          <a:xfrm>
            <a:off x="261257" y="5275421"/>
            <a:ext cx="8697211" cy="1015663"/>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add</a:t>
            </a:r>
            <a:r>
              <a:rPr lang="en-IN" sz="2000" dirty="0">
                <a:solidFill>
                  <a:srgbClr val="D3AF86"/>
                </a:solidFill>
                <a:latin typeface="Consolas" panose="020B0609020204030204" pitchFamily="49" charset="0"/>
              </a:rPr>
              <a:t>(a, b)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The addition is : </a:t>
            </a:r>
            <a:r>
              <a:rPr lang="en-IN" sz="2000" dirty="0">
                <a:solidFill>
                  <a:srgbClr val="F79A32"/>
                </a:solidFill>
                <a:latin typeface="Consolas" panose="020B0609020204030204" pitchFamily="49" charset="0"/>
              </a:rPr>
              <a:t>{total}</a:t>
            </a:r>
            <a:r>
              <a:rPr lang="en-IN" sz="2000" dirty="0">
                <a:solidFill>
                  <a:srgbClr val="D3AF86"/>
                </a:solidFill>
                <a:latin typeface="Consolas" panose="020B0609020204030204" pitchFamily="49" charset="0"/>
              </a:rPr>
              <a:t>".format(</a:t>
            </a:r>
            <a:r>
              <a:rPr lang="en-IN" sz="2000" dirty="0">
                <a:solidFill>
                  <a:srgbClr val="DC3958"/>
                </a:solidFill>
                <a:latin typeface="Consolas" panose="020B0609020204030204" pitchFamily="49" charset="0"/>
              </a:rPr>
              <a:t>total</a:t>
            </a:r>
            <a:r>
              <a:rPr lang="en-IN" sz="2000" dirty="0" smtClean="0">
                <a:solidFill>
                  <a:srgbClr val="D3AF86"/>
                </a:solidFill>
                <a:latin typeface="Consolas" panose="020B0609020204030204" pitchFamily="49" charset="0"/>
              </a:rPr>
              <a:t>=(</a:t>
            </a:r>
            <a:r>
              <a:rPr lang="en-IN" sz="2000" dirty="0">
                <a:solidFill>
                  <a:srgbClr val="D3AF86"/>
                </a:solidFill>
                <a:latin typeface="Consolas" panose="020B0609020204030204" pitchFamily="49" charset="0"/>
              </a:rPr>
              <a:t>a + b))</a:t>
            </a:r>
          </a:p>
          <a:p>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(add(</a:t>
            </a:r>
            <a:r>
              <a:rPr lang="en-IN" sz="2000" dirty="0" smtClean="0">
                <a:solidFill>
                  <a:srgbClr val="F79A32"/>
                </a:solidFill>
                <a:latin typeface="Consolas" panose="020B0609020204030204" pitchFamily="49" charset="0"/>
              </a:rPr>
              <a:t>4</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6</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9444529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70788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keyword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introduces a function definition. It must be followed by the function name and the parenthesized list of formal parameters.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default values </a:t>
            </a:r>
            <a:r>
              <a:rPr lang="en-IN" sz="3600" dirty="0" smtClean="0">
                <a:solidFill>
                  <a:schemeClr val="bg1">
                    <a:lumMod val="95000"/>
                  </a:schemeClr>
                </a:solidFill>
                <a:latin typeface="Garamond" panose="02020404030301010803" pitchFamily="18" charset="0"/>
                <a:cs typeface="Arial" panose="020B0604020202020204" pitchFamily="34" charset="0"/>
              </a:rPr>
              <a:t>&amp; return multiple values - </a:t>
            </a:r>
            <a:r>
              <a:rPr lang="en-IN" sz="3600" dirty="0">
                <a:solidFill>
                  <a:schemeClr val="bg1">
                    <a:lumMod val="95000"/>
                  </a:schemeClr>
                </a:solidFill>
                <a:latin typeface="Garamond" panose="02020404030301010803" pitchFamily="18" charset="0"/>
                <a:cs typeface="Arial" panose="020B0604020202020204" pitchFamily="34" charset="0"/>
              </a:rPr>
              <a:t>function</a:t>
            </a:r>
          </a:p>
        </p:txBody>
      </p:sp>
      <p:sp>
        <p:nvSpPr>
          <p:cNvPr id="6" name="Rectangle 5"/>
          <p:cNvSpPr/>
          <p:nvPr/>
        </p:nvSpPr>
        <p:spPr>
          <a:xfrm>
            <a:off x="228600" y="1600200"/>
            <a:ext cx="8839200" cy="1200329"/>
          </a:xfrm>
          <a:prstGeom prst="rect">
            <a:avLst/>
          </a:prstGeom>
          <a:solidFill>
            <a:srgbClr val="2E3032"/>
          </a:solidFill>
        </p:spPr>
        <p:txBody>
          <a:bodyPr wrap="square">
            <a:spAutoFit/>
          </a:bodyPr>
          <a:lstStyle/>
          <a:p>
            <a:r>
              <a:rPr lang="en-IN" b="1" i="1" dirty="0">
                <a:solidFill>
                  <a:srgbClr val="FF6262"/>
                </a:solidFill>
                <a:latin typeface="Consolas" panose="020B0609020204030204" pitchFamily="49" charset="0"/>
              </a:rPr>
              <a:t>def</a:t>
            </a:r>
            <a:r>
              <a:rPr lang="en-IN" i="1" dirty="0">
                <a:solidFill>
                  <a:srgbClr val="F8F8F8"/>
                </a:solidFill>
                <a:latin typeface="Consolas" panose="020B0609020204030204" pitchFamily="49" charset="0"/>
              </a:rPr>
              <a:t> </a:t>
            </a:r>
            <a:r>
              <a:rPr lang="en-IN" i="1" dirty="0" smtClean="0">
                <a:solidFill>
                  <a:srgbClr val="FEC758"/>
                </a:solidFill>
                <a:latin typeface="Consolas" panose="020B0609020204030204" pitchFamily="49" charset="0"/>
              </a:rPr>
              <a:t>function_name</a:t>
            </a:r>
            <a:r>
              <a:rPr lang="en-IN" i="1" dirty="0" smtClean="0">
                <a:solidFill>
                  <a:schemeClr val="accent2">
                    <a:lumMod val="60000"/>
                    <a:lumOff val="40000"/>
                  </a:schemeClr>
                </a:solidFill>
                <a:latin typeface="Consolas" panose="020B0609020204030204" pitchFamily="49" charset="0"/>
              </a:rPr>
              <a:t>(</a:t>
            </a:r>
            <a:r>
              <a:rPr lang="en-IN" i="1" dirty="0" smtClean="0">
                <a:solidFill>
                  <a:srgbClr val="FB9A4B"/>
                </a:solidFill>
                <a:latin typeface="Consolas" panose="020B0609020204030204" pitchFamily="49" charset="0"/>
              </a:rPr>
              <a:t>argument1</a:t>
            </a:r>
            <a:r>
              <a:rPr lang="en-IN" i="1" dirty="0" smtClean="0">
                <a:solidFill>
                  <a:schemeClr val="accent5">
                    <a:lumMod val="60000"/>
                    <a:lumOff val="40000"/>
                  </a:schemeClr>
                </a:solidFill>
                <a:latin typeface="Consolas" panose="020B0609020204030204" pitchFamily="49" charset="0"/>
              </a:rPr>
              <a:t>=</a:t>
            </a:r>
            <a:r>
              <a:rPr lang="en-IN" i="1" dirty="0" smtClean="0">
                <a:solidFill>
                  <a:srgbClr val="994646"/>
                </a:solidFill>
                <a:latin typeface="Consolas" panose="020B0609020204030204" pitchFamily="49" charset="0"/>
              </a:rPr>
              <a:t>value</a:t>
            </a:r>
            <a:r>
              <a:rPr lang="en-IN" i="1" dirty="0" smtClean="0">
                <a:solidFill>
                  <a:schemeClr val="accent2">
                    <a:lumMod val="60000"/>
                    <a:lumOff val="40000"/>
                  </a:schemeClr>
                </a:solidFill>
                <a:latin typeface="Consolas" panose="020B0609020204030204" pitchFamily="49" charset="0"/>
              </a:rPr>
              <a:t>,</a:t>
            </a:r>
            <a:r>
              <a:rPr lang="en-IN" i="1" dirty="0" smtClean="0">
                <a:solidFill>
                  <a:srgbClr val="F8F8F8"/>
                </a:solidFill>
                <a:latin typeface="Consolas" panose="020B0609020204030204" pitchFamily="49" charset="0"/>
              </a:rPr>
              <a:t> </a:t>
            </a:r>
            <a:r>
              <a:rPr lang="en-IN" i="1" dirty="0" smtClean="0">
                <a:solidFill>
                  <a:srgbClr val="FB9A4B"/>
                </a:solidFill>
                <a:latin typeface="Consolas" panose="020B0609020204030204" pitchFamily="49" charset="0"/>
              </a:rPr>
              <a:t>argument2</a:t>
            </a:r>
            <a:r>
              <a:rPr lang="en-IN" i="1" dirty="0" smtClean="0">
                <a:solidFill>
                  <a:schemeClr val="accent5">
                    <a:lumMod val="60000"/>
                    <a:lumOff val="40000"/>
                  </a:schemeClr>
                </a:solidFill>
                <a:latin typeface="Consolas" panose="020B0609020204030204" pitchFamily="49" charset="0"/>
              </a:rPr>
              <a:t>=</a:t>
            </a:r>
            <a:r>
              <a:rPr lang="en-IN" i="1" dirty="0" smtClean="0">
                <a:solidFill>
                  <a:srgbClr val="994646"/>
                </a:solidFill>
                <a:latin typeface="Consolas" panose="020B0609020204030204" pitchFamily="49" charset="0"/>
              </a:rPr>
              <a:t>value</a:t>
            </a:r>
            <a:r>
              <a:rPr lang="en-IN" i="1" dirty="0" smtClean="0">
                <a:solidFill>
                  <a:schemeClr val="accent2">
                    <a:lumMod val="60000"/>
                    <a:lumOff val="40000"/>
                  </a:schemeClr>
                </a:solidFill>
                <a:latin typeface="Consolas" panose="020B0609020204030204" pitchFamily="49" charset="0"/>
              </a:rPr>
              <a:t>,...):</a:t>
            </a:r>
            <a:endParaRPr lang="en-IN" i="1" dirty="0">
              <a:solidFill>
                <a:schemeClr val="bg2">
                  <a:lumMod val="50000"/>
                </a:schemeClr>
              </a:solidFill>
              <a:latin typeface="Consolas" panose="020B0609020204030204" pitchFamily="49" charset="0"/>
            </a:endParaRPr>
          </a:p>
          <a:p>
            <a:r>
              <a:rPr lang="en-IN" i="1" dirty="0" smtClean="0">
                <a:solidFill>
                  <a:schemeClr val="bg2">
                    <a:lumMod val="50000"/>
                  </a:schemeClr>
                </a:solidFill>
                <a:latin typeface="Consolas" panose="020B0609020204030204" pitchFamily="49" charset="0"/>
              </a:rPr>
              <a:t>    statement_1</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statement_2</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a:t>
            </a:r>
            <a:endParaRPr lang="en-IN" b="0" i="1" dirty="0">
              <a:solidFill>
                <a:schemeClr val="bg2">
                  <a:lumMod val="50000"/>
                </a:schemeClr>
              </a:solidFill>
              <a:effectLst/>
              <a:latin typeface="Consolas" panose="020B0609020204030204" pitchFamily="49" charset="0"/>
            </a:endParaRPr>
          </a:p>
        </p:txBody>
      </p:sp>
      <p:sp>
        <p:nvSpPr>
          <p:cNvPr id="9" name="Rectangle 8"/>
          <p:cNvSpPr/>
          <p:nvPr/>
        </p:nvSpPr>
        <p:spPr>
          <a:xfrm>
            <a:off x="228600" y="3276600"/>
            <a:ext cx="8686800" cy="1631216"/>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(id=</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 firstName='</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lastName='</a:t>
            </a:r>
            <a:r>
              <a:rPr lang="en-IN" sz="2000" dirty="0" err="1">
                <a:solidFill>
                  <a:srgbClr val="889B4A"/>
                </a:solidFill>
                <a:latin typeface="Consolas" panose="020B0609020204030204" pitchFamily="49" charset="0"/>
              </a:rPr>
              <a:t>bagde</a:t>
            </a:r>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 firstName, lastName</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s-ES"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a, b, c </a:t>
            </a:r>
            <a:r>
              <a:rPr lang="en-IN" sz="2000" dirty="0">
                <a:solidFill>
                  <a:srgbClr val="D3AF86"/>
                </a:solidFill>
                <a:latin typeface="Consolas" panose="020B0609020204030204" pitchFamily="49" charset="0"/>
              </a:rPr>
              <a:t>= fn()</a:t>
            </a:r>
          </a:p>
          <a:p>
            <a:r>
              <a:rPr lang="es-ES" sz="2000" dirty="0">
                <a:solidFill>
                  <a:srgbClr val="D3AF86"/>
                </a:solidFill>
                <a:latin typeface="Consolas" panose="020B0609020204030204" pitchFamily="49" charset="0"/>
              </a:rPr>
              <a:t>&gt;&gt;&gt; </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(a, b, c</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28125161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70788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keyword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introduces a function definition. It must be followed by the function name and the parenthesized list of formal parameters.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fn (parameters) -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1601450"/>
            <a:ext cx="8610600" cy="1200329"/>
          </a:xfrm>
          <a:prstGeom prst="rect">
            <a:avLst/>
          </a:prstGeom>
          <a:solidFill>
            <a:srgbClr val="2E3032"/>
          </a:solidFill>
        </p:spPr>
        <p:txBody>
          <a:bodyPr wrap="square">
            <a:spAutoFit/>
          </a:bodyPr>
          <a:lstStyle/>
          <a:p>
            <a:r>
              <a:rPr lang="en-IN" b="1" i="1" dirty="0">
                <a:solidFill>
                  <a:srgbClr val="FF6262"/>
                </a:solidFill>
                <a:latin typeface="Consolas" panose="020B0609020204030204" pitchFamily="49" charset="0"/>
              </a:rPr>
              <a:t>def</a:t>
            </a:r>
            <a:r>
              <a:rPr lang="en-IN" i="1" dirty="0">
                <a:solidFill>
                  <a:srgbClr val="F8F8F8"/>
                </a:solidFill>
                <a:latin typeface="Consolas" panose="020B0609020204030204" pitchFamily="49" charset="0"/>
              </a:rPr>
              <a:t> </a:t>
            </a:r>
            <a:r>
              <a:rPr lang="en-IN" i="1" dirty="0">
                <a:solidFill>
                  <a:srgbClr val="FEC758"/>
                </a:solidFill>
                <a:latin typeface="Consolas" panose="020B0609020204030204" pitchFamily="49" charset="0"/>
              </a:rPr>
              <a:t>function_name</a:t>
            </a:r>
            <a:r>
              <a:rPr lang="en-IN" i="1" dirty="0">
                <a:solidFill>
                  <a:schemeClr val="accent2">
                    <a:lumMod val="60000"/>
                    <a:lumOff val="40000"/>
                  </a:schemeClr>
                </a:solidFill>
                <a:latin typeface="Consolas" panose="020B0609020204030204" pitchFamily="49" charset="0"/>
              </a:rPr>
              <a:t>(</a:t>
            </a:r>
            <a:r>
              <a:rPr lang="en-IN" i="1" dirty="0">
                <a:solidFill>
                  <a:srgbClr val="FB9A4B"/>
                </a:solidFill>
                <a:latin typeface="Consolas" panose="020B0609020204030204" pitchFamily="49" charset="0"/>
              </a:rPr>
              <a:t>argument1</a:t>
            </a:r>
            <a:r>
              <a:rPr lang="en-IN" i="1" dirty="0">
                <a:solidFill>
                  <a:schemeClr val="accent2">
                    <a:lumMod val="60000"/>
                    <a:lumOff val="40000"/>
                  </a:schemeClr>
                </a:solidFill>
                <a:latin typeface="Consolas" panose="020B0609020204030204" pitchFamily="49" charset="0"/>
              </a:rPr>
              <a:t>,</a:t>
            </a:r>
            <a:r>
              <a:rPr lang="en-IN" i="1" dirty="0">
                <a:solidFill>
                  <a:srgbClr val="F8F8F8"/>
                </a:solidFill>
                <a:latin typeface="Consolas" panose="020B0609020204030204" pitchFamily="49" charset="0"/>
              </a:rPr>
              <a:t> </a:t>
            </a:r>
            <a:r>
              <a:rPr lang="en-IN" i="1" dirty="0">
                <a:solidFill>
                  <a:srgbClr val="FB9A4B"/>
                </a:solidFill>
                <a:latin typeface="Consolas" panose="020B0609020204030204" pitchFamily="49" charset="0"/>
              </a:rPr>
              <a:t>argument2</a:t>
            </a:r>
            <a:r>
              <a:rPr lang="en-IN" i="1" dirty="0">
                <a:solidFill>
                  <a:schemeClr val="accent2">
                    <a:lumMod val="60000"/>
                    <a:lumOff val="40000"/>
                  </a:schemeClr>
                </a:solidFill>
                <a:latin typeface="Consolas" panose="020B0609020204030204" pitchFamily="49" charset="0"/>
              </a:rPr>
              <a:t>, ...) :</a:t>
            </a: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statement_1</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statement_2</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a:t>
            </a:r>
            <a:endParaRPr lang="en-IN" b="0" i="1" dirty="0">
              <a:solidFill>
                <a:schemeClr val="bg2">
                  <a:lumMod val="50000"/>
                </a:schemeClr>
              </a:solidFill>
              <a:effectLst/>
              <a:latin typeface="Consolas" panose="020B0609020204030204" pitchFamily="49" charset="0"/>
            </a:endParaRPr>
          </a:p>
        </p:txBody>
      </p:sp>
      <p:sp>
        <p:nvSpPr>
          <p:cNvPr id="2" name="Rectangle 1"/>
          <p:cNvSpPr/>
          <p:nvPr/>
        </p:nvSpPr>
        <p:spPr>
          <a:xfrm>
            <a:off x="228600" y="4267200"/>
            <a:ext cx="8686800" cy="1938992"/>
          </a:xfrm>
          <a:prstGeom prst="rect">
            <a:avLst/>
          </a:prstGeom>
        </p:spPr>
        <p:txBody>
          <a:bodyPr wrap="square">
            <a:spAutoFit/>
          </a:bodyPr>
          <a:lstStyle/>
          <a:p>
            <a:r>
              <a:rPr lang="en-IN" sz="2000" dirty="0">
                <a:solidFill>
                  <a:srgbClr val="D3AF86"/>
                </a:solidFill>
                <a:latin typeface="Consolas" panose="020B0609020204030204" pitchFamily="49" charset="0"/>
              </a:rPr>
              <a:t>a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first number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b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a:t>
            </a:r>
            <a:r>
              <a:rPr lang="en-IN" sz="2000" dirty="0" smtClean="0">
                <a:solidFill>
                  <a:srgbClr val="889B4A"/>
                </a:solidFill>
                <a:latin typeface="Consolas" panose="020B0609020204030204" pitchFamily="49" charset="0"/>
              </a:rPr>
              <a:t>second </a:t>
            </a:r>
            <a:r>
              <a:rPr lang="en-IN" sz="2000" dirty="0">
                <a:solidFill>
                  <a:srgbClr val="889B4A"/>
                </a:solidFill>
                <a:latin typeface="Consolas" panose="020B0609020204030204" pitchFamily="49" charset="0"/>
              </a:rPr>
              <a:t>number </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swap</a:t>
            </a:r>
            <a:r>
              <a:rPr lang="en-IN" sz="2000" dirty="0">
                <a:solidFill>
                  <a:srgbClr val="D3AF86"/>
                </a:solidFill>
                <a:latin typeface="Consolas" panose="020B0609020204030204" pitchFamily="49" charset="0"/>
              </a:rPr>
              <a:t>(a, b)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 b</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(swap(</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=b, </a:t>
            </a:r>
            <a:r>
              <a:rPr lang="en-IN" sz="2000" dirty="0">
                <a:solidFill>
                  <a:srgbClr val="DC3958"/>
                </a:solidFill>
                <a:latin typeface="Consolas" panose="020B0609020204030204" pitchFamily="49" charset="0"/>
              </a:rPr>
              <a:t>b</a:t>
            </a:r>
            <a:r>
              <a:rPr lang="en-IN" sz="2000" dirty="0">
                <a:solidFill>
                  <a:srgbClr val="D3AF86"/>
                </a:solidFill>
                <a:latin typeface="Consolas" panose="020B0609020204030204" pitchFamily="49" charset="0"/>
              </a:rPr>
              <a:t>=a))</a:t>
            </a:r>
            <a:endParaRPr lang="en-IN" sz="2000" b="0" dirty="0">
              <a:solidFill>
                <a:srgbClr val="D3AF86"/>
              </a:solidFill>
              <a:effectLst/>
              <a:latin typeface="Consolas" panose="020B0609020204030204" pitchFamily="49" charset="0"/>
            </a:endParaRPr>
          </a:p>
        </p:txBody>
      </p:sp>
      <p:sp>
        <p:nvSpPr>
          <p:cNvPr id="7" name="Rectangle 6"/>
          <p:cNvSpPr/>
          <p:nvPr/>
        </p:nvSpPr>
        <p:spPr>
          <a:xfrm>
            <a:off x="231422" y="3569732"/>
            <a:ext cx="8607778" cy="369332"/>
          </a:xfrm>
          <a:prstGeom prst="rect">
            <a:avLst/>
          </a:prstGeom>
          <a:solidFill>
            <a:srgbClr val="2E3032"/>
          </a:solidFill>
        </p:spPr>
        <p:txBody>
          <a:bodyPr wrap="square">
            <a:spAutoFit/>
          </a:bodyPr>
          <a:lstStyle/>
          <a:p>
            <a:r>
              <a:rPr lang="en-IN" dirty="0" smtClean="0">
                <a:solidFill>
                  <a:srgbClr val="FEC758"/>
                </a:solidFill>
                <a:latin typeface="Consolas" panose="020B0609020204030204" pitchFamily="49" charset="0"/>
              </a:rPr>
              <a:t>function_name</a:t>
            </a:r>
            <a:r>
              <a:rPr lang="en-IN" dirty="0" smtClean="0">
                <a:solidFill>
                  <a:schemeClr val="accent1">
                    <a:lumMod val="60000"/>
                    <a:lumOff val="40000"/>
                  </a:schemeClr>
                </a:solidFill>
                <a:latin typeface="Consolas" panose="020B0609020204030204" pitchFamily="49" charset="0"/>
              </a:rPr>
              <a:t>(</a:t>
            </a:r>
            <a:r>
              <a:rPr lang="en-IN" i="1" dirty="0" smtClean="0">
                <a:solidFill>
                  <a:srgbClr val="FB9A4B"/>
                </a:solidFill>
                <a:latin typeface="Consolas" panose="020B0609020204030204" pitchFamily="49" charset="0"/>
              </a:rPr>
              <a:t>arg1</a:t>
            </a:r>
            <a:r>
              <a:rPr lang="en-IN" i="1" dirty="0" smtClean="0">
                <a:solidFill>
                  <a:schemeClr val="accent5">
                    <a:lumMod val="60000"/>
                    <a:lumOff val="40000"/>
                  </a:schemeClr>
                </a:solidFill>
                <a:latin typeface="Consolas" panose="020B0609020204030204" pitchFamily="49" charset="0"/>
              </a:rPr>
              <a:t>=</a:t>
            </a:r>
            <a:r>
              <a:rPr lang="en-IN" dirty="0" smtClean="0">
                <a:solidFill>
                  <a:schemeClr val="accent5">
                    <a:lumMod val="75000"/>
                  </a:schemeClr>
                </a:solidFill>
                <a:latin typeface="Consolas" panose="020B0609020204030204" pitchFamily="49" charset="0"/>
              </a:rPr>
              <a:t>value1</a:t>
            </a:r>
            <a:r>
              <a:rPr lang="en-IN" dirty="0" smtClean="0">
                <a:solidFill>
                  <a:schemeClr val="accent1">
                    <a:lumMod val="60000"/>
                    <a:lumOff val="40000"/>
                  </a:schemeClr>
                </a:solidFill>
                <a:latin typeface="Consolas" panose="020B0609020204030204" pitchFamily="49" charset="0"/>
              </a:rPr>
              <a:t>,</a:t>
            </a:r>
            <a:r>
              <a:rPr lang="en-IN" dirty="0" smtClean="0">
                <a:latin typeface="Consolas" panose="020B0609020204030204" pitchFamily="49" charset="0"/>
              </a:rPr>
              <a:t> </a:t>
            </a:r>
            <a:r>
              <a:rPr lang="en-IN" i="1" dirty="0" smtClean="0">
                <a:solidFill>
                  <a:srgbClr val="FB9A4B"/>
                </a:solidFill>
                <a:latin typeface="Consolas" panose="020B0609020204030204" pitchFamily="49" charset="0"/>
              </a:rPr>
              <a:t>arg2</a:t>
            </a:r>
            <a:r>
              <a:rPr lang="en-IN" i="1" dirty="0" smtClean="0">
                <a:solidFill>
                  <a:schemeClr val="accent5">
                    <a:lumMod val="60000"/>
                    <a:lumOff val="40000"/>
                  </a:schemeClr>
                </a:solidFill>
                <a:latin typeface="Consolas" panose="020B0609020204030204" pitchFamily="49" charset="0"/>
              </a:rPr>
              <a:t>=</a:t>
            </a:r>
            <a:r>
              <a:rPr lang="en-IN" dirty="0" smtClean="0">
                <a:solidFill>
                  <a:schemeClr val="accent5">
                    <a:lumMod val="75000"/>
                  </a:schemeClr>
                </a:solidFill>
                <a:latin typeface="Consolas" panose="020B0609020204030204" pitchFamily="49" charset="0"/>
              </a:rPr>
              <a:t>value2</a:t>
            </a:r>
            <a:r>
              <a:rPr lang="en-IN" i="1" dirty="0" smtClean="0">
                <a:solidFill>
                  <a:srgbClr val="FB9A4B"/>
                </a:solidFill>
                <a:latin typeface="Consolas" panose="020B0609020204030204" pitchFamily="49" charset="0"/>
              </a:rPr>
              <a:t>, arg3</a:t>
            </a:r>
            <a:r>
              <a:rPr lang="en-IN" i="1" dirty="0" smtClean="0">
                <a:solidFill>
                  <a:schemeClr val="accent5">
                    <a:lumMod val="60000"/>
                    <a:lumOff val="40000"/>
                  </a:schemeClr>
                </a:solidFill>
                <a:latin typeface="Consolas" panose="020B0609020204030204" pitchFamily="49" charset="0"/>
              </a:rPr>
              <a:t>=</a:t>
            </a:r>
            <a:r>
              <a:rPr lang="en-IN" dirty="0" smtClean="0">
                <a:solidFill>
                  <a:schemeClr val="accent5">
                    <a:lumMod val="75000"/>
                  </a:schemeClr>
                </a:solidFill>
                <a:latin typeface="Consolas" panose="020B0609020204030204" pitchFamily="49" charset="0"/>
              </a:rPr>
              <a:t>value3</a:t>
            </a:r>
            <a:r>
              <a:rPr lang="en-IN" dirty="0" smtClean="0">
                <a:solidFill>
                  <a:schemeClr val="accent1">
                    <a:lumMod val="60000"/>
                    <a:lumOff val="40000"/>
                  </a:schemeClr>
                </a:solidFill>
                <a:latin typeface="Consolas" panose="020B0609020204030204" pitchFamily="49" charset="0"/>
              </a:rPr>
              <a:t>)</a:t>
            </a:r>
            <a:endParaRPr lang="en-IN" dirty="0">
              <a:solidFill>
                <a:schemeClr val="accent1">
                  <a:lumMod val="60000"/>
                  <a:lumOff val="40000"/>
                </a:schemeClr>
              </a:solidFill>
              <a:latin typeface="Consolas" panose="020B0609020204030204" pitchFamily="49" charset="0"/>
            </a:endParaRPr>
          </a:p>
        </p:txBody>
      </p:sp>
      <p:sp>
        <p:nvSpPr>
          <p:cNvPr id="8" name="Rectangle 7"/>
          <p:cNvSpPr/>
          <p:nvPr/>
        </p:nvSpPr>
        <p:spPr>
          <a:xfrm>
            <a:off x="228600" y="3200400"/>
            <a:ext cx="1646605" cy="369332"/>
          </a:xfrm>
          <a:prstGeom prst="rect">
            <a:avLst/>
          </a:prstGeom>
        </p:spPr>
        <p:txBody>
          <a:bodyPr wrap="none">
            <a:spAutoFit/>
          </a:bodyPr>
          <a:lstStyle/>
          <a:p>
            <a:r>
              <a:rPr lang="en-IN" dirty="0">
                <a:latin typeface="Roboto"/>
              </a:rPr>
              <a:t>Call a function</a:t>
            </a:r>
            <a:endParaRPr lang="en-IN" b="0" i="0" dirty="0">
              <a:effectLst/>
              <a:latin typeface="Roboto"/>
            </a:endParaRPr>
          </a:p>
        </p:txBody>
      </p:sp>
    </p:spTree>
    <p:extLst>
      <p:ext uri="{BB962C8B-B14F-4D97-AF65-F5344CB8AC3E}">
        <p14:creationId xmlns:p14="http://schemas.microsoft.com/office/powerpoint/2010/main" val="11329136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smtClean="0"/>
              <a:t>none</a:t>
            </a:r>
            <a:endParaRPr lang="en-US" dirty="0"/>
          </a:p>
        </p:txBody>
      </p:sp>
      <p:sp>
        <p:nvSpPr>
          <p:cNvPr id="3" name="Rectangle 2"/>
          <p:cNvSpPr/>
          <p:nvPr/>
        </p:nvSpPr>
        <p:spPr>
          <a:xfrm>
            <a:off x="1026721" y="2858869"/>
            <a:ext cx="7090558" cy="523220"/>
          </a:xfrm>
          <a:prstGeom prst="rect">
            <a:avLst/>
          </a:prstGeom>
        </p:spPr>
        <p:txBody>
          <a:bodyPr wrap="square">
            <a:spAutoFit/>
          </a:bodyPr>
          <a:lstStyle/>
          <a:p>
            <a:r>
              <a:rPr lang="en-IN" sz="2000" dirty="0">
                <a:solidFill>
                  <a:srgbClr val="7A5A58"/>
                </a:solidFill>
              </a:rPr>
              <a:t>The equivalent of the </a:t>
            </a:r>
            <a:r>
              <a:rPr lang="en-IN" sz="2800" b="1" i="1" dirty="0">
                <a:solidFill>
                  <a:srgbClr val="7A5A58"/>
                </a:solidFill>
              </a:rPr>
              <a:t>null</a:t>
            </a:r>
            <a:r>
              <a:rPr lang="en-IN" sz="2800" dirty="0">
                <a:solidFill>
                  <a:srgbClr val="7A5A58"/>
                </a:solidFill>
              </a:rPr>
              <a:t> </a:t>
            </a:r>
            <a:r>
              <a:rPr lang="en-IN" sz="2000" dirty="0">
                <a:solidFill>
                  <a:srgbClr val="7A5A58"/>
                </a:solidFill>
              </a:rPr>
              <a:t>keyword in Python is </a:t>
            </a:r>
            <a:r>
              <a:rPr lang="en-IN" sz="2800" b="1" i="1" dirty="0">
                <a:solidFill>
                  <a:srgbClr val="7A5A58"/>
                </a:solidFill>
              </a:rPr>
              <a:t>None</a:t>
            </a:r>
            <a:r>
              <a:rPr lang="en-IN" sz="2000" dirty="0">
                <a:solidFill>
                  <a:srgbClr val="7A5A58"/>
                </a:solidFill>
              </a:rPr>
              <a:t>.</a:t>
            </a:r>
          </a:p>
        </p:txBody>
      </p:sp>
      <p:sp>
        <p:nvSpPr>
          <p:cNvPr id="7" name="Rectangle 6"/>
          <p:cNvSpPr/>
          <p:nvPr/>
        </p:nvSpPr>
        <p:spPr>
          <a:xfrm>
            <a:off x="152400" y="179338"/>
            <a:ext cx="8839200" cy="1631216"/>
          </a:xfrm>
          <a:prstGeom prst="rect">
            <a:avLst/>
          </a:prstGeom>
        </p:spPr>
        <p:txBody>
          <a:bodyPr wrap="square">
            <a:spAutoFit/>
          </a:bodyPr>
          <a:lstStyle/>
          <a:p>
            <a:r>
              <a:rPr lang="en-IN" sz="2000" dirty="0">
                <a:solidFill>
                  <a:srgbClr val="5A5262"/>
                </a:solidFill>
                <a:latin typeface="Consolas" panose="020B0609020204030204" pitchFamily="49" charset="0"/>
              </a:rPr>
              <a:t>x</a:t>
            </a:r>
            <a:r>
              <a:rPr lang="en-IN" sz="2000" dirty="0">
                <a:solidFill>
                  <a:srgbClr val="F8F8F2"/>
                </a:solidFill>
                <a:latin typeface="Consolas" panose="020B0609020204030204" pitchFamily="49" charset="0"/>
              </a:rPr>
              <a:t> </a:t>
            </a:r>
            <a:r>
              <a:rPr lang="en-IN" sz="2000" dirty="0">
                <a:solidFill>
                  <a:srgbClr val="F92672"/>
                </a:solidFill>
                <a:latin typeface="Consolas" panose="020B0609020204030204" pitchFamily="49" charset="0"/>
              </a:rPr>
              <a:t>=</a:t>
            </a:r>
            <a:r>
              <a:rPr lang="en-IN" sz="2000" dirty="0">
                <a:solidFill>
                  <a:srgbClr val="F8F8F2"/>
                </a:solidFill>
                <a:latin typeface="Consolas" panose="020B0609020204030204" pitchFamily="49" charset="0"/>
              </a:rPr>
              <a:t> </a:t>
            </a:r>
            <a:r>
              <a:rPr lang="en-IN" sz="2000" dirty="0">
                <a:solidFill>
                  <a:srgbClr val="AE81FF"/>
                </a:solidFill>
                <a:latin typeface="Consolas" panose="020B0609020204030204" pitchFamily="49" charset="0"/>
              </a:rPr>
              <a:t>None</a:t>
            </a:r>
            <a:endParaRPr lang="en-IN" sz="2000" dirty="0">
              <a:solidFill>
                <a:srgbClr val="F8F8F2"/>
              </a:solidFill>
              <a:latin typeface="Consolas" panose="020B0609020204030204" pitchFamily="49" charset="0"/>
            </a:endParaRPr>
          </a:p>
          <a:p>
            <a:r>
              <a:rPr lang="en-IN" sz="2000" dirty="0">
                <a:solidFill>
                  <a:srgbClr val="F92672"/>
                </a:solidFill>
                <a:latin typeface="Consolas" panose="020B0609020204030204" pitchFamily="49" charset="0"/>
              </a:rPr>
              <a:t>if</a:t>
            </a:r>
            <a:r>
              <a:rPr lang="en-IN" sz="2000" dirty="0">
                <a:solidFill>
                  <a:srgbClr val="F8F8F2"/>
                </a:solidFill>
                <a:latin typeface="Consolas" panose="020B0609020204030204" pitchFamily="49" charset="0"/>
              </a:rPr>
              <a:t> </a:t>
            </a:r>
            <a:r>
              <a:rPr lang="en-IN" sz="2000" dirty="0">
                <a:solidFill>
                  <a:srgbClr val="5A5262"/>
                </a:solidFill>
                <a:latin typeface="Consolas" panose="020B0609020204030204" pitchFamily="49" charset="0"/>
              </a:rPr>
              <a:t>x</a:t>
            </a:r>
            <a:r>
              <a:rPr lang="en-IN" sz="2000" dirty="0">
                <a:solidFill>
                  <a:srgbClr val="F8F8F2"/>
                </a:solidFill>
                <a:latin typeface="Consolas" panose="020B0609020204030204" pitchFamily="49" charset="0"/>
              </a:rPr>
              <a:t> </a:t>
            </a:r>
            <a:r>
              <a:rPr lang="en-IN" sz="2000" dirty="0">
                <a:solidFill>
                  <a:srgbClr val="F92672"/>
                </a:solidFill>
                <a:latin typeface="Consolas" panose="020B0609020204030204" pitchFamily="49" charset="0"/>
              </a:rPr>
              <a:t>is</a:t>
            </a:r>
            <a:r>
              <a:rPr lang="en-IN" sz="2000" dirty="0">
                <a:solidFill>
                  <a:srgbClr val="F8F8F2"/>
                </a:solidFill>
                <a:latin typeface="Consolas" panose="020B0609020204030204" pitchFamily="49" charset="0"/>
              </a:rPr>
              <a:t> </a:t>
            </a:r>
            <a:r>
              <a:rPr lang="en-IN" sz="2000" dirty="0" smtClean="0">
                <a:solidFill>
                  <a:srgbClr val="AE81FF"/>
                </a:solidFill>
                <a:latin typeface="Consolas" panose="020B0609020204030204" pitchFamily="49" charset="0"/>
              </a:rPr>
              <a:t>None</a:t>
            </a:r>
            <a:r>
              <a:rPr lang="en-IN" sz="2000" dirty="0">
                <a:solidFill>
                  <a:schemeClr val="bg1">
                    <a:lumMod val="75000"/>
                  </a:schemeClr>
                </a:solidFill>
                <a:latin typeface="Consolas" panose="020B0609020204030204" pitchFamily="49" charset="0"/>
              </a:rPr>
              <a:t>:</a:t>
            </a:r>
          </a:p>
          <a:p>
            <a:r>
              <a:rPr lang="en-IN" sz="2000" dirty="0">
                <a:solidFill>
                  <a:srgbClr val="F8F8F2"/>
                </a:solidFill>
                <a:latin typeface="Consolas" panose="020B0609020204030204" pitchFamily="49" charset="0"/>
              </a:rPr>
              <a:t> </a:t>
            </a:r>
            <a:r>
              <a:rPr lang="en-IN" sz="2000" dirty="0" smtClean="0">
                <a:solidFill>
                  <a:srgbClr val="F8F8F2"/>
                </a:solidFill>
                <a:latin typeface="Consolas" panose="020B0609020204030204" pitchFamily="49" charset="0"/>
              </a:rPr>
              <a:t>   </a:t>
            </a:r>
            <a:r>
              <a:rPr lang="en-IN" sz="2000" dirty="0" smtClean="0">
                <a:solidFill>
                  <a:srgbClr val="66D9EF"/>
                </a:solidFill>
                <a:latin typeface="Consolas" panose="020B0609020204030204" pitchFamily="49" charset="0"/>
              </a:rPr>
              <a:t>print</a:t>
            </a:r>
            <a:r>
              <a:rPr lang="en-IN" sz="2000" dirty="0">
                <a:solidFill>
                  <a:schemeClr val="bg1">
                    <a:lumMod val="75000"/>
                  </a:schemeClr>
                </a:solidFill>
                <a:latin typeface="Consolas" panose="020B0609020204030204" pitchFamily="49" charset="0"/>
              </a:rPr>
              <a:t>(</a:t>
            </a:r>
            <a:r>
              <a:rPr lang="en-IN" sz="2000" dirty="0">
                <a:solidFill>
                  <a:srgbClr val="E6DB74"/>
                </a:solidFill>
                <a:latin typeface="Consolas" panose="020B0609020204030204" pitchFamily="49" charset="0"/>
              </a:rPr>
              <a:t>'x is None'</a:t>
            </a:r>
            <a:r>
              <a:rPr lang="en-IN" sz="2000" dirty="0">
                <a:solidFill>
                  <a:schemeClr val="bg1">
                    <a:lumMod val="75000"/>
                  </a:schemeClr>
                </a:solidFill>
                <a:latin typeface="Consolas" panose="020B0609020204030204" pitchFamily="49" charset="0"/>
              </a:rPr>
              <a:t>)</a:t>
            </a:r>
          </a:p>
          <a:p>
            <a:r>
              <a:rPr lang="en-IN" sz="2000" dirty="0">
                <a:solidFill>
                  <a:srgbClr val="F92672"/>
                </a:solidFill>
                <a:latin typeface="Consolas" panose="020B0609020204030204" pitchFamily="49" charset="0"/>
              </a:rPr>
              <a:t>else</a:t>
            </a:r>
            <a:r>
              <a:rPr lang="en-IN" sz="2000" dirty="0">
                <a:solidFill>
                  <a:srgbClr val="F8F8F2"/>
                </a:solidFill>
                <a:latin typeface="Consolas" panose="020B0609020204030204" pitchFamily="49" charset="0"/>
              </a:rPr>
              <a:t> :</a:t>
            </a:r>
          </a:p>
          <a:p>
            <a:r>
              <a:rPr lang="en-IN" sz="2000" dirty="0" smtClean="0">
                <a:solidFill>
                  <a:srgbClr val="66D9EF"/>
                </a:solidFill>
                <a:latin typeface="Consolas" panose="020B0609020204030204" pitchFamily="49" charset="0"/>
              </a:rPr>
              <a:t>    print</a:t>
            </a:r>
            <a:r>
              <a:rPr lang="en-IN" sz="2000" dirty="0" smtClean="0">
                <a:solidFill>
                  <a:srgbClr val="F8F8F2"/>
                </a:solidFill>
                <a:latin typeface="Consolas" panose="020B0609020204030204" pitchFamily="49" charset="0"/>
              </a:rPr>
              <a:t> </a:t>
            </a:r>
            <a:r>
              <a:rPr lang="en-IN" sz="2000" dirty="0">
                <a:solidFill>
                  <a:schemeClr val="bg1">
                    <a:lumMod val="75000"/>
                  </a:schemeClr>
                </a:solidFill>
                <a:latin typeface="Consolas" panose="020B0609020204030204" pitchFamily="49" charset="0"/>
              </a:rPr>
              <a:t>(</a:t>
            </a:r>
            <a:r>
              <a:rPr lang="en-IN" sz="2000" dirty="0">
                <a:solidFill>
                  <a:srgbClr val="E6DB74"/>
                </a:solidFill>
                <a:latin typeface="Consolas" panose="020B0609020204030204" pitchFamily="49" charset="0"/>
              </a:rPr>
              <a:t>'x has some value'</a:t>
            </a:r>
            <a:r>
              <a:rPr lang="en-IN" sz="2000" dirty="0">
                <a:solidFill>
                  <a:schemeClr val="bg1">
                    <a:lumMod val="75000"/>
                  </a:schemeClr>
                </a:solidFill>
                <a:latin typeface="Consolas" panose="020B0609020204030204" pitchFamily="49" charset="0"/>
              </a:rPr>
              <a:t>)</a:t>
            </a:r>
          </a:p>
        </p:txBody>
      </p:sp>
      <p:sp>
        <p:nvSpPr>
          <p:cNvPr id="4" name="Rectangle 3"/>
          <p:cNvSpPr/>
          <p:nvPr/>
        </p:nvSpPr>
        <p:spPr>
          <a:xfrm>
            <a:off x="152400" y="3701296"/>
            <a:ext cx="8763000" cy="1785104"/>
          </a:xfrm>
          <a:prstGeom prst="rect">
            <a:avLst/>
          </a:prstGeom>
        </p:spPr>
        <p:txBody>
          <a:bodyPr wrap="square">
            <a:spAutoFit/>
          </a:bodyPr>
          <a:lstStyle/>
          <a:p>
            <a:r>
              <a:rPr lang="en-IN" sz="2200" dirty="0">
                <a:solidFill>
                  <a:srgbClr val="F92672"/>
                </a:solidFill>
                <a:latin typeface="Consolas" panose="020B0609020204030204" pitchFamily="49" charset="0"/>
              </a:rPr>
              <a:t>if</a:t>
            </a:r>
            <a:r>
              <a:rPr lang="en-IN" sz="2200" dirty="0">
                <a:solidFill>
                  <a:srgbClr val="F8F8F2"/>
                </a:solidFill>
                <a:latin typeface="Consolas" panose="020B0609020204030204" pitchFamily="49" charset="0"/>
              </a:rPr>
              <a:t> </a:t>
            </a:r>
            <a:r>
              <a:rPr lang="en-IN" sz="2200" dirty="0">
                <a:solidFill>
                  <a:srgbClr val="5A5262"/>
                </a:solidFill>
                <a:latin typeface="Consolas" panose="020B0609020204030204" pitchFamily="49" charset="0"/>
              </a:rPr>
              <a:t>x</a:t>
            </a:r>
            <a:r>
              <a:rPr lang="en-IN" sz="2200" dirty="0">
                <a:solidFill>
                  <a:srgbClr val="F8F8F2"/>
                </a:solidFill>
                <a:latin typeface="Consolas" panose="020B0609020204030204" pitchFamily="49" charset="0"/>
              </a:rPr>
              <a:t> </a:t>
            </a:r>
            <a:r>
              <a:rPr lang="en-IN" sz="2200" dirty="0">
                <a:solidFill>
                  <a:srgbClr val="F92672"/>
                </a:solidFill>
                <a:latin typeface="Consolas" panose="020B0609020204030204" pitchFamily="49" charset="0"/>
              </a:rPr>
              <a:t>is</a:t>
            </a:r>
            <a:r>
              <a:rPr lang="en-IN" sz="2200" dirty="0">
                <a:solidFill>
                  <a:srgbClr val="F8F8F2"/>
                </a:solidFill>
                <a:latin typeface="Consolas" panose="020B0609020204030204" pitchFamily="49" charset="0"/>
              </a:rPr>
              <a:t> </a:t>
            </a:r>
            <a:r>
              <a:rPr lang="en-IN" sz="2200" dirty="0">
                <a:solidFill>
                  <a:srgbClr val="F79A32"/>
                </a:solidFill>
                <a:latin typeface="Consolas" panose="020B0609020204030204" pitchFamily="49" charset="0"/>
              </a:rPr>
              <a:t>None</a:t>
            </a:r>
            <a:r>
              <a:rPr lang="en-IN" sz="2200" dirty="0" smtClean="0">
                <a:solidFill>
                  <a:schemeClr val="bg1">
                    <a:lumMod val="75000"/>
                  </a:schemeClr>
                </a:solidFill>
                <a:latin typeface="Consolas" panose="020B0609020204030204" pitchFamily="49" charset="0"/>
              </a:rPr>
              <a:t>:</a:t>
            </a:r>
          </a:p>
          <a:p>
            <a:r>
              <a:rPr lang="en-IN" sz="2200" dirty="0">
                <a:solidFill>
                  <a:schemeClr val="bg1">
                    <a:lumMod val="75000"/>
                  </a:schemeClr>
                </a:solidFill>
                <a:latin typeface="Consolas" panose="020B0609020204030204" pitchFamily="49" charset="0"/>
              </a:rPr>
              <a:t> </a:t>
            </a:r>
            <a:r>
              <a:rPr lang="en-IN" sz="2200" dirty="0" smtClean="0">
                <a:solidFill>
                  <a:schemeClr val="bg1">
                    <a:lumMod val="75000"/>
                  </a:schemeClr>
                </a:solidFill>
                <a:latin typeface="Consolas" panose="020B0609020204030204" pitchFamily="49" charset="0"/>
              </a:rPr>
              <a:t>   </a:t>
            </a:r>
            <a:r>
              <a:rPr lang="en-IN" sz="2200" dirty="0" smtClean="0">
                <a:solidFill>
                  <a:srgbClr val="98676A"/>
                </a:solidFill>
                <a:latin typeface="Consolas" panose="020B0609020204030204" pitchFamily="49" charset="0"/>
              </a:rPr>
              <a:t>pass</a:t>
            </a:r>
          </a:p>
          <a:p>
            <a:endParaRPr lang="en-IN" sz="2200" dirty="0">
              <a:solidFill>
                <a:srgbClr val="98676A"/>
              </a:solidFill>
              <a:latin typeface="Consolas" panose="020B0609020204030204" pitchFamily="49" charset="0"/>
            </a:endParaRPr>
          </a:p>
          <a:p>
            <a:r>
              <a:rPr lang="en-IN" sz="2200" dirty="0">
                <a:solidFill>
                  <a:srgbClr val="F92672"/>
                </a:solidFill>
                <a:latin typeface="Consolas" panose="020B0609020204030204" pitchFamily="49" charset="0"/>
              </a:rPr>
              <a:t>if</a:t>
            </a:r>
            <a:r>
              <a:rPr lang="en-IN" sz="2200" dirty="0">
                <a:solidFill>
                  <a:srgbClr val="F8F8F2"/>
                </a:solidFill>
                <a:latin typeface="Consolas" panose="020B0609020204030204" pitchFamily="49" charset="0"/>
              </a:rPr>
              <a:t> </a:t>
            </a:r>
            <a:r>
              <a:rPr lang="en-IN" sz="2200" dirty="0">
                <a:solidFill>
                  <a:srgbClr val="5A5262"/>
                </a:solidFill>
                <a:latin typeface="Consolas" panose="020B0609020204030204" pitchFamily="49" charset="0"/>
              </a:rPr>
              <a:t>x</a:t>
            </a:r>
            <a:r>
              <a:rPr lang="en-IN" sz="2200" dirty="0">
                <a:solidFill>
                  <a:srgbClr val="F8F8F2"/>
                </a:solidFill>
                <a:latin typeface="Consolas" panose="020B0609020204030204" pitchFamily="49" charset="0"/>
              </a:rPr>
              <a:t> </a:t>
            </a:r>
            <a:r>
              <a:rPr lang="en-IN" sz="2200" dirty="0" smtClean="0">
                <a:solidFill>
                  <a:srgbClr val="F92672"/>
                </a:solidFill>
                <a:latin typeface="Consolas" panose="020B0609020204030204" pitchFamily="49" charset="0"/>
              </a:rPr>
              <a:t>is not</a:t>
            </a:r>
            <a:r>
              <a:rPr lang="en-IN" sz="2200" dirty="0" smtClean="0">
                <a:solidFill>
                  <a:srgbClr val="F8F8F2"/>
                </a:solidFill>
                <a:latin typeface="Consolas" panose="020B0609020204030204" pitchFamily="49" charset="0"/>
              </a:rPr>
              <a:t> </a:t>
            </a:r>
            <a:r>
              <a:rPr lang="en-IN" sz="2200" dirty="0">
                <a:solidFill>
                  <a:srgbClr val="F79A32"/>
                </a:solidFill>
                <a:latin typeface="Consolas" panose="020B0609020204030204" pitchFamily="49" charset="0"/>
              </a:rPr>
              <a:t>None</a:t>
            </a:r>
            <a:r>
              <a:rPr lang="en-IN" sz="2200" dirty="0">
                <a:solidFill>
                  <a:schemeClr val="bg1">
                    <a:lumMod val="75000"/>
                  </a:schemeClr>
                </a:solidFill>
                <a:latin typeface="Consolas" panose="020B0609020204030204" pitchFamily="49" charset="0"/>
              </a:rPr>
              <a:t>:</a:t>
            </a:r>
          </a:p>
          <a:p>
            <a:r>
              <a:rPr lang="en-IN" sz="2200" dirty="0">
                <a:solidFill>
                  <a:schemeClr val="bg1">
                    <a:lumMod val="75000"/>
                  </a:schemeClr>
                </a:solidFill>
                <a:latin typeface="Consolas" panose="020B0609020204030204" pitchFamily="49" charset="0"/>
              </a:rPr>
              <a:t>    </a:t>
            </a:r>
            <a:r>
              <a:rPr lang="en-IN" sz="2200" dirty="0" smtClean="0">
                <a:solidFill>
                  <a:srgbClr val="98676A"/>
                </a:solidFill>
                <a:latin typeface="Consolas" panose="020B0609020204030204" pitchFamily="49" charset="0"/>
              </a:rPr>
              <a:t>pass</a:t>
            </a:r>
            <a:endParaRPr lang="en-IN" sz="2200"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33004540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70788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keyword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introduces a function definition. It must be followed by the function name and the parenthesized list of formal parameters.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 *arguments -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1600200"/>
            <a:ext cx="8763000" cy="1200329"/>
          </a:xfrm>
          <a:prstGeom prst="rect">
            <a:avLst/>
          </a:prstGeom>
          <a:solidFill>
            <a:srgbClr val="2E3032"/>
          </a:solidFill>
        </p:spPr>
        <p:txBody>
          <a:bodyPr wrap="square">
            <a:spAutoFit/>
          </a:bodyPr>
          <a:lstStyle/>
          <a:p>
            <a:r>
              <a:rPr lang="en-IN" b="1" i="1" dirty="0">
                <a:solidFill>
                  <a:srgbClr val="FF6262"/>
                </a:solidFill>
                <a:latin typeface="Consolas" panose="020B0609020204030204" pitchFamily="49" charset="0"/>
              </a:rPr>
              <a:t>def</a:t>
            </a:r>
            <a:r>
              <a:rPr lang="en-IN" i="1" dirty="0">
                <a:solidFill>
                  <a:srgbClr val="F8F8F8"/>
                </a:solidFill>
                <a:latin typeface="Consolas" panose="020B0609020204030204" pitchFamily="49" charset="0"/>
              </a:rPr>
              <a:t> </a:t>
            </a:r>
            <a:r>
              <a:rPr lang="en-IN" i="1" dirty="0" smtClean="0">
                <a:solidFill>
                  <a:srgbClr val="FEC758"/>
                </a:solidFill>
                <a:latin typeface="Consolas" panose="020B0609020204030204" pitchFamily="49" charset="0"/>
              </a:rPr>
              <a:t>function_name</a:t>
            </a:r>
            <a:r>
              <a:rPr lang="en-IN" i="1" dirty="0" smtClean="0">
                <a:solidFill>
                  <a:schemeClr val="accent2">
                    <a:lumMod val="60000"/>
                    <a:lumOff val="40000"/>
                  </a:schemeClr>
                </a:solidFill>
                <a:latin typeface="Consolas" panose="020B0609020204030204" pitchFamily="49" charset="0"/>
              </a:rPr>
              <a:t>(</a:t>
            </a:r>
            <a:r>
              <a:rPr lang="en-IN" i="1" dirty="0">
                <a:solidFill>
                  <a:srgbClr val="FB9A4B"/>
                </a:solidFill>
                <a:latin typeface="Consolas" panose="020B0609020204030204" pitchFamily="49" charset="0"/>
              </a:rPr>
              <a:t>*</a:t>
            </a:r>
            <a:r>
              <a:rPr lang="en-IN" i="1" dirty="0" smtClean="0">
                <a:solidFill>
                  <a:srgbClr val="FB9A4B"/>
                </a:solidFill>
                <a:latin typeface="Consolas" panose="020B0609020204030204" pitchFamily="49" charset="0"/>
              </a:rPr>
              <a:t>argument</a:t>
            </a:r>
            <a:r>
              <a:rPr lang="en-IN" i="1" dirty="0" smtClean="0">
                <a:solidFill>
                  <a:schemeClr val="accent2">
                    <a:lumMod val="60000"/>
                    <a:lumOff val="40000"/>
                  </a:schemeClr>
                </a:solidFill>
                <a:latin typeface="Consolas" panose="020B0609020204030204" pitchFamily="49" charset="0"/>
              </a:rPr>
              <a:t>) :</a:t>
            </a:r>
            <a:endParaRPr lang="en-IN" i="1" dirty="0">
              <a:solidFill>
                <a:schemeClr val="accent2">
                  <a:lumMod val="60000"/>
                  <a:lumOff val="40000"/>
                </a:schemeClr>
              </a:solidFill>
              <a:latin typeface="Consolas" panose="020B0609020204030204" pitchFamily="49" charset="0"/>
            </a:endParaRPr>
          </a:p>
          <a:p>
            <a:r>
              <a:rPr lang="en-IN" i="1" dirty="0" smtClean="0">
                <a:solidFill>
                  <a:schemeClr val="bg2">
                    <a:lumMod val="50000"/>
                  </a:schemeClr>
                </a:solidFill>
                <a:latin typeface="Consolas" panose="020B0609020204030204" pitchFamily="49" charset="0"/>
              </a:rPr>
              <a:t>    statement_1</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statement_2</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a:t>
            </a:r>
            <a:endParaRPr lang="en-IN" b="0" i="1" dirty="0">
              <a:solidFill>
                <a:schemeClr val="bg2">
                  <a:lumMod val="50000"/>
                </a:schemeClr>
              </a:solidFill>
              <a:effectLst/>
              <a:latin typeface="Consolas" panose="020B0609020204030204" pitchFamily="49" charset="0"/>
            </a:endParaRPr>
          </a:p>
        </p:txBody>
      </p:sp>
      <p:sp>
        <p:nvSpPr>
          <p:cNvPr id="2" name="Rectangle 1"/>
          <p:cNvSpPr/>
          <p:nvPr/>
        </p:nvSpPr>
        <p:spPr>
          <a:xfrm>
            <a:off x="228600" y="3276600"/>
            <a:ext cx="8686800" cy="1631216"/>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(*parameters) :</a:t>
            </a:r>
          </a:p>
          <a:p>
            <a:r>
              <a:rPr lang="en-IN" sz="2000" dirty="0">
                <a:solidFill>
                  <a:srgbClr val="98676A"/>
                </a:solidFill>
                <a:latin typeface="Consolas" panose="020B0609020204030204" pitchFamily="49" charset="0"/>
              </a:rPr>
              <a:t> </a:t>
            </a:r>
            <a:r>
              <a:rPr lang="en-IN" sz="2000" dirty="0" smtClean="0">
                <a:solidFill>
                  <a:srgbClr val="98676A"/>
                </a:solidFill>
                <a:latin typeface="Consolas" panose="020B0609020204030204" pitchFamily="49" charset="0"/>
              </a:rPr>
              <a:t>   for</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x in </a:t>
            </a:r>
            <a:r>
              <a:rPr lang="en-IN" sz="2000" dirty="0" smtClean="0">
                <a:solidFill>
                  <a:srgbClr val="D3AF86"/>
                </a:solidFill>
                <a:latin typeface="Consolas" panose="020B0609020204030204" pitchFamily="49" charset="0"/>
              </a:rPr>
              <a:t>parameters :</a:t>
            </a:r>
            <a:endParaRPr lang="en-IN" sz="2000" dirty="0">
              <a:solidFill>
                <a:srgbClr val="D3AF86"/>
              </a:solidFill>
              <a:latin typeface="Consolas" panose="020B0609020204030204" pitchFamily="49" charset="0"/>
            </a:endParaRPr>
          </a:p>
          <a:p>
            <a:r>
              <a:rPr lang="en-IN" sz="2000" dirty="0" smtClean="0">
                <a:solidFill>
                  <a:srgbClr val="7E602C"/>
                </a:solidFill>
                <a:latin typeface="Consolas" panose="020B0609020204030204" pitchFamily="49" charset="0"/>
              </a:rPr>
              <a:t>        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(x)</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smtClean="0">
                <a:solidFill>
                  <a:srgbClr val="D3AF86"/>
                </a:solidFill>
                <a:latin typeface="Consolas" panose="020B0609020204030204" pitchFamily="49" charset="0"/>
              </a:rPr>
              <a:t>fn(</a:t>
            </a:r>
            <a:r>
              <a:rPr lang="en-IN" sz="2000" dirty="0" smtClean="0">
                <a:solidFill>
                  <a:srgbClr val="F79A32"/>
                </a:solidFill>
                <a:latin typeface="Consolas" panose="020B0609020204030204" pitchFamily="49" charset="0"/>
              </a:rPr>
              <a:t>1</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2</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3</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52142267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1107996"/>
          </a:xfrm>
          <a:prstGeom prst="rect">
            <a:avLst/>
          </a:prstGeom>
        </p:spPr>
        <p:txBody>
          <a:bodyPr wrap="square">
            <a:spAutoFit/>
          </a:bodyPr>
          <a:lstStyle/>
          <a:p>
            <a:r>
              <a:rPr lang="en-IN" dirty="0">
                <a:latin typeface="Arial" panose="020B0604020202020204" pitchFamily="34" charset="0"/>
                <a:cs typeface="Arial" panose="020B0604020202020204" pitchFamily="34" charset="0"/>
              </a:rPr>
              <a:t>While normal functions are defined using the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keyword, in Python anonymous functions are defined using the </a:t>
            </a:r>
            <a:r>
              <a:rPr lang="en-IN" sz="2200" b="1" dirty="0">
                <a:solidFill>
                  <a:srgbClr val="FF6262"/>
                </a:solidFill>
                <a:latin typeface="Consolas" panose="020B0609020204030204" pitchFamily="49" charset="0"/>
              </a:rPr>
              <a:t>lambda</a:t>
            </a:r>
            <a:r>
              <a:rPr lang="en-IN" dirty="0">
                <a:latin typeface="Arial" panose="020B0604020202020204" pitchFamily="34" charset="0"/>
                <a:cs typeface="Arial" panose="020B0604020202020204" pitchFamily="34" charset="0"/>
              </a:rPr>
              <a:t> keyword. Hence, anonymous functions are also called </a:t>
            </a:r>
            <a:r>
              <a:rPr lang="en-IN" sz="2200" b="1" dirty="0">
                <a:solidFill>
                  <a:srgbClr val="FF6262"/>
                </a:solidFill>
                <a:latin typeface="Consolas" panose="020B0609020204030204" pitchFamily="49" charset="0"/>
              </a:rPr>
              <a:t>lambda</a:t>
            </a:r>
            <a:r>
              <a:rPr lang="en-IN" dirty="0">
                <a:latin typeface="Arial" panose="020B0604020202020204" pitchFamily="34" charset="0"/>
                <a:cs typeface="Arial" panose="020B0604020202020204" pitchFamily="34" charset="0"/>
              </a:rPr>
              <a:t> functions.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lambda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228600" y="2007513"/>
            <a:ext cx="3730508" cy="369332"/>
          </a:xfrm>
          <a:prstGeom prst="rect">
            <a:avLst/>
          </a:prstGeom>
          <a:solidFill>
            <a:srgbClr val="2E3032"/>
          </a:solidFill>
        </p:spPr>
        <p:txBody>
          <a:bodyPr wrap="none">
            <a:spAutoFit/>
          </a:bodyPr>
          <a:lstStyle/>
          <a:p>
            <a:r>
              <a:rPr lang="en-IN" i="1" dirty="0">
                <a:solidFill>
                  <a:srgbClr val="98676A"/>
                </a:solidFill>
                <a:latin typeface="Consolas" panose="020B0609020204030204" pitchFamily="49" charset="0"/>
              </a:rPr>
              <a:t>lambda</a:t>
            </a:r>
            <a:r>
              <a:rPr lang="en-IN" i="1" dirty="0">
                <a:solidFill>
                  <a:srgbClr val="D3AF86"/>
                </a:solidFill>
                <a:latin typeface="Consolas" panose="020B0609020204030204" pitchFamily="49" charset="0"/>
              </a:rPr>
              <a:t> arguments: expression</a:t>
            </a:r>
            <a:endParaRPr lang="en-IN" b="0" i="1" dirty="0">
              <a:solidFill>
                <a:srgbClr val="D3AF86"/>
              </a:solidFill>
              <a:effectLst/>
              <a:latin typeface="Consolas" panose="020B0609020204030204" pitchFamily="49" charset="0"/>
            </a:endParaRPr>
          </a:p>
        </p:txBody>
      </p:sp>
      <p:sp>
        <p:nvSpPr>
          <p:cNvPr id="7" name="Rectangle 6"/>
          <p:cNvSpPr/>
          <p:nvPr/>
        </p:nvSpPr>
        <p:spPr>
          <a:xfrm>
            <a:off x="92528" y="-61555"/>
            <a:ext cx="4810566" cy="707886"/>
          </a:xfrm>
          <a:prstGeom prst="rect">
            <a:avLst/>
          </a:prstGeom>
        </p:spPr>
        <p:txBody>
          <a:bodyPr wrap="square">
            <a:spAutoFit/>
          </a:bodyPr>
          <a:lstStyle/>
          <a:p>
            <a:r>
              <a:rPr lang="en-IN" sz="2000" dirty="0">
                <a:solidFill>
                  <a:srgbClr val="FFFF00"/>
                </a:solidFill>
                <a:latin typeface="Open Sans"/>
              </a:rPr>
              <a:t>Lambda functions can have any number of arguments but only one expression. </a:t>
            </a:r>
            <a:endParaRPr lang="en-IN" sz="2000" dirty="0">
              <a:solidFill>
                <a:srgbClr val="FFFF00"/>
              </a:solidFill>
            </a:endParaRPr>
          </a:p>
        </p:txBody>
      </p:sp>
      <p:sp>
        <p:nvSpPr>
          <p:cNvPr id="8" name="Rectangle 7"/>
          <p:cNvSpPr/>
          <p:nvPr/>
        </p:nvSpPr>
        <p:spPr>
          <a:xfrm>
            <a:off x="228600" y="2722759"/>
            <a:ext cx="5186035" cy="400110"/>
          </a:xfrm>
          <a:prstGeom prst="rect">
            <a:avLst/>
          </a:prstGeom>
        </p:spPr>
        <p:txBody>
          <a:bodyPr wrap="none">
            <a:spAutoFit/>
          </a:bodyPr>
          <a:lstStyle/>
          <a:p>
            <a:pPr marL="342900" indent="-342900">
              <a:buFont typeface="Arial" panose="020B0604020202020204" pitchFamily="34" charset="0"/>
              <a:buChar char="•"/>
            </a:pP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98676A"/>
                </a:solidFill>
                <a:latin typeface="Consolas" panose="020B0609020204030204" pitchFamily="49" charset="0"/>
              </a:rPr>
              <a:t>lambda</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hello world</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9" name="Rectangle 8"/>
          <p:cNvSpPr/>
          <p:nvPr/>
        </p:nvSpPr>
        <p:spPr>
          <a:xfrm>
            <a:off x="228600" y="3429000"/>
            <a:ext cx="8686800" cy="1015663"/>
          </a:xfrm>
          <a:prstGeom prst="rect">
            <a:avLst/>
          </a:prstGeom>
        </p:spPr>
        <p:txBody>
          <a:bodyPr wrap="square">
            <a:spAutoFit/>
          </a:bodyPr>
          <a:lstStyle/>
          <a:p>
            <a:pPr marL="342900" indent="-342900">
              <a:buFont typeface="Arial" panose="020B0604020202020204" pitchFamily="34" charset="0"/>
              <a:buChar char="•"/>
            </a:pPr>
            <a:r>
              <a:rPr lang="en-IN" sz="2000" dirty="0">
                <a:solidFill>
                  <a:srgbClr val="D3AF86"/>
                </a:solidFill>
                <a:latin typeface="Consolas" panose="020B0609020204030204" pitchFamily="49" charset="0"/>
              </a:rPr>
              <a:t>a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firstName </a:t>
            </a:r>
            <a:r>
              <a:rPr lang="en-IN" sz="2000" dirty="0">
                <a:solidFill>
                  <a:srgbClr val="D3AF86"/>
                </a:solidFill>
                <a:latin typeface="Consolas" panose="020B0609020204030204" pitchFamily="49" charset="0"/>
              </a:rPr>
              <a:t>")</a:t>
            </a:r>
          </a:p>
          <a:p>
            <a:pPr marL="358775"/>
            <a:r>
              <a:rPr lang="en-IN" sz="2000" dirty="0" smtClean="0">
                <a:solidFill>
                  <a:srgbClr val="D3AF86"/>
                </a:solidFill>
                <a:latin typeface="Consolas" panose="020B0609020204030204" pitchFamily="49" charset="0"/>
              </a:rPr>
              <a:t>b </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lastName </a:t>
            </a:r>
            <a:r>
              <a:rPr lang="en-IN" sz="2000" dirty="0" smtClean="0">
                <a:solidFill>
                  <a:srgbClr val="D3AF86"/>
                </a:solidFill>
                <a:latin typeface="Consolas" panose="020B0609020204030204" pitchFamily="49" charset="0"/>
              </a:rPr>
              <a:t>")</a:t>
            </a:r>
          </a:p>
          <a:p>
            <a:pPr marL="358775"/>
            <a:r>
              <a:rPr lang="pt-BR" sz="2000" dirty="0" smtClean="0">
                <a:solidFill>
                  <a:srgbClr val="7E602C"/>
                </a:solidFill>
                <a:latin typeface="Consolas" panose="020B0609020204030204" pitchFamily="49" charset="0"/>
              </a:rPr>
              <a:t>print</a:t>
            </a:r>
            <a:r>
              <a:rPr lang="pt-BR" sz="2000" dirty="0">
                <a:solidFill>
                  <a:srgbClr val="D3AF86"/>
                </a:solidFill>
                <a:latin typeface="Consolas" panose="020B0609020204030204" pitchFamily="49" charset="0"/>
              </a:rPr>
              <a:t>((</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a + "</a:t>
            </a:r>
            <a:r>
              <a:rPr lang="pt-BR" sz="2000" dirty="0">
                <a:solidFill>
                  <a:srgbClr val="889B4A"/>
                </a:solidFill>
                <a:latin typeface="Consolas" panose="020B0609020204030204" pitchFamily="49" charset="0"/>
              </a:rPr>
              <a:t> </a:t>
            </a:r>
            <a:r>
              <a:rPr lang="pt-BR" sz="2000" dirty="0">
                <a:solidFill>
                  <a:srgbClr val="D3AF86"/>
                </a:solidFill>
                <a:latin typeface="Consolas" panose="020B0609020204030204" pitchFamily="49" charset="0"/>
              </a:rPr>
              <a:t>" + b)(a, b))</a:t>
            </a:r>
            <a:endParaRPr lang="pt-BR" sz="2000" b="0" dirty="0">
              <a:solidFill>
                <a:srgbClr val="D3AF86"/>
              </a:solidFill>
              <a:effectLst/>
              <a:latin typeface="Consolas" panose="020B0609020204030204" pitchFamily="49" charset="0"/>
            </a:endParaRPr>
          </a:p>
        </p:txBody>
      </p:sp>
      <p:sp>
        <p:nvSpPr>
          <p:cNvPr id="11" name="Rectangle 10"/>
          <p:cNvSpPr/>
          <p:nvPr/>
        </p:nvSpPr>
        <p:spPr>
          <a:xfrm>
            <a:off x="228600" y="4702314"/>
            <a:ext cx="4572000" cy="707886"/>
          </a:xfrm>
          <a:prstGeom prst="rect">
            <a:avLst/>
          </a:prstGeom>
        </p:spPr>
        <p:txBody>
          <a:bodyPr>
            <a:spAutoFit/>
          </a:bodyPr>
          <a:lstStyle/>
          <a:p>
            <a:pPr marL="342900" indent="-342900">
              <a:buFont typeface="Arial" panose="020B0604020202020204" pitchFamily="34" charset="0"/>
              <a:buChar char="•"/>
            </a:pPr>
            <a:r>
              <a:rPr lang="en-IN" sz="2000" dirty="0">
                <a:solidFill>
                  <a:srgbClr val="D3AF86"/>
                </a:solidFill>
                <a:latin typeface="Consolas" panose="020B0609020204030204" pitchFamily="49" charset="0"/>
              </a:rPr>
              <a:t>x = </a:t>
            </a:r>
            <a:r>
              <a:rPr lang="en-IN" sz="2000" dirty="0">
                <a:solidFill>
                  <a:srgbClr val="98676A"/>
                </a:solidFill>
                <a:latin typeface="Consolas" panose="020B0609020204030204" pitchFamily="49" charset="0"/>
              </a:rPr>
              <a:t>lambda</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Hello </a:t>
            </a:r>
            <a:r>
              <a:rPr lang="en-IN" sz="2000" dirty="0" smtClean="0">
                <a:solidFill>
                  <a:srgbClr val="889B4A"/>
                </a:solidFill>
                <a:latin typeface="Consolas" panose="020B0609020204030204" pitchFamily="49" charset="0"/>
              </a:rPr>
              <a:t>World</a:t>
            </a:r>
            <a:r>
              <a:rPr lang="en-IN" sz="2000" dirty="0" smtClean="0">
                <a:solidFill>
                  <a:srgbClr val="D3AF86"/>
                </a:solidFill>
                <a:latin typeface="Consolas" panose="020B0609020204030204" pitchFamily="49" charset="0"/>
              </a:rPr>
              <a:t>"</a:t>
            </a:r>
          </a:p>
          <a:p>
            <a:pPr marL="358775"/>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(x</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27106392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1107996"/>
          </a:xfrm>
          <a:prstGeom prst="rect">
            <a:avLst/>
          </a:prstGeom>
        </p:spPr>
        <p:txBody>
          <a:bodyPr wrap="square">
            <a:spAutoFit/>
          </a:bodyPr>
          <a:lstStyle/>
          <a:p>
            <a:r>
              <a:rPr lang="en-IN" dirty="0">
                <a:latin typeface="Arial" panose="020B0604020202020204" pitchFamily="34" charset="0"/>
                <a:cs typeface="Arial" panose="020B0604020202020204" pitchFamily="34" charset="0"/>
              </a:rPr>
              <a:t>While normal functions are defined using the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keyword, in Python anonymous functions are defined using the </a:t>
            </a:r>
            <a:r>
              <a:rPr lang="en-IN" sz="2200" b="1" dirty="0">
                <a:solidFill>
                  <a:srgbClr val="FF6262"/>
                </a:solidFill>
                <a:latin typeface="Consolas" panose="020B0609020204030204" pitchFamily="49" charset="0"/>
              </a:rPr>
              <a:t>lambda</a:t>
            </a:r>
            <a:r>
              <a:rPr lang="en-IN" dirty="0">
                <a:latin typeface="Arial" panose="020B0604020202020204" pitchFamily="34" charset="0"/>
                <a:cs typeface="Arial" panose="020B0604020202020204" pitchFamily="34" charset="0"/>
              </a:rPr>
              <a:t> keyword. Hence, anonymous functions are also called </a:t>
            </a:r>
            <a:r>
              <a:rPr lang="en-IN" sz="2200" b="1" dirty="0">
                <a:solidFill>
                  <a:srgbClr val="FF6262"/>
                </a:solidFill>
                <a:latin typeface="Consolas" panose="020B0609020204030204" pitchFamily="49" charset="0"/>
              </a:rPr>
              <a:t>lambda</a:t>
            </a:r>
            <a:r>
              <a:rPr lang="en-IN" dirty="0">
                <a:latin typeface="Arial" panose="020B0604020202020204" pitchFamily="34" charset="0"/>
                <a:cs typeface="Arial" panose="020B0604020202020204" pitchFamily="34" charset="0"/>
              </a:rPr>
              <a:t> functions.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lambda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228600" y="2007513"/>
            <a:ext cx="3730508" cy="369332"/>
          </a:xfrm>
          <a:prstGeom prst="rect">
            <a:avLst/>
          </a:prstGeom>
          <a:solidFill>
            <a:srgbClr val="2E3032"/>
          </a:solidFill>
        </p:spPr>
        <p:txBody>
          <a:bodyPr wrap="none">
            <a:spAutoFit/>
          </a:bodyPr>
          <a:lstStyle/>
          <a:p>
            <a:r>
              <a:rPr lang="en-IN" i="1" dirty="0">
                <a:solidFill>
                  <a:srgbClr val="98676A"/>
                </a:solidFill>
                <a:latin typeface="Consolas" panose="020B0609020204030204" pitchFamily="49" charset="0"/>
              </a:rPr>
              <a:t>lambda</a:t>
            </a:r>
            <a:r>
              <a:rPr lang="en-IN" i="1" dirty="0">
                <a:solidFill>
                  <a:srgbClr val="D3AF86"/>
                </a:solidFill>
                <a:latin typeface="Consolas" panose="020B0609020204030204" pitchFamily="49" charset="0"/>
              </a:rPr>
              <a:t> arguments: expression</a:t>
            </a:r>
            <a:endParaRPr lang="en-IN" b="0" i="1" dirty="0">
              <a:solidFill>
                <a:srgbClr val="D3AF86"/>
              </a:solidFill>
              <a:effectLst/>
              <a:latin typeface="Consolas" panose="020B0609020204030204" pitchFamily="49" charset="0"/>
            </a:endParaRPr>
          </a:p>
        </p:txBody>
      </p:sp>
      <p:sp>
        <p:nvSpPr>
          <p:cNvPr id="7" name="Rectangle 6"/>
          <p:cNvSpPr/>
          <p:nvPr/>
        </p:nvSpPr>
        <p:spPr>
          <a:xfrm>
            <a:off x="92528" y="-61555"/>
            <a:ext cx="4810566" cy="707886"/>
          </a:xfrm>
          <a:prstGeom prst="rect">
            <a:avLst/>
          </a:prstGeom>
        </p:spPr>
        <p:txBody>
          <a:bodyPr wrap="square">
            <a:spAutoFit/>
          </a:bodyPr>
          <a:lstStyle/>
          <a:p>
            <a:r>
              <a:rPr lang="en-IN" sz="2000" dirty="0">
                <a:solidFill>
                  <a:srgbClr val="FFFF00"/>
                </a:solidFill>
                <a:latin typeface="Open Sans"/>
              </a:rPr>
              <a:t>Lambda functions can have any number of arguments but only one expression. </a:t>
            </a:r>
            <a:endParaRPr lang="en-IN" sz="2000" dirty="0">
              <a:solidFill>
                <a:srgbClr val="FFFF00"/>
              </a:solidFill>
            </a:endParaRPr>
          </a:p>
        </p:txBody>
      </p:sp>
      <p:sp>
        <p:nvSpPr>
          <p:cNvPr id="12" name="Rectangle 11"/>
          <p:cNvSpPr/>
          <p:nvPr/>
        </p:nvSpPr>
        <p:spPr>
          <a:xfrm>
            <a:off x="228600" y="2630031"/>
            <a:ext cx="8686800" cy="1631216"/>
          </a:xfrm>
          <a:prstGeom prst="rect">
            <a:avLst/>
          </a:prstGeom>
        </p:spPr>
        <p:txBody>
          <a:bodyPr wrap="square">
            <a:spAutoFit/>
          </a:bodyPr>
          <a:lstStyle/>
          <a:p>
            <a:r>
              <a:rPr lang="en-IN" sz="2000" dirty="0">
                <a:solidFill>
                  <a:srgbClr val="D3AF86"/>
                </a:solidFill>
                <a:latin typeface="Consolas" panose="020B0609020204030204" pitchFamily="49" charset="0"/>
              </a:rPr>
              <a:t>firstName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Enter firstName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lastName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Enter lastName </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fullName </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lambda</a:t>
            </a:r>
            <a:r>
              <a:rPr lang="en-IN" sz="2000" dirty="0">
                <a:solidFill>
                  <a:srgbClr val="D3AF86"/>
                </a:solidFill>
                <a:latin typeface="Consolas" panose="020B0609020204030204" pitchFamily="49" charset="0"/>
              </a:rPr>
              <a:t> a, b: a + "</a:t>
            </a:r>
            <a:r>
              <a:rPr lang="en-IN" sz="2000" dirty="0">
                <a:solidFill>
                  <a:srgbClr val="889B4A"/>
                </a:solidFill>
                <a:latin typeface="Consolas" panose="020B0609020204030204" pitchFamily="49" charset="0"/>
              </a:rPr>
              <a:t> </a:t>
            </a:r>
            <a:r>
              <a:rPr lang="en-IN" sz="2000" dirty="0">
                <a:solidFill>
                  <a:srgbClr val="D3AF86"/>
                </a:solidFill>
                <a:latin typeface="Consolas" panose="020B0609020204030204" pitchFamily="49" charset="0"/>
              </a:rPr>
              <a:t>" + b</a:t>
            </a:r>
          </a:p>
          <a:p>
            <a:r>
              <a:rPr lang="en-IN" sz="2000" dirty="0" smtClean="0">
                <a:solidFill>
                  <a:srgbClr val="D3AF86"/>
                </a:solidFill>
                <a:latin typeface="Consolas" panose="020B0609020204030204" pitchFamily="49" charset="0"/>
              </a:rPr>
              <a:t>fName </a:t>
            </a:r>
            <a:r>
              <a:rPr lang="en-IN" sz="2000" dirty="0">
                <a:solidFill>
                  <a:srgbClr val="D3AF86"/>
                </a:solidFill>
                <a:latin typeface="Consolas" panose="020B0609020204030204" pitchFamily="49" charset="0"/>
              </a:rPr>
              <a:t>= fullName(</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=firstName , </a:t>
            </a:r>
            <a:r>
              <a:rPr lang="en-IN" sz="2000" dirty="0">
                <a:solidFill>
                  <a:srgbClr val="DC3958"/>
                </a:solidFill>
                <a:latin typeface="Consolas" panose="020B0609020204030204" pitchFamily="49" charset="0"/>
              </a:rPr>
              <a:t>b</a:t>
            </a:r>
            <a:r>
              <a:rPr lang="en-IN" sz="2000" dirty="0">
                <a:solidFill>
                  <a:srgbClr val="D3AF86"/>
                </a:solidFill>
                <a:latin typeface="Consolas" panose="020B0609020204030204" pitchFamily="49" charset="0"/>
              </a:rPr>
              <a:t>=lastName)</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(fName)</a:t>
            </a:r>
            <a:endParaRPr lang="en-IN" sz="2000" b="0" dirty="0">
              <a:solidFill>
                <a:srgbClr val="D3AF86"/>
              </a:solidFill>
              <a:effectLst/>
              <a:latin typeface="Consolas" panose="020B0609020204030204" pitchFamily="49" charset="0"/>
            </a:endParaRPr>
          </a:p>
        </p:txBody>
      </p:sp>
      <p:sp>
        <p:nvSpPr>
          <p:cNvPr id="2" name="Rectangle 1"/>
          <p:cNvSpPr/>
          <p:nvPr/>
        </p:nvSpPr>
        <p:spPr>
          <a:xfrm>
            <a:off x="228600" y="4945082"/>
            <a:ext cx="8686800" cy="769441"/>
          </a:xfrm>
          <a:prstGeom prst="rect">
            <a:avLst/>
          </a:prstGeom>
        </p:spPr>
        <p:txBody>
          <a:bodyPr wrap="square">
            <a:spAutoFit/>
          </a:bodyPr>
          <a:lstStyle/>
          <a:p>
            <a:r>
              <a:rPr lang="en-IN" sz="2400" i="1" dirty="0">
                <a:solidFill>
                  <a:srgbClr val="FF0000"/>
                </a:solidFill>
                <a:latin typeface="Consolas" panose="020B0609020204030204" pitchFamily="49" charset="0"/>
              </a:rPr>
              <a:t>ternary operator</a:t>
            </a:r>
          </a:p>
          <a:p>
            <a:r>
              <a:rPr lang="en-IN" sz="2000" dirty="0" smtClean="0">
                <a:solidFill>
                  <a:srgbClr val="D3AF86"/>
                </a:solidFill>
                <a:latin typeface="Consolas" panose="020B0609020204030204" pitchFamily="49" charset="0"/>
              </a:rPr>
              <a:t>fn </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lambda</a:t>
            </a:r>
            <a:r>
              <a:rPr lang="en-IN" sz="2000" dirty="0">
                <a:solidFill>
                  <a:srgbClr val="D3AF86"/>
                </a:solidFill>
                <a:latin typeface="Consolas" panose="020B0609020204030204" pitchFamily="49" charset="0"/>
              </a:rPr>
              <a:t> x: '</a:t>
            </a:r>
            <a:r>
              <a:rPr lang="en-IN" sz="2000" dirty="0">
                <a:solidFill>
                  <a:srgbClr val="889B4A"/>
                </a:solidFill>
                <a:latin typeface="Consolas" panose="020B0609020204030204" pitchFamily="49" charset="0"/>
              </a:rPr>
              <a:t>big</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if</a:t>
            </a:r>
            <a:r>
              <a:rPr lang="en-IN" sz="2000" dirty="0">
                <a:solidFill>
                  <a:srgbClr val="D3AF86"/>
                </a:solidFill>
                <a:latin typeface="Consolas" panose="020B0609020204030204" pitchFamily="49" charset="0"/>
              </a:rPr>
              <a:t> x &gt; </a:t>
            </a:r>
            <a:r>
              <a:rPr lang="en-IN" sz="2000" dirty="0">
                <a:solidFill>
                  <a:srgbClr val="F79A32"/>
                </a:solidFill>
                <a:latin typeface="Consolas" panose="020B0609020204030204" pitchFamily="49" charset="0"/>
              </a:rPr>
              <a:t>100</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else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small</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11316061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smtClean="0"/>
              <a:t>Module</a:t>
            </a:r>
            <a:endParaRPr lang="en-US" dirty="0"/>
          </a:p>
        </p:txBody>
      </p:sp>
      <p:sp>
        <p:nvSpPr>
          <p:cNvPr id="3" name="Rectangle 2"/>
          <p:cNvSpPr/>
          <p:nvPr/>
        </p:nvSpPr>
        <p:spPr>
          <a:xfrm>
            <a:off x="487401" y="2895600"/>
            <a:ext cx="8169198" cy="769441"/>
          </a:xfrm>
          <a:prstGeom prst="rect">
            <a:avLst/>
          </a:prstGeom>
        </p:spPr>
        <p:txBody>
          <a:bodyPr wrap="square">
            <a:spAutoFit/>
          </a:bodyPr>
          <a:lstStyle/>
          <a:p>
            <a:r>
              <a:rPr lang="en-IN" sz="2200" dirty="0">
                <a:solidFill>
                  <a:srgbClr val="7A5A58"/>
                </a:solidFill>
              </a:rPr>
              <a:t>A module can define functions, classes and variables. A module can also include runnable code.</a:t>
            </a:r>
          </a:p>
        </p:txBody>
      </p:sp>
    </p:spTree>
    <p:extLst>
      <p:ext uri="{BB962C8B-B14F-4D97-AF65-F5344CB8AC3E}">
        <p14:creationId xmlns:p14="http://schemas.microsoft.com/office/powerpoint/2010/main" val="315398962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modules</a:t>
            </a:r>
            <a:r>
              <a:rPr lang="en-IN" sz="3600" dirty="0">
                <a:solidFill>
                  <a:schemeClr val="bg1">
                    <a:lumMod val="95000"/>
                  </a:schemeClr>
                </a:solidFill>
                <a:latin typeface="Garamond" panose="02020404030301010803" pitchFamily="18" charset="0"/>
                <a:cs typeface="Arial" panose="020B0604020202020204" pitchFamily="34" charset="0"/>
              </a:rPr>
              <a:t> </a:t>
            </a:r>
          </a:p>
        </p:txBody>
      </p:sp>
      <p:grpSp>
        <p:nvGrpSpPr>
          <p:cNvPr id="9" name="Group 8"/>
          <p:cNvGrpSpPr/>
          <p:nvPr/>
        </p:nvGrpSpPr>
        <p:grpSpPr>
          <a:xfrm>
            <a:off x="152400" y="849868"/>
            <a:ext cx="8839200" cy="1692771"/>
            <a:chOff x="152400" y="849868"/>
            <a:chExt cx="8839200" cy="1692771"/>
          </a:xfrm>
        </p:grpSpPr>
        <p:sp>
          <p:nvSpPr>
            <p:cNvPr id="5" name="Rectangle 4"/>
            <p:cNvSpPr/>
            <p:nvPr/>
          </p:nvSpPr>
          <p:spPr>
            <a:xfrm>
              <a:off x="152400" y="1219200"/>
              <a:ext cx="8839200" cy="1323439"/>
            </a:xfrm>
            <a:prstGeom prst="rect">
              <a:avLst/>
            </a:prstGeom>
          </p:spPr>
          <p:txBody>
            <a:bodyPr wrap="square">
              <a:spAutoFit/>
            </a:bodyPr>
            <a:lstStyle/>
            <a:p>
              <a:r>
                <a:rPr lang="pt-BR" sz="2000" dirty="0">
                  <a:solidFill>
                    <a:srgbClr val="D3AF86"/>
                  </a:solidFill>
                  <a:latin typeface="Consolas" panose="020B0609020204030204" pitchFamily="49" charset="0"/>
                </a:rPr>
                <a:t>fn1 = </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 a + b</a:t>
              </a:r>
            </a:p>
            <a:p>
              <a:r>
                <a:rPr lang="pt-BR" sz="2000" dirty="0">
                  <a:solidFill>
                    <a:srgbClr val="D3AF86"/>
                  </a:solidFill>
                  <a:latin typeface="Consolas" panose="020B0609020204030204" pitchFamily="49" charset="0"/>
                </a:rPr>
                <a:t>fn2 = </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 a - b</a:t>
              </a:r>
            </a:p>
            <a:p>
              <a:r>
                <a:rPr lang="pt-BR" sz="2000" dirty="0">
                  <a:solidFill>
                    <a:srgbClr val="D3AF86"/>
                  </a:solidFill>
                  <a:latin typeface="Consolas" panose="020B0609020204030204" pitchFamily="49" charset="0"/>
                </a:rPr>
                <a:t>fn3 = </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 a * b</a:t>
              </a:r>
            </a:p>
            <a:p>
              <a:r>
                <a:rPr lang="pt-BR" sz="2000" dirty="0">
                  <a:solidFill>
                    <a:srgbClr val="D3AF86"/>
                  </a:solidFill>
                  <a:latin typeface="Consolas" panose="020B0609020204030204" pitchFamily="49" charset="0"/>
                </a:rPr>
                <a:t>fn4 = </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 a / b</a:t>
              </a:r>
              <a:endParaRPr lang="pt-BR" sz="2000" b="0" dirty="0">
                <a:solidFill>
                  <a:srgbClr val="D3AF86"/>
                </a:solidFill>
                <a:effectLst/>
                <a:latin typeface="Consolas" panose="020B0609020204030204" pitchFamily="49" charset="0"/>
              </a:endParaRPr>
            </a:p>
          </p:txBody>
        </p:sp>
        <p:sp>
          <p:nvSpPr>
            <p:cNvPr id="7" name="TextBox 6"/>
            <p:cNvSpPr txBox="1"/>
            <p:nvPr/>
          </p:nvSpPr>
          <p:spPr>
            <a:xfrm>
              <a:off x="152400" y="849868"/>
              <a:ext cx="1467068" cy="369332"/>
            </a:xfrm>
            <a:prstGeom prst="rect">
              <a:avLst/>
            </a:prstGeom>
            <a:noFill/>
          </p:spPr>
          <p:txBody>
            <a:bodyPr wrap="none" rtlCol="0">
              <a:spAutoFit/>
            </a:bodyPr>
            <a:lstStyle/>
            <a:p>
              <a:r>
                <a:rPr lang="en-IN" b="1" i="1" dirty="0" smtClean="0">
                  <a:solidFill>
                    <a:srgbClr val="00B050"/>
                  </a:solidFill>
                </a:rPr>
                <a:t>module1.py</a:t>
              </a:r>
              <a:endParaRPr lang="en-IN" b="1" i="1" dirty="0">
                <a:solidFill>
                  <a:srgbClr val="00B050"/>
                </a:solidFill>
              </a:endParaRPr>
            </a:p>
          </p:txBody>
        </p:sp>
      </p:grpSp>
      <p:grpSp>
        <p:nvGrpSpPr>
          <p:cNvPr id="11" name="Group 10"/>
          <p:cNvGrpSpPr/>
          <p:nvPr/>
        </p:nvGrpSpPr>
        <p:grpSpPr>
          <a:xfrm>
            <a:off x="152400" y="2743200"/>
            <a:ext cx="8839200" cy="3478693"/>
            <a:chOff x="152400" y="2983468"/>
            <a:chExt cx="8839200" cy="3478693"/>
          </a:xfrm>
        </p:grpSpPr>
        <p:sp>
          <p:nvSpPr>
            <p:cNvPr id="8" name="TextBox 7"/>
            <p:cNvSpPr txBox="1"/>
            <p:nvPr/>
          </p:nvSpPr>
          <p:spPr>
            <a:xfrm>
              <a:off x="152400" y="2983468"/>
              <a:ext cx="1467068" cy="369332"/>
            </a:xfrm>
            <a:prstGeom prst="rect">
              <a:avLst/>
            </a:prstGeom>
            <a:noFill/>
          </p:spPr>
          <p:txBody>
            <a:bodyPr wrap="none" rtlCol="0">
              <a:spAutoFit/>
            </a:bodyPr>
            <a:lstStyle/>
            <a:p>
              <a:r>
                <a:rPr lang="en-IN" b="1" i="1" dirty="0" smtClean="0">
                  <a:solidFill>
                    <a:srgbClr val="00B050"/>
                  </a:solidFill>
                </a:rPr>
                <a:t>module2.py</a:t>
              </a:r>
              <a:endParaRPr lang="en-IN" b="1" i="1" dirty="0">
                <a:solidFill>
                  <a:srgbClr val="00B050"/>
                </a:solidFill>
              </a:endParaRPr>
            </a:p>
          </p:txBody>
        </p:sp>
        <p:sp>
          <p:nvSpPr>
            <p:cNvPr id="10" name="Rectangle 9"/>
            <p:cNvSpPr/>
            <p:nvPr/>
          </p:nvSpPr>
          <p:spPr>
            <a:xfrm>
              <a:off x="174702" y="3384395"/>
              <a:ext cx="8816898" cy="3077766"/>
            </a:xfrm>
            <a:prstGeom prst="rect">
              <a:avLst/>
            </a:prstGeom>
          </p:spPr>
          <p:txBody>
            <a:bodyPr wrap="square">
              <a:spAutoFit/>
            </a:bodyPr>
            <a:lstStyle/>
            <a:p>
              <a:r>
                <a:rPr lang="en-IN" dirty="0">
                  <a:solidFill>
                    <a:srgbClr val="D3AF86"/>
                  </a:solidFill>
                  <a:latin typeface="Consolas" panose="020B0609020204030204" pitchFamily="49" charset="0"/>
                </a:rPr>
                <a:t>x = "</a:t>
              </a:r>
              <a:r>
                <a:rPr lang="en-IN" dirty="0" smtClean="0">
                  <a:solidFill>
                    <a:srgbClr val="889B4A"/>
                  </a:solidFill>
                  <a:latin typeface="Consolas" panose="020B0609020204030204" pitchFamily="49" charset="0"/>
                </a:rPr>
                <a:t>Infoway </a:t>
              </a:r>
              <a:r>
                <a:rPr lang="en-IN" dirty="0">
                  <a:solidFill>
                    <a:srgbClr val="889B4A"/>
                  </a:solidFill>
                  <a:latin typeface="Consolas" panose="020B0609020204030204" pitchFamily="49" charset="0"/>
                </a:rPr>
                <a:t>Technologies</a:t>
              </a:r>
              <a:r>
                <a:rPr lang="en-IN" dirty="0">
                  <a:solidFill>
                    <a:srgbClr val="D3AF86"/>
                  </a:solidFill>
                  <a:latin typeface="Consolas" panose="020B0609020204030204" pitchFamily="49" charset="0"/>
                </a:rPr>
                <a:t>"</a:t>
              </a:r>
            </a:p>
            <a:p>
              <a:endParaRPr lang="en-IN" dirty="0" smtClean="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person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p>
            <a:p>
              <a:r>
                <a:rPr lang="en-IN" sz="2000" dirty="0" smtClean="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1001</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p>
            <a:p>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20000</a:t>
              </a:r>
              <a:r>
                <a:rPr lang="en-IN" sz="2000" dirty="0" smtClean="0">
                  <a:solidFill>
                    <a:srgbClr val="D3AF86"/>
                  </a:solidFill>
                  <a:latin typeface="Consolas" panose="020B0609020204030204" pitchFamily="49" charset="0"/>
                </a:rPr>
                <a:t>“ }, </a:t>
              </a:r>
            </a:p>
            <a:p>
              <a:r>
                <a:rPr lang="en-IN" sz="2000" dirty="0" smtClean="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1002</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Vrushali</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smtClean="0">
                  <a:solidFill>
                    <a:srgbClr val="D3AF86"/>
                  </a:solidFill>
                  <a:latin typeface="Consolas" panose="020B0609020204030204" pitchFamily="49" charset="0"/>
                </a:rPr>
                <a:t>", </a:t>
              </a:r>
            </a:p>
            <a:p>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40000</a:t>
              </a:r>
              <a:r>
                <a:rPr lang="en-IN" sz="2000" dirty="0" smtClean="0">
                  <a:solidFill>
                    <a:srgbClr val="D3AF86"/>
                  </a:solidFill>
                  <a:latin typeface="Consolas" panose="020B0609020204030204" pitchFamily="49" charset="0"/>
                </a:rPr>
                <a:t>“ }, </a:t>
              </a:r>
            </a:p>
            <a:p>
              <a:r>
                <a:rPr lang="en-IN" sz="2000" dirty="0" smtClean="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1003</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Sharmin</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endParaRPr lang="en-IN" sz="2000" dirty="0" smtClean="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60000</a:t>
              </a:r>
              <a:r>
                <a:rPr lang="en-IN" sz="2000" dirty="0" smtClean="0">
                  <a:solidFill>
                    <a:srgbClr val="D3AF86"/>
                  </a:solidFill>
                  <a:latin typeface="Consolas" panose="020B0609020204030204" pitchFamily="49" charset="0"/>
                </a:rPr>
                <a:t>“ } </a:t>
              </a:r>
            </a:p>
            <a:p>
              <a:r>
                <a:rPr lang="en-IN" dirty="0" smtClean="0">
                  <a:solidFill>
                    <a:srgbClr val="D3AF86"/>
                  </a:solidFill>
                  <a:latin typeface="Consolas" panose="020B0609020204030204" pitchFamily="49" charset="0"/>
                </a:rPr>
                <a:t>]</a:t>
              </a:r>
              <a:endParaRPr lang="en-IN" b="0" dirty="0">
                <a:solidFill>
                  <a:srgbClr val="D3AF86"/>
                </a:solidFill>
                <a:effectLst/>
                <a:latin typeface="Consolas" panose="020B0609020204030204" pitchFamily="49" charset="0"/>
              </a:endParaRPr>
            </a:p>
          </p:txBody>
        </p:sp>
      </p:grpSp>
    </p:spTree>
    <p:extLst>
      <p:ext uri="{BB962C8B-B14F-4D97-AF65-F5344CB8AC3E}">
        <p14:creationId xmlns:p14="http://schemas.microsoft.com/office/powerpoint/2010/main" val="13251195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i</a:t>
            </a:r>
            <a:r>
              <a:rPr lang="en-IN" dirty="0" smtClean="0"/>
              <a:t>mport</a:t>
            </a:r>
            <a:endParaRPr lang="en-US" dirty="0"/>
          </a:p>
        </p:txBody>
      </p:sp>
      <p:sp>
        <p:nvSpPr>
          <p:cNvPr id="3" name="Rectangle 2"/>
          <p:cNvSpPr/>
          <p:nvPr/>
        </p:nvSpPr>
        <p:spPr>
          <a:xfrm>
            <a:off x="434200" y="2971800"/>
            <a:ext cx="8275599" cy="769441"/>
          </a:xfrm>
          <a:prstGeom prst="rect">
            <a:avLst/>
          </a:prstGeom>
        </p:spPr>
        <p:txBody>
          <a:bodyPr wrap="square">
            <a:spAutoFit/>
          </a:bodyPr>
          <a:lstStyle/>
          <a:p>
            <a:r>
              <a:rPr lang="en-IN" sz="2200" dirty="0">
                <a:solidFill>
                  <a:srgbClr val="7A5A58"/>
                </a:solidFill>
              </a:rPr>
              <a:t>An import statement is made up of the import keyword along with the name of the module.</a:t>
            </a:r>
          </a:p>
        </p:txBody>
      </p:sp>
    </p:spTree>
    <p:extLst>
      <p:ext uri="{BB962C8B-B14F-4D97-AF65-F5344CB8AC3E}">
        <p14:creationId xmlns:p14="http://schemas.microsoft.com/office/powerpoint/2010/main" val="175466966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317" y="2547878"/>
            <a:ext cx="4949283" cy="2862322"/>
          </a:xfrm>
          <a:prstGeom prst="rect">
            <a:avLst/>
          </a:prstGeom>
        </p:spPr>
        <p:txBody>
          <a:bodyPr wrap="square">
            <a:spAutoFit/>
          </a:bodyPr>
          <a:lstStyle/>
          <a:p>
            <a:r>
              <a:rPr lang="en-IN" sz="2000" dirty="0" smtClean="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os</a:t>
            </a:r>
          </a:p>
          <a:p>
            <a:r>
              <a:rPr lang="en-IN" sz="2000" dirty="0">
                <a:solidFill>
                  <a:srgbClr val="D3AF86"/>
                </a:solidFill>
                <a:latin typeface="Consolas" panose="020B0609020204030204" pitchFamily="49" charset="0"/>
              </a:rPr>
              <a:t>&gt;&gt;&gt; os.system</a:t>
            </a:r>
            <a:r>
              <a:rPr lang="en-IN" sz="2000" dirty="0" smtClean="0">
                <a:solidFill>
                  <a:srgbClr val="D3AF86"/>
                </a:solidFill>
                <a:latin typeface="Consolas" panose="020B0609020204030204" pitchFamily="49" charset="0"/>
              </a:rPr>
              <a:t>(</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cls</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datetime</a:t>
            </a:r>
          </a:p>
          <a:p>
            <a:r>
              <a:rPr lang="en-IN" sz="2000" dirty="0">
                <a:solidFill>
                  <a:srgbClr val="D3AF86"/>
                </a:solidFill>
                <a:latin typeface="Consolas" panose="020B0609020204030204" pitchFamily="49" charset="0"/>
              </a:rPr>
              <a:t>&gt;&gt;&gt; now = datetime.datetime.now();</a:t>
            </a:r>
          </a:p>
          <a:p>
            <a:r>
              <a:rPr lang="en-IN" sz="2000" dirty="0" smtClean="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math</a:t>
            </a:r>
          </a:p>
          <a:p>
            <a:r>
              <a:rPr lang="en-IN" sz="2000" dirty="0">
                <a:solidFill>
                  <a:srgbClr val="D3AF86"/>
                </a:solidFill>
                <a:latin typeface="Consolas" panose="020B0609020204030204" pitchFamily="49" charset="0"/>
              </a:rPr>
              <a:t>&gt;&gt;&gt; </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(math.trunc </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1234.456</a:t>
            </a:r>
            <a:r>
              <a:rPr lang="en-IN" sz="2000" dirty="0" smtClean="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&gt;&gt;&gt; </a:t>
            </a:r>
            <a:r>
              <a:rPr lang="en-IN" sz="2000" dirty="0" smtClean="0">
                <a:solidFill>
                  <a:srgbClr val="98676A"/>
                </a:solidFill>
                <a:latin typeface="Consolas" panose="020B0609020204030204" pitchFamily="49" charset="0"/>
              </a:rPr>
              <a:t>import</a:t>
            </a:r>
            <a:r>
              <a:rPr lang="en-IN" sz="2000" dirty="0" smtClean="0">
                <a:solidFill>
                  <a:srgbClr val="D3AF86"/>
                </a:solidFill>
                <a:latin typeface="Consolas" panose="020B0609020204030204" pitchFamily="49" charset="0"/>
              </a:rPr>
              <a:t> random</a:t>
            </a:r>
          </a:p>
          <a:p>
            <a:r>
              <a:rPr lang="en-IN" sz="2000" dirty="0" smtClean="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keyword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keyword.kwlist</a:t>
            </a:r>
          </a:p>
        </p:txBody>
      </p:sp>
      <p:sp>
        <p:nvSpPr>
          <p:cNvPr id="4" name="Rectangle 3"/>
          <p:cNvSpPr/>
          <p:nvPr/>
        </p:nvSpPr>
        <p:spPr>
          <a:xfrm>
            <a:off x="228600" y="914400"/>
            <a:ext cx="8686800" cy="646331"/>
          </a:xfrm>
          <a:prstGeom prst="rect">
            <a:avLst/>
          </a:prstGeom>
        </p:spPr>
        <p:txBody>
          <a:bodyPr wrap="square">
            <a:spAutoFit/>
          </a:bodyPr>
          <a:lstStyle/>
          <a:p>
            <a:r>
              <a:rPr lang="en-IN" dirty="0"/>
              <a:t>You can use any Python source file as a module by executing an import statement in some other Python source file.</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import statement</a:t>
            </a:r>
            <a:r>
              <a:rPr lang="en-US" sz="3600" dirty="0" smtClean="0">
                <a:solidFill>
                  <a:schemeClr val="bg1">
                    <a:lumMod val="95000"/>
                  </a:schemeClr>
                </a:solidFill>
                <a:latin typeface="Garamond" panose="02020404030301010803" pitchFamily="18" charset="0"/>
                <a:cs typeface="Arial" panose="020B0604020202020204" pitchFamily="34" charset="0"/>
              </a:rPr>
              <a:t> </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3" name="Rectangle 2"/>
          <p:cNvSpPr/>
          <p:nvPr/>
        </p:nvSpPr>
        <p:spPr>
          <a:xfrm>
            <a:off x="217714" y="1639669"/>
            <a:ext cx="8697686" cy="646331"/>
          </a:xfrm>
          <a:prstGeom prst="rect">
            <a:avLst/>
          </a:prstGeom>
          <a:solidFill>
            <a:srgbClr val="2E3032"/>
          </a:solidFill>
        </p:spPr>
        <p:txBody>
          <a:bodyPr wrap="square">
            <a:spAutoFit/>
          </a:bodyPr>
          <a:lstStyle/>
          <a:p>
            <a:r>
              <a:rPr lang="en-IN" i="1" dirty="0">
                <a:solidFill>
                  <a:srgbClr val="98676A"/>
                </a:solidFill>
                <a:latin typeface="Consolas" panose="020B0609020204030204" pitchFamily="49" charset="0"/>
              </a:rPr>
              <a:t>import</a:t>
            </a:r>
            <a:r>
              <a:rPr lang="en-IN" i="1" dirty="0">
                <a:solidFill>
                  <a:srgbClr val="D3AF86"/>
                </a:solidFill>
                <a:latin typeface="Consolas" panose="020B0609020204030204" pitchFamily="49" charset="0"/>
              </a:rPr>
              <a:t> </a:t>
            </a:r>
            <a:r>
              <a:rPr lang="en-IN" i="1" dirty="0" smtClean="0">
                <a:solidFill>
                  <a:srgbClr val="D3AF86"/>
                </a:solidFill>
                <a:latin typeface="Consolas" panose="020B0609020204030204" pitchFamily="49" charset="0"/>
              </a:rPr>
              <a:t>module1 </a:t>
            </a:r>
            <a:r>
              <a:rPr lang="en-IN" i="1" dirty="0">
                <a:solidFill>
                  <a:srgbClr val="98676A"/>
                </a:solidFill>
                <a:latin typeface="Consolas" panose="020B0609020204030204" pitchFamily="49" charset="0"/>
              </a:rPr>
              <a:t>as</a:t>
            </a:r>
            <a:r>
              <a:rPr lang="en-IN" i="1" dirty="0">
                <a:solidFill>
                  <a:srgbClr val="D3AF86"/>
                </a:solidFill>
                <a:latin typeface="Consolas" panose="020B0609020204030204" pitchFamily="49" charset="0"/>
              </a:rPr>
              <a:t> [another_name]</a:t>
            </a:r>
            <a:r>
              <a:rPr lang="en-IN" i="1" dirty="0" smtClean="0">
                <a:solidFill>
                  <a:srgbClr val="D3AF86"/>
                </a:solidFill>
                <a:latin typeface="Consolas" panose="020B0609020204030204" pitchFamily="49" charset="0"/>
              </a:rPr>
              <a:t>[, module2 </a:t>
            </a:r>
            <a:r>
              <a:rPr lang="en-IN" i="1" dirty="0">
                <a:solidFill>
                  <a:srgbClr val="98676A"/>
                </a:solidFill>
                <a:latin typeface="Consolas" panose="020B0609020204030204" pitchFamily="49" charset="0"/>
              </a:rPr>
              <a:t>as</a:t>
            </a:r>
            <a:r>
              <a:rPr lang="en-IN" i="1" dirty="0">
                <a:solidFill>
                  <a:srgbClr val="D3AF86"/>
                </a:solidFill>
                <a:latin typeface="Consolas" panose="020B0609020204030204" pitchFamily="49" charset="0"/>
              </a:rPr>
              <a:t> [another_name]</a:t>
            </a:r>
            <a:r>
              <a:rPr lang="en-IN" i="1" dirty="0" smtClean="0">
                <a:solidFill>
                  <a:srgbClr val="D3AF86"/>
                </a:solidFill>
                <a:latin typeface="Consolas" panose="020B0609020204030204" pitchFamily="49" charset="0"/>
              </a:rPr>
              <a:t>[,</a:t>
            </a:r>
            <a:r>
              <a:rPr lang="en-IN" i="1" dirty="0" smtClean="0">
                <a:solidFill>
                  <a:srgbClr val="F79A32"/>
                </a:solidFill>
                <a:latin typeface="Consolas" panose="020B0609020204030204" pitchFamily="49" charset="0"/>
              </a:rPr>
              <a:t>...</a:t>
            </a:r>
            <a:r>
              <a:rPr lang="en-IN" i="1" dirty="0" smtClean="0">
                <a:solidFill>
                  <a:srgbClr val="D3AF86"/>
                </a:solidFill>
                <a:latin typeface="Consolas" panose="020B0609020204030204" pitchFamily="49" charset="0"/>
              </a:rPr>
              <a:t> moduleN </a:t>
            </a:r>
            <a:r>
              <a:rPr lang="en-IN" i="1" dirty="0">
                <a:solidFill>
                  <a:srgbClr val="98676A"/>
                </a:solidFill>
                <a:latin typeface="Consolas" panose="020B0609020204030204" pitchFamily="49" charset="0"/>
              </a:rPr>
              <a:t>as</a:t>
            </a:r>
            <a:r>
              <a:rPr lang="en-IN" i="1" dirty="0">
                <a:solidFill>
                  <a:srgbClr val="D3AF86"/>
                </a:solidFill>
                <a:latin typeface="Consolas" panose="020B0609020204030204" pitchFamily="49" charset="0"/>
              </a:rPr>
              <a:t> [another_name]</a:t>
            </a:r>
            <a:r>
              <a:rPr lang="en-IN" i="1" dirty="0" smtClean="0">
                <a:solidFill>
                  <a:srgbClr val="D3AF86"/>
                </a:solidFill>
                <a:latin typeface="Consolas" panose="020B0609020204030204" pitchFamily="49" charset="0"/>
              </a:rPr>
              <a:t>]</a:t>
            </a:r>
            <a:endParaRPr lang="en-IN" b="0" i="1" dirty="0">
              <a:solidFill>
                <a:srgbClr val="D3AF86"/>
              </a:solidFill>
              <a:effectLst/>
              <a:latin typeface="Consolas" panose="020B0609020204030204" pitchFamily="49" charset="0"/>
            </a:endParaRPr>
          </a:p>
        </p:txBody>
      </p:sp>
      <p:sp>
        <p:nvSpPr>
          <p:cNvPr id="7" name="Rectangle 6"/>
          <p:cNvSpPr/>
          <p:nvPr/>
        </p:nvSpPr>
        <p:spPr>
          <a:xfrm>
            <a:off x="3886200" y="5257800"/>
            <a:ext cx="5181600" cy="1015663"/>
          </a:xfrm>
          <a:prstGeom prst="rect">
            <a:avLst/>
          </a:prstGeom>
          <a:solidFill>
            <a:srgbClr val="002060"/>
          </a:solidFill>
        </p:spPr>
        <p:txBody>
          <a:bodyPr wrap="square">
            <a:spAutoFit/>
          </a:bodyPr>
          <a:lstStyle/>
          <a:p>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module1 </a:t>
            </a:r>
            <a:r>
              <a:rPr lang="en-IN" sz="2000" dirty="0">
                <a:solidFill>
                  <a:srgbClr val="98676A"/>
                </a:solidFill>
                <a:latin typeface="Consolas" panose="020B0609020204030204" pitchFamily="49" charset="0"/>
              </a:rPr>
              <a:t>as</a:t>
            </a:r>
            <a:r>
              <a:rPr lang="en-IN" sz="2000" dirty="0">
                <a:solidFill>
                  <a:srgbClr val="D3AF86"/>
                </a:solidFill>
                <a:latin typeface="Consolas" panose="020B0609020204030204" pitchFamily="49" charset="0"/>
              </a:rPr>
              <a:t> m1, module2 </a:t>
            </a:r>
            <a:r>
              <a:rPr lang="en-IN" sz="2000" dirty="0">
                <a:solidFill>
                  <a:srgbClr val="98676A"/>
                </a:solidFill>
                <a:latin typeface="Consolas" panose="020B0609020204030204" pitchFamily="49" charset="0"/>
              </a:rPr>
              <a:t>as</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m2</a:t>
            </a:r>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(m1.add(</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(m2.multiply(</a:t>
            </a:r>
            <a:r>
              <a:rPr lang="en-IN" sz="2000" dirty="0">
                <a:solidFill>
                  <a:srgbClr val="F79A32"/>
                </a:solidFill>
                <a:latin typeface="Consolas" panose="020B0609020204030204" pitchFamily="49" charset="0"/>
              </a:rPr>
              <a:t>5</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5</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86346008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646331"/>
          </a:xfrm>
          <a:prstGeom prst="rect">
            <a:avLst/>
          </a:prstGeom>
        </p:spPr>
        <p:txBody>
          <a:bodyPr wrap="square">
            <a:spAutoFit/>
          </a:bodyPr>
          <a:lstStyle/>
          <a:p>
            <a:r>
              <a:rPr lang="en-IN" dirty="0"/>
              <a:t>Python's from statement lets you import specific attributes from a module into the current namespace.</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from...import </a:t>
            </a:r>
            <a:r>
              <a:rPr lang="en-IN" sz="3600" dirty="0" smtClean="0">
                <a:solidFill>
                  <a:schemeClr val="bg1">
                    <a:lumMod val="95000"/>
                  </a:schemeClr>
                </a:solidFill>
                <a:latin typeface="Garamond" panose="02020404030301010803" pitchFamily="18" charset="0"/>
                <a:cs typeface="Arial" panose="020B0604020202020204" pitchFamily="34" charset="0"/>
              </a:rPr>
              <a:t>statement</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8" name="Rectangle 7"/>
          <p:cNvSpPr/>
          <p:nvPr/>
        </p:nvSpPr>
        <p:spPr>
          <a:xfrm>
            <a:off x="228600" y="1600200"/>
            <a:ext cx="8686800" cy="923330"/>
          </a:xfrm>
          <a:prstGeom prst="rect">
            <a:avLst/>
          </a:prstGeom>
          <a:solidFill>
            <a:srgbClr val="2E3032"/>
          </a:solidFill>
        </p:spPr>
        <p:txBody>
          <a:bodyPr wrap="square">
            <a:spAutoFit/>
          </a:bodyPr>
          <a:lstStyle/>
          <a:p>
            <a:r>
              <a:rPr lang="en-IN" i="1" dirty="0">
                <a:solidFill>
                  <a:srgbClr val="98676A"/>
                </a:solidFill>
                <a:latin typeface="Consolas" panose="020B0609020204030204" pitchFamily="49" charset="0"/>
              </a:rPr>
              <a:t>from</a:t>
            </a:r>
            <a:r>
              <a:rPr lang="en-IN" i="1" dirty="0">
                <a:solidFill>
                  <a:srgbClr val="D3AF86"/>
                </a:solidFill>
                <a:latin typeface="Consolas" panose="020B0609020204030204" pitchFamily="49" charset="0"/>
              </a:rPr>
              <a:t> moduleName </a:t>
            </a:r>
            <a:r>
              <a:rPr lang="en-IN" i="1" dirty="0">
                <a:solidFill>
                  <a:srgbClr val="98676A"/>
                </a:solidFill>
                <a:latin typeface="Consolas" panose="020B0609020204030204" pitchFamily="49" charset="0"/>
              </a:rPr>
              <a:t>import</a:t>
            </a:r>
            <a:r>
              <a:rPr lang="en-IN" i="1" dirty="0">
                <a:solidFill>
                  <a:srgbClr val="D3AF86"/>
                </a:solidFill>
                <a:latin typeface="Consolas" panose="020B0609020204030204" pitchFamily="49" charset="0"/>
              </a:rPr>
              <a:t> </a:t>
            </a:r>
            <a:r>
              <a:rPr lang="en-IN" i="1" dirty="0" smtClean="0">
                <a:solidFill>
                  <a:srgbClr val="D3AF86"/>
                </a:solidFill>
                <a:latin typeface="Consolas" panose="020B0609020204030204" pitchFamily="49" charset="0"/>
              </a:rPr>
              <a:t>*</a:t>
            </a:r>
            <a:endParaRPr lang="en-IN" i="1" dirty="0" smtClean="0">
              <a:solidFill>
                <a:srgbClr val="98676A"/>
              </a:solidFill>
              <a:latin typeface="Consolas" panose="020B0609020204030204" pitchFamily="49" charset="0"/>
            </a:endParaRPr>
          </a:p>
          <a:p>
            <a:r>
              <a:rPr lang="en-IN" i="1" dirty="0" smtClean="0">
                <a:solidFill>
                  <a:srgbClr val="98676A"/>
                </a:solidFill>
                <a:latin typeface="Consolas" panose="020B0609020204030204" pitchFamily="49" charset="0"/>
              </a:rPr>
              <a:t>from</a:t>
            </a:r>
            <a:r>
              <a:rPr lang="en-IN" i="1" dirty="0" smtClean="0">
                <a:solidFill>
                  <a:srgbClr val="D3AF86"/>
                </a:solidFill>
                <a:latin typeface="Consolas" panose="020B0609020204030204" pitchFamily="49" charset="0"/>
              </a:rPr>
              <a:t> moduleName </a:t>
            </a:r>
            <a:r>
              <a:rPr lang="en-IN" i="1" dirty="0" smtClean="0">
                <a:solidFill>
                  <a:srgbClr val="98676A"/>
                </a:solidFill>
                <a:latin typeface="Consolas" panose="020B0609020204030204" pitchFamily="49" charset="0"/>
              </a:rPr>
              <a:t>import</a:t>
            </a:r>
            <a:r>
              <a:rPr lang="en-IN" i="1" dirty="0" smtClean="0">
                <a:solidFill>
                  <a:srgbClr val="D3AF86"/>
                </a:solidFill>
                <a:latin typeface="Consolas" panose="020B0609020204030204" pitchFamily="49" charset="0"/>
              </a:rPr>
              <a:t> name1 </a:t>
            </a:r>
            <a:r>
              <a:rPr lang="en-IN" i="1" dirty="0">
                <a:solidFill>
                  <a:srgbClr val="98676A"/>
                </a:solidFill>
                <a:latin typeface="Consolas" panose="020B0609020204030204" pitchFamily="49" charset="0"/>
              </a:rPr>
              <a:t>as</a:t>
            </a:r>
            <a:r>
              <a:rPr lang="en-IN" i="1" dirty="0">
                <a:solidFill>
                  <a:srgbClr val="D3AF86"/>
                </a:solidFill>
                <a:latin typeface="Consolas" panose="020B0609020204030204" pitchFamily="49" charset="0"/>
              </a:rPr>
              <a:t> [another_name] [, </a:t>
            </a:r>
            <a:r>
              <a:rPr lang="en-IN" i="1" dirty="0" smtClean="0">
                <a:solidFill>
                  <a:srgbClr val="D3AF86"/>
                </a:solidFill>
                <a:latin typeface="Consolas" panose="020B0609020204030204" pitchFamily="49" charset="0"/>
              </a:rPr>
              <a:t>name2 </a:t>
            </a:r>
            <a:r>
              <a:rPr lang="en-IN" i="1" dirty="0">
                <a:solidFill>
                  <a:srgbClr val="98676A"/>
                </a:solidFill>
                <a:latin typeface="Consolas" panose="020B0609020204030204" pitchFamily="49" charset="0"/>
              </a:rPr>
              <a:t>as</a:t>
            </a:r>
            <a:r>
              <a:rPr lang="en-IN" i="1" dirty="0">
                <a:solidFill>
                  <a:srgbClr val="D3AF86"/>
                </a:solidFill>
                <a:latin typeface="Consolas" panose="020B0609020204030204" pitchFamily="49" charset="0"/>
              </a:rPr>
              <a:t> [another_name] [, </a:t>
            </a:r>
            <a:r>
              <a:rPr lang="en-IN" i="1" dirty="0" smtClean="0">
                <a:solidFill>
                  <a:srgbClr val="F79A32"/>
                </a:solidFill>
                <a:latin typeface="Consolas" panose="020B0609020204030204" pitchFamily="49" charset="0"/>
              </a:rPr>
              <a:t>...</a:t>
            </a:r>
            <a:r>
              <a:rPr lang="en-IN" i="1" dirty="0" smtClean="0">
                <a:solidFill>
                  <a:srgbClr val="D3AF86"/>
                </a:solidFill>
                <a:latin typeface="Consolas" panose="020B0609020204030204" pitchFamily="49" charset="0"/>
              </a:rPr>
              <a:t> nameN </a:t>
            </a:r>
            <a:r>
              <a:rPr lang="en-IN" i="1" dirty="0">
                <a:solidFill>
                  <a:srgbClr val="98676A"/>
                </a:solidFill>
                <a:latin typeface="Consolas" panose="020B0609020204030204" pitchFamily="49" charset="0"/>
              </a:rPr>
              <a:t>as</a:t>
            </a:r>
            <a:r>
              <a:rPr lang="en-IN" i="1" dirty="0">
                <a:solidFill>
                  <a:srgbClr val="D3AF86"/>
                </a:solidFill>
                <a:latin typeface="Consolas" panose="020B0609020204030204" pitchFamily="49" charset="0"/>
              </a:rPr>
              <a:t> [another_name]]]</a:t>
            </a:r>
            <a:endParaRPr lang="en-IN" i="1" dirty="0" smtClean="0">
              <a:solidFill>
                <a:srgbClr val="D3AF86"/>
              </a:solidFill>
              <a:latin typeface="Consolas" panose="020B0609020204030204" pitchFamily="49" charset="0"/>
            </a:endParaRPr>
          </a:p>
        </p:txBody>
      </p:sp>
      <p:sp>
        <p:nvSpPr>
          <p:cNvPr id="10" name="Rectangle 9"/>
          <p:cNvSpPr/>
          <p:nvPr/>
        </p:nvSpPr>
        <p:spPr>
          <a:xfrm>
            <a:off x="228600" y="2703493"/>
            <a:ext cx="8610600" cy="954107"/>
          </a:xfrm>
          <a:prstGeom prst="rect">
            <a:avLst/>
          </a:prstGeom>
        </p:spPr>
        <p:txBody>
          <a:bodyPr wrap="square">
            <a:spAutoFit/>
          </a:bodyPr>
          <a:lstStyle/>
          <a:p>
            <a:r>
              <a:rPr lang="en-IN" sz="1600" dirty="0" smtClean="0">
                <a:solidFill>
                  <a:srgbClr val="E80647"/>
                </a:solidFill>
                <a:latin typeface="Consolas" panose="020B0609020204030204" pitchFamily="49" charset="0"/>
              </a:rPr>
              <a:t>e.g.</a:t>
            </a:r>
          </a:p>
          <a:p>
            <a:r>
              <a:rPr lang="en-IN" sz="2000" dirty="0" smtClean="0">
                <a:solidFill>
                  <a:srgbClr val="98676A"/>
                </a:solidFill>
                <a:latin typeface="Consolas" panose="020B0609020204030204" pitchFamily="49" charset="0"/>
              </a:rPr>
              <a:t>from</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module1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fn1, fn2, fn3, fn4</a:t>
            </a:r>
          </a:p>
          <a:p>
            <a:r>
              <a:rPr lang="en-IN" sz="2000" dirty="0">
                <a:solidFill>
                  <a:srgbClr val="98676A"/>
                </a:solidFill>
                <a:latin typeface="Consolas" panose="020B0609020204030204" pitchFamily="49" charset="0"/>
              </a:rPr>
              <a:t>from</a:t>
            </a:r>
            <a:r>
              <a:rPr lang="en-IN" sz="2000" dirty="0">
                <a:solidFill>
                  <a:srgbClr val="D3AF86"/>
                </a:solidFill>
                <a:latin typeface="Consolas" panose="020B0609020204030204" pitchFamily="49" charset="0"/>
              </a:rPr>
              <a:t> module2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x, person</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21324872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b="0" dirty="0" smtClean="0">
                <a:solidFill>
                  <a:srgbClr val="DFD72D"/>
                </a:solidFill>
              </a:rPr>
              <a:t>c</a:t>
            </a:r>
            <a:r>
              <a:rPr lang="en-IN" sz="5400" b="0" i="0" dirty="0" smtClean="0"/>
              <a:t>lass definition &amp; class objects</a:t>
            </a:r>
            <a:endParaRPr lang="en-IN" sz="5400" b="0" i="0" dirty="0"/>
          </a:p>
          <a:p>
            <a:endParaRPr lang="en-US" sz="5000" b="0" dirty="0">
              <a:solidFill>
                <a:srgbClr val="DFD72D"/>
              </a:solidFill>
            </a:endParaRPr>
          </a:p>
        </p:txBody>
      </p:sp>
      <p:sp>
        <p:nvSpPr>
          <p:cNvPr id="3" name="Rectangle 2"/>
          <p:cNvSpPr/>
          <p:nvPr/>
        </p:nvSpPr>
        <p:spPr>
          <a:xfrm>
            <a:off x="152400" y="228600"/>
            <a:ext cx="4432624" cy="461665"/>
          </a:xfrm>
          <a:prstGeom prst="rect">
            <a:avLst/>
          </a:prstGeom>
        </p:spPr>
        <p:txBody>
          <a:bodyPr wrap="none">
            <a:spAutoFit/>
          </a:bodyPr>
          <a:lstStyle/>
          <a:p>
            <a:r>
              <a:rPr lang="en-IN" sz="2400" dirty="0">
                <a:solidFill>
                  <a:srgbClr val="7E602C"/>
                </a:solidFill>
                <a:latin typeface="Consolas" panose="020B0609020204030204" pitchFamily="49" charset="0"/>
              </a:rPr>
              <a:t>print</a:t>
            </a:r>
            <a:r>
              <a:rPr lang="en-IN" sz="2400" dirty="0">
                <a:solidFill>
                  <a:srgbClr val="D3AF86"/>
                </a:solidFill>
                <a:latin typeface="Consolas" panose="020B0609020204030204" pitchFamily="49" charset="0"/>
              </a:rPr>
              <a:t>(__name__) </a:t>
            </a:r>
            <a:r>
              <a:rPr lang="en-IN" sz="2400" dirty="0">
                <a:solidFill>
                  <a:srgbClr val="A57A4C"/>
                </a:solidFill>
                <a:latin typeface="Consolas" panose="020B0609020204030204" pitchFamily="49" charset="0"/>
              </a:rPr>
              <a:t>#</a:t>
            </a:r>
            <a:r>
              <a:rPr lang="en-IN" sz="2400" dirty="0">
                <a:solidFill>
                  <a:srgbClr val="92D050"/>
                </a:solidFill>
                <a:latin typeface="Consolas" panose="020B0609020204030204" pitchFamily="49" charset="0"/>
              </a:rPr>
              <a:t>__main__</a:t>
            </a:r>
            <a:endParaRPr lang="en-IN" sz="24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244352217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class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228600" y="1600200"/>
            <a:ext cx="8686800" cy="1200329"/>
          </a:xfrm>
          <a:prstGeom prst="rect">
            <a:avLst/>
          </a:prstGeom>
          <a:solidFill>
            <a:srgbClr val="2E3032"/>
          </a:solidFill>
        </p:spPr>
        <p:txBody>
          <a:bodyPr wrap="square">
            <a:spAutoFit/>
          </a:bodyPr>
          <a:lstStyle/>
          <a:p>
            <a:r>
              <a:rPr lang="en-IN" i="1" dirty="0">
                <a:solidFill>
                  <a:srgbClr val="98676A"/>
                </a:solidFill>
                <a:latin typeface="Consolas" panose="020B0609020204030204" pitchFamily="49" charset="0"/>
              </a:rPr>
              <a:t>class</a:t>
            </a:r>
            <a:r>
              <a:rPr lang="en-IN" i="1" dirty="0">
                <a:solidFill>
                  <a:srgbClr val="D3AF86"/>
                </a:solidFill>
                <a:latin typeface="Consolas" panose="020B0609020204030204" pitchFamily="49" charset="0"/>
              </a:rPr>
              <a:t> </a:t>
            </a:r>
            <a:r>
              <a:rPr lang="en-IN" i="1" dirty="0">
                <a:solidFill>
                  <a:srgbClr val="F06431"/>
                </a:solidFill>
                <a:latin typeface="Consolas" panose="020B0609020204030204" pitchFamily="49" charset="0"/>
              </a:rPr>
              <a:t>ClassName</a:t>
            </a:r>
            <a:r>
              <a:rPr lang="en-IN" i="1" dirty="0">
                <a:solidFill>
                  <a:srgbClr val="D3AF86"/>
                </a:solidFill>
                <a:latin typeface="Consolas" panose="020B0609020204030204" pitchFamily="49" charset="0"/>
              </a:rPr>
              <a:t>:</a:t>
            </a:r>
          </a:p>
          <a:p>
            <a:r>
              <a:rPr lang="en-IN" i="1" dirty="0" smtClean="0">
                <a:solidFill>
                  <a:srgbClr val="D3AF86"/>
                </a:solidFill>
                <a:latin typeface="Consolas" panose="020B0609020204030204" pitchFamily="49" charset="0"/>
              </a:rPr>
              <a:t>    &lt;</a:t>
            </a:r>
            <a:r>
              <a:rPr lang="en-IN" i="1" dirty="0">
                <a:solidFill>
                  <a:srgbClr val="D3AF86"/>
                </a:solidFill>
                <a:latin typeface="Consolas" panose="020B0609020204030204" pitchFamily="49" charset="0"/>
              </a:rPr>
              <a:t>statement-</a:t>
            </a:r>
            <a:r>
              <a:rPr lang="en-IN" i="1" dirty="0">
                <a:solidFill>
                  <a:srgbClr val="F79A32"/>
                </a:solidFill>
                <a:latin typeface="Consolas" panose="020B0609020204030204" pitchFamily="49" charset="0"/>
              </a:rPr>
              <a:t>1</a:t>
            </a:r>
            <a:r>
              <a:rPr lang="en-IN" i="1" dirty="0">
                <a:solidFill>
                  <a:srgbClr val="D3AF86"/>
                </a:solidFill>
                <a:latin typeface="Consolas" panose="020B0609020204030204" pitchFamily="49" charset="0"/>
              </a:rPr>
              <a:t>&gt;</a:t>
            </a:r>
          </a:p>
          <a:p>
            <a:r>
              <a:rPr lang="en-IN" i="1" dirty="0" smtClean="0">
                <a:solidFill>
                  <a:srgbClr val="D3AF86"/>
                </a:solidFill>
                <a:latin typeface="Consolas" panose="020B0609020204030204" pitchFamily="49" charset="0"/>
              </a:rPr>
              <a:t>    ...</a:t>
            </a:r>
            <a:endParaRPr lang="en-IN" i="1" dirty="0">
              <a:solidFill>
                <a:srgbClr val="D3AF86"/>
              </a:solidFill>
              <a:latin typeface="Consolas" panose="020B0609020204030204" pitchFamily="49" charset="0"/>
            </a:endParaRPr>
          </a:p>
          <a:p>
            <a:r>
              <a:rPr lang="en-IN" i="1" dirty="0" smtClean="0">
                <a:solidFill>
                  <a:srgbClr val="D3AF86"/>
                </a:solidFill>
                <a:latin typeface="Consolas" panose="020B0609020204030204" pitchFamily="49" charset="0"/>
              </a:rPr>
              <a:t>    &lt;</a:t>
            </a:r>
            <a:r>
              <a:rPr lang="en-IN" i="1" dirty="0">
                <a:solidFill>
                  <a:srgbClr val="D3AF86"/>
                </a:solidFill>
                <a:latin typeface="Consolas" panose="020B0609020204030204" pitchFamily="49" charset="0"/>
              </a:rPr>
              <a:t>statement-N&gt;</a:t>
            </a:r>
            <a:endParaRPr lang="en-IN" b="0" i="1" dirty="0">
              <a:solidFill>
                <a:srgbClr val="D3AF86"/>
              </a:solidFill>
              <a:effectLst/>
              <a:latin typeface="Consolas" panose="020B0609020204030204" pitchFamily="49" charset="0"/>
            </a:endParaRPr>
          </a:p>
        </p:txBody>
      </p:sp>
      <p:sp>
        <p:nvSpPr>
          <p:cNvPr id="7" name="Rectangle 6"/>
          <p:cNvSpPr/>
          <p:nvPr/>
        </p:nvSpPr>
        <p:spPr>
          <a:xfrm>
            <a:off x="228600" y="914400"/>
            <a:ext cx="8686800" cy="646331"/>
          </a:xfrm>
          <a:prstGeom prst="rect">
            <a:avLst/>
          </a:prstGeom>
        </p:spPr>
        <p:txBody>
          <a:bodyPr wrap="square">
            <a:spAutoFit/>
          </a:bodyPr>
          <a:lstStyle/>
          <a:p>
            <a:r>
              <a:rPr lang="en-IN" dirty="0"/>
              <a:t>Python's from statement lets you import specific attributes from a module into the current namespace.</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228600" y="2819400"/>
            <a:ext cx="8686800" cy="1631216"/>
          </a:xfrm>
          <a:prstGeom prst="rect">
            <a:avLst/>
          </a:prstGeom>
        </p:spPr>
        <p:txBody>
          <a:bodyPr wrap="square">
            <a:spAutoFit/>
          </a:bodyPr>
          <a:lstStyle/>
          <a:p>
            <a:r>
              <a:rPr lang="en-IN" sz="2000" dirty="0">
                <a:solidFill>
                  <a:srgbClr val="98676A"/>
                </a:solidFill>
                <a:latin typeface="Consolas" panose="020B0609020204030204" pitchFamily="49" charset="0"/>
              </a:rPr>
              <a:t>class</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student</a:t>
            </a:r>
            <a:r>
              <a:rPr lang="en-IN" sz="2000" dirty="0">
                <a:solidFill>
                  <a:srgbClr val="D3AF86"/>
                </a:solidFill>
                <a:latin typeface="Consolas" panose="020B0609020204030204" pitchFamily="49" charset="0"/>
              </a:rPr>
              <a:t> :</a:t>
            </a:r>
          </a:p>
          <a:p>
            <a:r>
              <a:rPr lang="en-IN" sz="2000" dirty="0" smtClean="0">
                <a:solidFill>
                  <a:srgbClr val="98676A"/>
                </a:solidFill>
                <a:latin typeface="Consolas" panose="020B0609020204030204" pitchFamily="49" charset="0"/>
              </a:rPr>
              <a:t>    def</a:t>
            </a:r>
            <a:r>
              <a:rPr lang="en-IN" sz="2000" dirty="0" smtClean="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__init__</a:t>
            </a:r>
            <a:r>
              <a:rPr lang="en-IN" sz="2000" dirty="0">
                <a:solidFill>
                  <a:srgbClr val="D3AF86"/>
                </a:solidFill>
                <a:latin typeface="Consolas" panose="020B0609020204030204" pitchFamily="49" charset="0"/>
              </a:rPr>
              <a:t>(self) :</a:t>
            </a:r>
          </a:p>
          <a:p>
            <a:r>
              <a:rPr lang="en-IN" sz="2000" dirty="0" smtClean="0">
                <a:solidFill>
                  <a:srgbClr val="98676A"/>
                </a:solidFill>
                <a:latin typeface="Consolas" panose="020B0609020204030204" pitchFamily="49" charset="0"/>
              </a:rPr>
              <a:t>        pass</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r>
              <a:rPr lang="en-IN" sz="2000" dirty="0" smtClean="0">
                <a:solidFill>
                  <a:srgbClr val="98676A"/>
                </a:solidFill>
                <a:latin typeface="Consolas" panose="020B0609020204030204" pitchFamily="49" charset="0"/>
              </a:rPr>
              <a:t>def</a:t>
            </a:r>
            <a:r>
              <a:rPr lang="en-IN" sz="2000" dirty="0" smtClean="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(self) :</a:t>
            </a:r>
          </a:p>
          <a:p>
            <a:r>
              <a:rPr lang="en-IN" sz="2000" dirty="0" smtClean="0">
                <a:solidFill>
                  <a:srgbClr val="98676A"/>
                </a:solidFill>
                <a:latin typeface="Consolas" panose="020B0609020204030204" pitchFamily="49" charset="0"/>
              </a:rPr>
              <a:t>        pass</a:t>
            </a:r>
            <a:endParaRPr lang="en-IN" sz="2000" b="0" dirty="0">
              <a:solidFill>
                <a:srgbClr val="D3AF86"/>
              </a:solidFill>
              <a:effectLst/>
              <a:latin typeface="Consolas" panose="020B0609020204030204" pitchFamily="49" charset="0"/>
            </a:endParaRPr>
          </a:p>
        </p:txBody>
      </p:sp>
      <p:sp>
        <p:nvSpPr>
          <p:cNvPr id="8" name="Rectangle 7"/>
          <p:cNvSpPr/>
          <p:nvPr/>
        </p:nvSpPr>
        <p:spPr>
          <a:xfrm>
            <a:off x="228600" y="4469487"/>
            <a:ext cx="8686800" cy="1938992"/>
          </a:xfrm>
          <a:prstGeom prst="rect">
            <a:avLst/>
          </a:prstGeom>
        </p:spPr>
        <p:txBody>
          <a:bodyPr wrap="square">
            <a:spAutoFit/>
          </a:bodyPr>
          <a:lstStyle/>
          <a:p>
            <a:r>
              <a:rPr lang="en-IN" sz="2000" dirty="0">
                <a:solidFill>
                  <a:srgbClr val="98676A"/>
                </a:solidFill>
                <a:latin typeface="Consolas" panose="020B0609020204030204" pitchFamily="49" charset="0"/>
              </a:rPr>
              <a:t>class</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ClassA</a:t>
            </a:r>
            <a:r>
              <a:rPr lang="en-IN" sz="2000" dirty="0">
                <a:solidFill>
                  <a:srgbClr val="D3AF86"/>
                </a:solidFill>
                <a:latin typeface="Consolas" panose="020B0609020204030204" pitchFamily="49" charset="0"/>
              </a:rPr>
              <a:t> :</a:t>
            </a:r>
          </a:p>
          <a:p>
            <a:r>
              <a:rPr lang="en-IN" sz="2000" dirty="0" smtClean="0">
                <a:solidFill>
                  <a:srgbClr val="98676A"/>
                </a:solidFill>
                <a:latin typeface="Consolas" panose="020B0609020204030204" pitchFamily="49" charset="0"/>
              </a:rPr>
              <a:t>    def</a:t>
            </a:r>
            <a:r>
              <a:rPr lang="en-IN" sz="2000" dirty="0" smtClean="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__init__</a:t>
            </a:r>
            <a:r>
              <a:rPr lang="en-IN" sz="2000" dirty="0">
                <a:solidFill>
                  <a:srgbClr val="D3AF86"/>
                </a:solidFill>
                <a:latin typeface="Consolas" panose="020B0609020204030204" pitchFamily="49" charset="0"/>
              </a:rPr>
              <a:t>(self) :</a:t>
            </a:r>
          </a:p>
          <a:p>
            <a:r>
              <a:rPr lang="en-IN" sz="2000" dirty="0" smtClean="0">
                <a:solidFill>
                  <a:srgbClr val="98676A"/>
                </a:solidFill>
                <a:latin typeface="Consolas" panose="020B0609020204030204" pitchFamily="49" charset="0"/>
              </a:rPr>
              <a:t>        pass</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fn1 </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lambda</a:t>
            </a:r>
            <a:r>
              <a:rPr lang="en-IN" sz="2000" dirty="0">
                <a:solidFill>
                  <a:srgbClr val="D3AF86"/>
                </a:solidFill>
                <a:latin typeface="Consolas" panose="020B0609020204030204" pitchFamily="49" charset="0"/>
              </a:rPr>
              <a:t> self : "</a:t>
            </a:r>
            <a:r>
              <a:rPr lang="en-IN" sz="2000" dirty="0">
                <a:solidFill>
                  <a:srgbClr val="889B4A"/>
                </a:solidFill>
                <a:latin typeface="Consolas" panose="020B0609020204030204" pitchFamily="49" charset="0"/>
              </a:rPr>
              <a:t>Hello World...</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fn2 </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lambda</a:t>
            </a:r>
            <a:r>
              <a:rPr lang="en-IN" sz="2000" dirty="0">
                <a:solidFill>
                  <a:srgbClr val="D3AF86"/>
                </a:solidFill>
                <a:latin typeface="Consolas" panose="020B0609020204030204" pitchFamily="49" charset="0"/>
              </a:rPr>
              <a:t> self, a, b : a + b</a:t>
            </a:r>
          </a:p>
          <a:p>
            <a:r>
              <a:rPr lang="en-IN" sz="2000" dirty="0">
                <a:solidFill>
                  <a:srgbClr val="D3AF86"/>
                </a:solidFill>
                <a:latin typeface="Consolas" panose="020B0609020204030204" pitchFamily="49" charset="0"/>
              </a:rPr>
              <a:t>o = ClassA()</a:t>
            </a:r>
            <a:endParaRPr lang="en-IN" sz="2000" b="0" dirty="0">
              <a:solidFill>
                <a:srgbClr val="D3AF86"/>
              </a:solidFill>
              <a:effectLst/>
              <a:latin typeface="Consolas" panose="020B0609020204030204" pitchFamily="49" charset="0"/>
            </a:endParaRPr>
          </a:p>
        </p:txBody>
      </p:sp>
      <p:sp>
        <p:nvSpPr>
          <p:cNvPr id="9" name="Rectangle 8"/>
          <p:cNvSpPr/>
          <p:nvPr/>
        </p:nvSpPr>
        <p:spPr>
          <a:xfrm>
            <a:off x="4267200" y="4491258"/>
            <a:ext cx="3852337" cy="400110"/>
          </a:xfrm>
          <a:prstGeom prst="rect">
            <a:avLst/>
          </a:prstGeom>
          <a:solidFill>
            <a:schemeClr val="tx2">
              <a:lumMod val="50000"/>
            </a:schemeClr>
          </a:solidFill>
        </p:spPr>
        <p:txBody>
          <a:bodyPr wrap="none">
            <a:spAutoFit/>
          </a:bodyPr>
          <a:lstStyle/>
          <a:p>
            <a:r>
              <a:rPr lang="en-IN" sz="2000" dirty="0" smtClean="0">
                <a:solidFill>
                  <a:schemeClr val="bg2">
                    <a:lumMod val="50000"/>
                  </a:schemeClr>
                </a:solidFill>
                <a:latin typeface="Consolas" panose="020B0609020204030204" pitchFamily="49" charset="0"/>
              </a:rPr>
              <a:t>Class with lambda function</a:t>
            </a:r>
            <a:endParaRPr lang="en-IN" sz="2000" dirty="0">
              <a:solidFill>
                <a:schemeClr val="bg2">
                  <a:lumMod val="50000"/>
                </a:schemeClr>
              </a:solidFill>
            </a:endParaRPr>
          </a:p>
        </p:txBody>
      </p:sp>
    </p:spTree>
    <p:extLst>
      <p:ext uri="{BB962C8B-B14F-4D97-AF65-F5344CB8AC3E}">
        <p14:creationId xmlns:p14="http://schemas.microsoft.com/office/powerpoint/2010/main" val="37026013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smtClean="0"/>
              <a:t>mutable &amp; immutable types</a:t>
            </a:r>
            <a:endParaRPr lang="en-US" dirty="0"/>
          </a:p>
        </p:txBody>
      </p:sp>
    </p:spTree>
    <p:extLst>
      <p:ext uri="{BB962C8B-B14F-4D97-AF65-F5344CB8AC3E}">
        <p14:creationId xmlns:p14="http://schemas.microsoft.com/office/powerpoint/2010/main" val="179125807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646331"/>
          </a:xfrm>
          <a:prstGeom prst="rect">
            <a:avLst/>
          </a:prstGeom>
        </p:spPr>
        <p:txBody>
          <a:bodyPr wrap="square">
            <a:spAutoFit/>
          </a:bodyPr>
          <a:lstStyle/>
          <a:p>
            <a:r>
              <a:rPr lang="en-IN" dirty="0" smtClean="0"/>
              <a:t>Object </a:t>
            </a:r>
            <a:r>
              <a:rPr lang="en-IN" dirty="0"/>
              <a:t>is one of instances of the class. which can perform the functionalities which are defined in the class.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class object</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228600" y="1676400"/>
            <a:ext cx="8686800" cy="369332"/>
          </a:xfrm>
          <a:prstGeom prst="rect">
            <a:avLst/>
          </a:prstGeom>
          <a:solidFill>
            <a:srgbClr val="2E3032"/>
          </a:solidFill>
        </p:spPr>
        <p:txBody>
          <a:bodyPr wrap="square">
            <a:spAutoFit/>
          </a:bodyPr>
          <a:lstStyle/>
          <a:p>
            <a:r>
              <a:rPr lang="en-IN" i="1" dirty="0">
                <a:solidFill>
                  <a:srgbClr val="D3AF86"/>
                </a:solidFill>
                <a:latin typeface="Consolas" panose="020B0609020204030204" pitchFamily="49" charset="0"/>
              </a:rPr>
              <a:t>obj = ClassName()</a:t>
            </a:r>
            <a:endParaRPr lang="en-IN" b="0" i="1"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0206261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354765"/>
          </a:xfrm>
          <a:prstGeom prst="rect">
            <a:avLst/>
          </a:prstGeom>
        </p:spPr>
        <p:txBody>
          <a:bodyPr wrap="square">
            <a:spAutoFit/>
          </a:bodyPr>
          <a:lstStyle/>
          <a:p>
            <a:r>
              <a:rPr lang="en-IN" sz="2600" i="1" dirty="0" smtClean="0">
                <a:solidFill>
                  <a:srgbClr val="DC3958"/>
                </a:solidFill>
                <a:latin typeface="Consolas" panose="020B0609020204030204" pitchFamily="49" charset="0"/>
              </a:rPr>
              <a:t>self</a:t>
            </a:r>
            <a:endParaRPr lang="en-IN" sz="2600" dirty="0"/>
          </a:p>
          <a:p>
            <a:endParaRPr lang="en-IN" dirty="0" smtClean="0"/>
          </a:p>
          <a:p>
            <a:r>
              <a:rPr lang="en-IN" dirty="0"/>
              <a:t>"</a:t>
            </a:r>
            <a:r>
              <a:rPr lang="en-IN" sz="2600" i="1" dirty="0" smtClean="0">
                <a:solidFill>
                  <a:srgbClr val="DC3958"/>
                </a:solidFill>
                <a:latin typeface="Consolas" panose="020B0609020204030204" pitchFamily="49" charset="0"/>
              </a:rPr>
              <a:t>self</a:t>
            </a:r>
            <a:r>
              <a:rPr lang="en-IN" dirty="0" smtClean="0"/>
              <a:t> </a:t>
            </a:r>
            <a:r>
              <a:rPr lang="en-IN" dirty="0"/>
              <a:t>"</a:t>
            </a:r>
            <a:r>
              <a:rPr lang="en-IN" dirty="0" smtClean="0"/>
              <a:t> </a:t>
            </a:r>
            <a:r>
              <a:rPr lang="en-IN" dirty="0"/>
              <a:t>represents the instance of the class. By using the "</a:t>
            </a:r>
            <a:r>
              <a:rPr lang="en-IN" sz="2600" i="1" dirty="0">
                <a:solidFill>
                  <a:srgbClr val="DC3958"/>
                </a:solidFill>
                <a:latin typeface="Consolas" panose="020B0609020204030204" pitchFamily="49" charset="0"/>
              </a:rPr>
              <a:t>self</a:t>
            </a:r>
            <a:r>
              <a:rPr lang="en-IN" dirty="0"/>
              <a:t>" keyword we can access the attributes and methods of the class in python.</a:t>
            </a:r>
          </a:p>
          <a:p>
            <a:endParaRPr lang="en-IN" dirty="0"/>
          </a:p>
          <a:p>
            <a:r>
              <a:rPr lang="en-IN" sz="2600" i="1" dirty="0">
                <a:solidFill>
                  <a:srgbClr val="DC3958"/>
                </a:solidFill>
                <a:latin typeface="Consolas" panose="020B0609020204030204" pitchFamily="49" charset="0"/>
              </a:rPr>
              <a:t>__init</a:t>
            </a:r>
            <a:r>
              <a:rPr lang="en-IN" sz="2600" i="1" dirty="0" smtClean="0">
                <a:solidFill>
                  <a:srgbClr val="DC3958"/>
                </a:solidFill>
                <a:latin typeface="Consolas" panose="020B0609020204030204" pitchFamily="49" charset="0"/>
              </a:rPr>
              <a:t>__</a:t>
            </a:r>
            <a:endParaRPr lang="en-IN" dirty="0"/>
          </a:p>
          <a:p>
            <a:endParaRPr lang="en-IN" dirty="0"/>
          </a:p>
          <a:p>
            <a:r>
              <a:rPr lang="en-IN" dirty="0"/>
              <a:t>"</a:t>
            </a:r>
            <a:r>
              <a:rPr lang="en-IN" sz="2600" i="1" dirty="0">
                <a:solidFill>
                  <a:srgbClr val="DC3958"/>
                </a:solidFill>
                <a:latin typeface="Consolas" panose="020B0609020204030204" pitchFamily="49" charset="0"/>
              </a:rPr>
              <a:t>__init</a:t>
            </a:r>
            <a:r>
              <a:rPr lang="en-IN" sz="2600" i="1" dirty="0" smtClean="0">
                <a:solidFill>
                  <a:srgbClr val="DC3958"/>
                </a:solidFill>
                <a:latin typeface="Consolas" panose="020B0609020204030204" pitchFamily="49" charset="0"/>
              </a:rPr>
              <a:t>__</a:t>
            </a:r>
            <a:r>
              <a:rPr lang="en-IN" dirty="0"/>
              <a:t>"</a:t>
            </a:r>
            <a:r>
              <a:rPr lang="en-IN" dirty="0" smtClean="0"/>
              <a:t> </a:t>
            </a:r>
            <a:r>
              <a:rPr lang="en-IN" dirty="0"/>
              <a:t>is a </a:t>
            </a:r>
            <a:r>
              <a:rPr lang="en-IN" dirty="0" smtClean="0"/>
              <a:t>reserved </a:t>
            </a:r>
            <a:r>
              <a:rPr lang="en-IN" dirty="0"/>
              <a:t>method in python classes. </a:t>
            </a:r>
            <a:r>
              <a:rPr lang="en-IN" b="1" i="1" dirty="0">
                <a:solidFill>
                  <a:schemeClr val="accent2">
                    <a:lumMod val="75000"/>
                  </a:schemeClr>
                </a:solidFill>
              </a:rPr>
              <a:t>It is known as a constructor</a:t>
            </a:r>
            <a:r>
              <a:rPr lang="en-IN" dirty="0">
                <a:solidFill>
                  <a:schemeClr val="accent2">
                    <a:lumMod val="75000"/>
                  </a:schemeClr>
                </a:solidFill>
              </a:rPr>
              <a:t> </a:t>
            </a:r>
            <a:r>
              <a:rPr lang="en-IN" b="1" i="1" dirty="0">
                <a:solidFill>
                  <a:schemeClr val="accent2">
                    <a:lumMod val="75000"/>
                  </a:schemeClr>
                </a:solidFill>
              </a:rPr>
              <a:t>in object oriented concepts</a:t>
            </a:r>
            <a:r>
              <a:rPr lang="en-IN" dirty="0"/>
              <a:t>. This method called when an object is created from the class and it allow the class to initialize the attributes of a class.</a:t>
            </a:r>
          </a:p>
        </p:txBody>
      </p:sp>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self  </a:t>
            </a:r>
            <a:r>
              <a:rPr lang="en-IN" sz="3600" dirty="0" smtClean="0">
                <a:solidFill>
                  <a:schemeClr val="bg1">
                    <a:lumMod val="95000"/>
                  </a:schemeClr>
                </a:solidFill>
                <a:latin typeface="Garamond" panose="02020404030301010803" pitchFamily="18" charset="0"/>
                <a:cs typeface="Arial" panose="020B0604020202020204" pitchFamily="34" charset="0"/>
              </a:rPr>
              <a:t>&amp; __</a:t>
            </a:r>
            <a:r>
              <a:rPr lang="en-IN" sz="3600" dirty="0">
                <a:solidFill>
                  <a:schemeClr val="bg1">
                    <a:lumMod val="95000"/>
                  </a:schemeClr>
                </a:solidFill>
                <a:latin typeface="Garamond" panose="02020404030301010803" pitchFamily="18" charset="0"/>
                <a:cs typeface="Arial" panose="020B0604020202020204" pitchFamily="34" charset="0"/>
              </a:rPr>
              <a:t>init__</a:t>
            </a:r>
          </a:p>
        </p:txBody>
      </p:sp>
    </p:spTree>
    <p:extLst>
      <p:ext uri="{BB962C8B-B14F-4D97-AF65-F5344CB8AC3E}">
        <p14:creationId xmlns:p14="http://schemas.microsoft.com/office/powerpoint/2010/main" val="344190766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constructor</a:t>
            </a:r>
            <a:endParaRPr lang="en-US" sz="5000" dirty="0">
              <a:solidFill>
                <a:srgbClr val="DFD72D"/>
              </a:solidFill>
            </a:endParaRPr>
          </a:p>
        </p:txBody>
      </p:sp>
    </p:spTree>
    <p:extLst>
      <p:ext uri="{BB962C8B-B14F-4D97-AF65-F5344CB8AC3E}">
        <p14:creationId xmlns:p14="http://schemas.microsoft.com/office/powerpoint/2010/main" val="257216123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constructor</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0" y="914400"/>
            <a:ext cx="8686800" cy="646331"/>
          </a:xfrm>
          <a:prstGeom prst="rect">
            <a:avLst/>
          </a:prstGeom>
        </p:spPr>
        <p:txBody>
          <a:bodyPr wrap="square">
            <a:spAutoFit/>
          </a:bodyPr>
          <a:lstStyle/>
          <a:p>
            <a:r>
              <a:rPr lang="en-IN" dirty="0" smtClean="0"/>
              <a:t>Object </a:t>
            </a:r>
            <a:r>
              <a:rPr lang="en-IN" dirty="0"/>
              <a:t>is one of instances of the class. which can perform the functionalities which are defined in the class.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1676400"/>
            <a:ext cx="8686800" cy="646331"/>
          </a:xfrm>
          <a:prstGeom prst="rect">
            <a:avLst/>
          </a:prstGeom>
          <a:solidFill>
            <a:srgbClr val="2E3032"/>
          </a:solidFill>
        </p:spPr>
        <p:txBody>
          <a:bodyPr wrap="square">
            <a:spAutoFit/>
          </a:bodyPr>
          <a:lstStyle/>
          <a:p>
            <a:r>
              <a:rPr lang="en-IN" dirty="0">
                <a:solidFill>
                  <a:srgbClr val="98676A"/>
                </a:solidFill>
                <a:latin typeface="Consolas" panose="020B0609020204030204" pitchFamily="49" charset="0"/>
              </a:rPr>
              <a:t>def</a:t>
            </a:r>
            <a:r>
              <a:rPr lang="en-IN" dirty="0">
                <a:solidFill>
                  <a:srgbClr val="D3AF86"/>
                </a:solidFill>
                <a:latin typeface="Consolas" panose="020B0609020204030204" pitchFamily="49" charset="0"/>
              </a:rPr>
              <a:t> </a:t>
            </a:r>
            <a:r>
              <a:rPr lang="en-IN" dirty="0">
                <a:solidFill>
                  <a:srgbClr val="7E602C"/>
                </a:solidFill>
                <a:latin typeface="Consolas" panose="020B0609020204030204" pitchFamily="49" charset="0"/>
              </a:rPr>
              <a:t>__init__</a:t>
            </a:r>
            <a:r>
              <a:rPr lang="en-IN" dirty="0">
                <a:solidFill>
                  <a:srgbClr val="D3AF86"/>
                </a:solidFill>
                <a:latin typeface="Consolas" panose="020B0609020204030204" pitchFamily="49" charset="0"/>
              </a:rPr>
              <a:t>(self):</a:t>
            </a:r>
          </a:p>
          <a:p>
            <a:r>
              <a:rPr lang="en-IN" dirty="0">
                <a:solidFill>
                  <a:srgbClr val="DC3958"/>
                </a:solidFill>
                <a:latin typeface="Consolas" panose="020B0609020204030204" pitchFamily="49" charset="0"/>
              </a:rPr>
              <a:t>    self</a:t>
            </a:r>
            <a:r>
              <a:rPr lang="en-IN" dirty="0">
                <a:solidFill>
                  <a:srgbClr val="D3AF86"/>
                </a:solidFill>
                <a:latin typeface="Consolas" panose="020B0609020204030204" pitchFamily="49" charset="0"/>
              </a:rPr>
              <a:t>.data = </a:t>
            </a:r>
            <a:r>
              <a:rPr lang="en-IN" dirty="0" smtClean="0">
                <a:solidFill>
                  <a:srgbClr val="D3AF86"/>
                </a:solidFill>
                <a:latin typeface="Consolas" panose="020B0609020204030204" pitchFamily="49" charset="0"/>
              </a:rPr>
              <a:t>[]</a:t>
            </a:r>
            <a:endParaRPr lang="en-IN"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420499638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conditional statement</a:t>
            </a:r>
            <a:endParaRPr lang="en-US" sz="5000" dirty="0">
              <a:solidFill>
                <a:srgbClr val="DFD72D"/>
              </a:solidFill>
            </a:endParaRPr>
          </a:p>
        </p:txBody>
      </p:sp>
    </p:spTree>
    <p:extLst>
      <p:ext uri="{BB962C8B-B14F-4D97-AF65-F5344CB8AC3E}">
        <p14:creationId xmlns:p14="http://schemas.microsoft.com/office/powerpoint/2010/main" val="183635701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TODO</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381000" y="762000"/>
            <a:ext cx="6324600" cy="1938992"/>
          </a:xfrm>
          <a:prstGeom prst="rect">
            <a:avLst/>
          </a:prstGeom>
        </p:spPr>
        <p:txBody>
          <a:bodyPr wrap="square">
            <a:spAutoFit/>
          </a:bodyPr>
          <a:lstStyle/>
          <a:p>
            <a:r>
              <a:rPr lang="en-IN" sz="2400" dirty="0">
                <a:solidFill>
                  <a:srgbClr val="D3AF86"/>
                </a:solidFill>
                <a:latin typeface="Consolas" panose="020B0609020204030204" pitchFamily="49" charset="0"/>
              </a:rPr>
              <a:t>person = {"</a:t>
            </a:r>
            <a:r>
              <a:rPr lang="en-IN" sz="2400" dirty="0">
                <a:solidFill>
                  <a:srgbClr val="889B4A"/>
                </a:solidFill>
                <a:latin typeface="Consolas" panose="020B0609020204030204" pitchFamily="49" charset="0"/>
              </a:rPr>
              <a:t>ID</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1001</a:t>
            </a:r>
            <a:r>
              <a:rPr lang="en-IN" sz="2400" dirty="0">
                <a:solidFill>
                  <a:srgbClr val="D3AF86"/>
                </a:solidFill>
                <a:latin typeface="Consolas" panose="020B0609020204030204" pitchFamily="49" charset="0"/>
              </a:rPr>
              <a:t>"}</a:t>
            </a:r>
          </a:p>
          <a:p>
            <a:r>
              <a:rPr lang="en-IN" sz="2400" dirty="0">
                <a:solidFill>
                  <a:srgbClr val="98676A"/>
                </a:solidFill>
                <a:latin typeface="Consolas" panose="020B0609020204030204" pitchFamily="49" charset="0"/>
              </a:rPr>
              <a:t>for</a:t>
            </a:r>
            <a:r>
              <a:rPr lang="en-IN" sz="2400" dirty="0">
                <a:solidFill>
                  <a:srgbClr val="D3AF86"/>
                </a:solidFill>
                <a:latin typeface="Consolas" panose="020B0609020204030204" pitchFamily="49" charset="0"/>
              </a:rPr>
              <a:t> keys, values in person.items() :</a:t>
            </a:r>
          </a:p>
          <a:p>
            <a:r>
              <a:rPr lang="en-IN" sz="2400" dirty="0">
                <a:solidFill>
                  <a:srgbClr val="7E602C"/>
                </a:solidFill>
                <a:latin typeface="Consolas" panose="020B0609020204030204" pitchFamily="49" charset="0"/>
              </a:rPr>
              <a:t>print</a:t>
            </a:r>
            <a:r>
              <a:rPr lang="en-IN" sz="2400" dirty="0">
                <a:solidFill>
                  <a:srgbClr val="D3AF86"/>
                </a:solidFill>
                <a:latin typeface="Consolas" panose="020B0609020204030204" pitchFamily="49" charset="0"/>
              </a:rPr>
              <a:t> (keys, values)</a:t>
            </a:r>
          </a:p>
          <a:p>
            <a:r>
              <a:rPr lang="en-IN" sz="2400" dirty="0">
                <a:solidFill>
                  <a:srgbClr val="D3AF86"/>
                </a:solidFill>
                <a:latin typeface="Consolas" panose="020B0609020204030204" pitchFamily="49" charset="0"/>
              </a:rPr>
              <a:t/>
            </a:r>
            <a:br>
              <a:rPr lang="en-IN" sz="2400" dirty="0">
                <a:solidFill>
                  <a:srgbClr val="D3AF86"/>
                </a:solidFill>
                <a:latin typeface="Consolas" panose="020B0609020204030204" pitchFamily="49" charset="0"/>
              </a:rPr>
            </a:br>
            <a:r>
              <a:rPr lang="en-IN" sz="2400" dirty="0">
                <a:solidFill>
                  <a:srgbClr val="7E602C"/>
                </a:solidFill>
                <a:latin typeface="Consolas" panose="020B0609020204030204" pitchFamily="49" charset="0"/>
              </a:rPr>
              <a:t>print</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done...</a:t>
            </a:r>
            <a:r>
              <a:rPr lang="en-IN" sz="2400" dirty="0">
                <a:solidFill>
                  <a:srgbClr val="D3AF86"/>
                </a:solidFill>
                <a:latin typeface="Consolas" panose="020B0609020204030204" pitchFamily="49" charset="0"/>
              </a:rPr>
              <a:t>')</a:t>
            </a:r>
            <a:endParaRPr lang="en-IN" sz="2400" b="0" dirty="0">
              <a:solidFill>
                <a:srgbClr val="D3AF86"/>
              </a:solidFill>
              <a:effectLst/>
              <a:latin typeface="Consolas" panose="020B0609020204030204" pitchFamily="49" charset="0"/>
            </a:endParaRPr>
          </a:p>
        </p:txBody>
      </p:sp>
      <p:sp>
        <p:nvSpPr>
          <p:cNvPr id="4" name="Rectangle 3"/>
          <p:cNvSpPr/>
          <p:nvPr/>
        </p:nvSpPr>
        <p:spPr>
          <a:xfrm>
            <a:off x="190500" y="2895600"/>
            <a:ext cx="8763000" cy="1938992"/>
          </a:xfrm>
          <a:prstGeom prst="rect">
            <a:avLst/>
          </a:prstGeom>
        </p:spPr>
        <p:txBody>
          <a:bodyPr wrap="square">
            <a:spAutoFit/>
          </a:bodyPr>
          <a:lstStyle/>
          <a:p>
            <a:r>
              <a:rPr lang="en-IN" sz="2000" dirty="0">
                <a:solidFill>
                  <a:srgbClr val="D3AF86"/>
                </a:solidFill>
                <a:latin typeface="Consolas" panose="020B0609020204030204" pitchFamily="49" charset="0"/>
              </a:rPr>
              <a:t>person = [</a:t>
            </a:r>
          </a:p>
          <a:p>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1001</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20000</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1002</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Vrushali</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40000</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1003</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Sharmin</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60000</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3" name="Rectangle 2"/>
          <p:cNvSpPr/>
          <p:nvPr/>
        </p:nvSpPr>
        <p:spPr>
          <a:xfrm>
            <a:off x="190500" y="5181600"/>
            <a:ext cx="8572500" cy="707886"/>
          </a:xfrm>
          <a:prstGeom prst="rect">
            <a:avLst/>
          </a:prstGeom>
        </p:spPr>
        <p:txBody>
          <a:bodyPr wrap="square">
            <a:spAutoFit/>
          </a:bodyPr>
          <a:lstStyle/>
          <a:p>
            <a:r>
              <a:rPr lang="en-IN" sz="2000" dirty="0">
                <a:solidFill>
                  <a:srgbClr val="D3AF86"/>
                </a:solidFill>
                <a:latin typeface="Consolas" panose="020B0609020204030204" pitchFamily="49" charset="0"/>
              </a:rPr>
              <a:t>https://</a:t>
            </a:r>
            <a:r>
              <a:rPr lang="en-IN" sz="2000" dirty="0">
                <a:solidFill>
                  <a:srgbClr val="DC3958"/>
                </a:solidFill>
                <a:latin typeface="Consolas" panose="020B0609020204030204" pitchFamily="49" charset="0"/>
              </a:rPr>
              <a:t>unicode</a:t>
            </a:r>
            <a:r>
              <a:rPr lang="en-IN" sz="2000" dirty="0">
                <a:solidFill>
                  <a:srgbClr val="D3AF86"/>
                </a:solidFill>
                <a:latin typeface="Consolas" panose="020B0609020204030204" pitchFamily="49" charset="0"/>
              </a:rPr>
              <a:t>.org/emoji/charts/full-emoji-list.html</a:t>
            </a:r>
            <a:r>
              <a:rPr lang="en-IN" sz="2000" dirty="0">
                <a:solidFill>
                  <a:srgbClr val="A57A4C"/>
                </a:solidFill>
                <a:latin typeface="Consolas" panose="020B0609020204030204" pitchFamily="49" charset="0"/>
              </a:rPr>
              <a:t>#1f600</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\U0001F600</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84102817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TODO</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1066800"/>
            <a:ext cx="8077200" cy="3785652"/>
          </a:xfrm>
          <a:prstGeom prst="rect">
            <a:avLst/>
          </a:prstGeom>
        </p:spPr>
        <p:txBody>
          <a:bodyPr wrap="square">
            <a:spAutoFit/>
          </a:bodyPr>
          <a:lstStyle/>
          <a:p>
            <a:r>
              <a:rPr lang="en-IN" sz="2400" dirty="0">
                <a:solidFill>
                  <a:srgbClr val="98676A"/>
                </a:solidFill>
                <a:latin typeface="Consolas" panose="020B0609020204030204" pitchFamily="49" charset="0"/>
              </a:rPr>
              <a:t>class</a:t>
            </a:r>
            <a:r>
              <a:rPr lang="en-IN" sz="2400" dirty="0">
                <a:solidFill>
                  <a:srgbClr val="D3AF86"/>
                </a:solidFill>
                <a:latin typeface="Consolas" panose="020B0609020204030204" pitchFamily="49" charset="0"/>
              </a:rPr>
              <a:t> </a:t>
            </a:r>
            <a:r>
              <a:rPr lang="en-IN" sz="2400" dirty="0">
                <a:solidFill>
                  <a:srgbClr val="F06431"/>
                </a:solidFill>
                <a:latin typeface="Consolas" panose="020B0609020204030204" pitchFamily="49" charset="0"/>
              </a:rPr>
              <a:t>ClassA</a:t>
            </a:r>
            <a:r>
              <a:rPr lang="en-IN" sz="2400" dirty="0">
                <a:solidFill>
                  <a:srgbClr val="D3AF86"/>
                </a:solidFill>
                <a:latin typeface="Consolas" panose="020B0609020204030204" pitchFamily="49" charset="0"/>
              </a:rPr>
              <a:t>(object):</a:t>
            </a:r>
          </a:p>
          <a:p>
            <a:r>
              <a:rPr lang="en-IN" sz="2400" dirty="0" smtClean="0">
                <a:solidFill>
                  <a:srgbClr val="98676A"/>
                </a:solidFill>
                <a:latin typeface="Consolas" panose="020B0609020204030204" pitchFamily="49" charset="0"/>
              </a:rPr>
              <a:t>    def</a:t>
            </a:r>
            <a:r>
              <a:rPr lang="en-IN" sz="2400" dirty="0" smtClean="0">
                <a:solidFill>
                  <a:srgbClr val="D3AF86"/>
                </a:solidFill>
                <a:latin typeface="Consolas" panose="020B0609020204030204" pitchFamily="49" charset="0"/>
              </a:rPr>
              <a:t> </a:t>
            </a:r>
            <a:r>
              <a:rPr lang="en-IN" sz="2400" dirty="0">
                <a:solidFill>
                  <a:srgbClr val="7E602C"/>
                </a:solidFill>
                <a:latin typeface="Consolas" panose="020B0609020204030204" pitchFamily="49" charset="0"/>
              </a:rPr>
              <a:t>__init__</a:t>
            </a:r>
            <a:r>
              <a:rPr lang="en-IN" sz="2400" dirty="0">
                <a:solidFill>
                  <a:srgbClr val="D3AF86"/>
                </a:solidFill>
                <a:latin typeface="Consolas" panose="020B0609020204030204" pitchFamily="49" charset="0"/>
              </a:rPr>
              <a:t> (self) :</a:t>
            </a:r>
          </a:p>
          <a:p>
            <a:r>
              <a:rPr lang="en-IN" sz="2400" dirty="0" smtClean="0">
                <a:solidFill>
                  <a:srgbClr val="7E602C"/>
                </a:solidFill>
                <a:latin typeface="Consolas" panose="020B0609020204030204" pitchFamily="49" charset="0"/>
              </a:rPr>
              <a:t>        print</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ClassA</a:t>
            </a:r>
            <a:r>
              <a:rPr lang="en-IN" sz="2400" dirty="0">
                <a:solidFill>
                  <a:srgbClr val="D3AF86"/>
                </a:solidFill>
                <a:latin typeface="Consolas" panose="020B0609020204030204" pitchFamily="49" charset="0"/>
              </a:rPr>
              <a:t>")</a:t>
            </a:r>
          </a:p>
          <a:p>
            <a:r>
              <a:rPr lang="en-IN" sz="2400" dirty="0" smtClean="0">
                <a:solidFill>
                  <a:srgbClr val="D3AF86"/>
                </a:solidFill>
                <a:latin typeface="Consolas" panose="020B0609020204030204" pitchFamily="49" charset="0"/>
              </a:rPr>
              <a:t> </a:t>
            </a:r>
            <a:r>
              <a:rPr lang="en-IN" sz="2400" dirty="0">
                <a:solidFill>
                  <a:srgbClr val="D3AF86"/>
                </a:solidFill>
                <a:latin typeface="Consolas" panose="020B0609020204030204" pitchFamily="49" charset="0"/>
              </a:rPr>
              <a:t/>
            </a:r>
            <a:br>
              <a:rPr lang="en-IN" sz="2400" dirty="0">
                <a:solidFill>
                  <a:srgbClr val="D3AF86"/>
                </a:solidFill>
                <a:latin typeface="Consolas" panose="020B0609020204030204" pitchFamily="49" charset="0"/>
              </a:rPr>
            </a:br>
            <a:r>
              <a:rPr lang="en-IN" sz="2400" dirty="0">
                <a:solidFill>
                  <a:srgbClr val="98676A"/>
                </a:solidFill>
                <a:latin typeface="Consolas" panose="020B0609020204030204" pitchFamily="49" charset="0"/>
              </a:rPr>
              <a:t>class</a:t>
            </a:r>
            <a:r>
              <a:rPr lang="en-IN" sz="2400" dirty="0">
                <a:solidFill>
                  <a:srgbClr val="D3AF86"/>
                </a:solidFill>
                <a:latin typeface="Consolas" panose="020B0609020204030204" pitchFamily="49" charset="0"/>
              </a:rPr>
              <a:t> </a:t>
            </a:r>
            <a:r>
              <a:rPr lang="en-IN" sz="2400" dirty="0" smtClean="0">
                <a:solidFill>
                  <a:srgbClr val="F06431"/>
                </a:solidFill>
                <a:latin typeface="Consolas" panose="020B0609020204030204" pitchFamily="49" charset="0"/>
              </a:rPr>
              <a:t>ClassB</a:t>
            </a:r>
            <a:r>
              <a:rPr lang="en-IN" sz="2400" dirty="0" smtClean="0">
                <a:solidFill>
                  <a:srgbClr val="D3AF86"/>
                </a:solidFill>
                <a:latin typeface="Consolas" panose="020B0609020204030204" pitchFamily="49" charset="0"/>
              </a:rPr>
              <a:t>(</a:t>
            </a:r>
            <a:r>
              <a:rPr lang="en-IN" sz="2400" dirty="0" smtClean="0">
                <a:solidFill>
                  <a:srgbClr val="889B4A"/>
                </a:solidFill>
                <a:latin typeface="Consolas" panose="020B0609020204030204" pitchFamily="49" charset="0"/>
              </a:rPr>
              <a:t>ClassA</a:t>
            </a:r>
            <a:r>
              <a:rPr lang="en-IN" sz="2400" dirty="0">
                <a:solidFill>
                  <a:srgbClr val="D3AF86"/>
                </a:solidFill>
                <a:latin typeface="Consolas" panose="020B0609020204030204" pitchFamily="49" charset="0"/>
              </a:rPr>
              <a:t>) :</a:t>
            </a:r>
          </a:p>
          <a:p>
            <a:r>
              <a:rPr lang="en-IN" sz="2400" dirty="0" smtClean="0">
                <a:solidFill>
                  <a:srgbClr val="98676A"/>
                </a:solidFill>
                <a:latin typeface="Consolas" panose="020B0609020204030204" pitchFamily="49" charset="0"/>
              </a:rPr>
              <a:t>    def</a:t>
            </a:r>
            <a:r>
              <a:rPr lang="en-IN" sz="2400" dirty="0" smtClean="0">
                <a:solidFill>
                  <a:srgbClr val="D3AF86"/>
                </a:solidFill>
                <a:latin typeface="Consolas" panose="020B0609020204030204" pitchFamily="49" charset="0"/>
              </a:rPr>
              <a:t> </a:t>
            </a:r>
            <a:r>
              <a:rPr lang="en-IN" sz="2400" dirty="0">
                <a:solidFill>
                  <a:srgbClr val="7E602C"/>
                </a:solidFill>
                <a:latin typeface="Consolas" panose="020B0609020204030204" pitchFamily="49" charset="0"/>
              </a:rPr>
              <a:t>__init__</a:t>
            </a:r>
            <a:r>
              <a:rPr lang="en-IN" sz="2400" dirty="0">
                <a:solidFill>
                  <a:srgbClr val="D3AF86"/>
                </a:solidFill>
                <a:latin typeface="Consolas" panose="020B0609020204030204" pitchFamily="49" charset="0"/>
              </a:rPr>
              <a:t>(self) :</a:t>
            </a:r>
          </a:p>
          <a:p>
            <a:r>
              <a:rPr lang="en-IN" sz="2400" dirty="0" smtClean="0">
                <a:solidFill>
                  <a:srgbClr val="7E602C"/>
                </a:solidFill>
                <a:latin typeface="Consolas" panose="020B0609020204030204" pitchFamily="49" charset="0"/>
              </a:rPr>
              <a:t>        print</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ClassB</a:t>
            </a:r>
            <a:r>
              <a:rPr lang="en-IN" sz="2400" dirty="0">
                <a:solidFill>
                  <a:srgbClr val="D3AF86"/>
                </a:solidFill>
                <a:latin typeface="Consolas" panose="020B0609020204030204" pitchFamily="49" charset="0"/>
              </a:rPr>
              <a:t>")</a:t>
            </a:r>
          </a:p>
          <a:p>
            <a:r>
              <a:rPr lang="en-IN" sz="2400" dirty="0" smtClean="0">
                <a:solidFill>
                  <a:srgbClr val="D3AF86"/>
                </a:solidFill>
                <a:latin typeface="Consolas" panose="020B0609020204030204" pitchFamily="49" charset="0"/>
              </a:rPr>
              <a:t>        super</a:t>
            </a:r>
            <a:r>
              <a:rPr lang="en-IN" sz="2400" dirty="0">
                <a:solidFill>
                  <a:srgbClr val="D3AF86"/>
                </a:solidFill>
                <a:latin typeface="Consolas" panose="020B0609020204030204" pitchFamily="49" charset="0"/>
              </a:rPr>
              <a:t>().</a:t>
            </a:r>
            <a:r>
              <a:rPr lang="en-IN" sz="2400" dirty="0">
                <a:solidFill>
                  <a:srgbClr val="7E602C"/>
                </a:solidFill>
                <a:latin typeface="Consolas" panose="020B0609020204030204" pitchFamily="49" charset="0"/>
              </a:rPr>
              <a:t>__init__</a:t>
            </a:r>
            <a:r>
              <a:rPr lang="en-IN" sz="2400" dirty="0">
                <a:solidFill>
                  <a:srgbClr val="D3AF86"/>
                </a:solidFill>
                <a:latin typeface="Consolas" panose="020B0609020204030204" pitchFamily="49" charset="0"/>
              </a:rPr>
              <a:t>()</a:t>
            </a:r>
          </a:p>
          <a:p>
            <a:r>
              <a:rPr lang="en-IN" sz="2400" dirty="0">
                <a:solidFill>
                  <a:srgbClr val="D3AF86"/>
                </a:solidFill>
                <a:latin typeface="Consolas" panose="020B0609020204030204" pitchFamily="49" charset="0"/>
              </a:rPr>
              <a:t/>
            </a:r>
            <a:br>
              <a:rPr lang="en-IN" sz="2400" dirty="0">
                <a:solidFill>
                  <a:srgbClr val="D3AF86"/>
                </a:solidFill>
                <a:latin typeface="Consolas" panose="020B0609020204030204" pitchFamily="49" charset="0"/>
              </a:rPr>
            </a:br>
            <a:r>
              <a:rPr lang="en-IN" sz="2400" dirty="0">
                <a:solidFill>
                  <a:srgbClr val="D3AF86"/>
                </a:solidFill>
                <a:latin typeface="Consolas" panose="020B0609020204030204" pitchFamily="49" charset="0"/>
              </a:rPr>
              <a:t>o = ClassB()</a:t>
            </a:r>
            <a:endParaRPr lang="en-IN" sz="24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14684733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781" y="1743440"/>
            <a:ext cx="2925838" cy="4495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0"/>
            <a:ext cx="8610600" cy="1846659"/>
          </a:xfrm>
          <a:prstGeom prst="rect">
            <a:avLst/>
          </a:prstGeom>
        </p:spPr>
        <p:txBody>
          <a:bodyPr wrap="square">
            <a:spAutoFit/>
          </a:bodyPr>
          <a:lstStyle/>
          <a:p>
            <a:pPr algn="ctr"/>
            <a:r>
              <a:rPr lang="en-US" sz="3800" dirty="0">
                <a:solidFill>
                  <a:srgbClr val="CD053E"/>
                </a:solidFill>
                <a:latin typeface="Segoe Print" panose="02000600000000000000" pitchFamily="2" charset="0"/>
              </a:rPr>
              <a:t>"Without your involvement you can't succeed. With your involvement you can't fail."</a:t>
            </a:r>
            <a:endParaRPr lang="en-IN" sz="3800" dirty="0">
              <a:solidFill>
                <a:srgbClr val="CD053E"/>
              </a:solidFill>
              <a:latin typeface="Segoe Print" panose="02000600000000000000" pitchFamily="2" charset="0"/>
            </a:endParaRPr>
          </a:p>
        </p:txBody>
      </p:sp>
    </p:spTree>
    <p:extLst>
      <p:ext uri="{BB962C8B-B14F-4D97-AF65-F5344CB8AC3E}">
        <p14:creationId xmlns:p14="http://schemas.microsoft.com/office/powerpoint/2010/main" val="18353336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477328"/>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Data types in Python can be distinguished based on whether objects of the type are mutable or immutable. The content of objects of immutable types cannot be changed after they are created. Only mutable objects support methods that change the object in place, such as reassignment of a sequence slice, which will work for lists, but raise an error for tuples and strings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609600" y="2711557"/>
            <a:ext cx="3581400" cy="3231654"/>
          </a:xfrm>
          <a:prstGeom prst="rect">
            <a:avLst/>
          </a:prstGeom>
          <a:noFill/>
        </p:spPr>
        <p:txBody>
          <a:bodyPr wrap="square">
            <a:spAutoFit/>
          </a:bodyPr>
          <a:lstStyle/>
          <a:p>
            <a:pPr>
              <a:lnSpc>
                <a:spcPct val="150000"/>
              </a:lnSpc>
            </a:pPr>
            <a:r>
              <a:rPr lang="en-IN" b="1" dirty="0">
                <a:solidFill>
                  <a:srgbClr val="C00000"/>
                </a:solidFill>
                <a:latin typeface="Consolas" panose="020B0609020204030204" pitchFamily="49" charset="0"/>
                <a:cs typeface="Arial" panose="020B0604020202020204" pitchFamily="34" charset="0"/>
              </a:rPr>
              <a:t>Some immutable (unchangeable) types</a:t>
            </a:r>
            <a:endParaRPr lang="en-IN" b="1" dirty="0" smtClean="0">
              <a:solidFill>
                <a:srgbClr val="C00000"/>
              </a:solidFill>
              <a:latin typeface="Consolas" panose="020B0609020204030204" pitchFamily="49" charset="0"/>
              <a:cs typeface="Arial" panose="020B0604020202020204" pitchFamily="34" charset="0"/>
            </a:endParaRP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int, float, complex</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string</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bytes</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tuple</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frozen set</a:t>
            </a:r>
          </a:p>
        </p:txBody>
      </p:sp>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 </a:t>
            </a:r>
            <a:r>
              <a:rPr lang="en-IN" sz="3600" dirty="0" smtClean="0">
                <a:solidFill>
                  <a:schemeClr val="bg1">
                    <a:lumMod val="95000"/>
                  </a:schemeClr>
                </a:solidFill>
                <a:latin typeface="Garamond" panose="02020404030301010803" pitchFamily="18" charset="0"/>
                <a:cs typeface="Arial" panose="020B0604020202020204" pitchFamily="34" charset="0"/>
              </a:rPr>
              <a:t>Types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8" name="Rectangle 7"/>
          <p:cNvSpPr/>
          <p:nvPr/>
        </p:nvSpPr>
        <p:spPr>
          <a:xfrm>
            <a:off x="5105400" y="2711557"/>
            <a:ext cx="3124200" cy="2769989"/>
          </a:xfrm>
          <a:prstGeom prst="rect">
            <a:avLst/>
          </a:prstGeom>
          <a:noFill/>
        </p:spPr>
        <p:txBody>
          <a:bodyPr wrap="square">
            <a:spAutoFit/>
          </a:bodyPr>
          <a:lstStyle/>
          <a:p>
            <a:pPr>
              <a:lnSpc>
                <a:spcPct val="150000"/>
              </a:lnSpc>
            </a:pPr>
            <a:r>
              <a:rPr lang="en-IN" b="1" dirty="0">
                <a:solidFill>
                  <a:srgbClr val="C00000"/>
                </a:solidFill>
                <a:latin typeface="Consolas" panose="020B0609020204030204" pitchFamily="49" charset="0"/>
                <a:cs typeface="Arial" panose="020B0604020202020204" pitchFamily="34" charset="0"/>
              </a:rPr>
              <a:t>Some </a:t>
            </a:r>
            <a:r>
              <a:rPr lang="en-IN" b="1" dirty="0" smtClean="0">
                <a:solidFill>
                  <a:srgbClr val="C00000"/>
                </a:solidFill>
                <a:latin typeface="Consolas" panose="020B0609020204030204" pitchFamily="49" charset="0"/>
                <a:cs typeface="Arial" panose="020B0604020202020204" pitchFamily="34" charset="0"/>
              </a:rPr>
              <a:t>mutable (changeable) </a:t>
            </a:r>
            <a:r>
              <a:rPr lang="en-IN" b="1" dirty="0">
                <a:solidFill>
                  <a:srgbClr val="C00000"/>
                </a:solidFill>
                <a:latin typeface="Consolas" panose="020B0609020204030204" pitchFamily="49" charset="0"/>
                <a:cs typeface="Arial" panose="020B0604020202020204" pitchFamily="34" charset="0"/>
              </a:rPr>
              <a:t>types</a:t>
            </a:r>
            <a:endParaRPr lang="en-IN" b="1" dirty="0" smtClean="0">
              <a:solidFill>
                <a:srgbClr val="C00000"/>
              </a:solidFill>
              <a:latin typeface="Consolas" panose="020B0609020204030204" pitchFamily="49" charset="0"/>
              <a:cs typeface="Arial" panose="020B0604020202020204" pitchFamily="34" charset="0"/>
            </a:endParaRP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byte array</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list</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set</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dict</a:t>
            </a:r>
          </a:p>
        </p:txBody>
      </p:sp>
    </p:spTree>
    <p:extLst>
      <p:ext uri="{BB962C8B-B14F-4D97-AF65-F5344CB8AC3E}">
        <p14:creationId xmlns:p14="http://schemas.microsoft.com/office/powerpoint/2010/main" val="35044365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assignment operator</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185058" y="1419761"/>
            <a:ext cx="4572000" cy="1323439"/>
          </a:xfrm>
          <a:prstGeom prst="rect">
            <a:avLst/>
          </a:prstGeom>
        </p:spPr>
        <p:txBody>
          <a:bodyPr>
            <a:spAutoFit/>
          </a:bodyPr>
          <a:lstStyle/>
          <a:p>
            <a:r>
              <a:rPr lang="en-IN" sz="2000" dirty="0">
                <a:solidFill>
                  <a:srgbClr val="D3AF86"/>
                </a:solidFill>
                <a:latin typeface="Consolas" panose="020B0609020204030204" pitchFamily="49" charset="0"/>
              </a:rPr>
              <a:t>&gt;&gt;&gt; city = '</a:t>
            </a:r>
            <a:r>
              <a:rPr lang="en-IN" sz="2000" dirty="0">
                <a:solidFill>
                  <a:srgbClr val="889B4A"/>
                </a:solidFill>
                <a:latin typeface="Consolas" panose="020B0609020204030204" pitchFamily="49" charset="0"/>
              </a:rPr>
              <a:t>Pune</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latitude = </a:t>
            </a:r>
            <a:r>
              <a:rPr lang="en-IN" sz="2000" dirty="0">
                <a:solidFill>
                  <a:srgbClr val="F79A32"/>
                </a:solidFill>
                <a:latin typeface="Consolas" panose="020B0609020204030204" pitchFamily="49" charset="0"/>
              </a:rPr>
              <a:t>18.5204303</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longitude = </a:t>
            </a:r>
            <a:r>
              <a:rPr lang="en-IN" sz="2000" dirty="0">
                <a:solidFill>
                  <a:srgbClr val="F79A32"/>
                </a:solidFill>
                <a:latin typeface="Consolas" panose="020B0609020204030204" pitchFamily="49" charset="0"/>
              </a:rPr>
              <a:t>73.8567437</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boolean = </a:t>
            </a:r>
            <a:r>
              <a:rPr lang="en-IN" sz="2000" dirty="0">
                <a:solidFill>
                  <a:srgbClr val="F79A32"/>
                </a:solidFill>
                <a:latin typeface="Consolas" panose="020B0609020204030204" pitchFamily="49" charset="0"/>
              </a:rPr>
              <a:t>True</a:t>
            </a:r>
            <a:endParaRPr lang="en-IN" sz="2000" b="0" dirty="0">
              <a:solidFill>
                <a:srgbClr val="D3AF86"/>
              </a:solidFill>
              <a:effectLst/>
              <a:latin typeface="Consolas" panose="020B0609020204030204" pitchFamily="49" charset="0"/>
            </a:endParaRPr>
          </a:p>
        </p:txBody>
      </p:sp>
      <p:sp>
        <p:nvSpPr>
          <p:cNvPr id="3" name="Rectangle 2"/>
          <p:cNvSpPr/>
          <p:nvPr/>
        </p:nvSpPr>
        <p:spPr>
          <a:xfrm>
            <a:off x="185058" y="4343400"/>
            <a:ext cx="8730342" cy="1015663"/>
          </a:xfrm>
          <a:prstGeom prst="rect">
            <a:avLst/>
          </a:prstGeom>
        </p:spPr>
        <p:txBody>
          <a:bodyPr wrap="square">
            <a:spAutoFit/>
          </a:bodyPr>
          <a:lstStyle/>
          <a:p>
            <a:r>
              <a:rPr lang="en-IN" sz="2000" dirty="0">
                <a:solidFill>
                  <a:srgbClr val="D3AF86"/>
                </a:solidFill>
                <a:latin typeface="Consolas" panose="020B0609020204030204" pitchFamily="49" charset="0"/>
              </a:rPr>
              <a:t>&gt;&gt;&gt; a = b = c = </a:t>
            </a:r>
            <a:r>
              <a:rPr lang="en-IN" sz="2000" dirty="0">
                <a:solidFill>
                  <a:srgbClr val="F79A32"/>
                </a:solidFill>
                <a:latin typeface="Consolas" panose="020B0609020204030204" pitchFamily="49" charset="0"/>
              </a:rPr>
              <a:t>1</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city, latitude, longitude, boolean = '</a:t>
            </a:r>
            <a:r>
              <a:rPr lang="en-IN" sz="2000" dirty="0">
                <a:solidFill>
                  <a:srgbClr val="889B4A"/>
                </a:solidFill>
                <a:latin typeface="Consolas" panose="020B0609020204030204" pitchFamily="49" charset="0"/>
              </a:rPr>
              <a:t>Pune</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18.5204303</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73.8567437</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endParaRPr lang="en-IN" sz="2000" b="0" dirty="0">
              <a:solidFill>
                <a:srgbClr val="D3AF86"/>
              </a:solidFill>
              <a:effectLst/>
              <a:latin typeface="Consolas" panose="020B0609020204030204" pitchFamily="49" charset="0"/>
            </a:endParaRPr>
          </a:p>
        </p:txBody>
      </p:sp>
      <p:sp>
        <p:nvSpPr>
          <p:cNvPr id="5" name="Rectangle 4"/>
          <p:cNvSpPr/>
          <p:nvPr/>
        </p:nvSpPr>
        <p:spPr>
          <a:xfrm>
            <a:off x="185058" y="881528"/>
            <a:ext cx="8730342" cy="369332"/>
          </a:xfrm>
          <a:prstGeom prst="rect">
            <a:avLst/>
          </a:prstGeom>
          <a:solidFill>
            <a:srgbClr val="2E3032"/>
          </a:solidFill>
        </p:spPr>
        <p:txBody>
          <a:bodyPr wrap="square">
            <a:spAutoFit/>
          </a:bodyPr>
          <a:lstStyle/>
          <a:p>
            <a:r>
              <a:rPr lang="en-IN" dirty="0">
                <a:solidFill>
                  <a:srgbClr val="D3AF86"/>
                </a:solidFill>
                <a:latin typeface="Consolas" panose="020B0609020204030204" pitchFamily="49" charset="0"/>
              </a:rPr>
              <a:t>&lt;variableName&gt; = &lt;expr&gt;</a:t>
            </a:r>
            <a:endParaRPr lang="en-IN" b="0" dirty="0">
              <a:solidFill>
                <a:srgbClr val="D3AF86"/>
              </a:solidFill>
              <a:effectLst/>
              <a:latin typeface="Consolas" panose="020B0609020204030204" pitchFamily="49" charset="0"/>
            </a:endParaRPr>
          </a:p>
        </p:txBody>
      </p:sp>
      <p:sp>
        <p:nvSpPr>
          <p:cNvPr id="8" name="Rectangle 7"/>
          <p:cNvSpPr/>
          <p:nvPr/>
        </p:nvSpPr>
        <p:spPr>
          <a:xfrm>
            <a:off x="185058" y="3267670"/>
            <a:ext cx="8730342" cy="923330"/>
          </a:xfrm>
          <a:prstGeom prst="rect">
            <a:avLst/>
          </a:prstGeom>
          <a:solidFill>
            <a:srgbClr val="2E3032"/>
          </a:solidFill>
        </p:spPr>
        <p:txBody>
          <a:bodyPr wrap="square">
            <a:spAutoFit/>
          </a:bodyPr>
          <a:lstStyle/>
          <a:p>
            <a:r>
              <a:rPr lang="en-IN" dirty="0">
                <a:solidFill>
                  <a:srgbClr val="D3AF86"/>
                </a:solidFill>
                <a:latin typeface="Consolas" panose="020B0609020204030204" pitchFamily="49" charset="0"/>
              </a:rPr>
              <a:t>variableName1= variableName2= variableName3</a:t>
            </a:r>
            <a:r>
              <a:rPr lang="en-IN" dirty="0">
                <a:solidFill>
                  <a:srgbClr val="F79A32"/>
                </a:solidFill>
                <a:latin typeface="Consolas" panose="020B0609020204030204" pitchFamily="49" charset="0"/>
              </a:rPr>
              <a:t>...</a:t>
            </a:r>
            <a:r>
              <a:rPr lang="en-IN" dirty="0">
                <a:solidFill>
                  <a:srgbClr val="D3AF86"/>
                </a:solidFill>
                <a:latin typeface="Consolas" panose="020B0609020204030204" pitchFamily="49" charset="0"/>
              </a:rPr>
              <a:t> variableNameN= &lt;expr&gt;</a:t>
            </a:r>
          </a:p>
          <a:p>
            <a:r>
              <a:rPr lang="en-IN" dirty="0">
                <a:solidFill>
                  <a:srgbClr val="D3AF86"/>
                </a:solidFill>
                <a:latin typeface="Consolas" panose="020B0609020204030204" pitchFamily="49" charset="0"/>
              </a:rPr>
              <a:t>&lt;variableName&gt;, &lt;variableName&gt;, </a:t>
            </a:r>
            <a:r>
              <a:rPr lang="en-IN" dirty="0">
                <a:solidFill>
                  <a:srgbClr val="F79A32"/>
                </a:solidFill>
                <a:latin typeface="Consolas" panose="020B0609020204030204" pitchFamily="49" charset="0"/>
              </a:rPr>
              <a:t>...</a:t>
            </a:r>
            <a:r>
              <a:rPr lang="en-IN" dirty="0">
                <a:solidFill>
                  <a:srgbClr val="D3AF86"/>
                </a:solidFill>
                <a:latin typeface="Consolas" panose="020B0609020204030204" pitchFamily="49" charset="0"/>
              </a:rPr>
              <a:t>, &lt;variableName&gt; = &lt;expr&gt;, &lt;expr&gt;, </a:t>
            </a:r>
            <a:r>
              <a:rPr lang="en-IN" dirty="0">
                <a:solidFill>
                  <a:srgbClr val="F79A32"/>
                </a:solidFill>
                <a:latin typeface="Consolas" panose="020B0609020204030204" pitchFamily="49" charset="0"/>
              </a:rPr>
              <a:t>...</a:t>
            </a:r>
            <a:r>
              <a:rPr lang="en-IN" dirty="0">
                <a:solidFill>
                  <a:srgbClr val="D3AF86"/>
                </a:solidFill>
                <a:latin typeface="Consolas" panose="020B0609020204030204" pitchFamily="49" charset="0"/>
              </a:rPr>
              <a:t>, &lt;expr&gt;</a:t>
            </a:r>
            <a:endParaRPr lang="en-IN"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4769602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17003</TotalTime>
  <Words>4127</Words>
  <Application>Microsoft Office PowerPoint</Application>
  <PresentationFormat>On-screen Show (4:3)</PresentationFormat>
  <Paragraphs>731</Paragraphs>
  <Slides>77</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77</vt:i4>
      </vt:variant>
    </vt:vector>
  </HeadingPairs>
  <TitlesOfParts>
    <vt:vector size="92" baseType="lpstr">
      <vt:lpstr>SimSun</vt:lpstr>
      <vt:lpstr>Arial</vt:lpstr>
      <vt:lpstr>Bookman Old Style</vt:lpstr>
      <vt:lpstr>Calibri</vt:lpstr>
      <vt:lpstr>Cambria</vt:lpstr>
      <vt:lpstr>Consolas</vt:lpstr>
      <vt:lpstr>Garamond</vt:lpstr>
      <vt:lpstr>Gill Sans MT</vt:lpstr>
      <vt:lpstr>Open Sans</vt:lpstr>
      <vt:lpstr>Roboto</vt:lpstr>
      <vt:lpstr>Segoe Print</vt:lpstr>
      <vt:lpstr>Segoe UI Light</vt:lpstr>
      <vt:lpstr>Wingdings</vt:lpstr>
      <vt:lpstr>Wingdings 3</vt:lpstr>
      <vt:lpstr>Origin</vt:lpstr>
      <vt:lpstr>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3063</cp:revision>
  <dcterms:created xsi:type="dcterms:W3CDTF">2015-10-09T06:09:34Z</dcterms:created>
  <dcterms:modified xsi:type="dcterms:W3CDTF">2019-01-01T03:44:56Z</dcterms:modified>
</cp:coreProperties>
</file>