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61"/>
  </p:notesMasterIdLst>
  <p:sldIdLst>
    <p:sldId id="497" r:id="rId2"/>
    <p:sldId id="472" r:id="rId3"/>
    <p:sldId id="667" r:id="rId4"/>
    <p:sldId id="532" r:id="rId5"/>
    <p:sldId id="1088" r:id="rId6"/>
    <p:sldId id="1089" r:id="rId7"/>
    <p:sldId id="1197" r:id="rId8"/>
    <p:sldId id="1177" r:id="rId9"/>
    <p:sldId id="1178" r:id="rId10"/>
    <p:sldId id="1225" r:id="rId11"/>
    <p:sldId id="1195" r:id="rId12"/>
    <p:sldId id="1196" r:id="rId13"/>
    <p:sldId id="1100" r:id="rId14"/>
    <p:sldId id="1101" r:id="rId15"/>
    <p:sldId id="1130" r:id="rId16"/>
    <p:sldId id="1131" r:id="rId17"/>
    <p:sldId id="1134" r:id="rId18"/>
    <p:sldId id="1132" r:id="rId19"/>
    <p:sldId id="1133" r:id="rId20"/>
    <p:sldId id="1135" r:id="rId21"/>
    <p:sldId id="1136" r:id="rId22"/>
    <p:sldId id="1137" r:id="rId23"/>
    <p:sldId id="1138" r:id="rId24"/>
    <p:sldId id="1139" r:id="rId25"/>
    <p:sldId id="1159" r:id="rId26"/>
    <p:sldId id="1160" r:id="rId27"/>
    <p:sldId id="1165" r:id="rId28"/>
    <p:sldId id="1166" r:id="rId29"/>
    <p:sldId id="1198" r:id="rId30"/>
    <p:sldId id="1199" r:id="rId31"/>
    <p:sldId id="1157" r:id="rId32"/>
    <p:sldId id="1158" r:id="rId33"/>
    <p:sldId id="1140" r:id="rId34"/>
    <p:sldId id="1141" r:id="rId35"/>
    <p:sldId id="1163" r:id="rId36"/>
    <p:sldId id="1164" r:id="rId37"/>
    <p:sldId id="1228" r:id="rId38"/>
    <p:sldId id="1229" r:id="rId39"/>
    <p:sldId id="1169" r:id="rId40"/>
    <p:sldId id="1170" r:id="rId41"/>
    <p:sldId id="1171" r:id="rId42"/>
    <p:sldId id="1172" r:id="rId43"/>
    <p:sldId id="1167" r:id="rId44"/>
    <p:sldId id="1168" r:id="rId45"/>
    <p:sldId id="1142" r:id="rId46"/>
    <p:sldId id="1143" r:id="rId47"/>
    <p:sldId id="1144" r:id="rId48"/>
    <p:sldId id="1156" r:id="rId49"/>
    <p:sldId id="1145" r:id="rId50"/>
    <p:sldId id="1146" r:id="rId51"/>
    <p:sldId id="1147" r:id="rId52"/>
    <p:sldId id="1148" r:id="rId53"/>
    <p:sldId id="1149" r:id="rId54"/>
    <p:sldId id="1150" r:id="rId55"/>
    <p:sldId id="1151" r:id="rId56"/>
    <p:sldId id="1152" r:id="rId57"/>
    <p:sldId id="1153" r:id="rId58"/>
    <p:sldId id="1226" r:id="rId59"/>
    <p:sldId id="1227" r:id="rId60"/>
    <p:sldId id="1161" r:id="rId61"/>
    <p:sldId id="1162" r:id="rId62"/>
    <p:sldId id="1154" r:id="rId63"/>
    <p:sldId id="1155" r:id="rId64"/>
    <p:sldId id="1191" r:id="rId65"/>
    <p:sldId id="1192" r:id="rId66"/>
    <p:sldId id="1179" r:id="rId67"/>
    <p:sldId id="1180" r:id="rId68"/>
    <p:sldId id="1183" r:id="rId69"/>
    <p:sldId id="1184" r:id="rId70"/>
    <p:sldId id="1181" r:id="rId71"/>
    <p:sldId id="1182" r:id="rId72"/>
    <p:sldId id="1193" r:id="rId73"/>
    <p:sldId id="1194" r:id="rId74"/>
    <p:sldId id="1223" r:id="rId75"/>
    <p:sldId id="1224" r:id="rId76"/>
    <p:sldId id="1277" r:id="rId77"/>
    <p:sldId id="1185" r:id="rId78"/>
    <p:sldId id="1186" r:id="rId79"/>
    <p:sldId id="1187" r:id="rId80"/>
    <p:sldId id="1188" r:id="rId81"/>
    <p:sldId id="1189" r:id="rId82"/>
    <p:sldId id="1190" r:id="rId83"/>
    <p:sldId id="1234" r:id="rId84"/>
    <p:sldId id="1235" r:id="rId85"/>
    <p:sldId id="1275" r:id="rId86"/>
    <p:sldId id="1276" r:id="rId87"/>
    <p:sldId id="1273" r:id="rId88"/>
    <p:sldId id="1274" r:id="rId89"/>
    <p:sldId id="1173" r:id="rId90"/>
    <p:sldId id="1174" r:id="rId91"/>
    <p:sldId id="1175" r:id="rId92"/>
    <p:sldId id="1176" r:id="rId93"/>
    <p:sldId id="1200" r:id="rId94"/>
    <p:sldId id="1201" r:id="rId95"/>
    <p:sldId id="1099" r:id="rId96"/>
    <p:sldId id="1256" r:id="rId97"/>
    <p:sldId id="1257" r:id="rId98"/>
    <p:sldId id="1258" r:id="rId99"/>
    <p:sldId id="1259" r:id="rId100"/>
    <p:sldId id="1260" r:id="rId101"/>
    <p:sldId id="1261" r:id="rId102"/>
    <p:sldId id="1262" r:id="rId103"/>
    <p:sldId id="1263" r:id="rId104"/>
    <p:sldId id="1264" r:id="rId105"/>
    <p:sldId id="1265" r:id="rId106"/>
    <p:sldId id="1266" r:id="rId107"/>
    <p:sldId id="1267" r:id="rId108"/>
    <p:sldId id="1268" r:id="rId109"/>
    <p:sldId id="1216" r:id="rId110"/>
    <p:sldId id="1092" r:id="rId111"/>
    <p:sldId id="1251" r:id="rId112"/>
    <p:sldId id="1252" r:id="rId113"/>
    <p:sldId id="1269" r:id="rId114"/>
    <p:sldId id="1270" r:id="rId115"/>
    <p:sldId id="1271" r:id="rId116"/>
    <p:sldId id="1272" r:id="rId117"/>
    <p:sldId id="1219" r:id="rId118"/>
    <p:sldId id="1204" r:id="rId119"/>
    <p:sldId id="1222" r:id="rId120"/>
    <p:sldId id="1213" r:id="rId121"/>
    <p:sldId id="1208" r:id="rId122"/>
    <p:sldId id="1209" r:id="rId123"/>
    <p:sldId id="1210" r:id="rId124"/>
    <p:sldId id="1211" r:id="rId125"/>
    <p:sldId id="1109" r:id="rId126"/>
    <p:sldId id="1110" r:id="rId127"/>
    <p:sldId id="1111" r:id="rId128"/>
    <p:sldId id="1112" r:id="rId129"/>
    <p:sldId id="1113" r:id="rId130"/>
    <p:sldId id="1114" r:id="rId131"/>
    <p:sldId id="1115" r:id="rId132"/>
    <p:sldId id="1116" r:id="rId133"/>
    <p:sldId id="1117" r:id="rId134"/>
    <p:sldId id="1236" r:id="rId135"/>
    <p:sldId id="1237" r:id="rId136"/>
    <p:sldId id="1238" r:id="rId137"/>
    <p:sldId id="1239" r:id="rId138"/>
    <p:sldId id="1240" r:id="rId139"/>
    <p:sldId id="1241" r:id="rId140"/>
    <p:sldId id="1242" r:id="rId141"/>
    <p:sldId id="1243" r:id="rId142"/>
    <p:sldId id="1244" r:id="rId143"/>
    <p:sldId id="1245" r:id="rId144"/>
    <p:sldId id="1246" r:id="rId145"/>
    <p:sldId id="1247" r:id="rId146"/>
    <p:sldId id="1248" r:id="rId147"/>
    <p:sldId id="1249" r:id="rId148"/>
    <p:sldId id="1250" r:id="rId149"/>
    <p:sldId id="1118" r:id="rId150"/>
    <p:sldId id="1119" r:id="rId151"/>
    <p:sldId id="1120" r:id="rId152"/>
    <p:sldId id="1121" r:id="rId153"/>
    <p:sldId id="1122" r:id="rId154"/>
    <p:sldId id="1123" r:id="rId155"/>
    <p:sldId id="1124" r:id="rId156"/>
    <p:sldId id="1125" r:id="rId157"/>
    <p:sldId id="954" r:id="rId158"/>
    <p:sldId id="788" r:id="rId159"/>
    <p:sldId id="1087" r:id="rId1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36"/>
    <a:srgbClr val="FFEF00"/>
    <a:srgbClr val="FF8C00"/>
    <a:srgbClr val="ECD540"/>
    <a:srgbClr val="FFBF00"/>
    <a:srgbClr val="DEB887"/>
    <a:srgbClr val="98817B"/>
    <a:srgbClr val="DFE100"/>
    <a:srgbClr val="B22251"/>
    <a:srgbClr val="0368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notesMaster" Target="notesMasters/notesMaster1.xml"/><Relationship Id="rId16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commentAuthors" Target="commentAuthor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theme" Target="theme/theme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14-12-2018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12/14/2018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12/14/2018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12/14/2018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12/14/2018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MongoDB</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a:t>
            </a:r>
            <a:endParaRPr lang="en-US" dirty="0"/>
          </a:p>
        </p:txBody>
      </p:sp>
      <p:sp>
        <p:nvSpPr>
          <p:cNvPr id="3" name="Rectangle 2"/>
          <p:cNvSpPr/>
          <p:nvPr/>
        </p:nvSpPr>
        <p:spPr>
          <a:xfrm>
            <a:off x="419100" y="2861953"/>
            <a:ext cx="8305800" cy="954107"/>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test or is set when you use the </a:t>
            </a:r>
            <a:r>
              <a:rPr lang="en-US" b="1" dirty="0">
                <a:solidFill>
                  <a:srgbClr val="B22251"/>
                </a:solidFill>
                <a:latin typeface="arial" panose="020B0604020202020204" pitchFamily="34" charset="0"/>
              </a:rPr>
              <a:t>use &lt;</a:t>
            </a:r>
            <a:r>
              <a:rPr lang="en-US" b="1" dirty="0" smtClean="0">
                <a:solidFill>
                  <a:srgbClr val="B22251"/>
                </a:solidFill>
                <a:latin typeface="arial" panose="020B0604020202020204" pitchFamily="34" charset="0"/>
              </a:rPr>
              <a:t>db_name&gt;</a:t>
            </a:r>
            <a:r>
              <a:rPr lang="en-US" b="1" dirty="0" smtClean="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arithmetic expression operators</a:t>
            </a:r>
            <a:endParaRPr lang="en-US" dirty="0"/>
          </a:p>
        </p:txBody>
      </p:sp>
      <p:sp>
        <p:nvSpPr>
          <p:cNvPr id="4" name="Rectangle 3"/>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5005754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49188" y="762000"/>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402629295"/>
              </p:ext>
            </p:extLst>
          </p:nvPr>
        </p:nvGraphicFramePr>
        <p:xfrm>
          <a:off x="66063" y="1524000"/>
          <a:ext cx="8994812" cy="3428998"/>
        </p:xfrm>
        <a:graphic>
          <a:graphicData uri="http://schemas.openxmlformats.org/drawingml/2006/table">
            <a:tbl>
              <a:tblPr firstRow="1" bandRow="1">
                <a:tableStyleId>{5940675A-B579-460E-94D1-54222C63F5DA}</a:tableStyleId>
              </a:tblPr>
              <a:tblGrid>
                <a:gridCol w="1165544"/>
                <a:gridCol w="7829268"/>
              </a:tblGrid>
              <a:tr h="459556">
                <a:tc gridSpan="2">
                  <a:txBody>
                    <a:bodyPr/>
                    <a:lstStyle/>
                    <a:p>
                      <a:r>
                        <a:rPr kumimoji="0" lang="en-US" sz="2000" b="1" kern="1200" dirty="0" smtClean="0">
                          <a:solidFill>
                            <a:srgbClr val="DFE100"/>
                          </a:solidFill>
                          <a:latin typeface="+mn-lt"/>
                          <a:ea typeface="+mn-ea"/>
                          <a:cs typeface="+mn-cs"/>
                        </a:rPr>
                        <a:t>Arithmetic expressions</a:t>
                      </a:r>
                      <a:endParaRPr kumimoji="0" lang="en-US" sz="2000" b="1" kern="1200" dirty="0">
                        <a:solidFill>
                          <a:srgbClr val="DFE100"/>
                        </a:solidFill>
                        <a:latin typeface="+mn-lt"/>
                        <a:ea typeface="+mn-ea"/>
                        <a:cs typeface="+mn-cs"/>
                      </a:endParaRP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424206">
                <a:tc>
                  <a:txBody>
                    <a:bodyPr/>
                    <a:lstStyle/>
                    <a:p>
                      <a:r>
                        <a:rPr lang="en-US" u="none" dirty="0" smtClean="0"/>
                        <a:t> </a:t>
                      </a:r>
                      <a:r>
                        <a:rPr kumimoji="0" lang="en-US" kern="1200" dirty="0" smtClean="0">
                          <a:solidFill>
                            <a:srgbClr val="036883"/>
                          </a:solidFill>
                          <a:latin typeface="+mn-lt"/>
                          <a:ea typeface="+mn-ea"/>
                          <a:cs typeface="+mn-cs"/>
                        </a:rPr>
                        <a:t>$abs</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$abs: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 $add</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$add: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$subtract</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$subtract: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$multiply</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$multiply: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$divide</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$divide: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$mod</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$mod: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$trunc</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$trunc: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bl>
          </a:graphicData>
        </a:graphic>
      </p:graphicFrame>
      <p:sp>
        <p:nvSpPr>
          <p:cNvPr id="3" name="Rectangle 2"/>
          <p:cNvSpPr/>
          <p:nvPr/>
        </p:nvSpPr>
        <p:spPr>
          <a:xfrm>
            <a:off x="149188" y="51816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{$project : { op: { $</a:t>
            </a:r>
            <a:r>
              <a:rPr lang="en-US" sz="2200" dirty="0">
                <a:solidFill>
                  <a:srgbClr val="FC6F0D"/>
                </a:solidFill>
                <a:latin typeface="Calibri" panose="020F0502020204030204" pitchFamily="34" charset="0"/>
                <a:cs typeface="Calibri" panose="020F0502020204030204" pitchFamily="34" charset="0"/>
              </a:rPr>
              <a:t>trunc</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a:solidFill>
                  <a:srgbClr val="FC6F0D"/>
                </a:solidFill>
                <a:latin typeface="Calibri" panose="020F0502020204030204" pitchFamily="34" charset="0"/>
                <a:cs typeface="Calibri" panose="020F0502020204030204" pitchFamily="34" charset="0"/>
              </a:rPr>
              <a:t>project: {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op : { $</a:t>
            </a:r>
            <a:r>
              <a:rPr lang="en-US" sz="2200" dirty="0">
                <a:solidFill>
                  <a:srgbClr val="FC6F0D"/>
                </a:solidFill>
                <a:latin typeface="Calibri" panose="020F0502020204030204" pitchFamily="34" charset="0"/>
                <a:cs typeface="Calibri" panose="020F0502020204030204" pitchFamily="34" charset="0"/>
              </a:rPr>
              <a:t>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1000] } } } ])</a:t>
            </a:r>
          </a:p>
        </p:txBody>
      </p:sp>
    </p:spTree>
    <p:extLst>
      <p:ext uri="{BB962C8B-B14F-4D97-AF65-F5344CB8AC3E}">
        <p14:creationId xmlns:p14="http://schemas.microsoft.com/office/powerpoint/2010/main" val="268179471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t>
            </a:r>
            <a:r>
              <a:rPr lang="en-IN" dirty="0" smtClean="0"/>
              <a:t>ifNull(), $toUpper, $toLower, $concat, …</a:t>
            </a:r>
            <a:endParaRPr lang="en-US" dirty="0"/>
          </a:p>
        </p:txBody>
      </p:sp>
      <p:sp>
        <p:nvSpPr>
          <p:cNvPr id="3" name="Rectangle 2"/>
          <p:cNvSpPr/>
          <p:nvPr/>
        </p:nvSpPr>
        <p:spPr>
          <a:xfrm>
            <a:off x="419100" y="3581400"/>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019831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a:t>
            </a:r>
            <a:r>
              <a:rPr lang="en-IN" sz="3200" b="1" i="1" dirty="0" smtClean="0">
                <a:solidFill>
                  <a:srgbClr val="FFFF00"/>
                </a:solidFill>
                <a:latin typeface="Arial" pitchFamily="34" charset="0"/>
                <a:cs typeface="Arial" pitchFamily="34" charset="0"/>
              </a:rPr>
              <a:t>(), $toUpper(), $toLower(), $concat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4136" y="609600"/>
            <a:ext cx="8840676" cy="1200329"/>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218524016"/>
              </p:ext>
            </p:extLst>
          </p:nvPr>
        </p:nvGraphicFramePr>
        <p:xfrm>
          <a:off x="131375" y="1981200"/>
          <a:ext cx="8840676" cy="3581403"/>
        </p:xfrm>
        <a:graphic>
          <a:graphicData uri="http://schemas.openxmlformats.org/drawingml/2006/table">
            <a:tbl>
              <a:tblPr firstRow="1" bandRow="1">
                <a:tableStyleId>{5940675A-B579-460E-94D1-54222C63F5DA}</a:tableStyleId>
              </a:tblPr>
              <a:tblGrid>
                <a:gridCol w="8840676"/>
              </a:tblGrid>
              <a:tr h="511629">
                <a:tc>
                  <a:txBody>
                    <a:bodyPr/>
                    <a:lstStyle/>
                    <a:p>
                      <a:r>
                        <a:rPr lang="en-US" dirty="0" smtClean="0">
                          <a:solidFill>
                            <a:srgbClr val="049DC8"/>
                          </a:solidFill>
                          <a:latin typeface="Consolas" panose="020B0609020204030204" pitchFamily="49" charset="0"/>
                          <a:cs typeface="Calibri" panose="020F0502020204030204" pitchFamily="34" charset="0"/>
                        </a:rPr>
                        <a:t> x: { $ifNull:[ '$&lt;expression&gt;', &lt;replacement-expression-if-null&gt; ]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$toUpper: '$&lt;expression&gt;'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$toLower: '$&lt;expression&gt;'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$concat:[ '$&lt;expression1&gt;', '$&lt;expression2&gt;', ... ]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$substr: [ &lt;string&gt;, &lt;start&gt;, &lt;length&gt; ]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$size: '$&lt;expression&gt;'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$arrayElemAt: ['$&lt;array&gt;', &lt;idx&gt; ] }</a:t>
                      </a:r>
                      <a:endParaRPr lang="en-US" dirty="0"/>
                    </a:p>
                  </a:txBody>
                  <a:tcPr anchor="ctr"/>
                </a:tc>
              </a:tr>
            </a:tbl>
          </a:graphicData>
        </a:graphic>
      </p:graphicFrame>
    </p:spTree>
    <p:extLst>
      <p:ext uri="{BB962C8B-B14F-4D97-AF65-F5344CB8AC3E}">
        <p14:creationId xmlns:p14="http://schemas.microsoft.com/office/powerpoint/2010/main" val="82846744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a:t>
            </a:r>
            <a:r>
              <a:rPr lang="en-IN" sz="3200" b="1" i="1" dirty="0" smtClean="0">
                <a:solidFill>
                  <a:srgbClr val="FFFF00"/>
                </a:solidFill>
                <a:latin typeface="Arial" pitchFamily="34" charset="0"/>
                <a:cs typeface="Arial" pitchFamily="34" charset="0"/>
              </a:rPr>
              <a:t>(), $toUpper(), $toLower(), $concat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70959" y="889099"/>
            <a:ext cx="8823853" cy="3539430"/>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ifNull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'NA</a:t>
            </a:r>
            <a:r>
              <a:rPr lang="en-US" sz="2200" dirty="0" smtClean="0">
                <a:solidFill>
                  <a:srgbClr val="FC6F0D"/>
                </a:solidFill>
                <a:latin typeface="Calibri" panose="020F0502020204030204" pitchFamily="34" charset="0"/>
                <a:cs typeface="Calibri" panose="020F0502020204030204" pitchFamily="34" charset="0"/>
              </a:rPr>
              <a:t>'] }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"Gross Salary":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add: ['$sal',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ifNull: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0</a:t>
            </a:r>
            <a:r>
              <a:rPr lang="en-US" sz="2200" dirty="0" smtClean="0">
                <a:solidFill>
                  <a:srgbClr val="FC6F0D"/>
                </a:solidFill>
                <a:latin typeface="Calibri" panose="020F0502020204030204" pitchFamily="34" charset="0"/>
                <a:cs typeface="Calibri" panose="020F0502020204030204" pitchFamily="34" charset="0"/>
              </a:rPr>
              <a:t>] } ] }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 : { $toUpper : '$ename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 ename : { $toLower : '$ename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 ename : { $concat : ['$ename', '$job</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a:t>
            </a:r>
            <a:r>
              <a:rPr lang="en-US" sz="2200" dirty="0" smtClean="0">
                <a:solidFill>
                  <a:srgbClr val="FC6F0D"/>
                </a:solidFill>
                <a:latin typeface="Calibri" panose="020F0502020204030204" pitchFamily="34" charset="0"/>
                <a:cs typeface="Calibri" panose="020F0502020204030204" pitchFamily="34" charset="0"/>
              </a:rPr>
              <a:t>{ favouriteFruit: { $</a:t>
            </a:r>
            <a:r>
              <a:rPr lang="en-US" sz="2200" dirty="0">
                <a:solidFill>
                  <a:srgbClr val="FC6F0D"/>
                </a:solidFill>
                <a:latin typeface="Calibri" panose="020F0502020204030204" pitchFamily="34" charset="0"/>
                <a:cs typeface="Calibri" panose="020F0502020204030204" pitchFamily="34" charset="0"/>
              </a:rPr>
              <a:t>size: '$favouriteFruit</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 op</a:t>
            </a:r>
            <a:r>
              <a:rPr lang="en-US" sz="2200" dirty="0">
                <a:solidFill>
                  <a:srgbClr val="FC6F0D"/>
                </a:solidFill>
                <a:latin typeface="Calibri" panose="020F0502020204030204" pitchFamily="34" charset="0"/>
                <a:cs typeface="Calibri" panose="020F0502020204030204" pitchFamily="34" charset="0"/>
              </a:rPr>
              <a:t>: { $arrayElemAt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favouriteFruit', 1]}}}])</a:t>
            </a:r>
          </a:p>
        </p:txBody>
      </p:sp>
      <p:sp>
        <p:nvSpPr>
          <p:cNvPr id="2" name="Rectangle 1"/>
          <p:cNvSpPr/>
          <p:nvPr/>
        </p:nvSpPr>
        <p:spPr>
          <a:xfrm>
            <a:off x="160073" y="5181600"/>
            <a:ext cx="8823853" cy="646331"/>
          </a:xfrm>
          <a:prstGeom prst="rect">
            <a:avLst/>
          </a:prstGeom>
        </p:spPr>
        <p:txBody>
          <a:bodyPr wrap="square">
            <a:spAutoFit/>
          </a:bodyPr>
          <a:lstStyle/>
          <a:p>
            <a:r>
              <a:rPr lang="en-US" dirty="0">
                <a:solidFill>
                  <a:srgbClr val="FFBF00"/>
                </a:solidFill>
              </a:rPr>
              <a:t>db.emp.aggregate</a:t>
            </a:r>
            <a:r>
              <a:rPr lang="en-US" dirty="0" smtClean="0">
                <a:solidFill>
                  <a:srgbClr val="FFBF00"/>
                </a:solidFill>
              </a:rPr>
              <a:t>([ {$</a:t>
            </a:r>
            <a:r>
              <a:rPr lang="en-US" dirty="0">
                <a:solidFill>
                  <a:srgbClr val="FFBF00"/>
                </a:solidFill>
              </a:rPr>
              <a:t>project</a:t>
            </a:r>
            <a:r>
              <a:rPr lang="en-US" dirty="0" smtClean="0">
                <a:solidFill>
                  <a:srgbClr val="FFBF00"/>
                </a:solidFill>
              </a:rPr>
              <a:t>: { x :{ $</a:t>
            </a:r>
            <a:r>
              <a:rPr lang="en-US" dirty="0">
                <a:solidFill>
                  <a:srgbClr val="FFBF00"/>
                </a:solidFill>
              </a:rPr>
              <a:t>arrayElemAt</a:t>
            </a:r>
            <a:r>
              <a:rPr lang="en-US" dirty="0" smtClean="0">
                <a:solidFill>
                  <a:srgbClr val="FFBF00"/>
                </a:solidFill>
              </a:rPr>
              <a:t>: [ '$</a:t>
            </a:r>
            <a:r>
              <a:rPr lang="en-US" dirty="0">
                <a:solidFill>
                  <a:srgbClr val="FFBF00"/>
                </a:solidFill>
              </a:rPr>
              <a:t>favouriteFruit', 1</a:t>
            </a:r>
            <a:r>
              <a:rPr lang="en-US" dirty="0" smtClean="0">
                <a:solidFill>
                  <a:srgbClr val="FFBF00"/>
                </a:solidFill>
              </a:rPr>
              <a:t>] } } }, {$</a:t>
            </a:r>
            <a:r>
              <a:rPr lang="en-US" dirty="0">
                <a:solidFill>
                  <a:srgbClr val="FFBF00"/>
                </a:solidFill>
              </a:rPr>
              <a:t>match: </a:t>
            </a:r>
            <a:r>
              <a:rPr lang="en-US" dirty="0" smtClean="0">
                <a:solidFill>
                  <a:srgbClr val="FFBF00"/>
                </a:solidFill>
              </a:rPr>
              <a:t>{ x: 'Orange</a:t>
            </a:r>
            <a:r>
              <a:rPr lang="en-US" dirty="0">
                <a:solidFill>
                  <a:srgbClr val="FFBF00"/>
                </a:solidFill>
              </a:rPr>
              <a:t>'</a:t>
            </a:r>
            <a:r>
              <a:rPr lang="en-US" dirty="0" smtClean="0">
                <a:solidFill>
                  <a:srgbClr val="FFBF00"/>
                </a:solidFill>
              </a:rPr>
              <a:t> } } ])</a:t>
            </a:r>
            <a:endParaRPr lang="en-US" dirty="0">
              <a:solidFill>
                <a:srgbClr val="FFBF00"/>
              </a:solidFill>
            </a:endParaRPr>
          </a:p>
        </p:txBody>
      </p:sp>
    </p:spTree>
    <p:extLst>
      <p:ext uri="{BB962C8B-B14F-4D97-AF65-F5344CB8AC3E}">
        <p14:creationId xmlns:p14="http://schemas.microsoft.com/office/powerpoint/2010/main" val="361924450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operators</a:t>
            </a:r>
            <a:endParaRPr lang="en-US" dirty="0"/>
          </a:p>
        </p:txBody>
      </p:sp>
      <p:sp>
        <p:nvSpPr>
          <p:cNvPr id="4" name="Rectangle 3"/>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7207966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operators</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1543089"/>
              </p:ext>
            </p:extLst>
          </p:nvPr>
        </p:nvGraphicFramePr>
        <p:xfrm>
          <a:off x="149188" y="1600200"/>
          <a:ext cx="8845624" cy="3048000"/>
        </p:xfrm>
        <a:graphic>
          <a:graphicData uri="http://schemas.openxmlformats.org/drawingml/2006/table">
            <a:tbl>
              <a:tblPr firstRow="1" bandRow="1">
                <a:tableStyleId>{5940675A-B579-460E-94D1-54222C63F5DA}</a:tableStyleId>
              </a:tblPr>
              <a:tblGrid>
                <a:gridCol w="1984412"/>
                <a:gridCol w="6861212"/>
              </a:tblGrid>
              <a:tr h="466164">
                <a:tc gridSpan="2">
                  <a:txBody>
                    <a:bodyPr/>
                    <a:lstStyle/>
                    <a:p>
                      <a:r>
                        <a:rPr kumimoji="0" lang="en-US" sz="2000" b="1" kern="1200" dirty="0" smtClean="0">
                          <a:solidFill>
                            <a:srgbClr val="DFE100"/>
                          </a:solidFill>
                          <a:latin typeface="+mn-lt"/>
                          <a:ea typeface="+mn-ea"/>
                          <a:cs typeface="+mn-cs"/>
                        </a:rPr>
                        <a:t>Date expressions</a:t>
                      </a:r>
                      <a:endParaRPr kumimoji="0" lang="en-US" sz="2000" b="1" kern="1200" dirty="0">
                        <a:solidFill>
                          <a:srgbClr val="DFE100"/>
                        </a:solidFill>
                        <a:latin typeface="+mn-lt"/>
                        <a:ea typeface="+mn-ea"/>
                        <a:cs typeface="+mn-cs"/>
                      </a:endParaRP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430306">
                <a:tc>
                  <a:txBody>
                    <a:bodyPr/>
                    <a:lstStyle/>
                    <a:p>
                      <a:r>
                        <a:rPr kumimoji="0" lang="en-US" kern="1200" dirty="0" smtClean="0">
                          <a:solidFill>
                            <a:srgbClr val="036883"/>
                          </a:solidFill>
                          <a:latin typeface="+mn-lt"/>
                          <a:ea typeface="+mn-ea"/>
                          <a:cs typeface="+mn-cs"/>
                        </a:rPr>
                        <a:t> $dayOfMonth</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$dayOfMonth: '$&lt;</a:t>
                      </a:r>
                      <a:r>
                        <a:rPr lang="en-US" sz="1800" kern="1200" dirty="0" smtClean="0">
                          <a:solidFill>
                            <a:srgbClr val="049DC8"/>
                          </a:solidFill>
                          <a:latin typeface="Consolas" panose="020B0609020204030204" pitchFamily="49" charset="0"/>
                          <a:ea typeface="+mn-ea"/>
                          <a:cs typeface="Calibri" panose="020F0502020204030204" pitchFamily="34" charset="0"/>
                        </a:rPr>
                        <a:t>dateExpr</a:t>
                      </a:r>
                      <a:r>
                        <a:rPr kumimoji="0" lang="en-US" sz="1800" kern="1200" dirty="0" smtClean="0">
                          <a:solidFill>
                            <a:srgbClr val="049DC8"/>
                          </a:solidFill>
                          <a:latin typeface="Consolas" panose="020B0609020204030204" pitchFamily="49" charset="0"/>
                          <a:ea typeface="+mn-ea"/>
                          <a:cs typeface="Calibri" panose="020F0502020204030204" pitchFamily="34" charset="0"/>
                        </a:rPr>
                        <a:t>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r>
                        <a:rPr kumimoji="0" lang="en-US" kern="1200" dirty="0" smtClean="0">
                          <a:solidFill>
                            <a:srgbClr val="036883"/>
                          </a:solidFill>
                          <a:latin typeface="+mn-lt"/>
                          <a:ea typeface="+mn-ea"/>
                          <a:cs typeface="+mn-cs"/>
                        </a:rPr>
                        <a:t> $dayOfWeek</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$dayOfWeek: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$dayOfYear</a:t>
                      </a: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$dayOfYear: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r>
                        <a:rPr kumimoji="0" lang="en-US" kern="1200" dirty="0" smtClean="0">
                          <a:solidFill>
                            <a:srgbClr val="036883"/>
                          </a:solidFill>
                          <a:latin typeface="+mn-lt"/>
                          <a:ea typeface="+mn-ea"/>
                          <a:cs typeface="+mn-cs"/>
                        </a:rPr>
                        <a:t> $month</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$month: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$week</a:t>
                      </a: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$week: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r>
                        <a:rPr kumimoji="0" lang="en-US" kern="1200" dirty="0" smtClean="0">
                          <a:solidFill>
                            <a:srgbClr val="036883"/>
                          </a:solidFill>
                          <a:latin typeface="+mn-lt"/>
                          <a:ea typeface="+mn-ea"/>
                          <a:cs typeface="+mn-cs"/>
                        </a:rPr>
                        <a:t> $year</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$year: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bl>
          </a:graphicData>
        </a:graphic>
      </p:graphicFrame>
      <p:sp>
        <p:nvSpPr>
          <p:cNvPr id="3" name="Rectangle 2"/>
          <p:cNvSpPr/>
          <p:nvPr/>
        </p:nvSpPr>
        <p:spPr>
          <a:xfrm>
            <a:off x="146219" y="48768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 </a:t>
            </a:r>
            <a:r>
              <a:rPr lang="en-US" sz="2200" dirty="0" smtClean="0">
                <a:solidFill>
                  <a:srgbClr val="FC6F0D"/>
                </a:solidFill>
                <a:latin typeface="Calibri" panose="020F0502020204030204" pitchFamily="34" charset="0"/>
                <a:cs typeface="Calibri" panose="020F0502020204030204" pitchFamily="34" charset="0"/>
              </a:rPr>
              <a:t>{ Day: </a:t>
            </a:r>
            <a:r>
              <a:rPr lang="en-US" sz="2200" dirty="0">
                <a:solidFill>
                  <a:srgbClr val="FC6F0D"/>
                </a:solidFill>
                <a:latin typeface="Calibri" panose="020F0502020204030204" pitchFamily="34" charset="0"/>
                <a:cs typeface="Calibri" panose="020F0502020204030204" pitchFamily="34" charset="0"/>
              </a:rPr>
              <a:t>{$dayOfMonth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hiredate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{$project: </a:t>
            </a:r>
            <a:r>
              <a:rPr lang="en-US" sz="2200" dirty="0" smtClean="0">
                <a:solidFill>
                  <a:srgbClr val="FC6F0D"/>
                </a:solidFill>
                <a:latin typeface="Calibri" panose="020F0502020204030204" pitchFamily="34" charset="0"/>
                <a:cs typeface="Calibri" panose="020F0502020204030204" pitchFamily="34" charset="0"/>
              </a:rPr>
              <a:t>{ Month: {$month</a:t>
            </a:r>
            <a:r>
              <a:rPr lang="en-US" sz="2200" dirty="0">
                <a:solidFill>
                  <a:srgbClr val="FC6F0D"/>
                </a:solidFill>
                <a:latin typeface="Calibri" panose="020F0502020204030204" pitchFamily="34" charset="0"/>
                <a:cs typeface="Calibri" panose="020F0502020204030204" pitchFamily="34" charset="0"/>
              </a:rPr>
              <a:t>: '$hiredate'} } } </a:t>
            </a:r>
            <a:r>
              <a:rPr lang="en-US" sz="2200" dirty="0" smtClean="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404300748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$unwind</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1448883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$unwind</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$unwind: '$&lt;field path</a:t>
            </a:r>
            <a:r>
              <a:rPr lang="en-US" dirty="0" smtClean="0">
                <a:solidFill>
                  <a:srgbClr val="049DC8"/>
                </a:solidFill>
                <a:latin typeface="Consolas" panose="020B0609020204030204" pitchFamily="49" charset="0"/>
                <a:cs typeface="Calibri" panose="020F0502020204030204" pitchFamily="34" charset="0"/>
              </a:rPr>
              <a:t>&gt;</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p>
        </p:txBody>
      </p:sp>
      <p:sp>
        <p:nvSpPr>
          <p:cNvPr id="8" name="Rectangle 7"/>
          <p:cNvSpPr/>
          <p:nvPr/>
        </p:nvSpPr>
        <p:spPr>
          <a:xfrm>
            <a:off x="149188" y="2231648"/>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favouriteColor</a:t>
            </a:r>
            <a:r>
              <a:rPr lang="en-US" sz="2200" dirty="0" smtClean="0">
                <a:solidFill>
                  <a:srgbClr val="FC6F0D"/>
                </a:solidFill>
                <a:latin typeface="Calibri" panose="020F0502020204030204" pitchFamily="34" charset="0"/>
                <a:cs typeface="Calibri" panose="020F0502020204030204" pitchFamily="34" charset="0"/>
              </a:rPr>
              <a:t>: true}}, {$</a:t>
            </a:r>
            <a:r>
              <a:rPr lang="en-US" sz="2200" dirty="0">
                <a:solidFill>
                  <a:srgbClr val="FC6F0D"/>
                </a:solidFill>
                <a:latin typeface="Calibri" panose="020F0502020204030204" pitchFamily="34" charset="0"/>
                <a:cs typeface="Calibri" panose="020F0502020204030204" pitchFamily="34" charset="0"/>
              </a:rPr>
              <a:t>unwind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favouriteColor</a:t>
            </a:r>
            <a:r>
              <a:rPr lang="en-US" sz="2200" dirty="0" smtClean="0">
                <a:solidFill>
                  <a:srgbClr val="FC6F0D"/>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$group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3110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419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2446349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49188" y="4343400"/>
            <a:ext cx="8761264"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a:t>
            </a:r>
            <a:r>
              <a:rPr lang="en-US" sz="2200" dirty="0">
                <a:solidFill>
                  <a:srgbClr val="FC6F0D"/>
                </a:solidFill>
                <a:latin typeface="Calibri" panose="020F0502020204030204" pitchFamily="34" charset="0"/>
                <a:cs typeface="Calibri" panose="020F0502020204030204" pitchFamily="34" charset="0"/>
              </a:rPr>
              <a:t>, count: {$sum</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{$group: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total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 "$</a:t>
            </a:r>
            <a:r>
              <a:rPr lang="en-US" sz="2200" dirty="0" smtClean="0">
                <a:solidFill>
                  <a:srgbClr val="FC6F0D"/>
                </a:solidFill>
                <a:latin typeface="Calibri" panose="020F0502020204030204" pitchFamily="34" charset="0"/>
                <a:cs typeface="Calibri" panose="020F0502020204030204" pitchFamily="34" charset="0"/>
              </a:rPr>
              <a:t>sal"}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 {$</a:t>
            </a:r>
            <a:r>
              <a:rPr lang="en-US" sz="2200" dirty="0" smtClean="0">
                <a:solidFill>
                  <a:srgbClr val="FC6F0D"/>
                </a:solidFill>
                <a:latin typeface="Calibri" panose="020F0502020204030204" pitchFamily="34" charset="0"/>
                <a:cs typeface="Calibri" panose="020F0502020204030204" pitchFamily="34" charset="0"/>
              </a:rPr>
              <a:t>sum: 1} } } ])</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485724896"/>
              </p:ext>
            </p:extLst>
          </p:nvPr>
        </p:nvGraphicFramePr>
        <p:xfrm>
          <a:off x="149188" y="2286000"/>
          <a:ext cx="8845624" cy="1859280"/>
        </p:xfrm>
        <a:graphic>
          <a:graphicData uri="http://schemas.openxmlformats.org/drawingml/2006/table">
            <a:tbl>
              <a:tblPr firstRow="1" bandRow="1">
                <a:tableStyleId>{5940675A-B579-460E-94D1-54222C63F5DA}</a:tableStyleId>
              </a:tblPr>
              <a:tblGrid>
                <a:gridCol w="1908212"/>
                <a:gridCol w="6937412"/>
              </a:tblGrid>
              <a:tr h="127000">
                <a:tc gridSpan="2">
                  <a:txBody>
                    <a:bodyPr/>
                    <a:lstStyle/>
                    <a:p>
                      <a:r>
                        <a:rPr lang="en-US" sz="2000" b="1" dirty="0" smtClean="0">
                          <a:solidFill>
                            <a:srgbClr val="DFE100"/>
                          </a:solidFill>
                        </a:rPr>
                        <a:t>Accumulator Operator  -</a:t>
                      </a:r>
                      <a:r>
                        <a:rPr lang="en-US" sz="2000" b="1" baseline="0" dirty="0" smtClean="0">
                          <a:solidFill>
                            <a:srgbClr val="DFE100"/>
                          </a:solidFill>
                        </a:rPr>
                        <a:t> </a:t>
                      </a:r>
                      <a:r>
                        <a:rPr kumimoji="0" lang="en-US" sz="2000" kern="1200" dirty="0" smtClean="0">
                          <a:solidFill>
                            <a:schemeClr val="tx1"/>
                          </a:solidFill>
                          <a:latin typeface="+mn-lt"/>
                          <a:ea typeface="+mn-ea"/>
                          <a:cs typeface="+mn-cs"/>
                        </a:rPr>
                        <a:t> [ </a:t>
                      </a:r>
                      <a:r>
                        <a:rPr kumimoji="0" lang="en-US" sz="2000" kern="1200" dirty="0" smtClean="0">
                          <a:solidFill>
                            <a:srgbClr val="C00000"/>
                          </a:solidFill>
                          <a:latin typeface="+mn-lt"/>
                          <a:ea typeface="+mn-ea"/>
                          <a:cs typeface="+mn-cs"/>
                        </a:rPr>
                        <a:t>$group  </a:t>
                      </a:r>
                      <a:r>
                        <a:rPr kumimoji="0" lang="en-US" sz="2000" kern="1200" baseline="0" dirty="0" smtClean="0">
                          <a:solidFill>
                            <a:schemeClr val="tx1"/>
                          </a:solidFill>
                          <a:latin typeface="+mn-lt"/>
                          <a:ea typeface="+mn-ea"/>
                          <a:cs typeface="+mn-cs"/>
                        </a:rPr>
                        <a:t>and </a:t>
                      </a:r>
                      <a:r>
                        <a:rPr lang="en-US" sz="2000" dirty="0" smtClean="0">
                          <a:solidFill>
                            <a:srgbClr val="C00000"/>
                          </a:solidFill>
                        </a:rPr>
                        <a:t>$project </a:t>
                      </a:r>
                      <a:r>
                        <a:rPr lang="en-US" sz="2000" dirty="0" smtClean="0"/>
                        <a:t>stage ]</a:t>
                      </a:r>
                      <a:endParaRPr lang="en-US" sz="2000" b="1" dirty="0">
                        <a:solidFill>
                          <a:srgbClr val="DFE100"/>
                        </a:solidFill>
                      </a:endParaRPr>
                    </a:p>
                  </a:txBody>
                  <a:tcPr anchor="ctr"/>
                </a:tc>
                <a:tc hMerge="1">
                  <a:txBody>
                    <a:bodyPr/>
                    <a:lstStyle/>
                    <a:p>
                      <a:endParaRPr lang="en-US" dirty="0"/>
                    </a:p>
                  </a:txBody>
                  <a:tcPr/>
                </a:tc>
              </a:tr>
              <a:tr h="127000">
                <a:tc>
                  <a:txBody>
                    <a:bodyPr/>
                    <a:lstStyle/>
                    <a:p>
                      <a:r>
                        <a:rPr lang="en-US" dirty="0" smtClean="0">
                          <a:solidFill>
                            <a:srgbClr val="036883"/>
                          </a:solidFill>
                        </a:rPr>
                        <a:t>  $avg</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$avg: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$sum</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$sum: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$min</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$min: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$max</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$max: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bl>
          </a:graphicData>
        </a:graphic>
      </p:graphicFrame>
    </p:spTree>
    <p:extLst>
      <p:ext uri="{BB962C8B-B14F-4D97-AF65-F5344CB8AC3E}">
        <p14:creationId xmlns:p14="http://schemas.microsoft.com/office/powerpoint/2010/main" val="25025294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$group on multiple fields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6720322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149188" y="2312313"/>
            <a:ext cx="876126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group: {_id</a:t>
            </a:r>
            <a:r>
              <a:rPr lang="en-US" sz="2200" dirty="0" smtClean="0">
                <a:solidFill>
                  <a:srgbClr val="FC6F0D"/>
                </a:solidFill>
                <a:latin typeface="Calibri" panose="020F0502020204030204" pitchFamily="34" charset="0"/>
                <a:cs typeface="Calibri" panose="020F0502020204030204" pitchFamily="34" charset="0"/>
              </a:rPr>
              <a:t>: { job: "$</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deptno</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$deptno“ }, count : {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1 } } } ])</a:t>
            </a:r>
          </a:p>
        </p:txBody>
      </p:sp>
      <p:sp>
        <p:nvSpPr>
          <p:cNvPr id="8" name="Rectangle 7"/>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a:t>
            </a:r>
            <a:r>
              <a:rPr lang="en-US" dirty="0" smtClean="0">
                <a:solidFill>
                  <a:srgbClr val="049DC8"/>
                </a:solidFill>
                <a:latin typeface="Consolas" panose="020B0609020204030204" pitchFamily="49" charset="0"/>
                <a:cs typeface="Calibri" panose="020F0502020204030204" pitchFamily="34" charset="0"/>
              </a:rPr>
              <a:t>{ &lt;</a:t>
            </a:r>
            <a:r>
              <a:rPr lang="en-US" dirty="0">
                <a:solidFill>
                  <a:srgbClr val="049DC8"/>
                </a:solidFill>
                <a:latin typeface="Consolas" panose="020B0609020204030204" pitchFamily="49" charset="0"/>
                <a:cs typeface="Calibri" panose="020F0502020204030204" pitchFamily="34" charset="0"/>
              </a:rPr>
              <a:t>field1&gt;: '</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&lt;field1&gt;: { &lt;accumulator1&gt; : '$</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expression1'&gt; }, ... } }</a:t>
            </a:r>
          </a:p>
        </p:txBody>
      </p:sp>
      <p:sp>
        <p:nvSpPr>
          <p:cNvPr id="9" name="Rectangle 8"/>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843162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
        <p:nvSpPr>
          <p:cNvPr id="5" name="Rectangle 4"/>
          <p:cNvSpPr/>
          <p:nvPr/>
        </p:nvSpPr>
        <p:spPr>
          <a:xfrm>
            <a:off x="149188" y="2231648"/>
            <a:ext cx="8845624" cy="430887"/>
          </a:xfrm>
          <a:prstGeom prst="rect">
            <a:avLst/>
          </a:prstGeom>
        </p:spPr>
        <p:txBody>
          <a:bodyPr wrap="square">
            <a:spAutoFit/>
          </a:bodyPr>
          <a:lstStyle/>
          <a:p>
            <a:r>
              <a:rPr lang="en-US" sz="2200">
                <a:solidFill>
                  <a:srgbClr val="FC6F0D"/>
                </a:solidFill>
                <a:latin typeface="Calibri" panose="020F0502020204030204" pitchFamily="34" charset="0"/>
                <a:cs typeface="Calibri" panose="020F0502020204030204" pitchFamily="34" charset="0"/>
              </a:rPr>
              <a:t>db.emp.aggregate</a:t>
            </a:r>
            <a:r>
              <a:rPr lang="en-US" sz="2200" smtClean="0">
                <a:solidFill>
                  <a:srgbClr val="FC6F0D"/>
                </a:solidFill>
                <a:latin typeface="Calibri" panose="020F0502020204030204" pitchFamily="34" charset="0"/>
                <a:cs typeface="Calibri" panose="020F0502020204030204" pitchFamily="34" charset="0"/>
              </a:rPr>
              <a:t>([ {$</a:t>
            </a:r>
            <a:r>
              <a:rPr lang="en-US" sz="2200">
                <a:solidFill>
                  <a:srgbClr val="FC6F0D"/>
                </a:solidFill>
                <a:latin typeface="Calibri" panose="020F0502020204030204" pitchFamily="34" charset="0"/>
                <a:cs typeface="Calibri" panose="020F0502020204030204" pitchFamily="34" charset="0"/>
              </a:rPr>
              <a:t>sort: {ename: 1</a:t>
            </a:r>
            <a:r>
              <a:rPr lang="en-US" sz="2200" smtClean="0">
                <a:solidFill>
                  <a:srgbClr val="FC6F0D"/>
                </a:solidFill>
                <a:latin typeface="Calibri" panose="020F0502020204030204" pitchFamily="34" charset="0"/>
                <a:cs typeface="Calibri" panose="020F0502020204030204" pitchFamily="34" charset="0"/>
              </a:rPr>
              <a:t>} } ])</a:t>
            </a:r>
            <a:endParaRPr lang="en-US" sz="2200" dirty="0" smtClean="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861657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3854704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
        <p:nvSpPr>
          <p:cNvPr id="5" name="Rectangle 4"/>
          <p:cNvSpPr/>
          <p:nvPr/>
        </p:nvSpPr>
        <p:spPr>
          <a:xfrm>
            <a:off x="149188" y="2231648"/>
            <a:ext cx="8845624" cy="123110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limit</a:t>
            </a:r>
            <a:r>
              <a:rPr lang="en-US" sz="2200" dirty="0" smtClean="0">
                <a:solidFill>
                  <a:srgbClr val="FC6F0D"/>
                </a:solidFill>
                <a:latin typeface="Calibri" panose="020F0502020204030204" pitchFamily="34" charset="0"/>
                <a:cs typeface="Calibri" panose="020F0502020204030204" pitchFamily="34" charset="0"/>
              </a:rPr>
              <a:t>: 2}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total: {$add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'$comm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limit</a:t>
            </a:r>
            <a:r>
              <a:rPr lang="en-US" sz="2200" dirty="0" smtClean="0">
                <a:solidFill>
                  <a:srgbClr val="FC6F0D"/>
                </a:solidFill>
                <a:latin typeface="Calibri" panose="020F0502020204030204" pitchFamily="34" charset="0"/>
                <a:cs typeface="Calibri" panose="020F0502020204030204" pitchFamily="34" charset="0"/>
              </a:rPr>
              <a:t>: 2} ])</a:t>
            </a:r>
          </a:p>
        </p:txBody>
      </p:sp>
    </p:spTree>
    <p:extLst>
      <p:ext uri="{BB962C8B-B14F-4D97-AF65-F5344CB8AC3E}">
        <p14:creationId xmlns:p14="http://schemas.microsoft.com/office/powerpoint/2010/main" val="1385113070"/>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557535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
        <p:nvSpPr>
          <p:cNvPr id="8" name="Rectangle 7"/>
          <p:cNvSpPr/>
          <p:nvPr/>
        </p:nvSpPr>
        <p:spPr>
          <a:xfrm>
            <a:off x="149188" y="2231648"/>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{$skip:2} ])</a:t>
            </a:r>
          </a:p>
        </p:txBody>
      </p:sp>
    </p:spTree>
    <p:extLst>
      <p:ext uri="{BB962C8B-B14F-4D97-AF65-F5344CB8AC3E}">
        <p14:creationId xmlns:p14="http://schemas.microsoft.com/office/powerpoint/2010/main" val="1459319695"/>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435054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ObjectId()</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ObjectId()</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674377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&lt;string&gt; }</a:t>
            </a:r>
          </a:p>
        </p:txBody>
      </p:sp>
    </p:spTree>
    <p:extLst>
      <p:ext uri="{BB962C8B-B14F-4D97-AF65-F5344CB8AC3E}">
        <p14:creationId xmlns:p14="http://schemas.microsoft.com/office/powerpoint/2010/main" val="3090784624"/>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TODO</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Tree>
    <p:extLst>
      <p:ext uri="{BB962C8B-B14F-4D97-AF65-F5344CB8AC3E}">
        <p14:creationId xmlns:p14="http://schemas.microsoft.com/office/powerpoint/2010/main" val="1087509688"/>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TODO</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Tree>
    <p:extLst>
      <p:ext uri="{BB962C8B-B14F-4D97-AF65-F5344CB8AC3E}">
        <p14:creationId xmlns:p14="http://schemas.microsoft.com/office/powerpoint/2010/main" val="691073419"/>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TODO</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Tree>
    <p:extLst>
      <p:ext uri="{BB962C8B-B14F-4D97-AF65-F5344CB8AC3E}">
        <p14:creationId xmlns:p14="http://schemas.microsoft.com/office/powerpoint/2010/main" val="1894960303"/>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TODO</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Tree>
    <p:extLst>
      <p:ext uri="{BB962C8B-B14F-4D97-AF65-F5344CB8AC3E}">
        <p14:creationId xmlns:p14="http://schemas.microsoft.com/office/powerpoint/2010/main" val="4208513119"/>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298561359"/>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67122750"/>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923222660"/>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6747101"/>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9249422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73117377"/>
              </p:ext>
            </p:extLst>
          </p:nvPr>
        </p:nvGraphicFramePr>
        <p:xfrm>
          <a:off x="228600" y="335280"/>
          <a:ext cx="8763000" cy="1112520"/>
        </p:xfrm>
        <a:graphic>
          <a:graphicData uri="http://schemas.openxmlformats.org/drawingml/2006/table">
            <a:tbl>
              <a:tblPr firstRow="1" bandRow="1">
                <a:tableStyleId>{5940675A-B579-460E-94D1-54222C63F5DA}</a:tableStyleId>
              </a:tblPr>
              <a:tblGrid>
                <a:gridCol w="1981200"/>
                <a:gridCol w="1524000"/>
                <a:gridCol w="1752600"/>
                <a:gridCol w="1752600"/>
                <a:gridCol w="1752600"/>
              </a:tblGrid>
              <a:tr h="370840">
                <a:tc>
                  <a:txBody>
                    <a:bodyPr/>
                    <a:lstStyle/>
                    <a:p>
                      <a:endParaRPr lang="en-US" dirty="0"/>
                    </a:p>
                  </a:txBody>
                  <a:tcPr/>
                </a:tc>
                <a:tc>
                  <a:txBody>
                    <a:bodyPr/>
                    <a:lstStyle/>
                    <a:p>
                      <a:pPr algn="ctr"/>
                      <a:r>
                        <a:rPr lang="en-US" sz="1800" dirty="0" smtClean="0">
                          <a:solidFill>
                            <a:srgbClr val="C00000"/>
                          </a:solidFill>
                        </a:rPr>
                        <a:t>MongoDB</a:t>
                      </a:r>
                      <a:endParaRPr lang="en-US" sz="1800" dirty="0">
                        <a:solidFill>
                          <a:srgbClr val="C00000"/>
                        </a:solidFill>
                      </a:endParaRPr>
                    </a:p>
                  </a:txBody>
                  <a:tcPr anchor="ctr"/>
                </a:tc>
                <a:tc>
                  <a:txBody>
                    <a:bodyPr/>
                    <a:lstStyle/>
                    <a:p>
                      <a:pPr algn="ctr"/>
                      <a:r>
                        <a:rPr lang="en-US" sz="1800" dirty="0" smtClean="0">
                          <a:solidFill>
                            <a:srgbClr val="C00000"/>
                          </a:solidFill>
                        </a:rPr>
                        <a:t>Redis</a:t>
                      </a:r>
                      <a:endParaRPr lang="en-US" sz="1800" dirty="0">
                        <a:solidFill>
                          <a:srgbClr val="C00000"/>
                        </a:solidFill>
                      </a:endParaRPr>
                    </a:p>
                  </a:txBody>
                  <a:tcPr anchor="ctr"/>
                </a:tc>
                <a:tc>
                  <a:txBody>
                    <a:bodyPr/>
                    <a:lstStyle/>
                    <a:p>
                      <a:pPr algn="ctr"/>
                      <a:r>
                        <a:rPr lang="en-US" sz="1800" dirty="0" smtClean="0">
                          <a:solidFill>
                            <a:srgbClr val="C00000"/>
                          </a:solidFill>
                        </a:rPr>
                        <a:t>MySQL</a:t>
                      </a:r>
                      <a:endParaRPr lang="en-US" sz="1800" dirty="0">
                        <a:solidFill>
                          <a:srgbClr val="C00000"/>
                        </a:solidFill>
                      </a:endParaRPr>
                    </a:p>
                  </a:txBody>
                  <a:tcPr anchor="ctr"/>
                </a:tc>
                <a:tc>
                  <a:txBody>
                    <a:bodyPr/>
                    <a:lstStyle/>
                    <a:p>
                      <a:pPr algn="ctr"/>
                      <a:r>
                        <a:rPr lang="en-US" sz="1800" dirty="0" smtClean="0">
                          <a:solidFill>
                            <a:srgbClr val="C00000"/>
                          </a:solidFill>
                        </a:rPr>
                        <a:t>Oracle</a:t>
                      </a:r>
                      <a:endParaRPr lang="en-US" sz="1800" dirty="0">
                        <a:solidFill>
                          <a:srgbClr val="C00000"/>
                        </a:solidFill>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Database Server</a:t>
                      </a:r>
                    </a:p>
                  </a:txBody>
                  <a:tcPr/>
                </a:tc>
                <a:tc>
                  <a:txBody>
                    <a:bodyPr/>
                    <a:lstStyle/>
                    <a:p>
                      <a:pPr algn="ctr"/>
                      <a:r>
                        <a:rPr lang="en-US" sz="1800" dirty="0" smtClean="0">
                          <a:solidFill>
                            <a:srgbClr val="FF5A36"/>
                          </a:solidFill>
                        </a:rPr>
                        <a:t>mongod</a:t>
                      </a:r>
                      <a:endParaRPr lang="en-US" sz="1800" dirty="0">
                        <a:solidFill>
                          <a:srgbClr val="FF5A36"/>
                        </a:solidFill>
                      </a:endParaRPr>
                    </a:p>
                  </a:txBody>
                  <a:tcPr anchor="ctr"/>
                </a:tc>
                <a:tc>
                  <a:txBody>
                    <a:bodyPr/>
                    <a:lstStyle/>
                    <a:p>
                      <a:pPr algn="ctr"/>
                      <a:r>
                        <a:rPr lang="en-US" sz="1800" dirty="0" smtClean="0">
                          <a:solidFill>
                            <a:srgbClr val="FF5A36"/>
                          </a:solidFill>
                        </a:rPr>
                        <a:t>redis-server</a:t>
                      </a:r>
                      <a:endParaRPr lang="en-US" sz="1800" dirty="0">
                        <a:solidFill>
                          <a:srgbClr val="FF5A36"/>
                        </a:solidFill>
                      </a:endParaRPr>
                    </a:p>
                  </a:txBody>
                  <a:tcPr anchor="ctr"/>
                </a:tc>
                <a:tc>
                  <a:txBody>
                    <a:bodyPr/>
                    <a:lstStyle/>
                    <a:p>
                      <a:pPr algn="ctr"/>
                      <a:r>
                        <a:rPr lang="en-US" sz="1800" dirty="0" smtClean="0">
                          <a:solidFill>
                            <a:srgbClr val="FF5A36"/>
                          </a:solidFill>
                        </a:rPr>
                        <a:t>mysqld</a:t>
                      </a:r>
                      <a:endParaRPr lang="en-US" sz="1800" dirty="0">
                        <a:solidFill>
                          <a:srgbClr val="FF5A36"/>
                        </a:solidFill>
                      </a:endParaRPr>
                    </a:p>
                  </a:txBody>
                  <a:tcPr anchor="ctr"/>
                </a:tc>
                <a:tc>
                  <a:txBody>
                    <a:bodyPr/>
                    <a:lstStyle/>
                    <a:p>
                      <a:pPr algn="ctr"/>
                      <a:r>
                        <a:rPr lang="en-US" sz="1800" dirty="0" smtClean="0">
                          <a:solidFill>
                            <a:srgbClr val="FF5A36"/>
                          </a:solidFill>
                        </a:rPr>
                        <a:t>oracle</a:t>
                      </a:r>
                      <a:endParaRPr lang="en-US" sz="1800" dirty="0">
                        <a:solidFill>
                          <a:srgbClr val="FF5A36"/>
                        </a:solidFill>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Database Client</a:t>
                      </a:r>
                    </a:p>
                  </a:txBody>
                  <a:tcPr/>
                </a:tc>
                <a:tc>
                  <a:txBody>
                    <a:bodyPr/>
                    <a:lstStyle/>
                    <a:p>
                      <a:pPr algn="ctr"/>
                      <a:r>
                        <a:rPr lang="en-US" sz="1800" dirty="0" smtClean="0">
                          <a:solidFill>
                            <a:srgbClr val="FF5A36"/>
                          </a:solidFill>
                        </a:rPr>
                        <a:t>mongo</a:t>
                      </a:r>
                      <a:endParaRPr lang="en-US" sz="1800" dirty="0">
                        <a:solidFill>
                          <a:srgbClr val="FF5A36"/>
                        </a:solidFill>
                      </a:endParaRPr>
                    </a:p>
                  </a:txBody>
                  <a:tcPr anchor="ctr"/>
                </a:tc>
                <a:tc>
                  <a:txBody>
                    <a:bodyPr/>
                    <a:lstStyle/>
                    <a:p>
                      <a:pPr algn="ctr"/>
                      <a:r>
                        <a:rPr lang="en-US" sz="1800" dirty="0" smtClean="0">
                          <a:solidFill>
                            <a:srgbClr val="FF5A36"/>
                          </a:solidFill>
                        </a:rPr>
                        <a:t>redis-cli</a:t>
                      </a:r>
                      <a:endParaRPr lang="en-US" sz="1800" dirty="0">
                        <a:solidFill>
                          <a:srgbClr val="FF5A36"/>
                        </a:solidFill>
                      </a:endParaRPr>
                    </a:p>
                  </a:txBody>
                  <a:tcPr anchor="ctr"/>
                </a:tc>
                <a:tc>
                  <a:txBody>
                    <a:bodyPr/>
                    <a:lstStyle/>
                    <a:p>
                      <a:pPr algn="ctr"/>
                      <a:r>
                        <a:rPr lang="en-US" sz="1800" dirty="0" smtClean="0">
                          <a:solidFill>
                            <a:srgbClr val="FF5A36"/>
                          </a:solidFill>
                        </a:rPr>
                        <a:t>mysql</a:t>
                      </a:r>
                      <a:endParaRPr lang="en-US" sz="1800" dirty="0">
                        <a:solidFill>
                          <a:srgbClr val="FF5A36"/>
                        </a:solidFill>
                      </a:endParaRPr>
                    </a:p>
                  </a:txBody>
                  <a:tcPr anchor="ctr"/>
                </a:tc>
                <a:tc>
                  <a:txBody>
                    <a:bodyPr/>
                    <a:lstStyle/>
                    <a:p>
                      <a:pPr algn="ctr"/>
                      <a:r>
                        <a:rPr lang="en-US" sz="1800" dirty="0" smtClean="0">
                          <a:solidFill>
                            <a:srgbClr val="FF5A36"/>
                          </a:solidFill>
                        </a:rPr>
                        <a:t>sqlplus</a:t>
                      </a:r>
                      <a:endParaRPr lang="en-US" sz="1800" dirty="0">
                        <a:solidFill>
                          <a:srgbClr val="FF5A36"/>
                        </a:solidFill>
                      </a:endParaRPr>
                    </a:p>
                  </a:txBody>
                  <a:tcPr anchor="ctr"/>
                </a:tc>
              </a:tr>
            </a:tbl>
          </a:graphicData>
        </a:graphic>
      </p:graphicFrame>
    </p:spTree>
    <p:extLst>
      <p:ext uri="{BB962C8B-B14F-4D97-AF65-F5344CB8AC3E}">
        <p14:creationId xmlns:p14="http://schemas.microsoft.com/office/powerpoint/2010/main" val="624809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259065627"/>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171492564"/>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80407736"/>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848474725"/>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50265206"/>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971000478"/>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89030510"/>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861182508"/>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43834222"/>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719764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149188" y="762000"/>
            <a:ext cx="8845624" cy="400110"/>
          </a:xfrm>
          <a:prstGeom prst="rect">
            <a:avLst/>
          </a:prstGeom>
        </p:spPr>
        <p:txBody>
          <a:bodyPr wrap="square">
            <a:spAutoFit/>
          </a:bodyPr>
          <a:lstStyle/>
          <a:p>
            <a:r>
              <a:rPr lang="en-US" dirty="0"/>
              <a:t>To </a:t>
            </a:r>
            <a:r>
              <a:rPr lang="en-US" dirty="0" smtClean="0"/>
              <a:t>start </a:t>
            </a:r>
            <a:r>
              <a:rPr lang="en-US" dirty="0" smtClean="0">
                <a:solidFill>
                  <a:srgbClr val="FF5A36"/>
                </a:solidFill>
              </a:rPr>
              <a:t>MongoDB server</a:t>
            </a:r>
            <a:r>
              <a:rPr lang="en-US" dirty="0" smtClean="0"/>
              <a:t>,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188894" y="3200400"/>
            <a:ext cx="8766212"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a:t>
            </a:r>
            <a:r>
              <a:rPr lang="en-US" sz="2200" dirty="0" smtClean="0">
                <a:solidFill>
                  <a:srgbClr val="049DC8"/>
                </a:solidFill>
                <a:latin typeface="Calibri" panose="020F0502020204030204" pitchFamily="34" charset="0"/>
                <a:cs typeface="Calibri" panose="020F0502020204030204" pitchFamily="34" charset="0"/>
              </a:rPr>
              <a:t>bind_ip_all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a:t>
            </a:r>
            <a:r>
              <a:rPr lang="en-US" sz="2200" dirty="0" smtClean="0">
                <a:solidFill>
                  <a:srgbClr val="049DC8"/>
                </a:solidFill>
                <a:latin typeface="Calibri" panose="020F0502020204030204" pitchFamily="34" charset="0"/>
                <a:cs typeface="Calibri" panose="020F0502020204030204" pitchFamily="34" charset="0"/>
              </a:rPr>
              <a:t>database" --bind_ip </a:t>
            </a:r>
            <a:r>
              <a:rPr lang="en-US" sz="2200" dirty="0">
                <a:solidFill>
                  <a:srgbClr val="049DC8"/>
                </a:solidFill>
                <a:latin typeface="Calibri" panose="020F0502020204030204" pitchFamily="34" charset="0"/>
                <a:cs typeface="Calibri" panose="020F0502020204030204" pitchFamily="34" charset="0"/>
              </a:rPr>
              <a:t>stp10 --journal</a:t>
            </a:r>
            <a:endParaRPr lang="en-US" sz="2200" dirty="0" smtClean="0">
              <a:solidFill>
                <a:srgbClr val="049DC8"/>
              </a:solidFill>
              <a:latin typeface="Calibri" panose="020F0502020204030204" pitchFamily="34" charset="0"/>
              <a:cs typeface="Calibri" panose="020F0502020204030204" pitchFamily="34" charset="0"/>
            </a:endParaRPr>
          </a:p>
          <a:p>
            <a:r>
              <a:rPr lang="en-US" sz="2200" dirty="0" smtClean="0">
                <a:solidFill>
                  <a:srgbClr val="C00000"/>
                </a:solidFill>
                <a:latin typeface="Calibri" panose="020F0502020204030204" pitchFamily="34" charset="0"/>
                <a:cs typeface="Calibri" panose="020F0502020204030204" pitchFamily="34" charset="0"/>
              </a:rPr>
              <a:t>mongod</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--dbpath "c:\database" </a:t>
            </a:r>
            <a:r>
              <a:rPr lang="en-US" sz="2200" dirty="0" smtClean="0">
                <a:solidFill>
                  <a:srgbClr val="049DC8"/>
                </a:solidFill>
                <a:latin typeface="Calibri" panose="020F0502020204030204" pitchFamily="34" charset="0"/>
                <a:cs typeface="Calibri" panose="020F0502020204030204" pitchFamily="34" charset="0"/>
              </a:rPr>
              <a:t>--</a:t>
            </a:r>
            <a:r>
              <a:rPr lang="en-US" sz="2200" dirty="0">
                <a:solidFill>
                  <a:srgbClr val="049DC8"/>
                </a:solidFill>
                <a:latin typeface="Calibri" panose="020F0502020204030204" pitchFamily="34" charset="0"/>
                <a:cs typeface="Calibri" panose="020F0502020204030204" pitchFamily="34" charset="0"/>
              </a:rPr>
              <a:t>bind_ip 192.168.100.20 --journal</a:t>
            </a:r>
          </a:p>
        </p:txBody>
      </p:sp>
      <p:sp>
        <p:nvSpPr>
          <p:cNvPr id="5" name="Rectangle 4"/>
          <p:cNvSpPr/>
          <p:nvPr/>
        </p:nvSpPr>
        <p:spPr>
          <a:xfrm>
            <a:off x="146219" y="1219200"/>
            <a:ext cx="8155006"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t>
            </a:r>
            <a:r>
              <a:rPr lang="en-US" dirty="0" smtClean="0">
                <a:solidFill>
                  <a:srgbClr val="036883"/>
                </a:solidFill>
              </a:rPr>
              <a:t>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a:t>
            </a:r>
            <a:r>
              <a:rPr lang="en-US" dirty="0" smtClean="0">
                <a:solidFill>
                  <a:srgbClr val="036883"/>
                </a:solidFill>
              </a:rPr>
              <a:t>on,  </a:t>
            </a:r>
            <a:r>
              <a:rPr lang="en-US" dirty="0">
                <a:solidFill>
                  <a:srgbClr val="036883"/>
                </a:solidFill>
              </a:rPr>
              <a:t>localhost by default.</a:t>
            </a:r>
          </a:p>
        </p:txBody>
      </p:sp>
      <p:sp>
        <p:nvSpPr>
          <p:cNvPr id="8" name="Rectangle 7"/>
          <p:cNvSpPr/>
          <p:nvPr/>
        </p:nvSpPr>
        <p:spPr>
          <a:xfrm>
            <a:off x="146219" y="4669006"/>
            <a:ext cx="8845624" cy="400110"/>
          </a:xfrm>
          <a:prstGeom prst="rect">
            <a:avLst/>
          </a:prstGeom>
        </p:spPr>
        <p:txBody>
          <a:bodyPr wrap="square">
            <a:spAutoFit/>
          </a:bodyPr>
          <a:lstStyle/>
          <a:p>
            <a:r>
              <a:rPr lang="en-US" dirty="0"/>
              <a:t>To start </a:t>
            </a:r>
            <a:r>
              <a:rPr lang="en-US" dirty="0" smtClean="0">
                <a:solidFill>
                  <a:srgbClr val="FF5A36"/>
                </a:solidFill>
              </a:rPr>
              <a:t>MongoDB client</a:t>
            </a:r>
            <a:r>
              <a:rPr lang="en-US" dirty="0" smtClean="0"/>
              <a:t>, execute </a:t>
            </a:r>
            <a:r>
              <a:rPr lang="en-US" sz="2000" b="1" dirty="0" smtClean="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p:nvPr/>
        </p:nvCxnSpPr>
        <p:spPr>
          <a:xfrm>
            <a:off x="146219" y="4502974"/>
            <a:ext cx="8848593"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88894" y="5097959"/>
            <a:ext cx="8766212" cy="769441"/>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a:t>
            </a:r>
            <a:r>
              <a:rPr lang="en-US" sz="2200" dirty="0" smtClean="0">
                <a:solidFill>
                  <a:srgbClr val="049DC8"/>
                </a:solidFill>
                <a:latin typeface="Calibri" panose="020F0502020204030204" pitchFamily="34" charset="0"/>
                <a:cs typeface="Calibri" panose="020F0502020204030204" pitchFamily="34" charset="0"/>
              </a:rPr>
              <a:t>"192.168.100.20:27017/db1"</a:t>
            </a:r>
            <a:endParaRPr lang="en-US" sz="2200" dirty="0">
              <a:solidFill>
                <a:srgbClr val="049DC8"/>
              </a:solidFill>
              <a:latin typeface="Calibri" panose="020F0502020204030204" pitchFamily="34" charset="0"/>
              <a:cs typeface="Calibri" panose="020F0502020204030204" pitchFamily="34" charset="0"/>
            </a:endParaRPr>
          </a:p>
          <a:p>
            <a:r>
              <a:rPr lang="en-US" sz="2200" dirty="0" smtClean="0">
                <a:solidFill>
                  <a:srgbClr val="C00000"/>
                </a:solidFill>
                <a:latin typeface="Calibri" panose="020F0502020204030204" pitchFamily="34" charset="0"/>
                <a:cs typeface="Calibri" panose="020F0502020204030204" pitchFamily="34" charset="0"/>
              </a:rPr>
              <a:t>mongo</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--host "192.168.100.20" --port "</a:t>
            </a:r>
            <a:r>
              <a:rPr lang="en-US" sz="2200" dirty="0" smtClean="0">
                <a:solidFill>
                  <a:srgbClr val="049DC8"/>
                </a:solidFill>
                <a:latin typeface="Calibri" panose="020F0502020204030204" pitchFamily="34" charset="0"/>
                <a:cs typeface="Calibri" panose="020F0502020204030204" pitchFamily="34" charset="0"/>
              </a:rPr>
              <a:t>27017"</a:t>
            </a:r>
          </a:p>
        </p:txBody>
      </p:sp>
      <p:sp>
        <p:nvSpPr>
          <p:cNvPr id="2" name="Rectangle 1"/>
          <p:cNvSpPr/>
          <p:nvPr/>
        </p:nvSpPr>
        <p:spPr>
          <a:xfrm>
            <a:off x="202749" y="2743200"/>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Tree>
    <p:extLst>
      <p:ext uri="{BB962C8B-B14F-4D97-AF65-F5344CB8AC3E}">
        <p14:creationId xmlns:p14="http://schemas.microsoft.com/office/powerpoint/2010/main" val="3561666700"/>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287869345"/>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63871247"/>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851161210"/>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916632903"/>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4003951747"/>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855508427"/>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23169542"/>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4111710547"/>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487650817"/>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40301584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operator</a:t>
            </a:r>
            <a:endParaRPr lang="en-IN" dirty="0"/>
          </a:p>
        </p:txBody>
      </p:sp>
      <p:sp>
        <p:nvSpPr>
          <p:cNvPr id="3" name="Rectangle 2"/>
          <p:cNvSpPr/>
          <p:nvPr/>
        </p:nvSpPr>
        <p:spPr>
          <a:xfrm>
            <a:off x="182713" y="152400"/>
            <a:ext cx="8808887" cy="110799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db.version</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version number</a:t>
            </a:r>
            <a:endParaRPr lang="en-US" sz="2200" dirty="0">
              <a:solidFill>
                <a:srgbClr val="00B050"/>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db.getMongo</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connection </a:t>
            </a:r>
            <a:r>
              <a:rPr lang="en-US" sz="2200" dirty="0">
                <a:solidFill>
                  <a:srgbClr val="00B050"/>
                </a:solidFill>
                <a:latin typeface="Calibri" panose="020F0502020204030204" pitchFamily="34" charset="0"/>
                <a:cs typeface="Calibri" panose="020F0502020204030204" pitchFamily="34" charset="0"/>
              </a:rPr>
              <a:t>to </a:t>
            </a:r>
            <a:r>
              <a:rPr lang="en-US" sz="2200" dirty="0" smtClean="0">
                <a:solidFill>
                  <a:srgbClr val="00B050"/>
                </a:solidFill>
                <a:latin typeface="Calibri" panose="020F0502020204030204" pitchFamily="34" charset="0"/>
                <a:cs typeface="Calibri" panose="020F0502020204030204" pitchFamily="34" charset="0"/>
              </a:rPr>
              <a:t>192.168.100.20:27017</a:t>
            </a:r>
          </a:p>
          <a:p>
            <a:r>
              <a:rPr lang="en-US" sz="2200" dirty="0">
                <a:solidFill>
                  <a:srgbClr val="FC6F0D"/>
                </a:solidFill>
                <a:latin typeface="Calibri" panose="020F0502020204030204" pitchFamily="34" charset="0"/>
                <a:cs typeface="Calibri" panose="020F0502020204030204" pitchFamily="34" charset="0"/>
              </a:rPr>
              <a:t>getHostName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stp5</a:t>
            </a:r>
          </a:p>
        </p:txBody>
      </p:sp>
    </p:spTree>
    <p:extLst>
      <p:ext uri="{BB962C8B-B14F-4D97-AF65-F5344CB8AC3E}">
        <p14:creationId xmlns:p14="http://schemas.microsoft.com/office/powerpoint/2010/main" val="2582720017"/>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708605334"/>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478242473"/>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136286712"/>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0110094"/>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060267809"/>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137647517"/>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052086859"/>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524001"/>
            <a:ext cx="3124200" cy="48006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52400" y="0"/>
            <a:ext cx="8610600" cy="1754326"/>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3789223811"/>
              </p:ext>
            </p:extLst>
          </p:nvPr>
        </p:nvGraphicFramePr>
        <p:xfrm>
          <a:off x="152399" y="1066800"/>
          <a:ext cx="8839201" cy="4551992"/>
        </p:xfrm>
        <a:graphic>
          <a:graphicData uri="http://schemas.openxmlformats.org/drawingml/2006/table">
            <a:tbl>
              <a:tblPr>
                <a:tableStyleId>{616DA210-FB5B-4158-B5E0-FEB733F419BA}</a:tableStyleId>
              </a:tblPr>
              <a:tblGrid>
                <a:gridCol w="886743"/>
                <a:gridCol w="7952458"/>
              </a:tblGrid>
              <a:tr h="568999">
                <a:tc>
                  <a:txBody>
                    <a:bodyPr/>
                    <a:lstStyle/>
                    <a:p>
                      <a:pPr algn="ctr" fontAlgn="base"/>
                      <a:r>
                        <a:rPr lang="en-IN" sz="2000" u="none" dirty="0" smtClean="0">
                          <a:solidFill>
                            <a:srgbClr val="006C86"/>
                          </a:solidFill>
                          <a:effectLst/>
                        </a:rPr>
                        <a:t>$eq</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0648141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52400" y="767355"/>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eq</a:t>
            </a:r>
            <a:endParaRPr lang="en-US" sz="2200" dirty="0">
              <a:solidFill>
                <a:srgbClr val="C00000"/>
              </a:solidFill>
              <a:latin typeface="Calibri" panose="020F0502020204030204" pitchFamily="34" charset="0"/>
              <a:cs typeface="Calibri" panose="020F0502020204030204" pitchFamily="34" charset="0"/>
            </a:endParaRPr>
          </a:p>
        </p:txBody>
      </p:sp>
      <p:sp>
        <p:nvSpPr>
          <p:cNvPr id="3" name="Rectangle 2"/>
          <p:cNvSpPr/>
          <p:nvPr/>
        </p:nvSpPr>
        <p:spPr>
          <a:xfrm>
            <a:off x="152400"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4800600" y="750532"/>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4800600"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57348" y="2056233"/>
            <a:ext cx="55066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57348"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4805548" y="2039410"/>
            <a:ext cx="688715"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$gte</a:t>
            </a:r>
            <a:endParaRPr lang="en-US" sz="2200" dirty="0">
              <a:solidFill>
                <a:srgbClr val="C00000"/>
              </a:solidFill>
              <a:latin typeface="Calibri" panose="020F0502020204030204" pitchFamily="34" charset="0"/>
              <a:cs typeface="Calibri" panose="020F0502020204030204" pitchFamily="34" charset="0"/>
            </a:endParaRPr>
          </a:p>
        </p:txBody>
      </p:sp>
      <p:sp>
        <p:nvSpPr>
          <p:cNvPr id="12" name="Rectangle 11"/>
          <p:cNvSpPr/>
          <p:nvPr/>
        </p:nvSpPr>
        <p:spPr>
          <a:xfrm>
            <a:off x="4805548"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217609" y="3369851"/>
            <a:ext cx="486030"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a:t>
            </a:r>
            <a:endParaRPr lang="en-US" sz="2200" dirty="0">
              <a:solidFill>
                <a:srgbClr val="C00000"/>
              </a:solidFill>
              <a:latin typeface="Calibri" panose="020F0502020204030204" pitchFamily="34" charset="0"/>
              <a:cs typeface="Calibri" panose="020F0502020204030204" pitchFamily="34" charset="0"/>
            </a:endParaRPr>
          </a:p>
        </p:txBody>
      </p:sp>
      <p:sp>
        <p:nvSpPr>
          <p:cNvPr id="14" name="Rectangle 13"/>
          <p:cNvSpPr/>
          <p:nvPr/>
        </p:nvSpPr>
        <p:spPr>
          <a:xfrm>
            <a:off x="217609" y="3795383"/>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4865809" y="3353028"/>
            <a:ext cx="624082"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$lte</a:t>
            </a:r>
            <a:endParaRPr lang="en-US" sz="2200" dirty="0">
              <a:solidFill>
                <a:srgbClr val="C00000"/>
              </a:solidFill>
              <a:latin typeface="Calibri" panose="020F0502020204030204" pitchFamily="34" charset="0"/>
              <a:cs typeface="Calibri" panose="020F0502020204030204" pitchFamily="34" charset="0"/>
            </a:endParaRPr>
          </a:p>
        </p:txBody>
      </p:sp>
      <p:sp>
        <p:nvSpPr>
          <p:cNvPr id="16" name="Rectangle 15"/>
          <p:cNvSpPr/>
          <p:nvPr/>
        </p:nvSpPr>
        <p:spPr>
          <a:xfrm>
            <a:off x="4865809"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282242" y="4665657"/>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19" name="Rectangle 18"/>
          <p:cNvSpPr/>
          <p:nvPr/>
        </p:nvSpPr>
        <p:spPr>
          <a:xfrm>
            <a:off x="282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Tree>
    <p:extLst>
      <p:ext uri="{BB962C8B-B14F-4D97-AF65-F5344CB8AC3E}">
        <p14:creationId xmlns:p14="http://schemas.microsoft.com/office/powerpoint/2010/main" val="3681578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1012083413"/>
              </p:ext>
            </p:extLst>
          </p:nvPr>
        </p:nvGraphicFramePr>
        <p:xfrm>
          <a:off x="152401" y="1066800"/>
          <a:ext cx="8839200" cy="2875590"/>
        </p:xfrm>
        <a:graphic>
          <a:graphicData uri="http://schemas.openxmlformats.org/drawingml/2006/table">
            <a:tbl>
              <a:tblPr>
                <a:tableStyleId>{616DA210-FB5B-4158-B5E0-FEB733F419BA}</a:tableStyleId>
              </a:tblPr>
              <a:tblGrid>
                <a:gridCol w="886743"/>
                <a:gridCol w="7952457"/>
              </a:tblGrid>
              <a:tr h="958530">
                <a:tc>
                  <a:txBody>
                    <a:bodyPr/>
                    <a:lstStyle/>
                    <a:p>
                      <a:pPr algn="ctr" fontAlgn="base"/>
                      <a:r>
                        <a:rPr lang="en-IN" sz="2000" u="none" dirty="0" smtClean="0">
                          <a:solidFill>
                            <a:srgbClr val="006C86"/>
                          </a:solidFill>
                          <a:effectLst/>
                        </a:rPr>
                        <a:t>$or</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OR </a:t>
                      </a:r>
                      <a:r>
                        <a:rPr lang="en-US" sz="2000" dirty="0" smtClean="0">
                          <a:effectLst/>
                        </a:rPr>
                        <a:t>returns all documents that    </a:t>
                      </a:r>
                    </a:p>
                    <a:p>
                      <a:pPr fontAlgn="base"/>
                      <a:r>
                        <a:rPr lang="en-US" sz="2000" dirty="0" smtClean="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$and</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AND </a:t>
                      </a:r>
                      <a:r>
                        <a:rPr lang="en-US" sz="2000" dirty="0" smtClean="0">
                          <a:effectLst/>
                        </a:rPr>
                        <a:t>returns all documents that </a:t>
                      </a:r>
                    </a:p>
                    <a:p>
                      <a:pPr fontAlgn="base"/>
                      <a:r>
                        <a:rPr lang="en-US" sz="2000" dirty="0" smtClean="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$not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Inverts the effect of a query expression and returns documents that </a:t>
                      </a:r>
                    </a:p>
                    <a:p>
                      <a:pPr fontAlgn="base"/>
                      <a:r>
                        <a:rPr lang="en-US" sz="2000" dirty="0" smtClean="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Tree>
    <p:extLst>
      <p:ext uri="{BB962C8B-B14F-4D97-AF65-F5344CB8AC3E}">
        <p14:creationId xmlns:p14="http://schemas.microsoft.com/office/powerpoint/2010/main" val="42048042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52400" y="767355"/>
            <a:ext cx="57419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$or</a:t>
            </a:r>
            <a:endParaRPr lang="en-US" sz="2200" dirty="0">
              <a:solidFill>
                <a:srgbClr val="C00000"/>
              </a:solidFill>
              <a:latin typeface="Calibri" panose="020F0502020204030204" pitchFamily="34" charset="0"/>
              <a:cs typeface="Calibri" panose="020F0502020204030204" pitchFamily="34" charset="0"/>
            </a:endParaRPr>
          </a:p>
        </p:txBody>
      </p:sp>
      <p:sp>
        <p:nvSpPr>
          <p:cNvPr id="5" name="Rectangle 4"/>
          <p:cNvSpPr/>
          <p:nvPr/>
        </p:nvSpPr>
        <p:spPr>
          <a:xfrm>
            <a:off x="170434"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6" name="Rectangle 5"/>
          <p:cNvSpPr/>
          <p:nvPr/>
        </p:nvSpPr>
        <p:spPr>
          <a:xfrm>
            <a:off x="168234" y="2648928"/>
            <a:ext cx="756938"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$and</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186268"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8234" y="4459069"/>
            <a:ext cx="71846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$not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86268"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41514" y="5498068"/>
            <a:ext cx="885008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 job: {$not: {$eq</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a:t>
            </a:r>
          </a:p>
        </p:txBody>
      </p:sp>
      <p:sp>
        <p:nvSpPr>
          <p:cNvPr id="3" name="Rectangle 2"/>
          <p:cNvSpPr/>
          <p:nvPr/>
        </p:nvSpPr>
        <p:spPr>
          <a:xfrm>
            <a:off x="141514" y="1773697"/>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db.emp.find({$or: [{job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'salesman</a:t>
            </a:r>
            <a:r>
              <a:rPr lang="en-US" sz="2200" dirty="0">
                <a:solidFill>
                  <a:srgbClr val="FC6F0D"/>
                </a:solidFill>
                <a:latin typeface="Calibri" panose="020F0502020204030204" pitchFamily="34" charset="0"/>
                <a:cs typeface="Calibri" panose="020F0502020204030204" pitchFamily="34" charset="0"/>
              </a:rPr>
              <a:t>'}]})</a:t>
            </a:r>
          </a:p>
        </p:txBody>
      </p:sp>
      <p:sp>
        <p:nvSpPr>
          <p:cNvPr id="7" name="Rectangle 6"/>
          <p:cNvSpPr/>
          <p:nvPr/>
        </p:nvSpPr>
        <p:spPr>
          <a:xfrm>
            <a:off x="108856" y="3607713"/>
            <a:ext cx="88560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p14="http://schemas.microsoft.com/office/powerpoint/2010/main" val="12366513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list databases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858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database </a:t>
            </a:r>
          </a:p>
        </p:txBody>
      </p:sp>
      <p:sp>
        <p:nvSpPr>
          <p:cNvPr id="7" name="Rectangle 6"/>
          <p:cNvSpPr/>
          <p:nvPr/>
        </p:nvSpPr>
        <p:spPr>
          <a:xfrm>
            <a:off x="149188" y="762000"/>
            <a:ext cx="8845624" cy="369332"/>
          </a:xfrm>
          <a:prstGeom prst="rect">
            <a:avLst/>
          </a:prstGeom>
        </p:spPr>
        <p:txBody>
          <a:bodyPr wrap="square">
            <a:spAutoFit/>
          </a:bodyPr>
          <a:lstStyle/>
          <a:p>
            <a:r>
              <a:rPr lang="en-US" dirty="0"/>
              <a:t>Print a list of all databases on the </a:t>
            </a:r>
            <a:r>
              <a:rPr lang="en-US" dirty="0" smtClean="0"/>
              <a:t>server.</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9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a:t>
            </a:r>
            <a:r>
              <a:rPr lang="en-US" dirty="0" smtClean="0">
                <a:solidFill>
                  <a:srgbClr val="049DC8"/>
                </a:solidFill>
                <a:latin typeface="Consolas" panose="020B0609020204030204" pitchFamily="49" charset="0"/>
                <a:cs typeface="Calibri" panose="020F0502020204030204" pitchFamily="34" charset="0"/>
              </a:rPr>
              <a:t> { dbs | databases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9188" y="1835382"/>
            <a:ext cx="8551223"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dbs</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show databases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Returns: </a:t>
            </a:r>
            <a:r>
              <a:rPr lang="en-US" sz="2200" dirty="0" smtClean="0">
                <a:solidFill>
                  <a:srgbClr val="00B050"/>
                </a:solidFill>
                <a:latin typeface="Calibri" panose="020F0502020204030204" pitchFamily="34" charset="0"/>
                <a:cs typeface="Calibri" panose="020F0502020204030204" pitchFamily="34" charset="0"/>
              </a:rPr>
              <a:t>all database </a:t>
            </a:r>
            <a:r>
              <a:rPr lang="en-US" sz="2200" dirty="0">
                <a:solidFill>
                  <a:srgbClr val="00B050"/>
                </a:solidFill>
                <a:latin typeface="Calibri" panose="020F0502020204030204" pitchFamily="34" charset="0"/>
                <a:cs typeface="Calibri" panose="020F0502020204030204" pitchFamily="34" charset="0"/>
              </a:rPr>
              <a:t>name.</a:t>
            </a:r>
            <a:endParaRPr lang="en-US" sz="2200" dirty="0" smtClean="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49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49188" y="3787047"/>
            <a:ext cx="8610600"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a:t>
            </a:r>
          </a:p>
          <a:p>
            <a:r>
              <a:rPr lang="en-US" sz="2200" dirty="0" smtClean="0">
                <a:solidFill>
                  <a:srgbClr val="FC6F0D"/>
                </a:solidFill>
                <a:latin typeface="Calibri" panose="020F0502020204030204" pitchFamily="34" charset="0"/>
                <a:cs typeface="Calibri" panose="020F0502020204030204" pitchFamily="34" charset="0"/>
              </a:rPr>
              <a:t>db.getName()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 </a:t>
            </a:r>
            <a:r>
              <a:rPr lang="en-US" sz="2200" dirty="0">
                <a:solidFill>
                  <a:srgbClr val="00B050"/>
                </a:solidFill>
                <a:latin typeface="Calibri" panose="020F0502020204030204" pitchFamily="34" charset="0"/>
                <a:cs typeface="Calibri" panose="020F0502020204030204" pitchFamily="34" charset="0"/>
              </a:rPr>
              <a:t>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use database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
        <p:nvSpPr>
          <p:cNvPr id="4" name="Rectangle 3"/>
          <p:cNvSpPr/>
          <p:nvPr/>
        </p:nvSpPr>
        <p:spPr>
          <a:xfrm>
            <a:off x="152400" y="76200"/>
            <a:ext cx="4572000" cy="1200329"/>
          </a:xfrm>
          <a:prstGeom prst="rect">
            <a:avLst/>
          </a:prstGeom>
        </p:spPr>
        <p:txBody>
          <a:bodyPr>
            <a:spAutoFit/>
          </a:bodyPr>
          <a:lstStyle/>
          <a:p>
            <a:pPr algn="just"/>
            <a:r>
              <a:rPr lang="en-US" dirty="0">
                <a:solidFill>
                  <a:srgbClr val="FF8C00"/>
                </a:solidFill>
                <a:latin typeface="Arial" panose="020B0604020202020204" pitchFamily="34" charset="0"/>
              </a:rPr>
              <a:t>To access an element of an array by the zero-based index position, concatenate the array name with the dot (.) and zero-based index position, and enclose in quotes</a:t>
            </a:r>
            <a:endParaRPr lang="en-US" dirty="0">
              <a:solidFill>
                <a:srgbClr val="FF8C00"/>
              </a:solidFill>
            </a:endParaRPr>
          </a:p>
        </p:txBody>
      </p:sp>
    </p:spTree>
    <p:extLst>
      <p:ext uri="{BB962C8B-B14F-4D97-AF65-F5344CB8AC3E}">
        <p14:creationId xmlns:p14="http://schemas.microsoft.com/office/powerpoint/2010/main" val="2907334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49188" y="762000"/>
            <a:ext cx="8845624" cy="646331"/>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287977" y="2560766"/>
            <a:ext cx="85512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p14="http://schemas.microsoft.com/office/powerpoint/2010/main" val="13897597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mongoimport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829879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--file&gt;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mongoimport  </a:t>
            </a:r>
            <a:r>
              <a:rPr lang="fr-FR" sz="2200" dirty="0">
                <a:solidFill>
                  <a:srgbClr val="FC6F0D"/>
                </a:solidFill>
                <a:latin typeface="Calibri" panose="020F0502020204030204" pitchFamily="34" charset="0"/>
                <a:cs typeface="Calibri" panose="020F0502020204030204" pitchFamily="34" charset="0"/>
              </a:rPr>
              <a:t>--host </a:t>
            </a:r>
            <a:r>
              <a:rPr lang="fr-FR" sz="2200" dirty="0" smtClean="0">
                <a:solidFill>
                  <a:srgbClr val="FC6F0D"/>
                </a:solidFill>
                <a:latin typeface="Calibri" panose="020F0502020204030204" pitchFamily="34" charset="0"/>
                <a:cs typeface="Calibri" panose="020F0502020204030204" pitchFamily="34" charset="0"/>
              </a:rPr>
              <a:t>192.168.0.3 </a:t>
            </a:r>
            <a:r>
              <a:rPr lang="fr-FR" sz="2200" dirty="0">
                <a:solidFill>
                  <a:srgbClr val="FC6F0D"/>
                </a:solidFill>
                <a:latin typeface="Calibri" panose="020F0502020204030204" pitchFamily="34" charset="0"/>
                <a:cs typeface="Calibri" panose="020F0502020204030204" pitchFamily="34" charset="0"/>
              </a:rPr>
              <a:t>--port 27017  --db </a:t>
            </a:r>
            <a:r>
              <a:rPr lang="fr-FR" sz="2200" dirty="0" smtClean="0">
                <a:solidFill>
                  <a:srgbClr val="FC6F0D"/>
                </a:solidFill>
                <a:latin typeface="Calibri" panose="020F0502020204030204" pitchFamily="34" charset="0"/>
                <a:cs typeface="Calibri" panose="020F0502020204030204" pitchFamily="34" charset="0"/>
              </a:rPr>
              <a:t>db1 </a:t>
            </a:r>
            <a:r>
              <a:rPr lang="fr-FR" sz="2200" dirty="0">
                <a:solidFill>
                  <a:srgbClr val="FC6F0D"/>
                </a:solidFill>
                <a:latin typeface="Calibri" panose="020F0502020204030204" pitchFamily="34" charset="0"/>
                <a:cs typeface="Calibri" panose="020F0502020204030204" pitchFamily="34" charset="0"/>
              </a:rPr>
              <a:t>--collection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file </a:t>
            </a:r>
            <a:r>
              <a:rPr lang="fr-FR" sz="2200" dirty="0" smtClean="0">
                <a:solidFill>
                  <a:srgbClr val="FC6F0D"/>
                </a:solidFill>
                <a:latin typeface="Calibri" panose="020F0502020204030204" pitchFamily="34" charset="0"/>
                <a:cs typeface="Calibri" panose="020F0502020204030204" pitchFamily="34" charset="0"/>
              </a:rPr>
              <a:t>"d:\emp.json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41805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mongoexport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690715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49188" y="762000"/>
            <a:ext cx="8845624" cy="646331"/>
          </a:xfrm>
          <a:prstGeom prst="rect">
            <a:avLst/>
          </a:prstGeom>
        </p:spPr>
        <p:txBody>
          <a:bodyPr wrap="square">
            <a:spAutoFit/>
          </a:bodyPr>
          <a:lstStyle/>
          <a:p>
            <a:r>
              <a:rPr lang="en-US" b="1" i="1" dirty="0">
                <a:solidFill>
                  <a:srgbClr val="036883"/>
                </a:solidFill>
              </a:rPr>
              <a:t>mongoexport</a:t>
            </a:r>
            <a:r>
              <a:rPr lang="en-US" dirty="0"/>
              <a:t> is a utility that produces a JSON or CSV export of data stored in a MongoDB instance.</a:t>
            </a:r>
            <a:r>
              <a:rPr lang="en-IN" dirty="0" smtClean="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mongoexport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--out &gt;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mongoexport  </a:t>
            </a:r>
            <a:r>
              <a:rPr lang="fr-FR" sz="2200" dirty="0">
                <a:solidFill>
                  <a:srgbClr val="FC6F0D"/>
                </a:solidFill>
                <a:latin typeface="Calibri" panose="020F0502020204030204" pitchFamily="34" charset="0"/>
                <a:cs typeface="Calibri" panose="020F0502020204030204" pitchFamily="34" charset="0"/>
              </a:rPr>
              <a:t>--host "192.168.0.3" --port 27017  --db "db1" --collection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out </a:t>
            </a:r>
            <a:r>
              <a:rPr lang="fr-FR" sz="2200" dirty="0" smtClean="0">
                <a:solidFill>
                  <a:srgbClr val="FC6F0D"/>
                </a:solidFill>
                <a:latin typeface="Calibri" panose="020F0502020204030204" pitchFamily="34" charset="0"/>
                <a:cs typeface="Calibri" panose="020F0502020204030204" pitchFamily="34" charset="0"/>
              </a:rPr>
              <a:t>"d:\e.json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57396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new 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8911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NoSQL</a:t>
            </a:r>
            <a:endParaRPr lang="en-US" dirty="0"/>
          </a:p>
        </p:txBody>
      </p:sp>
      <p:sp>
        <p:nvSpPr>
          <p:cNvPr id="3" name="Rectangle 2"/>
          <p:cNvSpPr/>
          <p:nvPr/>
        </p:nvSpPr>
        <p:spPr>
          <a:xfrm>
            <a:off x="609600" y="2895600"/>
            <a:ext cx="7924800" cy="646331"/>
          </a:xfrm>
          <a:prstGeom prst="rect">
            <a:avLst/>
          </a:prstGeom>
          <a:solidFill>
            <a:schemeClr val="accent6">
              <a:lumMod val="20000"/>
              <a:lumOff val="80000"/>
            </a:schemeClr>
          </a:solidFill>
        </p:spPr>
        <p:txBody>
          <a:bodyPr wrap="square">
            <a:spAutoFit/>
          </a:bodyPr>
          <a:lstStyle/>
          <a:p>
            <a:r>
              <a:rPr lang="en-US" b="1" dirty="0">
                <a:solidFill>
                  <a:srgbClr val="222222"/>
                </a:solidFill>
                <a:latin typeface="arial" panose="020B0604020202020204" pitchFamily="34" charset="0"/>
              </a:rPr>
              <a:t>NoSQL</a:t>
            </a:r>
            <a:r>
              <a:rPr lang="en-US" dirty="0">
                <a:solidFill>
                  <a:srgbClr val="222222"/>
                </a:solidFill>
                <a:latin typeface="arial" panose="020B0604020202020204" pitchFamily="34" charset="0"/>
              </a:rPr>
              <a:t> database are primarily called as </a:t>
            </a:r>
            <a:r>
              <a:rPr lang="en-US" dirty="0" smtClean="0">
                <a:solidFill>
                  <a:srgbClr val="222222"/>
                </a:solidFill>
                <a:latin typeface="arial" panose="020B0604020202020204" pitchFamily="34" charset="0"/>
              </a:rPr>
              <a:t>non-relational database. </a:t>
            </a:r>
            <a:r>
              <a:rPr lang="en-US" dirty="0"/>
              <a:t>MongoDB is Scalable, open-source, high-perform, document-oriented database</a:t>
            </a:r>
            <a:r>
              <a:rPr lang="en-US" dirty="0" smtClean="0"/>
              <a:t>.</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var variable_name = new Date()</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Date()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091314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db.getCollection ()</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44951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name</a:t>
            </a:r>
            <a:r>
              <a:rPr lang="en-US" dirty="0">
                <a:solidFill>
                  <a:srgbClr val="049DC8"/>
                </a:solidFill>
                <a:latin typeface="Consolas" panose="020B0609020204030204" pitchFamily="49" charset="0"/>
                <a:cs typeface="Calibri" panose="020F0502020204030204" pitchFamily="34" charset="0"/>
              </a:rPr>
              <a:t>')</a:t>
            </a:r>
          </a:p>
        </p:txBody>
      </p:sp>
      <p:sp>
        <p:nvSpPr>
          <p:cNvPr id="2" name="Rectangle 1"/>
          <p:cNvSpPr/>
          <p:nvPr/>
        </p:nvSpPr>
        <p:spPr>
          <a:xfrm>
            <a:off x="149188" y="2438400"/>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p14="http://schemas.microsoft.com/office/powerpoint/2010/main" val="37392395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323673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4384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collection</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db.getCollectionNames</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db.createCollection()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289700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76200" y="762000"/>
            <a:ext cx="8994812" cy="1477328"/>
          </a:xfrm>
          <a:prstGeom prst="rect">
            <a:avLst/>
          </a:prstGeom>
        </p:spPr>
        <p:txBody>
          <a:bodyPr wrap="square">
            <a:spAutoFit/>
          </a:bodyPr>
          <a:lstStyle/>
          <a:p>
            <a:r>
              <a:rPr lang="en-IN" b="1" i="1" dirty="0">
                <a:solidFill>
                  <a:srgbClr val="036883"/>
                </a:solidFill>
              </a:rPr>
              <a:t>Capped</a:t>
            </a:r>
            <a:r>
              <a:rPr lang="en-IN" dirty="0"/>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rPr>
              <a:t>MongoDB removes older documents if a collection reaches the maximum size limit before it reaches the maximum document count. </a:t>
            </a:r>
          </a:p>
        </p:txBody>
      </p:sp>
      <p:sp>
        <p:nvSpPr>
          <p:cNvPr id="8" name="Rectangle 7"/>
          <p:cNvSpPr/>
          <p:nvPr/>
        </p:nvSpPr>
        <p:spPr>
          <a:xfrm>
            <a:off x="149188" y="2472614"/>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a:t>
            </a:r>
            <a:r>
              <a:rPr lang="en-IN" dirty="0" smtClean="0">
                <a:solidFill>
                  <a:srgbClr val="049DC8"/>
                </a:solidFill>
                <a:latin typeface="Consolas" panose="020B0609020204030204" pitchFamily="49" charset="0"/>
                <a:cs typeface="Calibri" panose="020F0502020204030204" pitchFamily="34" charset="0"/>
              </a:rPr>
              <a:t>{ options1</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options2, ... })</a:t>
            </a:r>
            <a:endParaRPr lang="en-IN"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76200" y="4419600"/>
            <a:ext cx="8994812" cy="1169551"/>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db.createCollection("log</a:t>
            </a:r>
            <a:r>
              <a:rPr lang="en-IN" sz="2200" dirty="0" smtClean="0">
                <a:solidFill>
                  <a:srgbClr val="FC6F0D"/>
                </a:solidFill>
                <a:latin typeface="Calibri" panose="020F0502020204030204" pitchFamily="34" charset="0"/>
                <a:cs typeface="Calibri" panose="020F0502020204030204" pitchFamily="34" charset="0"/>
              </a:rPr>
              <a:t>");</a:t>
            </a:r>
          </a:p>
          <a:p>
            <a:endParaRPr lang="en-IN" sz="800" dirty="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db.createCollection("log", </a:t>
            </a:r>
            <a:r>
              <a:rPr lang="en-IN" sz="2200" dirty="0" smtClean="0">
                <a:solidFill>
                  <a:srgbClr val="FC6F0D"/>
                </a:solidFill>
                <a:latin typeface="Calibri" panose="020F0502020204030204" pitchFamily="34" charset="0"/>
                <a:cs typeface="Calibri" panose="020F0502020204030204" pitchFamily="34" charset="0"/>
              </a:rPr>
              <a:t>{ capped:true</a:t>
            </a:r>
            <a:r>
              <a:rPr lang="en-IN" sz="2200" dirty="0">
                <a:solidFill>
                  <a:srgbClr val="FC6F0D"/>
                </a:solidFill>
                <a:latin typeface="Calibri" panose="020F0502020204030204" pitchFamily="34" charset="0"/>
                <a:cs typeface="Calibri" panose="020F0502020204030204" pitchFamily="34" charset="0"/>
              </a:rPr>
              <a:t>, size:1, max:2});  </a:t>
            </a:r>
            <a:r>
              <a:rPr lang="en-IN" sz="2200" dirty="0" smtClean="0">
                <a:solidFill>
                  <a:srgbClr val="FC6F0D"/>
                </a:solidFill>
                <a:latin typeface="Calibri" panose="020F0502020204030204" pitchFamily="34" charset="0"/>
                <a:cs typeface="Calibri" panose="020F0502020204030204" pitchFamily="34" charset="0"/>
              </a:rPr>
              <a:t>  </a:t>
            </a:r>
            <a:r>
              <a:rPr lang="en-IN" dirty="0" smtClean="0">
                <a:solidFill>
                  <a:srgbClr val="00B050"/>
                </a:solidFill>
                <a:latin typeface="Calibri" panose="020F0502020204030204" pitchFamily="34" charset="0"/>
                <a:cs typeface="Calibri" panose="020F0502020204030204" pitchFamily="34" charset="0"/>
              </a:rPr>
              <a:t>// </a:t>
            </a:r>
            <a:r>
              <a:rPr lang="en-IN" dirty="0">
                <a:solidFill>
                  <a:srgbClr val="00B050"/>
                </a:solidFill>
                <a:latin typeface="Calibri" panose="020F0502020204030204" pitchFamily="34" charset="0"/>
                <a:cs typeface="Calibri" panose="020F0502020204030204" pitchFamily="34" charset="0"/>
              </a:rPr>
              <a:t>This command creates a collection named log with a maximum size of </a:t>
            </a:r>
            <a:r>
              <a:rPr lang="en-IN" dirty="0" smtClean="0">
                <a:solidFill>
                  <a:srgbClr val="00B050"/>
                </a:solidFill>
                <a:latin typeface="Calibri" panose="020F0502020204030204" pitchFamily="34" charset="0"/>
                <a:cs typeface="Calibri" panose="020F0502020204030204" pitchFamily="34" charset="0"/>
              </a:rPr>
              <a:t>1 byte </a:t>
            </a:r>
            <a:r>
              <a:rPr lang="en-IN" dirty="0">
                <a:solidFill>
                  <a:srgbClr val="00B050"/>
                </a:solidFill>
                <a:latin typeface="Calibri" panose="020F0502020204030204" pitchFamily="34" charset="0"/>
                <a:cs typeface="Calibri" panose="020F0502020204030204" pitchFamily="34" charset="0"/>
              </a:rPr>
              <a:t>and a maximum of </a:t>
            </a:r>
            <a:r>
              <a:rPr lang="en-IN" dirty="0" smtClean="0">
                <a:solidFill>
                  <a:srgbClr val="00B050"/>
                </a:solidFill>
                <a:latin typeface="Calibri" panose="020F0502020204030204" pitchFamily="34" charset="0"/>
                <a:cs typeface="Calibri" panose="020F0502020204030204" pitchFamily="34" charset="0"/>
              </a:rPr>
              <a:t>2 documents</a:t>
            </a:r>
            <a:r>
              <a:rPr lang="en-IN" dirty="0">
                <a:solidFill>
                  <a:srgbClr val="00B050"/>
                </a:solidFill>
                <a:latin typeface="Calibri" panose="020F0502020204030204" pitchFamily="34" charset="0"/>
                <a:cs typeface="Calibri" panose="020F0502020204030204" pitchFamily="34" charset="0"/>
              </a:rPr>
              <a:t>.</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47208" y="2943761"/>
            <a:ext cx="8768191" cy="1323439"/>
          </a:xfrm>
          <a:prstGeom prst="rect">
            <a:avLst/>
          </a:prstGeom>
        </p:spPr>
        <p:txBody>
          <a:bodyPr wrap="square">
            <a:spAutoFit/>
          </a:bodyPr>
          <a:lstStyle/>
          <a:p>
            <a:r>
              <a:rPr lang="en-US" dirty="0"/>
              <a:t>The options document contains the following fields</a:t>
            </a:r>
            <a:r>
              <a:rPr lang="en-US" dirty="0" smtClean="0"/>
              <a:t>:</a:t>
            </a:r>
          </a:p>
          <a:p>
            <a:endParaRPr lang="en-US" sz="800" dirty="0" smtClean="0"/>
          </a:p>
          <a:p>
            <a:pPr marL="285750" indent="-285750">
              <a:buFont typeface="Arial" panose="020B0604020202020204" pitchFamily="34" charset="0"/>
              <a:buChar char="•"/>
            </a:pPr>
            <a:r>
              <a:rPr lang="en-US" dirty="0">
                <a:solidFill>
                  <a:srgbClr val="036883"/>
                </a:solidFill>
              </a:rPr>
              <a:t>c</a:t>
            </a:r>
            <a:r>
              <a:rPr lang="en-US" dirty="0" smtClean="0">
                <a:solidFill>
                  <a:srgbClr val="036883"/>
                </a:solidFill>
              </a:rPr>
              <a:t>apped : boolean</a:t>
            </a:r>
            <a:endParaRPr lang="en-US" dirty="0">
              <a:solidFill>
                <a:srgbClr val="036883"/>
              </a:solidFill>
            </a:endParaRPr>
          </a:p>
          <a:p>
            <a:pPr marL="285750" indent="-285750">
              <a:buFont typeface="Arial" panose="020B0604020202020204" pitchFamily="34" charset="0"/>
              <a:buChar char="•"/>
            </a:pPr>
            <a:r>
              <a:rPr lang="en-US" dirty="0" smtClean="0">
                <a:solidFill>
                  <a:srgbClr val="036883"/>
                </a:solidFill>
              </a:rPr>
              <a:t>size : number</a:t>
            </a:r>
            <a:endParaRPr lang="en-US" dirty="0">
              <a:solidFill>
                <a:srgbClr val="036883"/>
              </a:solidFill>
            </a:endParaRPr>
          </a:p>
          <a:p>
            <a:pPr marL="285750" indent="-285750">
              <a:buFont typeface="Arial" panose="020B0604020202020204" pitchFamily="34" charset="0"/>
              <a:buChar char="•"/>
            </a:pPr>
            <a:r>
              <a:rPr lang="en-US" dirty="0">
                <a:solidFill>
                  <a:srgbClr val="036883"/>
                </a:solidFill>
              </a:rPr>
              <a:t>max </a:t>
            </a:r>
            <a:r>
              <a:rPr lang="en-US" dirty="0" smtClean="0">
                <a:solidFill>
                  <a:srgbClr val="036883"/>
                </a:solidFill>
              </a:rPr>
              <a:t>: number</a:t>
            </a:r>
            <a:endParaRPr lang="en-US" dirty="0">
              <a:solidFill>
                <a:srgbClr val="036883"/>
              </a:solidFill>
            </a:endParaRPr>
          </a:p>
        </p:txBody>
      </p:sp>
    </p:spTree>
    <p:extLst>
      <p:ext uri="{BB962C8B-B14F-4D97-AF65-F5344CB8AC3E}">
        <p14:creationId xmlns:p14="http://schemas.microsoft.com/office/powerpoint/2010/main" val="23991515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 access another database without switching databases.</a:t>
            </a:r>
            <a:endParaRPr lang="en-US" dirty="0"/>
          </a:p>
        </p:txBody>
      </p:sp>
    </p:spTree>
    <p:extLst>
      <p:ext uri="{BB962C8B-B14F-4D97-AF65-F5344CB8AC3E}">
        <p14:creationId xmlns:p14="http://schemas.microsoft.com/office/powerpoint/2010/main" val="27909430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76200" y="762000"/>
            <a:ext cx="8994812" cy="646331"/>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49188" y="1535668"/>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db.getSiblingDB(&lt;database&gt;)</a:t>
            </a:r>
          </a:p>
        </p:txBody>
      </p:sp>
      <p:sp>
        <p:nvSpPr>
          <p:cNvPr id="2" name="Rectangle 1"/>
          <p:cNvSpPr/>
          <p:nvPr/>
        </p:nvSpPr>
        <p:spPr>
          <a:xfrm>
            <a:off x="149188" y="20993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db.getSiblingDB('db1').getCollectionNames();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022697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a:t>
            </a:r>
            <a:r>
              <a:rPr lang="en-IN" sz="3200" b="1" i="1" dirty="0" smtClean="0">
                <a:solidFill>
                  <a:srgbClr val="FFFF00"/>
                </a:solidFill>
                <a:latin typeface="Arial" pitchFamily="34" charset="0"/>
                <a:cs typeface="Arial" pitchFamily="34" charset="0"/>
              </a:rPr>
              <a:t>Database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862548"/>
            <a:ext cx="8845624" cy="3785652"/>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NoSQL databases are document based, key-value pairs, or wide-column stores. This means that SQL databases represent data in form of tables which consists of n number of rows of data whereas NoSQL databases are the collection of key-value pair, documents, or wide-column stores which do not have standard schema definitions</a:t>
            </a:r>
            <a:r>
              <a:rPr lang="en-US" dirty="0" smtClean="0">
                <a:solidFill>
                  <a:srgbClr val="036883"/>
                </a:solidFill>
              </a:rPr>
              <a:t>.</a:t>
            </a:r>
          </a:p>
          <a:p>
            <a:pPr marL="285750" indent="-285750">
              <a:buFont typeface="Arial" panose="020B0604020202020204" pitchFamily="34" charset="0"/>
              <a:buChar char="•"/>
            </a:pPr>
            <a:endParaRPr lang="en-US" sz="800" dirty="0" smtClean="0">
              <a:solidFill>
                <a:srgbClr val="036883"/>
              </a:solidFill>
            </a:endParaRPr>
          </a:p>
          <a:p>
            <a:pPr marL="285750" indent="-285750">
              <a:buFont typeface="Arial" panose="020B0604020202020204" pitchFamily="34" charset="0"/>
              <a:buChar char="•"/>
            </a:pPr>
            <a:r>
              <a:rPr lang="en-US" dirty="0">
                <a:solidFill>
                  <a:srgbClr val="036883"/>
                </a:solidFill>
              </a:rPr>
              <a:t>SQL databases have predefined schema whereas NoSQL databases have dynamic schema for unstructured data</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are vertically scalable whereas the NoSQL databases are horizontally scalable</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uses SQL ( structured query language ) for defining and manipulating the data. In NoSQL database, queries are focused on collection of documents</a:t>
            </a:r>
            <a:r>
              <a:rPr lang="en-US" dirty="0" smtClean="0">
                <a:solidFill>
                  <a:srgbClr val="036883"/>
                </a:solidFill>
              </a:rPr>
              <a:t>.</a:t>
            </a:r>
            <a:endParaRPr lang="en-IN" dirty="0">
              <a:solidFill>
                <a:srgbClr val="036883"/>
              </a:solidFill>
            </a:endParaRP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76200" y="762000"/>
            <a:ext cx="8994812" cy="369332"/>
          </a:xfrm>
          <a:prstGeom prst="rect">
            <a:avLst/>
          </a:prstGeom>
        </p:spPr>
        <p:txBody>
          <a:bodyPr wrap="square">
            <a:spAutoFit/>
          </a:bodyPr>
          <a:lstStyle/>
          <a:p>
            <a:r>
              <a:rPr lang="en-US" dirty="0"/>
              <a:t>Returns true if the collection is a capped collection, otherwise returns false.</a:t>
            </a:r>
            <a:r>
              <a:rPr lang="en-IN" dirty="0"/>
              <a:t> </a:t>
            </a:r>
          </a:p>
        </p:txBody>
      </p:sp>
      <p:sp>
        <p:nvSpPr>
          <p:cNvPr id="8" name="Rectangle 7"/>
          <p:cNvSpPr/>
          <p:nvPr/>
        </p:nvSpPr>
        <p:spPr>
          <a:xfrm>
            <a:off x="149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49188" y="2099386"/>
            <a:ext cx="8845624" cy="430887"/>
          </a:xfrm>
          <a:prstGeom prst="rect">
            <a:avLst/>
          </a:prstGeom>
        </p:spPr>
        <p:txBody>
          <a:bodyPr wrap="square">
            <a:spAutoFit/>
          </a:bodyPr>
          <a:lstStyle/>
          <a:p>
            <a:r>
              <a:rPr lang="en-IN" sz="2200" dirty="0" smtClean="0">
                <a:solidFill>
                  <a:srgbClr val="FC6F0D"/>
                </a:solidFill>
                <a:latin typeface="Calibri" panose="020F0502020204030204" pitchFamily="34" charset="0"/>
                <a:cs typeface="Calibri" panose="020F0502020204030204" pitchFamily="34" charset="0"/>
              </a:rPr>
              <a:t>db.log.isCapped();</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47726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142020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db.emp.renameCollection</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'e</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 false);</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
        <p:nvSpPr>
          <p:cNvPr id="4" name="Rectangle 3"/>
          <p:cNvSpPr/>
          <p:nvPr/>
        </p:nvSpPr>
        <p:spPr>
          <a:xfrm>
            <a:off x="164032" y="3048000"/>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35406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db.emp.drop();</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db.collection.find()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
        <p:nvSpPr>
          <p:cNvPr id="4" name="Rectangle 3"/>
          <p:cNvSpPr/>
          <p:nvPr/>
        </p:nvSpPr>
        <p:spPr>
          <a:xfrm>
            <a:off x="419100" y="36783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20. The mongo shell will prompt the user to “Type it” to continue iterating the next 20 results.</a:t>
            </a:r>
          </a:p>
        </p:txBody>
      </p:sp>
      <p:sp>
        <p:nvSpPr>
          <p:cNvPr id="6" name="Rectangle 5"/>
          <p:cNvSpPr/>
          <p:nvPr/>
        </p:nvSpPr>
        <p:spPr>
          <a:xfrm>
            <a:off x="397329" y="152400"/>
            <a:ext cx="8305800" cy="830997"/>
          </a:xfrm>
          <a:prstGeom prst="rect">
            <a:avLst/>
          </a:prstGeom>
        </p:spPr>
        <p:txBody>
          <a:bodyPr wrap="square">
            <a:spAutoFit/>
          </a:bodyPr>
          <a:lstStyle/>
          <a:p>
            <a:r>
              <a:rPr lang="en-US" sz="2000" u="sng" dirty="0" smtClean="0">
                <a:solidFill>
                  <a:srgbClr val="0070C0"/>
                </a:solidFill>
              </a:rPr>
              <a:t>Method</a:t>
            </a:r>
          </a:p>
          <a:p>
            <a:endParaRPr lang="en-US" sz="800" dirty="0" smtClean="0">
              <a:solidFill>
                <a:srgbClr val="DEB887"/>
              </a:solidFill>
            </a:endParaRPr>
          </a:p>
          <a:p>
            <a:r>
              <a:rPr lang="en-US" sz="2000" dirty="0" smtClean="0">
                <a:solidFill>
                  <a:srgbClr val="FF5A36"/>
                </a:solidFill>
              </a:rPr>
              <a:t>.</a:t>
            </a:r>
            <a:r>
              <a:rPr lang="en-US" sz="2000" dirty="0">
                <a:solidFill>
                  <a:srgbClr val="FF5A36"/>
                </a:solidFill>
              </a:rPr>
              <a:t>pretty()</a:t>
            </a:r>
          </a:p>
        </p:txBody>
      </p:sp>
    </p:spTree>
    <p:extLst>
      <p:ext uri="{BB962C8B-B14F-4D97-AF65-F5344CB8AC3E}">
        <p14:creationId xmlns:p14="http://schemas.microsoft.com/office/powerpoint/2010/main" val="3237465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1563469"/>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78876" y="2535217"/>
            <a:ext cx="8845624" cy="1477328"/>
          </a:xfrm>
          <a:prstGeom prst="rect">
            <a:avLst/>
          </a:prstGeom>
        </p:spPr>
        <p:txBody>
          <a:bodyPr wrap="square">
            <a:spAutoFit/>
          </a:bodyPr>
          <a:lstStyle/>
          <a:p>
            <a:r>
              <a:rPr lang="en-US" b="1" i="1" dirty="0">
                <a:solidFill>
                  <a:srgbClr val="036883"/>
                </a:solidFill>
              </a:rPr>
              <a:t>query</a:t>
            </a:r>
            <a:r>
              <a:rPr lang="en-US" dirty="0" smtClean="0"/>
              <a:t>: Specifies </a:t>
            </a:r>
            <a:r>
              <a:rPr lang="en-US" dirty="0"/>
              <a:t>selection filter using query operators. To return all documents in a collection, omit this parameter or pass an empty document ({}).</a:t>
            </a:r>
          </a:p>
          <a:p>
            <a:endParaRPr lang="en-US" dirty="0"/>
          </a:p>
          <a:p>
            <a:r>
              <a:rPr lang="en-US" b="1" i="1" dirty="0">
                <a:solidFill>
                  <a:srgbClr val="036883"/>
                </a:solidFill>
              </a:rPr>
              <a:t>projection</a:t>
            </a:r>
            <a:r>
              <a:rPr lang="en-US" dirty="0" smtClean="0"/>
              <a:t>: Specifies </a:t>
            </a:r>
            <a:r>
              <a:rPr lang="en-US" dirty="0"/>
              <a:t>the fields to return in the documents that match the query filter. To return all fields in the matching documents, omit this parameter.</a:t>
            </a:r>
          </a:p>
        </p:txBody>
      </p:sp>
      <p:sp>
        <p:nvSpPr>
          <p:cNvPr id="12" name="Rectangle 11"/>
          <p:cNvSpPr/>
          <p:nvPr/>
        </p:nvSpPr>
        <p:spPr>
          <a:xfrm>
            <a:off x="178876" y="4226831"/>
            <a:ext cx="1210588" cy="369332"/>
          </a:xfrm>
          <a:prstGeom prst="rect">
            <a:avLst/>
          </a:prstGeom>
        </p:spPr>
        <p:txBody>
          <a:bodyPr wrap="none">
            <a:spAutoFit/>
          </a:bodyPr>
          <a:lstStyle/>
          <a:p>
            <a:r>
              <a:rPr lang="en-US" dirty="0" smtClean="0">
                <a:solidFill>
                  <a:srgbClr val="C00000"/>
                </a:solidFill>
              </a:rPr>
              <a:t>Projection</a:t>
            </a:r>
            <a:endParaRPr lang="en-US" dirty="0">
              <a:solidFill>
                <a:srgbClr val="C00000"/>
              </a:solidFill>
            </a:endParaRPr>
          </a:p>
        </p:txBody>
      </p:sp>
      <p:sp>
        <p:nvSpPr>
          <p:cNvPr id="13" name="Rectangle 12"/>
          <p:cNvSpPr/>
          <p:nvPr/>
        </p:nvSpPr>
        <p:spPr>
          <a:xfrm>
            <a:off x="178876" y="4625783"/>
            <a:ext cx="5250155"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73928" y="5096470"/>
            <a:ext cx="8820884"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4888676" y="619526"/>
            <a:ext cx="4219700" cy="877163"/>
          </a:xfrm>
          <a:prstGeom prst="rect">
            <a:avLst/>
          </a:prstGeom>
          <a:solidFill>
            <a:srgbClr val="90E183"/>
          </a:solidFill>
        </p:spPr>
        <p:txBody>
          <a:bodyPr wrap="square">
            <a:spAutoFit/>
          </a:bodyPr>
          <a:lstStyle/>
          <a:p>
            <a:r>
              <a:rPr lang="en-US" sz="1700" dirty="0">
                <a:solidFill>
                  <a:schemeClr val="bg2">
                    <a:lumMod val="25000"/>
                  </a:schemeClr>
                </a:solidFill>
              </a:rPr>
              <a:t>A projection cannot contain both include and exclude specifications, except for the exclusion of the _id field. </a:t>
            </a:r>
          </a:p>
        </p:txBody>
      </p:sp>
    </p:spTree>
    <p:extLst>
      <p:ext uri="{BB962C8B-B14F-4D97-AF65-F5344CB8AC3E}">
        <p14:creationId xmlns:p14="http://schemas.microsoft.com/office/powerpoint/2010/main" val="63988722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177296"/>
            <a:ext cx="8845624" cy="412420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 ['emp'].find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'emp</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).find();</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db.getSiblingDB('db1').getCollection('emp').find();</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({job: 'manager'})</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 </a:t>
            </a:r>
            <a:r>
              <a:rPr lang="en-US" sz="2200" dirty="0" smtClean="0">
                <a:solidFill>
                  <a:srgbClr val="FC6F0D"/>
                </a:solidFill>
                <a:latin typeface="Calibri" panose="020F0502020204030204" pitchFamily="34" charset="0"/>
                <a:cs typeface="Calibri" panose="020F0502020204030204" pitchFamily="34" charset="0"/>
              </a:rPr>
              <a:t>{ename:1</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job: true});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db.emp.find({sal:{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gt:4}})</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 job:true</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 </a:t>
            </a:r>
            <a:r>
              <a:rPr lang="en-US" sz="2200" dirty="0" smtClean="0">
                <a:solidFill>
                  <a:srgbClr val="FC6F0D"/>
                </a:solidFill>
                <a:latin typeface="Calibri" panose="020F0502020204030204" pitchFamily="34" charset="0"/>
                <a:cs typeface="Calibri" panose="020F0502020204030204" pitchFamily="34" charset="0"/>
              </a:rPr>
              <a:t>{_id:false, ename:true</a:t>
            </a:r>
            <a:r>
              <a:rPr lang="en-US" sz="2200" dirty="0">
                <a:solidFill>
                  <a:srgbClr val="FC6F0D"/>
                </a:solidFill>
                <a:latin typeface="Calibri" panose="020F0502020204030204" pitchFamily="34" charset="0"/>
                <a:cs typeface="Calibri" panose="020F0502020204030204" pitchFamily="34" charset="0"/>
              </a:rPr>
              <a:t>, job:true</a:t>
            </a:r>
            <a:r>
              <a:rPr lang="en-US" sz="2200" dirty="0" smtClean="0">
                <a:solidFill>
                  <a:srgbClr val="FC6F0D"/>
                </a:solidFill>
                <a:latin typeface="Calibri" panose="020F0502020204030204" pitchFamily="34" charset="0"/>
                <a:cs typeface="Calibri" panose="020F0502020204030204" pitchFamily="34" charset="0"/>
              </a:rPr>
              <a:t>})</a:t>
            </a:r>
          </a:p>
        </p:txBody>
      </p:sp>
      <p:sp>
        <p:nvSpPr>
          <p:cNvPr id="10" name="Rectangle 9"/>
          <p:cNvSpPr/>
          <p:nvPr/>
        </p:nvSpPr>
        <p:spPr>
          <a:xfrm>
            <a:off x="154136" y="1219200"/>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63521726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832318"/>
            <a:ext cx="8845624" cy="181588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()[0];</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db.emp.find()[0</a:t>
            </a:r>
            <a:r>
              <a:rPr lang="en-US" sz="2200" dirty="0" smtClean="0">
                <a:solidFill>
                  <a:srgbClr val="FC6F0D"/>
                </a:solidFill>
                <a:latin typeface="Calibri" panose="020F0502020204030204" pitchFamily="34" charset="0"/>
                <a:cs typeface="Calibri" panose="020F0502020204030204" pitchFamily="34" charset="0"/>
              </a:rPr>
              <a:t>].ename;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db.getCollection('emp').find</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149188" y="1563469"/>
            <a:ext cx="8845624"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(query, projection</a:t>
            </a:r>
            <a:r>
              <a:rPr lang="en-US" dirty="0" smtClean="0">
                <a:solidFill>
                  <a:srgbClr val="049DC8"/>
                </a:solidFill>
                <a:latin typeface="Consolas" panose="020B0609020204030204" pitchFamily="49" charset="0"/>
                <a:cs typeface="Calibri" panose="020F0502020204030204" pitchFamily="34" charset="0"/>
              </a:rPr>
              <a:t>) [&lt;index&gt; [.field]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db.collection.find(query</a:t>
            </a:r>
            <a:r>
              <a:rPr lang="en-US" dirty="0">
                <a:solidFill>
                  <a:srgbClr val="049DC8"/>
                </a:solidFill>
                <a:latin typeface="Consolas" panose="020B0609020204030204" pitchFamily="49" charset="0"/>
                <a:cs typeface="Calibri" panose="020F0502020204030204" pitchFamily="34" charset="0"/>
              </a:rPr>
              <a:t>, projection) </a:t>
            </a:r>
            <a:r>
              <a:rPr lang="en-US" dirty="0" smtClean="0">
                <a:solidFill>
                  <a:srgbClr val="049DC8"/>
                </a:solidFill>
                <a:latin typeface="Consolas" panose="020B0609020204030204" pitchFamily="49" charset="0"/>
                <a:cs typeface="Calibri" panose="020F0502020204030204" pitchFamily="34" charset="0"/>
              </a:rPr>
              <a:t>[&lt;index&gt; [.</a:t>
            </a:r>
            <a:r>
              <a:rPr lang="en-US" dirty="0">
                <a:solidFill>
                  <a:srgbClr val="049DC8"/>
                </a:solidFill>
                <a:latin typeface="Consolas" panose="020B0609020204030204" pitchFamily="49" charset="0"/>
                <a:cs typeface="Calibri" panose="020F0502020204030204" pitchFamily="34" charset="0"/>
              </a:rPr>
              <a:t>field</a:t>
            </a:r>
            <a:r>
              <a:rPr lang="en-US" dirty="0" smtClean="0">
                <a:solidFill>
                  <a:srgbClr val="049DC8"/>
                </a:solidFill>
                <a:latin typeface="Consolas" panose="020B0609020204030204" pitchFamily="49" charset="0"/>
                <a:cs typeface="Calibri" panose="020F0502020204030204" pitchFamily="34" charset="0"/>
              </a:rPr>
              <a:t>] ]</a:t>
            </a:r>
          </a:p>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 [&lt;index&gt; </a:t>
            </a:r>
            <a:r>
              <a:rPr lang="en-US" dirty="0">
                <a:solidFill>
                  <a:srgbClr val="049DC8"/>
                </a:solidFill>
                <a:latin typeface="Consolas" panose="020B0609020204030204" pitchFamily="49" charset="0"/>
                <a:cs typeface="Calibri" panose="020F0502020204030204" pitchFamily="34" charset="0"/>
              </a:rPr>
              <a:t>[.field]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276267269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49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54136" y="1840468"/>
            <a:ext cx="7402989"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var variable_name = db.collection.find(query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12" name="Rectangle 11"/>
          <p:cNvSpPr/>
          <p:nvPr/>
        </p:nvSpPr>
        <p:spPr>
          <a:xfrm>
            <a:off x="178876" y="2526268"/>
            <a:ext cx="3736985" cy="369332"/>
          </a:xfrm>
          <a:prstGeom prst="rect">
            <a:avLst/>
          </a:prstGeom>
        </p:spPr>
        <p:txBody>
          <a:bodyPr wrap="none">
            <a:spAutoFit/>
          </a:bodyPr>
          <a:lstStyle/>
          <a:p>
            <a:r>
              <a:rPr lang="en-US" dirty="0">
                <a:solidFill>
                  <a:srgbClr val="C00000"/>
                </a:solidFill>
              </a:rPr>
              <a:t>The find() method returns a cursor.</a:t>
            </a:r>
          </a:p>
        </p:txBody>
      </p:sp>
      <p:sp>
        <p:nvSpPr>
          <p:cNvPr id="3" name="Rectangle 2"/>
          <p:cNvSpPr/>
          <p:nvPr/>
        </p:nvSpPr>
        <p:spPr>
          <a:xfrm>
            <a:off x="224432" y="3048000"/>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p14="http://schemas.microsoft.com/office/powerpoint/2010/main" val="15040069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smtClean="0"/>
              <a:t>A </a:t>
            </a:r>
            <a:r>
              <a:rPr lang="en-US" dirty="0"/>
              <a:t>record in MongoDB is a document, which is a data structure composed of field and value pairs. MongoDB documents are similar to JSON objects. The values of fields may include other documents, arrays, and arrays of documents.</a:t>
            </a:r>
            <a:endParaRPr lang="en-IN" dirty="0"/>
          </a:p>
        </p:txBody>
      </p:sp>
      <p:sp>
        <p:nvSpPr>
          <p:cNvPr id="2" name="Rectangle 1"/>
          <p:cNvSpPr/>
          <p:nvPr/>
        </p:nvSpPr>
        <p:spPr>
          <a:xfrm>
            <a:off x="149188" y="1981200"/>
            <a:ext cx="4261103" cy="400110"/>
          </a:xfrm>
          <a:prstGeom prst="rect">
            <a:avLst/>
          </a:prstGeom>
        </p:spPr>
        <p:txBody>
          <a:bodyPr wrap="none">
            <a:spAutoFit/>
          </a:bodyPr>
          <a:lstStyle/>
          <a:p>
            <a:r>
              <a:rPr lang="en-US" sz="2000" dirty="0">
                <a:solidFill>
                  <a:srgbClr val="036883"/>
                </a:solidFill>
              </a:rPr>
              <a:t>Core MongoDB Operations (CRUD)</a:t>
            </a:r>
          </a:p>
        </p:txBody>
      </p:sp>
      <p:sp>
        <p:nvSpPr>
          <p:cNvPr id="4" name="Rectangle 3"/>
          <p:cNvSpPr/>
          <p:nvPr/>
        </p:nvSpPr>
        <p:spPr>
          <a:xfrm>
            <a:off x="166011" y="2430214"/>
            <a:ext cx="8811977" cy="646331"/>
          </a:xfrm>
          <a:prstGeom prst="rect">
            <a:avLst/>
          </a:prstGeom>
        </p:spPr>
        <p:txBody>
          <a:bodyPr wrap="square">
            <a:spAutoFit/>
          </a:bodyPr>
          <a:lstStyle/>
          <a:p>
            <a:r>
              <a:rPr lang="en-US" b="1" i="1" dirty="0">
                <a:solidFill>
                  <a:srgbClr val="036883"/>
                </a:solidFill>
              </a:rPr>
              <a:t>CRUD</a:t>
            </a:r>
            <a:r>
              <a:rPr lang="en-US" dirty="0"/>
              <a:t> stands for create, read, update, and delete, which are the four core database operations used in database driven application development.</a:t>
            </a:r>
          </a:p>
        </p:txBody>
      </p:sp>
      <p:graphicFrame>
        <p:nvGraphicFramePr>
          <p:cNvPr id="8" name="Table 7"/>
          <p:cNvGraphicFramePr>
            <a:graphicFrameLocks noGrp="1"/>
          </p:cNvGraphicFramePr>
          <p:nvPr>
            <p:extLst>
              <p:ext uri="{D42A27DB-BD31-4B8C-83A1-F6EECF244321}">
                <p14:modId xmlns:p14="http://schemas.microsoft.com/office/powerpoint/2010/main" val="83418151"/>
              </p:ext>
            </p:extLst>
          </p:nvPr>
        </p:nvGraphicFramePr>
        <p:xfrm>
          <a:off x="381000" y="3381345"/>
          <a:ext cx="8382000" cy="2006600"/>
        </p:xfrm>
        <a:graphic>
          <a:graphicData uri="http://schemas.openxmlformats.org/drawingml/2006/table">
            <a:tbl>
              <a:tblPr>
                <a:tableStyleId>{5940675A-B579-460E-94D1-54222C63F5DA}</a:tableStyleId>
              </a:tblPr>
              <a:tblGrid>
                <a:gridCol w="2590800"/>
                <a:gridCol w="5791200"/>
              </a:tblGrid>
              <a:tr h="171450">
                <a:tc>
                  <a:txBody>
                    <a:bodyPr/>
                    <a:lstStyle/>
                    <a:p>
                      <a:pPr>
                        <a:spcAft>
                          <a:spcPts val="0"/>
                        </a:spcAft>
                      </a:pPr>
                      <a:r>
                        <a:rPr lang="en-US" sz="1800" dirty="0">
                          <a:effectLst/>
                        </a:rPr>
                        <a:t>RDBMS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c>
                  <a:txBody>
                    <a:bodyPr/>
                    <a:lstStyle/>
                    <a:p>
                      <a:pPr>
                        <a:spcAft>
                          <a:spcPts val="0"/>
                        </a:spcAft>
                      </a:pPr>
                      <a:r>
                        <a:rPr lang="en-US" sz="1800" dirty="0" smtClean="0">
                          <a:effectLst/>
                        </a:rPr>
                        <a:t>MongoDB</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r>
              <a:tr h="171450">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tables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collections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rows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Documents </a:t>
                      </a:r>
                      <a:r>
                        <a:rPr lang="en-US" sz="1800" dirty="0">
                          <a:effectLst/>
                        </a:rPr>
                        <a:t> or BSON document</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column</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Field</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bl>
          </a:graphicData>
        </a:graphic>
      </p:graphicFrame>
    </p:spTree>
    <p:extLst>
      <p:ext uri="{BB962C8B-B14F-4D97-AF65-F5344CB8AC3E}">
        <p14:creationId xmlns:p14="http://schemas.microsoft.com/office/powerpoint/2010/main" val="21329367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1275689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49188" y="762000"/>
            <a:ext cx="8845624" cy="646331"/>
          </a:xfrm>
          <a:prstGeom prst="rect">
            <a:avLst/>
          </a:prstGeom>
        </p:spPr>
        <p:txBody>
          <a:bodyPr wrap="square">
            <a:spAutoFit/>
          </a:bodyPr>
          <a:lstStyle/>
          <a:p>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 field: value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a:t>
            </a:r>
          </a:p>
        </p:txBody>
      </p:sp>
      <p:sp>
        <p:nvSpPr>
          <p:cNvPr id="3" name="Rectangle 2"/>
          <p:cNvSpPr/>
          <p:nvPr/>
        </p:nvSpPr>
        <p:spPr>
          <a:xfrm>
            <a:off x="160073" y="2782669"/>
            <a:ext cx="8823853" cy="646331"/>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60072" y="3768804"/>
            <a:ext cx="8823853"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db['emp'].find({},{ename:true}).sort({ename:1</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db['emp'].find({},{ename:true}).sort({ename</a:t>
            </a:r>
            <a:r>
              <a:rPr lang="en-US" sz="2200" dirty="0" smtClean="0">
                <a:solidFill>
                  <a:srgbClr val="FC6F0D"/>
                </a:solidFill>
                <a:latin typeface="Calibri" panose="020F0502020204030204" pitchFamily="34" charset="0"/>
                <a:cs typeface="Calibri" panose="020F0502020204030204" pitchFamily="34" charset="0"/>
              </a:rPr>
              <a:t>:-1</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279083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49188" y="762000"/>
            <a:ext cx="8845624" cy="646331"/>
          </a:xfrm>
          <a:prstGeom prst="rect">
            <a:avLst/>
          </a:prstGeom>
        </p:spPr>
        <p:txBody>
          <a:bodyPr wrap="square">
            <a:spAutoFit/>
          </a:bodyPr>
          <a:lstStyle/>
          <a:p>
            <a:r>
              <a:rPr lang="en-US" dirty="0"/>
              <a:t>Use the </a:t>
            </a:r>
            <a:r>
              <a:rPr lang="en-US" b="1" i="1" dirty="0">
                <a:solidFill>
                  <a:srgbClr val="036883"/>
                </a:solidFill>
              </a:rPr>
              <a:t>limit()</a:t>
            </a:r>
            <a:r>
              <a:rPr lang="en-US" dirty="0"/>
              <a:t> method to specify the maximum number of documents the cursor will return.</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cursor.limit(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).limit(&lt;number&gt;)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limit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676436"/>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a:t>
            </a:r>
            <a:r>
              <a:rPr lang="en-US" sz="2200" dirty="0" smtClean="0">
                <a:solidFill>
                  <a:srgbClr val="FC6F0D"/>
                </a:solidFill>
                <a:latin typeface="Calibri" panose="020F0502020204030204" pitchFamily="34" charset="0"/>
                <a:cs typeface="Calibri" panose="020F0502020204030204" pitchFamily="34" charset="0"/>
              </a:rPr>
              <a:t>limit(0);	</a:t>
            </a:r>
            <a:r>
              <a:rPr lang="en-US" sz="2200" dirty="0" smtClean="0">
                <a:solidFill>
                  <a:srgbClr val="00B050"/>
                </a:solidFill>
                <a:latin typeface="Calibri" panose="020F0502020204030204" pitchFamily="34" charset="0"/>
                <a:cs typeface="Calibri" panose="020F0502020204030204" pitchFamily="34" charset="0"/>
              </a:rPr>
              <a:t>// all documents</a:t>
            </a:r>
          </a:p>
          <a:p>
            <a:endParaRPr lang="en-US" sz="800" dirty="0" smtClean="0">
              <a:solidFill>
                <a:srgbClr val="00B050"/>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db['emp'].find({},{ename:true}).limit(2</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31667" y="49975"/>
            <a:ext cx="3432212" cy="646331"/>
          </a:xfrm>
          <a:prstGeom prst="rect">
            <a:avLst/>
          </a:prstGeom>
          <a:solidFill>
            <a:srgbClr val="90E183"/>
          </a:solidFill>
        </p:spPr>
        <p:txBody>
          <a:bodyPr wrap="square">
            <a:spAutoFit/>
          </a:bodyPr>
          <a:lstStyle/>
          <a:p>
            <a:r>
              <a:rPr lang="en-US"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3719784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49188" y="762000"/>
            <a:ext cx="8845624" cy="646331"/>
          </a:xfrm>
          <a:prstGeom prst="rect">
            <a:avLst/>
          </a:prstGeom>
        </p:spPr>
        <p:txBody>
          <a:bodyPr wrap="square">
            <a:spAutoFit/>
          </a:bodyPr>
          <a:lstStyle/>
          <a:p>
            <a:r>
              <a:rPr lang="en-US" dirty="0"/>
              <a:t>The </a:t>
            </a:r>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a:t>
            </a:r>
            <a:r>
              <a:rPr lang="en-US" dirty="0" smtClean="0">
                <a:solidFill>
                  <a:srgbClr val="049DC8"/>
                </a:solidFill>
                <a:latin typeface="Consolas" panose="020B0609020204030204" pitchFamily="49" charset="0"/>
                <a:cs typeface="Calibri" panose="020F0502020204030204" pitchFamily="34" charset="0"/>
              </a:rPr>
              <a:t>(&lt;offset_number&gt;)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['emp'].find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60074" y="2918936"/>
            <a:ext cx="8834738"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db.emp.find().skip(4</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db.emp.find().skip(db.emp.countDocuments</a:t>
            </a:r>
            <a:r>
              <a:rPr lang="en-IN" sz="2200" dirty="0" smtClean="0">
                <a:solidFill>
                  <a:srgbClr val="FC6F0D"/>
                </a:solidFill>
                <a:latin typeface="Calibri" panose="020F0502020204030204" pitchFamily="34" charset="0"/>
                <a:cs typeface="Calibri" panose="020F0502020204030204" pitchFamily="34" charset="0"/>
              </a:rPr>
              <a:t>({}) - 1</a:t>
            </a:r>
            <a:r>
              <a:rPr lang="en-IN"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887710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49188" y="762000"/>
            <a:ext cx="8845624" cy="1200329"/>
          </a:xfrm>
          <a:prstGeom prst="rect">
            <a:avLst/>
          </a:prstGeom>
        </p:spPr>
        <p:txBody>
          <a:bodyPr wrap="square">
            <a:spAutoFit/>
          </a:bodyPr>
          <a:lstStyle/>
          <a:p>
            <a:r>
              <a:rPr lang="en-US" dirty="0"/>
              <a:t>Counts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54136" y="2048470"/>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endParaRPr lang="en-US" dirty="0" smtClean="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a:t>
            </a:r>
            <a:r>
              <a:rPr lang="en-US" dirty="0">
                <a:solidFill>
                  <a:srgbClr val="049DC8"/>
                </a:solidFill>
                <a:latin typeface="Consolas" panose="020B0609020204030204" pitchFamily="49" charset="0"/>
                <a:cs typeface="Calibri" panose="020F0502020204030204" pitchFamily="34" charset="0"/>
              </a:rPr>
              <a:t>(&lt;query&gt;).count()</a:t>
            </a:r>
          </a:p>
          <a:p>
            <a:r>
              <a:rPr lang="en-US" dirty="0">
                <a:solidFill>
                  <a:srgbClr val="049DC8"/>
                </a:solidFill>
                <a:latin typeface="Consolas" panose="020B0609020204030204" pitchFamily="49" charset="0"/>
                <a:cs typeface="Calibri" panose="020F0502020204030204" pitchFamily="34" charset="0"/>
              </a:rPr>
              <a:t>db ['</a:t>
            </a:r>
            <a:r>
              <a:rPr lang="en-US" dirty="0" smtClean="0">
                <a:solidFill>
                  <a:srgbClr val="049DC8"/>
                </a:solidFill>
                <a:latin typeface="Consolas" panose="020B0609020204030204" pitchFamily="49" charset="0"/>
                <a:cs typeface="Calibri" panose="020F0502020204030204" pitchFamily="34" charset="0"/>
              </a:rPr>
              <a:t>collection_name'].find(&lt;</a:t>
            </a:r>
            <a:r>
              <a:rPr lang="en-US" dirty="0">
                <a:solidFill>
                  <a:srgbClr val="049DC8"/>
                </a:solidFill>
                <a:latin typeface="Consolas" panose="020B0609020204030204" pitchFamily="49" charset="0"/>
                <a:cs typeface="Calibri" panose="020F0502020204030204" pitchFamily="34" charset="0"/>
              </a:rPr>
              <a:t>query&gt;).count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3429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db.emp.find().count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db.emp.find({job:'manager'}).count();</a:t>
            </a:r>
          </a:p>
        </p:txBody>
      </p:sp>
    </p:spTree>
    <p:extLst>
      <p:ext uri="{BB962C8B-B14F-4D97-AF65-F5344CB8AC3E}">
        <p14:creationId xmlns:p14="http://schemas.microsoft.com/office/powerpoint/2010/main" val="69046665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14802130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Finds the distinct values for a specified field across a single collection or view and returns the results in an array.</a:t>
            </a:r>
            <a:endParaRPr lang="en-IN" dirty="0"/>
          </a:p>
        </p:txBody>
      </p:sp>
      <p:sp>
        <p:nvSpPr>
          <p:cNvPr id="4" name="Rectangle 3"/>
          <p:cNvSpPr/>
          <p:nvPr/>
        </p:nvSpPr>
        <p:spPr>
          <a:xfrm>
            <a:off x="154136" y="1676400"/>
            <a:ext cx="5883342"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db.collection.distinct(field, query, options)</a:t>
            </a:r>
          </a:p>
        </p:txBody>
      </p:sp>
      <p:sp>
        <p:nvSpPr>
          <p:cNvPr id="2" name="Rectangle 1"/>
          <p:cNvSpPr/>
          <p:nvPr/>
        </p:nvSpPr>
        <p:spPr>
          <a:xfrm>
            <a:off x="149188" y="2345829"/>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db.emp.distinct("job")</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db.emp.distinct("job", </a:t>
            </a:r>
            <a:r>
              <a:rPr lang="en-US" sz="2200" dirty="0" smtClean="0">
                <a:solidFill>
                  <a:srgbClr val="FC6F0D"/>
                </a:solidFill>
                <a:latin typeface="Calibri" panose="020F0502020204030204" pitchFamily="34" charset="0"/>
                <a:cs typeface="Calibri" panose="020F0502020204030204" pitchFamily="34" charset="0"/>
              </a:rPr>
              <a:t>{ sal: {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5000 }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597635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stores data as BSON documents. BSON is a binary representation of JSON documents.</a:t>
            </a:r>
            <a:endParaRPr lang="en-IN" dirty="0"/>
          </a:p>
        </p:txBody>
      </p:sp>
      <p:sp>
        <p:nvSpPr>
          <p:cNvPr id="3" name="Rectangle 2"/>
          <p:cNvSpPr/>
          <p:nvPr/>
        </p:nvSpPr>
        <p:spPr>
          <a:xfrm>
            <a:off x="149188" y="1639669"/>
            <a:ext cx="8845624" cy="646331"/>
          </a:xfrm>
          <a:prstGeom prst="rect">
            <a:avLst/>
          </a:prstGeom>
        </p:spPr>
        <p:txBody>
          <a:bodyPr wrap="square">
            <a:spAutoFit/>
          </a:bodyPr>
          <a:lstStyle/>
          <a:p>
            <a:r>
              <a:rPr lang="en-US" b="1" i="1" dirty="0">
                <a:solidFill>
                  <a:srgbClr val="036883"/>
                </a:solidFill>
              </a:rPr>
              <a:t>JSON</a:t>
            </a:r>
            <a:r>
              <a:rPr lang="en-US" dirty="0"/>
              <a:t> (JavaScript Object Notation) is a lightweight data-interchange format. It is easy for humans to read and write.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88" y="2514600"/>
            <a:ext cx="6403492" cy="3581400"/>
          </a:xfrm>
          <a:prstGeom prst="rect">
            <a:avLst/>
          </a:prstGeom>
        </p:spPr>
      </p:pic>
    </p:spTree>
    <p:extLst>
      <p:ext uri="{BB962C8B-B14F-4D97-AF65-F5344CB8AC3E}">
        <p14:creationId xmlns:p14="http://schemas.microsoft.com/office/powerpoint/2010/main" val="7095817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db.collection.count[Documents]()</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6769802"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db.collection.count[Documents]( </a:t>
            </a:r>
            <a:r>
              <a:rPr lang="en-US" dirty="0">
                <a:solidFill>
                  <a:srgbClr val="049DC8"/>
                </a:solidFill>
                <a:latin typeface="Consolas" panose="020B0609020204030204" pitchFamily="49" charset="0"/>
                <a:cs typeface="Calibri" panose="020F0502020204030204" pitchFamily="34" charset="0"/>
              </a:rPr>
              <a:t>&lt;query&gt;, &lt;options&gt;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4419600"/>
            <a:ext cx="8845624"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db.emp.count({});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db.emp.countDocuments</a:t>
            </a:r>
            <a:r>
              <a:rPr lang="en-US" sz="2200" dirty="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db.emp.countDocuments({job:'manager</a:t>
            </a:r>
            <a:r>
              <a:rPr lang="en-US" sz="2200" dirty="0" smtClean="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db.emp.countDocuments({job:'salesman</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skip:1, limit:3});</a:t>
            </a:r>
          </a:p>
        </p:txBody>
      </p:sp>
      <p:graphicFrame>
        <p:nvGraphicFramePr>
          <p:cNvPr id="3" name="Table 2"/>
          <p:cNvGraphicFramePr>
            <a:graphicFrameLocks noGrp="1"/>
          </p:cNvGraphicFramePr>
          <p:nvPr>
            <p:extLst>
              <p:ext uri="{D42A27DB-BD31-4B8C-83A1-F6EECF244321}">
                <p14:modId xmlns:p14="http://schemas.microsoft.com/office/powerpoint/2010/main" val="3177525448"/>
              </p:ext>
            </p:extLst>
          </p:nvPr>
        </p:nvGraphicFramePr>
        <p:xfrm>
          <a:off x="149188" y="2819400"/>
          <a:ext cx="8845624" cy="1421130"/>
        </p:xfrm>
        <a:graphic>
          <a:graphicData uri="http://schemas.openxmlformats.org/drawingml/2006/table">
            <a:tbl>
              <a:tblPr>
                <a:tableStyleId>{5940675A-B579-460E-94D1-54222C63F5DA}</a:tableStyleId>
              </a:tblPr>
              <a:tblGrid>
                <a:gridCol w="1755812"/>
                <a:gridCol w="7089812"/>
              </a:tblGrid>
              <a:tr h="0">
                <a:tc>
                  <a:txBody>
                    <a:bodyPr/>
                    <a:lstStyle/>
                    <a:p>
                      <a:pPr algn="l"/>
                      <a:r>
                        <a:rPr lang="en-IN" dirty="0" smtClean="0">
                          <a:effectLst/>
                        </a:rPr>
                        <a:t>  Field</a:t>
                      </a:r>
                      <a:endParaRPr lang="en-IN" dirty="0">
                        <a:effectLst/>
                      </a:endParaRPr>
                    </a:p>
                  </a:txBody>
                  <a:tcPr marL="47625" marR="47625" marB="114300" anchor="ctr">
                    <a:solidFill>
                      <a:schemeClr val="bg2"/>
                    </a:solidFill>
                  </a:tcPr>
                </a:tc>
                <a:tc>
                  <a:txBody>
                    <a:bodyPr/>
                    <a:lstStyle/>
                    <a:p>
                      <a:pPr algn="l"/>
                      <a:r>
                        <a:rPr lang="en-IN" dirty="0" smtClean="0">
                          <a:effectLst/>
                        </a:rPr>
                        <a:t>  Description</a:t>
                      </a:r>
                      <a:endParaRPr lang="en-IN" dirty="0">
                        <a:effectLst/>
                      </a:endParaRPr>
                    </a:p>
                  </a:txBody>
                  <a:tcPr marL="47625" marR="47625" marB="114300" anchor="ctr">
                    <a:solidFill>
                      <a:schemeClr val="bg2"/>
                    </a:solidFill>
                  </a:tcPr>
                </a:tc>
              </a:tr>
              <a:tr h="0">
                <a:tc>
                  <a:txBody>
                    <a:bodyPr/>
                    <a:lstStyle/>
                    <a:p>
                      <a:pPr algn="l"/>
                      <a:r>
                        <a:rPr lang="en-IN" dirty="0" smtClean="0">
                          <a:effectLst/>
                        </a:rPr>
                        <a:t>  limit</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maximum number of documents to count.</a:t>
                      </a:r>
                    </a:p>
                  </a:txBody>
                  <a:tcPr marL="47625" marR="47625" marT="104775" marB="114300" anchor="ctr"/>
                </a:tc>
              </a:tr>
              <a:tr h="0">
                <a:tc>
                  <a:txBody>
                    <a:bodyPr/>
                    <a:lstStyle/>
                    <a:p>
                      <a:pPr algn="l"/>
                      <a:r>
                        <a:rPr lang="en-IN" dirty="0" smtClean="0">
                          <a:effectLst/>
                        </a:rPr>
                        <a:t>  skip</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number of documents to skip before counting.</a:t>
                      </a:r>
                    </a:p>
                  </a:txBody>
                  <a:tcPr marL="47625" marR="47625" marT="104775" marB="114300" anchor="ctr"/>
                </a:tc>
              </a:tr>
            </a:tbl>
          </a:graphicData>
        </a:graphic>
      </p:graphicFrame>
    </p:spTree>
    <p:extLst>
      <p:ext uri="{BB962C8B-B14F-4D97-AF65-F5344CB8AC3E}">
        <p14:creationId xmlns:p14="http://schemas.microsoft.com/office/powerpoint/2010/main" val="100135769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findOne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p14="http://schemas.microsoft.com/office/powerpoint/2010/main" val="2476936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5250155" cy="646331"/>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['emp'].</a:t>
            </a:r>
            <a:r>
              <a:rPr lang="en-US" dirty="0" smtClean="0">
                <a:solidFill>
                  <a:srgbClr val="049DC8"/>
                </a:solidFill>
                <a:latin typeface="Consolas" panose="020B0609020204030204" pitchFamily="49" charset="0"/>
                <a:cs typeface="Calibri" panose="020F0502020204030204" pitchFamily="34" charset="0"/>
              </a:rPr>
              <a:t>findOne(query</a:t>
            </a:r>
            <a:r>
              <a:rPr lang="en-US" dirty="0">
                <a:solidFill>
                  <a:srgbClr val="049DC8"/>
                </a:solidFill>
                <a:latin typeface="Consolas" panose="020B0609020204030204" pitchFamily="49" charset="0"/>
                <a:cs typeface="Calibri" panose="020F0502020204030204" pitchFamily="34" charset="0"/>
              </a:rPr>
              <a:t>, projection) </a:t>
            </a:r>
          </a:p>
          <a:p>
            <a:r>
              <a:rPr lang="en-US" dirty="0" smtClean="0">
                <a:solidFill>
                  <a:srgbClr val="049DC8"/>
                </a:solidFill>
                <a:latin typeface="Consolas" panose="020B0609020204030204" pitchFamily="49" charset="0"/>
                <a:cs typeface="Calibri" panose="020F0502020204030204" pitchFamily="34" charset="0"/>
              </a:rPr>
              <a:t>db.collection.findOne(query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2" name="Rectangle 1"/>
          <p:cNvSpPr/>
          <p:nvPr/>
        </p:nvSpPr>
        <p:spPr>
          <a:xfrm>
            <a:off x="149188" y="29718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db.emp.findOne();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db.emp.findOne</a:t>
            </a:r>
            <a:r>
              <a:rPr lang="en-US" sz="2200" dirty="0" smtClean="0">
                <a:solidFill>
                  <a:srgbClr val="FC6F0D"/>
                </a:solidFill>
                <a:latin typeface="Calibri" panose="020F0502020204030204" pitchFamily="34" charset="0"/>
                <a:cs typeface="Calibri" panose="020F0502020204030204" pitchFamily="34" charset="0"/>
              </a:rPr>
              <a:t>({ job</a:t>
            </a:r>
            <a:r>
              <a:rPr lang="en-US" sz="2200" dirty="0">
                <a:solidFill>
                  <a:srgbClr val="FC6F0D"/>
                </a:solidFill>
                <a:latin typeface="Calibri" panose="020F0502020204030204" pitchFamily="34" charset="0"/>
                <a:cs typeface="Calibri" panose="020F0502020204030204" pitchFamily="34" charset="0"/>
              </a:rPr>
              <a:t>: 'manager'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
        <p:nvSpPr>
          <p:cNvPr id="4" name="Rectangle 3"/>
          <p:cNvSpPr/>
          <p:nvPr/>
        </p:nvSpPr>
        <p:spPr>
          <a:xfrm>
            <a:off x="266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r>
              <a:rPr lang="en-US" dirty="0" smtClean="0">
                <a:solidFill>
                  <a:srgbClr val="FFBF00"/>
                </a:solidFill>
              </a:rPr>
              <a:t>.</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33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&lt;document&gt; )</a:t>
            </a:r>
          </a:p>
        </p:txBody>
      </p:sp>
      <p:sp>
        <p:nvSpPr>
          <p:cNvPr id="8" name="Rectangle 7"/>
          <p:cNvSpPr/>
          <p:nvPr/>
        </p:nvSpPr>
        <p:spPr>
          <a:xfrm>
            <a:off x="149188" y="762000"/>
            <a:ext cx="8845624" cy="646331"/>
          </a:xfrm>
          <a:prstGeom prst="rect">
            <a:avLst/>
          </a:prstGeom>
        </p:spPr>
        <p:txBody>
          <a:bodyPr wrap="square">
            <a:spAutoFit/>
          </a:bodyPr>
          <a:lstStyle/>
          <a:p>
            <a:r>
              <a:rPr lang="en-US" dirty="0"/>
              <a:t>Updates an existing document or inserts a new document, depending on its document parameter.</a:t>
            </a:r>
            <a:endParaRPr lang="en-IN" dirty="0"/>
          </a:p>
        </p:txBody>
      </p:sp>
      <p:sp>
        <p:nvSpPr>
          <p:cNvPr id="3" name="Rectangle 2"/>
          <p:cNvSpPr/>
          <p:nvPr/>
        </p:nvSpPr>
        <p:spPr>
          <a:xfrm>
            <a:off x="153146" y="2379583"/>
            <a:ext cx="8841666"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db.e.save({_id</a:t>
            </a:r>
            <a:r>
              <a:rPr lang="en-US" sz="2200" dirty="0" smtClean="0">
                <a:solidFill>
                  <a:srgbClr val="FC6F0D"/>
                </a:solidFill>
                <a:latin typeface="Calibri" panose="020F0502020204030204" pitchFamily="34" charset="0"/>
                <a:cs typeface="Calibri" panose="020F0502020204030204" pitchFamily="34" charset="0"/>
              </a:rPr>
              <a:t>: 10, firstName: '</a:t>
            </a:r>
            <a:r>
              <a:rPr lang="en-US" sz="2200" dirty="0" err="1" smtClean="0">
                <a:solidFill>
                  <a:srgbClr val="FC6F0D"/>
                </a:solidFill>
                <a:latin typeface="Calibri" panose="020F0502020204030204" pitchFamily="34" charset="0"/>
                <a:cs typeface="Calibri" panose="020F0502020204030204" pitchFamily="34" charset="0"/>
              </a:rPr>
              <a:t>neel</a:t>
            </a:r>
            <a:r>
              <a:rPr lang="en-US" sz="2200" dirty="0" smtClean="0">
                <a:solidFill>
                  <a:srgbClr val="FC6F0D"/>
                </a:solidFill>
                <a:latin typeface="Calibri" panose="020F0502020204030204" pitchFamily="34" charset="0"/>
                <a:cs typeface="Calibri" panose="020F0502020204030204" pitchFamily="34" charset="0"/>
              </a:rPr>
              <a:t>', sal: 5000, color: [</a:t>
            </a:r>
            <a:r>
              <a:rPr lang="en-US" sz="2200" dirty="0">
                <a:solidFill>
                  <a:srgbClr val="FC6F0D"/>
                </a:solidFill>
                <a:latin typeface="Calibri" panose="020F0502020204030204" pitchFamily="34" charset="0"/>
                <a:cs typeface="Calibri" panose="020F0502020204030204" pitchFamily="34" charset="0"/>
              </a:rPr>
              <a:t>'blue</a:t>
            </a:r>
            <a:r>
              <a:rPr lang="en-US" sz="2200" dirty="0" smtClean="0">
                <a:solidFill>
                  <a:srgbClr val="FC6F0D"/>
                </a:solidFill>
                <a:latin typeface="Calibri" panose="020F0502020204030204" pitchFamily="34" charset="0"/>
                <a:cs typeface="Calibri" panose="020F0502020204030204" pitchFamily="34" charset="0"/>
              </a:rPr>
              <a:t>', 'black', 'brown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'small</a:t>
            </a:r>
            <a:r>
              <a:rPr lang="en-US" sz="2200" dirty="0" smtClean="0">
                <a:solidFill>
                  <a:srgbClr val="FC6F0D"/>
                </a:solidFill>
                <a:latin typeface="Calibri" panose="020F0502020204030204" pitchFamily="34" charset="0"/>
                <a:cs typeface="Calibri" panose="020F0502020204030204" pitchFamily="34" charset="0"/>
              </a:rPr>
              <a:t>', 'medium', 'large', </a:t>
            </a:r>
            <a:r>
              <a:rPr lang="en-US" sz="2200" dirty="0">
                <a:solidFill>
                  <a:srgbClr val="FC6F0D"/>
                </a:solidFill>
                <a:latin typeface="Calibri" panose="020F0502020204030204" pitchFamily="34" charset="0"/>
                <a:cs typeface="Calibri" panose="020F0502020204030204" pitchFamily="34" charset="0"/>
              </a:rPr>
              <a:t>'xx-large'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5854597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532022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33354" y="1497568"/>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a:t>
            </a:r>
            <a:r>
              <a:rPr lang="en-IN" dirty="0" smtClean="0">
                <a:solidFill>
                  <a:srgbClr val="049DC8"/>
                </a:solidFill>
                <a:latin typeface="Consolas" panose="020B0609020204030204" pitchFamily="49" charset="0"/>
                <a:cs typeface="Calibri" panose="020F0502020204030204" pitchFamily="34" charset="0"/>
              </a:rPr>
              <a: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379583"/>
            <a:ext cx="8841666"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ename: 'a</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salary: 2000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 ename: 'x</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a:t>
            </a:r>
            <a:r>
              <a:rPr lang="en-US" sz="2200" dirty="0" smtClean="0">
                <a:solidFill>
                  <a:srgbClr val="FC6F0D"/>
                </a:solidFill>
                <a:latin typeface="Calibri" panose="020F0502020204030204" pitchFamily="34" charset="0"/>
                <a:cs typeface="Calibri" panose="020F0502020204030204" pitchFamily="34" charset="0"/>
              </a:rPr>
              <a:t>: 2000</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 ename: 'y', job</a:t>
            </a:r>
            <a:r>
              <a:rPr lang="en-US" sz="2200" dirty="0">
                <a:solidFill>
                  <a:srgbClr val="FC6F0D"/>
                </a:solidFill>
                <a:latin typeface="Calibri" panose="020F0502020204030204" pitchFamily="34" charset="0"/>
                <a:cs typeface="Calibri" panose="020F0502020204030204" pitchFamily="34" charset="0"/>
              </a:rPr>
              <a:t>: '</a:t>
            </a:r>
            <a:r>
              <a:rPr lang="en-US" sz="2200" dirty="0" err="1">
                <a:solidFill>
                  <a:srgbClr val="FC6F0D"/>
                </a:solidFill>
                <a:latin typeface="Calibri" panose="020F0502020204030204" pitchFamily="34" charset="0"/>
                <a:cs typeface="Calibri" panose="020F0502020204030204" pitchFamily="34" charset="0"/>
              </a:rPr>
              <a:t>hr</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db.collection.insertOne()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500728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a:t>
            </a:r>
          </a:p>
        </p:txBody>
      </p:sp>
      <p:sp>
        <p:nvSpPr>
          <p:cNvPr id="4" name="Rectangle 3"/>
          <p:cNvSpPr/>
          <p:nvPr/>
        </p:nvSpPr>
        <p:spPr>
          <a:xfrm>
            <a:off x="133354" y="1497568"/>
            <a:ext cx="4870244"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db.collection.insertOne({&lt;document&gt;})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db.emp.insertMany({ ename: 'x</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a:t>
            </a:r>
            <a:r>
              <a:rPr lang="en-US" sz="2200" dirty="0" smtClean="0">
                <a:solidFill>
                  <a:srgbClr val="FC6F0D"/>
                </a:solidFill>
                <a:latin typeface="Calibri" panose="020F0502020204030204" pitchFamily="34" charset="0"/>
                <a:cs typeface="Calibri" panose="020F0502020204030204" pitchFamily="34" charset="0"/>
              </a:rPr>
              <a:t>: 2000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848408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49188" y="762000"/>
            <a:ext cx="8845624" cy="2585323"/>
          </a:xfrm>
          <a:prstGeom prst="rect">
            <a:avLst/>
          </a:prstGeom>
        </p:spPr>
        <p:txBody>
          <a:bodyPr wrap="square">
            <a:spAutoFit/>
          </a:bodyPr>
          <a:lstStyle/>
          <a:p>
            <a:r>
              <a:rPr lang="en-US" b="1" dirty="0"/>
              <a:t>3Vs (volume, variety and velocity)</a:t>
            </a:r>
            <a:r>
              <a:rPr lang="en-US" dirty="0"/>
              <a:t> are three defining properties or dimensions of big data.</a:t>
            </a:r>
          </a:p>
          <a:p>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Volume </a:t>
            </a:r>
            <a:r>
              <a:rPr lang="en-US" dirty="0">
                <a:solidFill>
                  <a:srgbClr val="036883"/>
                </a:solidFill>
              </a:rPr>
              <a:t>refers to the amount of data. </a:t>
            </a:r>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Variety </a:t>
            </a:r>
            <a:r>
              <a:rPr lang="en-US" dirty="0">
                <a:solidFill>
                  <a:srgbClr val="036883"/>
                </a:solidFill>
              </a:rPr>
              <a:t>refers to the number of types of data.</a:t>
            </a:r>
          </a:p>
          <a:p>
            <a:pPr marL="285750" indent="-285750">
              <a:lnSpc>
                <a:spcPct val="200000"/>
              </a:lnSpc>
              <a:buFont typeface="Arial" panose="020B0604020202020204" pitchFamily="34" charset="0"/>
              <a:buChar char="•"/>
            </a:pPr>
            <a:r>
              <a:rPr lang="en-US" dirty="0">
                <a:solidFill>
                  <a:srgbClr val="036883"/>
                </a:solidFill>
              </a:rPr>
              <a:t>Velocity refers to the speed of data processing.</a:t>
            </a:r>
            <a:endParaRPr lang="en-IN" dirty="0">
              <a:solidFill>
                <a:srgbClr val="036883"/>
              </a:solidFill>
            </a:endParaRPr>
          </a:p>
        </p:txBody>
      </p:sp>
    </p:spTree>
    <p:extLst>
      <p:ext uri="{BB962C8B-B14F-4D97-AF65-F5344CB8AC3E}">
        <p14:creationId xmlns:p14="http://schemas.microsoft.com/office/powerpoint/2010/main" val="144074647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867497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33354" y="1497568"/>
            <a:ext cx="854272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1</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2</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db.e.insertMany([ { ename: 'x</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a:t>
            </a:r>
            <a:r>
              <a:rPr lang="en-US" sz="2200" dirty="0" smtClean="0">
                <a:solidFill>
                  <a:srgbClr val="FC6F0D"/>
                </a:solidFill>
                <a:latin typeface="Calibri" panose="020F0502020204030204" pitchFamily="34" charset="0"/>
                <a:cs typeface="Calibri" panose="020F0502020204030204" pitchFamily="34" charset="0"/>
              </a:rPr>
              <a:t>: 2000</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 ename : 'y', job</a:t>
            </a:r>
            <a:r>
              <a:rPr lang="en-US" sz="2200" dirty="0">
                <a:solidFill>
                  <a:srgbClr val="FC6F0D"/>
                </a:solidFill>
                <a:latin typeface="Calibri" panose="020F0502020204030204" pitchFamily="34" charset="0"/>
                <a:cs typeface="Calibri" panose="020F0502020204030204" pitchFamily="34" charset="0"/>
              </a:rPr>
              <a:t>: '</a:t>
            </a:r>
            <a:r>
              <a:rPr lang="en-US" sz="2200" dirty="0" err="1">
                <a:solidFill>
                  <a:srgbClr val="FC6F0D"/>
                </a:solidFill>
                <a:latin typeface="Calibri" panose="020F0502020204030204" pitchFamily="34" charset="0"/>
                <a:cs typeface="Calibri" panose="020F0502020204030204" pitchFamily="34" charset="0"/>
              </a:rPr>
              <a:t>hr</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4581872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javascript object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33354" y="1219200"/>
            <a:ext cx="1704313"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a:t>
            </a:r>
            <a:r>
              <a:rPr lang="en-US" dirty="0" smtClean="0"/>
              <a:t>collection using javascript object.</a:t>
            </a:r>
            <a:endParaRPr lang="en-IN" dirty="0"/>
          </a:p>
        </p:txBody>
      </p:sp>
      <p:sp>
        <p:nvSpPr>
          <p:cNvPr id="2" name="Rectangle 1"/>
          <p:cNvSpPr/>
          <p:nvPr/>
        </p:nvSpPr>
        <p:spPr>
          <a:xfrm>
            <a:off x="133354" y="1764767"/>
            <a:ext cx="8861458" cy="4493538"/>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&gt; var doc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JavaScript object</a:t>
            </a:r>
          </a:p>
          <a:p>
            <a:r>
              <a:rPr lang="en-US" sz="2200" dirty="0">
                <a:solidFill>
                  <a:srgbClr val="FC6F0D"/>
                </a:solidFill>
                <a:latin typeface="Calibri" panose="020F0502020204030204" pitchFamily="34" charset="0"/>
                <a:cs typeface="Calibri" panose="020F0502020204030204" pitchFamily="34" charset="0"/>
              </a:rPr>
              <a:t>&gt; doc.title = "MongoDB Tutorial"</a:t>
            </a:r>
          </a:p>
          <a:p>
            <a:r>
              <a:rPr lang="en-US" sz="2200" dirty="0">
                <a:solidFill>
                  <a:srgbClr val="FC6F0D"/>
                </a:solidFill>
                <a:latin typeface="Calibri" panose="020F0502020204030204" pitchFamily="34" charset="0"/>
                <a:cs typeface="Calibri" panose="020F0502020204030204" pitchFamily="34" charset="0"/>
              </a:rPr>
              <a:t>&gt; doc.url = "http://mongodb.org"</a:t>
            </a:r>
          </a:p>
          <a:p>
            <a:r>
              <a:rPr lang="en-US" sz="2200" dirty="0">
                <a:solidFill>
                  <a:srgbClr val="FC6F0D"/>
                </a:solidFill>
                <a:latin typeface="Calibri" panose="020F0502020204030204" pitchFamily="34" charset="0"/>
                <a:cs typeface="Calibri" panose="020F0502020204030204" pitchFamily="34" charset="0"/>
              </a:rPr>
              <a:t>&gt; doc.comment = "Good tutorial video"</a:t>
            </a:r>
          </a:p>
          <a:p>
            <a:r>
              <a:rPr lang="en-US" sz="2200" dirty="0">
                <a:solidFill>
                  <a:srgbClr val="FC6F0D"/>
                </a:solidFill>
                <a:latin typeface="Calibri" panose="020F0502020204030204" pitchFamily="34" charset="0"/>
                <a:cs typeface="Calibri" panose="020F0502020204030204" pitchFamily="34" charset="0"/>
              </a:rPr>
              <a:t>&gt; doc.tags = ['tutorial', '</a:t>
            </a:r>
            <a:r>
              <a:rPr lang="en-US" sz="2200" dirty="0" err="1">
                <a:solidFill>
                  <a:srgbClr val="FC6F0D"/>
                </a:solidFill>
                <a:latin typeface="Calibri" panose="020F0502020204030204" pitchFamily="34" charset="0"/>
                <a:cs typeface="Calibri" panose="020F0502020204030204" pitchFamily="34" charset="0"/>
              </a:rPr>
              <a:t>noSQL</a:t>
            </a:r>
            <a:r>
              <a:rPr lang="en-US" sz="2200" dirty="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&gt; doc.saveondate = new Date ()</a:t>
            </a:r>
          </a:p>
          <a:p>
            <a:r>
              <a:rPr lang="en-US" sz="2200" dirty="0">
                <a:solidFill>
                  <a:srgbClr val="FC6F0D"/>
                </a:solidFill>
                <a:latin typeface="Calibri" panose="020F0502020204030204" pitchFamily="34" charset="0"/>
                <a:cs typeface="Calibri" panose="020F0502020204030204" pitchFamily="34" charset="0"/>
              </a:rPr>
              <a:t>&gt; doc.meta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object </a:t>
            </a:r>
            <a:r>
              <a:rPr lang="en-US" sz="2200" dirty="0">
                <a:solidFill>
                  <a:srgbClr val="00B050"/>
                </a:solidFill>
                <a:latin typeface="Calibri" panose="020F0502020204030204" pitchFamily="34" charset="0"/>
                <a:cs typeface="Calibri" panose="020F0502020204030204" pitchFamily="34" charset="0"/>
              </a:rPr>
              <a:t>within </a:t>
            </a:r>
            <a:r>
              <a:rPr lang="en-US" sz="2200" dirty="0">
                <a:solidFill>
                  <a:srgbClr val="FC6F0D"/>
                </a:solidFill>
                <a:latin typeface="Calibri" panose="020F0502020204030204" pitchFamily="34" charset="0"/>
                <a:cs typeface="Calibri" panose="020F0502020204030204" pitchFamily="34" charset="0"/>
              </a:rPr>
              <a:t>doc</a:t>
            </a:r>
            <a:r>
              <a:rPr lang="en-US" sz="2200" dirty="0">
                <a:solidFill>
                  <a:srgbClr val="00B050"/>
                </a:solidFill>
                <a:latin typeface="Calibri" panose="020F0502020204030204" pitchFamily="34" charset="0"/>
                <a:cs typeface="Calibri" panose="020F0502020204030204" pitchFamily="34" charset="0"/>
              </a:rPr>
              <a:t> object {}</a:t>
            </a:r>
          </a:p>
          <a:p>
            <a:r>
              <a:rPr lang="en-US" sz="2200" dirty="0">
                <a:solidFill>
                  <a:srgbClr val="FC6F0D"/>
                </a:solidFill>
                <a:latin typeface="Calibri" panose="020F0502020204030204" pitchFamily="34" charset="0"/>
                <a:cs typeface="Calibri" panose="020F0502020204030204" pitchFamily="34" charset="0"/>
              </a:rPr>
              <a:t>&gt; doc.meta.browser = 'Google Chrome’</a:t>
            </a:r>
          </a:p>
          <a:p>
            <a:r>
              <a:rPr lang="en-US" sz="2200" dirty="0">
                <a:solidFill>
                  <a:srgbClr val="FC6F0D"/>
                </a:solidFill>
                <a:latin typeface="Calibri" panose="020F0502020204030204" pitchFamily="34" charset="0"/>
                <a:cs typeface="Calibri" panose="020F0502020204030204" pitchFamily="34" charset="0"/>
              </a:rPr>
              <a:t>&gt; doc.meta.os = 'Microsoft Windows7'</a:t>
            </a:r>
          </a:p>
          <a:p>
            <a:r>
              <a:rPr lang="en-US" sz="2200" dirty="0">
                <a:solidFill>
                  <a:srgbClr val="FC6F0D"/>
                </a:solidFill>
                <a:latin typeface="Calibri" panose="020F0502020204030204" pitchFamily="34" charset="0"/>
                <a:cs typeface="Calibri" panose="020F0502020204030204" pitchFamily="34" charset="0"/>
              </a:rPr>
              <a:t>&gt; doc.meta.mongodbversion = '2.4.0.0'</a:t>
            </a:r>
          </a:p>
          <a:p>
            <a:r>
              <a:rPr lang="en-US" sz="2200" dirty="0">
                <a:solidFill>
                  <a:srgbClr val="FC6F0D"/>
                </a:solidFill>
                <a:latin typeface="Calibri" panose="020F0502020204030204" pitchFamily="34" charset="0"/>
                <a:cs typeface="Calibri" panose="020F0502020204030204" pitchFamily="34" charset="0"/>
              </a:rPr>
              <a:t>&gt; doc</a:t>
            </a:r>
          </a:p>
          <a:p>
            <a:endParaRPr lang="en-US" sz="22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&gt; db.book.insert (doc);</a:t>
            </a:r>
          </a:p>
        </p:txBody>
      </p:sp>
    </p:spTree>
    <p:extLst>
      <p:ext uri="{BB962C8B-B14F-4D97-AF65-F5344CB8AC3E}">
        <p14:creationId xmlns:p14="http://schemas.microsoft.com/office/powerpoint/2010/main" val="124596000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load </a:t>
            </a:r>
            <a:r>
              <a:rPr lang="en-IN" dirty="0"/>
              <a:t>("</a:t>
            </a:r>
            <a:r>
              <a:rPr lang="en-IN" dirty="0" smtClean="0"/>
              <a:t>app.js</a:t>
            </a:r>
            <a:r>
              <a:rPr lang="en-IN" dirty="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smtClean="0">
              <a:solidFill>
                <a:srgbClr val="222222"/>
              </a:solidFill>
              <a:latin typeface="arial" panose="020B0604020202020204" pitchFamily="34" charset="0"/>
            </a:endParaRPr>
          </a:p>
        </p:txBody>
      </p:sp>
      <p:sp>
        <p:nvSpPr>
          <p:cNvPr id="4" name="Rectangle 3"/>
          <p:cNvSpPr/>
          <p:nvPr/>
        </p:nvSpPr>
        <p:spPr>
          <a:xfrm>
            <a:off x="152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load(file.js)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33354" y="1219200"/>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r>
              <a:rPr lang="en-IN" dirty="0" smtClean="0">
                <a:solidFill>
                  <a:srgbClr val="049DC8"/>
                </a:solidFill>
                <a:latin typeface="Consolas" panose="020B0609020204030204" pitchFamily="49" charset="0"/>
                <a:cs typeface="Calibri" panose="020F0502020204030204" pitchFamily="34" charset="0"/>
              </a:rPr>
              <a:t>)</a:t>
            </a:r>
          </a:p>
          <a:p>
            <a:pPr>
              <a:spcBef>
                <a:spcPct val="0"/>
              </a:spcBef>
            </a:pPr>
            <a:r>
              <a:rPr lang="en-IN" dirty="0" smtClean="0">
                <a:solidFill>
                  <a:srgbClr val="049DC8"/>
                </a:solidFill>
                <a:latin typeface="Consolas" panose="020B0609020204030204" pitchFamily="49" charset="0"/>
                <a:cs typeface="Calibri" panose="020F0502020204030204" pitchFamily="34" charset="0"/>
              </a:rPr>
              <a:t>cat(file)</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Specifies the path of a JavaScript file to execute</a:t>
            </a:r>
            <a:r>
              <a:rPr lang="en-US" dirty="0" smtClean="0"/>
              <a:t>.</a:t>
            </a:r>
            <a:endParaRPr lang="en-IN" dirty="0"/>
          </a:p>
        </p:txBody>
      </p:sp>
      <p:sp>
        <p:nvSpPr>
          <p:cNvPr id="5" name="Rectangle 4"/>
          <p:cNvSpPr/>
          <p:nvPr/>
        </p:nvSpPr>
        <p:spPr>
          <a:xfrm>
            <a:off x="149188" y="4953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load("scripts/app.js</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cat </a:t>
            </a:r>
            <a:r>
              <a:rPr lang="en-US" sz="2200" dirty="0" smtClean="0">
                <a:solidFill>
                  <a:srgbClr val="FC6F0D"/>
                </a:solidFill>
                <a:latin typeface="Calibri" panose="020F0502020204030204" pitchFamily="34" charset="0"/>
                <a:cs typeface="Calibri" panose="020F0502020204030204" pitchFamily="34" charset="0"/>
              </a:rPr>
              <a:t>("scripts/app.js")</a:t>
            </a:r>
            <a:endParaRPr lang="en-US" sz="2200" dirty="0">
              <a:solidFill>
                <a:srgbClr val="FC6F0D"/>
              </a:solidFill>
              <a:latin typeface="Calibri" panose="020F0502020204030204" pitchFamily="34" charset="0"/>
              <a:cs typeface="Calibri" panose="020F0502020204030204" pitchFamily="34" charset="0"/>
            </a:endParaRPr>
          </a:p>
        </p:txBody>
      </p:sp>
      <p:sp>
        <p:nvSpPr>
          <p:cNvPr id="2" name="Rectangle 1"/>
          <p:cNvSpPr/>
          <p:nvPr/>
        </p:nvSpPr>
        <p:spPr>
          <a:xfrm>
            <a:off x="149188" y="2209800"/>
            <a:ext cx="8829790" cy="2246769"/>
          </a:xfrm>
          <a:prstGeom prst="rect">
            <a:avLst/>
          </a:prstGeom>
        </p:spPr>
        <p:txBody>
          <a:bodyPr wrap="square">
            <a:spAutoFit/>
          </a:bodyPr>
          <a:lstStyle/>
          <a:p>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smtClean="0">
                <a:solidFill>
                  <a:srgbClr val="FF5A36"/>
                </a:solidFill>
                <a:latin typeface="Consolas" panose="020B0609020204030204" pitchFamily="49" charset="0"/>
              </a:rPr>
              <a:t>app</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r>
              <a:rPr lang="en-US" sz="2000" dirty="0">
                <a:latin typeface="Consolas" panose="020B0609020204030204" pitchFamily="49" charset="0"/>
              </a:rPr>
              <a:t> </a:t>
            </a:r>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p>
          <a:p>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r>
              <a:rPr lang="en-US" sz="2000" dirty="0">
                <a:solidFill>
                  <a:schemeClr val="bg2">
                    <a:lumMod val="75000"/>
                  </a:schemeClr>
                </a:solidFill>
                <a:latin typeface="Consolas" panose="020B0609020204030204" pitchFamily="49" charset="0"/>
              </a:rPr>
              <a:t>function </a:t>
            </a:r>
            <a:r>
              <a:rPr lang="en-US" sz="2000" dirty="0" smtClean="0">
                <a:solidFill>
                  <a:srgbClr val="FF5A36"/>
                </a:solidFill>
                <a:latin typeface="Consolas" panose="020B0609020204030204" pitchFamily="49" charset="0"/>
              </a:rPr>
              <a:t>app1</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 + z</a:t>
            </a:r>
            <a:r>
              <a:rPr lang="en-US" sz="2000" dirty="0">
                <a:solidFill>
                  <a:schemeClr val="bg1">
                    <a:lumMod val="50000"/>
                  </a:schemeClr>
                </a:solidFill>
                <a:latin typeface="Consolas" panose="020B0609020204030204" pitchFamily="49" charset="0"/>
              </a:rPr>
              <a:t>);</a:t>
            </a:r>
          </a:p>
          <a:p>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function</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3" name="Rectangle 2"/>
          <p:cNvSpPr/>
          <p:nvPr/>
        </p:nvSpPr>
        <p:spPr>
          <a:xfrm>
            <a:off x="149188" y="1447800"/>
            <a:ext cx="8845624" cy="3816429"/>
          </a:xfrm>
          <a:prstGeom prst="rect">
            <a:avLst/>
          </a:prstGeom>
        </p:spPr>
        <p:txBody>
          <a:bodyPr wrap="square">
            <a:spAutoFit/>
          </a:bodyPr>
          <a:lstStyle/>
          <a:p>
            <a:r>
              <a:rPr lang="en-US" sz="2200" dirty="0">
                <a:solidFill>
                  <a:srgbClr val="FC6F0D"/>
                </a:solidFill>
                <a:latin typeface="Consolas" panose="020B0609020204030204" pitchFamily="49" charset="0"/>
                <a:cs typeface="Calibri" panose="020F0502020204030204" pitchFamily="34" charset="0"/>
              </a:rPr>
              <a:t>db.emp.find</a:t>
            </a:r>
            <a:r>
              <a:rPr lang="en-US" sz="2200" dirty="0">
                <a:solidFill>
                  <a:srgbClr val="FC6F0D"/>
                </a:solidFill>
                <a:latin typeface="Consolas" panose="020B0609020204030204" pitchFamily="49" charset="0"/>
                <a:cs typeface="Calibri" panose="020F0502020204030204" pitchFamily="34" charset="0"/>
              </a:rPr>
              <a:t>().</a:t>
            </a:r>
            <a:r>
              <a:rPr lang="en-US" sz="2200" dirty="0">
                <a:latin typeface="Consolas" panose="020B0609020204030204" pitchFamily="49" charset="0"/>
              </a:rPr>
              <a:t>forEach</a:t>
            </a:r>
            <a:r>
              <a:rPr lang="en-US" sz="2200" dirty="0">
                <a:solidFill>
                  <a:schemeClr val="bg1">
                    <a:lumMod val="50000"/>
                  </a:schemeClr>
                </a:solidFill>
                <a:latin typeface="Consolas" panose="020B0609020204030204" pitchFamily="49" charset="0"/>
              </a:rPr>
              <a:t>(</a:t>
            </a:r>
            <a:r>
              <a:rPr lang="en-US" sz="2200" dirty="0">
                <a:solidFill>
                  <a:schemeClr val="bg2">
                    <a:lumMod val="75000"/>
                  </a:schemeClr>
                </a:solidFill>
                <a:latin typeface="Consolas" panose="020B0609020204030204" pitchFamily="49" charset="0"/>
              </a:rPr>
              <a:t>function</a:t>
            </a:r>
            <a:r>
              <a:rPr lang="en-US" sz="2200" dirty="0">
                <a:solidFill>
                  <a:schemeClr val="bg1">
                    <a:lumMod val="50000"/>
                  </a:schemeClr>
                </a:solidFill>
                <a:latin typeface="Consolas" panose="020B0609020204030204" pitchFamily="49" charset="0"/>
              </a:rPr>
              <a:t>(</a:t>
            </a:r>
            <a:r>
              <a:rPr lang="en-US" sz="2200" dirty="0">
                <a:solidFill>
                  <a:srgbClr val="FFC000"/>
                </a:solidFill>
                <a:latin typeface="Consolas" panose="020B0609020204030204" pitchFamily="49" charset="0"/>
              </a:rPr>
              <a:t>doc</a:t>
            </a:r>
            <a:r>
              <a:rPr lang="en-US" sz="2200" dirty="0" smtClean="0">
                <a:solidFill>
                  <a:schemeClr val="bg1">
                    <a:lumMod val="50000"/>
                  </a:schemeClr>
                </a:solidFill>
                <a:latin typeface="Consolas" panose="020B0609020204030204" pitchFamily="49" charset="0"/>
              </a:rPr>
              <a:t>) {</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a:solidFill>
                  <a:srgbClr val="00B0F0"/>
                </a:solidFill>
                <a:latin typeface="Consolas" panose="020B0609020204030204" pitchFamily="49" charset="0"/>
              </a:rPr>
              <a:t>if</a:t>
            </a:r>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r>
              <a:rPr lang="en-US" sz="2200" dirty="0">
                <a:solidFill>
                  <a:srgbClr val="FFC000"/>
                </a:solidFill>
                <a:latin typeface="Consolas" panose="020B0609020204030204" pitchFamily="49" charset="0"/>
              </a:rPr>
              <a:t>doc</a:t>
            </a:r>
            <a:r>
              <a:rPr lang="en-US" sz="2200" dirty="0">
                <a:latin typeface="Consolas" panose="020B0609020204030204" pitchFamily="49" charset="0"/>
              </a:rPr>
              <a:t>.ename </a:t>
            </a:r>
            <a:r>
              <a:rPr lang="en-US" sz="2200" dirty="0" smtClean="0">
                <a:solidFill>
                  <a:schemeClr val="accent5"/>
                </a:solidFill>
                <a:latin typeface="Consolas" panose="020B0609020204030204" pitchFamily="49" charset="0"/>
              </a:rPr>
              <a:t>==</a:t>
            </a:r>
            <a:r>
              <a:rPr lang="en-US" sz="2200" dirty="0" smtClean="0">
                <a:latin typeface="Consolas" panose="020B0609020204030204" pitchFamily="49" charset="0"/>
              </a:rPr>
              <a:t> </a:t>
            </a:r>
            <a:r>
              <a:rPr lang="en-US" sz="2200" dirty="0" smtClean="0">
                <a:solidFill>
                  <a:schemeClr val="bg1">
                    <a:lumMod val="50000"/>
                  </a:schemeClr>
                </a:solidFill>
                <a:latin typeface="Consolas" panose="020B0609020204030204" pitchFamily="49" charset="0"/>
              </a:rPr>
              <a:t>'</a:t>
            </a:r>
            <a:r>
              <a:rPr lang="en-US" sz="2200" dirty="0" smtClean="0">
                <a:solidFill>
                  <a:srgbClr val="00B050"/>
                </a:solidFill>
                <a:latin typeface="Consolas" panose="020B0609020204030204" pitchFamily="49" charset="0"/>
              </a:rPr>
              <a:t>saleel</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p>
          <a:p>
            <a:r>
              <a:rPr lang="en-US" sz="2200" dirty="0" smtClean="0">
                <a:latin typeface="Consolas" panose="020B0609020204030204" pitchFamily="49" charset="0"/>
              </a:rPr>
              <a:t>          </a:t>
            </a:r>
            <a:r>
              <a:rPr lang="en-US" sz="2200" dirty="0">
                <a:solidFill>
                  <a:srgbClr val="00B0F0"/>
                </a:solidFill>
                <a:latin typeface="Consolas" panose="020B0609020204030204" pitchFamily="49" charset="0"/>
              </a:rPr>
              <a:t>print</a:t>
            </a:r>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r>
              <a:rPr lang="en-US" sz="2200" dirty="0">
                <a:solidFill>
                  <a:srgbClr val="FFC000"/>
                </a:solidFill>
                <a:latin typeface="Consolas" panose="020B0609020204030204" pitchFamily="49" charset="0"/>
              </a:rPr>
              <a:t>doc</a:t>
            </a:r>
            <a:r>
              <a:rPr lang="en-US" sz="2200" dirty="0">
                <a:latin typeface="Consolas" panose="020B0609020204030204" pitchFamily="49" charset="0"/>
              </a:rPr>
              <a:t>.ename</a:t>
            </a:r>
            <a:r>
              <a:rPr lang="en-US" sz="2200" dirty="0">
                <a:solidFill>
                  <a:schemeClr val="bg1">
                    <a:lumMod val="50000"/>
                  </a:schemeClr>
                </a:solidFill>
                <a:latin typeface="Consolas" panose="020B0609020204030204" pitchFamily="49" charset="0"/>
              </a:rPr>
              <a:t>,</a:t>
            </a:r>
            <a:r>
              <a:rPr lang="en-US" sz="2200" dirty="0">
                <a:latin typeface="Consolas" panose="020B0609020204030204" pitchFamily="49" charset="0"/>
              </a:rPr>
              <a:t> </a:t>
            </a:r>
            <a:r>
              <a:rPr lang="en-US" sz="2200" dirty="0">
                <a:solidFill>
                  <a:srgbClr val="FFC000"/>
                </a:solidFill>
                <a:latin typeface="Consolas" panose="020B0609020204030204" pitchFamily="49" charset="0"/>
              </a:rPr>
              <a:t>doc</a:t>
            </a:r>
            <a:r>
              <a:rPr lang="en-US" sz="2200" dirty="0">
                <a:latin typeface="Consolas" panose="020B0609020204030204" pitchFamily="49" charset="0"/>
              </a:rPr>
              <a:t>.job</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p>
          <a:p>
            <a:r>
              <a:rPr lang="en-US" sz="2200" dirty="0" smtClean="0">
                <a:latin typeface="Consolas" panose="020B0609020204030204" pitchFamily="49" charset="0"/>
              </a:rPr>
              <a:t>      </a:t>
            </a:r>
            <a:r>
              <a:rPr lang="en-US" sz="2200" dirty="0">
                <a:solidFill>
                  <a:srgbClr val="00B0F0"/>
                </a:solidFill>
                <a:latin typeface="Consolas" panose="020B0609020204030204" pitchFamily="49" charset="0"/>
              </a:rPr>
              <a:t>else</a:t>
            </a:r>
            <a:r>
              <a:rPr lang="en-US" sz="2200" dirty="0" smtClean="0">
                <a:latin typeface="Consolas" panose="020B0609020204030204" pitchFamily="49" charset="0"/>
              </a:rPr>
              <a:t> </a:t>
            </a:r>
          </a:p>
          <a:p>
            <a:r>
              <a:rPr lang="en-US" sz="2200" dirty="0" smtClean="0">
                <a:latin typeface="Consolas" panose="020B0609020204030204" pitchFamily="49" charset="0"/>
              </a:rPr>
              <a:t>      </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smtClean="0">
                <a:solidFill>
                  <a:srgbClr val="00B0F0"/>
                </a:solidFill>
                <a:latin typeface="Consolas" panose="020B0609020204030204" pitchFamily="49" charset="0"/>
              </a:rPr>
              <a:t>quit</a:t>
            </a:r>
            <a:r>
              <a:rPr lang="en-US" sz="2200" dirty="0">
                <a:solidFill>
                  <a:schemeClr val="bg1">
                    <a:lumMod val="50000"/>
                  </a:schemeClr>
                </a:solidFill>
                <a:latin typeface="Consolas" panose="020B0609020204030204" pitchFamily="49" charset="0"/>
              </a:rPr>
              <a:t>;</a:t>
            </a:r>
          </a:p>
          <a:p>
            <a:r>
              <a:rPr lang="en-US" sz="2200" dirty="0" smtClean="0">
                <a:latin typeface="Consolas" panose="020B0609020204030204" pitchFamily="49" charset="0"/>
              </a:rPr>
              <a:t>      </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solidFill>
                  <a:schemeClr val="bg1">
                    <a:lumMod val="50000"/>
                  </a:schemeClr>
                </a:solidFill>
                <a:latin typeface="Consolas" panose="020B0609020204030204" pitchFamily="49" charset="0"/>
              </a:rPr>
              <a:t>   }</a:t>
            </a:r>
          </a:p>
          <a:p>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p:txBody>
      </p:sp>
    </p:spTree>
    <p:extLst>
      <p:ext uri="{BB962C8B-B14F-4D97-AF65-F5344CB8AC3E}">
        <p14:creationId xmlns:p14="http://schemas.microsoft.com/office/powerpoint/2010/main" val="149072044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844348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33354" y="1611868"/>
            <a:ext cx="740298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({query}, {update}, {options})</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{query}, </a:t>
            </a:r>
            <a:r>
              <a:rPr lang="en-IN" dirty="0" smtClean="0">
                <a:solidFill>
                  <a:srgbClr val="049DC8"/>
                </a:solidFill>
                <a:latin typeface="Consolas" panose="020B0609020204030204" pitchFamily="49" charset="0"/>
                <a:cs typeface="Calibri" panose="020F0502020204030204" pitchFamily="34" charset="0"/>
              </a:rPr>
              <a:t>{$set:{update}}, </a:t>
            </a:r>
            <a:r>
              <a:rPr lang="en-IN" dirty="0">
                <a:solidFill>
                  <a:srgbClr val="049DC8"/>
                </a:solidFill>
                <a:latin typeface="Consolas" panose="020B0609020204030204" pitchFamily="49" charset="0"/>
                <a:cs typeface="Calibri" panose="020F0502020204030204" pitchFamily="34" charset="0"/>
              </a:rPr>
              <a:t>{options}</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646331"/>
          </a:xfrm>
          <a:prstGeom prst="rect">
            <a:avLst/>
          </a:prstGeom>
        </p:spPr>
        <p:txBody>
          <a:bodyPr wrap="square">
            <a:spAutoFit/>
          </a:bodyPr>
          <a:lstStyle/>
          <a:p>
            <a:r>
              <a:rPr lang="en-US" dirty="0"/>
              <a:t>By default, the update() method updates a single document. Set the Multi Parameter to update all documents that match the query criteria.</a:t>
            </a:r>
            <a:endParaRPr lang="en-IN" dirty="0"/>
          </a:p>
        </p:txBody>
      </p:sp>
      <p:sp>
        <p:nvSpPr>
          <p:cNvPr id="3" name="Rectangle 2"/>
          <p:cNvSpPr/>
          <p:nvPr/>
        </p:nvSpPr>
        <p:spPr>
          <a:xfrm>
            <a:off x="0" y="3352800"/>
            <a:ext cx="9144000"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 job: 'abc1‘ }, { job: 'sales</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upsert: true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job: '</a:t>
            </a:r>
            <a:r>
              <a:rPr lang="en-US" sz="2200" dirty="0" err="1" smtClean="0">
                <a:solidFill>
                  <a:srgbClr val="FC6F0D"/>
                </a:solidFill>
                <a:latin typeface="Calibri" panose="020F0502020204030204" pitchFamily="34" charset="0"/>
                <a:cs typeface="Calibri" panose="020F0502020204030204" pitchFamily="34" charset="0"/>
              </a:rPr>
              <a:t>bbc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job:'</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 upsert : 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multi: true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ename</a:t>
            </a:r>
            <a:r>
              <a:rPr lang="en-US" sz="2200" dirty="0">
                <a:solidFill>
                  <a:srgbClr val="FC6F0D"/>
                </a:solidFill>
                <a:latin typeface="Calibri" panose="020F0502020204030204" pitchFamily="34" charset="0"/>
                <a:cs typeface="Calibri" panose="020F0502020204030204" pitchFamily="34" charset="0"/>
              </a:rPr>
              <a:t>: 'saleel' </a:t>
            </a:r>
            <a:r>
              <a:rPr lang="en-US" sz="2200" dirty="0" smtClean="0">
                <a:solidFill>
                  <a:srgbClr val="FC6F0D"/>
                </a:solidFill>
                <a:latin typeface="Calibri" panose="020F0502020204030204" pitchFamily="34" charset="0"/>
                <a:cs typeface="Calibri" panose="020F0502020204030204" pitchFamily="34" charset="0"/>
              </a:rPr>
              <a:t>}, { $set :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'small</a:t>
            </a:r>
            <a:r>
              <a:rPr lang="en-US" sz="2200" dirty="0">
                <a:solidFill>
                  <a:srgbClr val="FC6F0D"/>
                </a:solidFill>
                <a:latin typeface="Calibri" panose="020F0502020204030204" pitchFamily="34" charset="0"/>
                <a:cs typeface="Calibri" panose="020F0502020204030204" pitchFamily="34" charset="0"/>
              </a:rPr>
              <a:t>', color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'blue</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 { multi: true } );</a:t>
            </a:r>
            <a:endParaRPr lang="en-US" sz="2200"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32657" y="2438400"/>
            <a:ext cx="8962155" cy="707886"/>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 </a:t>
            </a:r>
            <a:r>
              <a:rPr lang="en-US" sz="2000" dirty="0" smtClean="0">
                <a:solidFill>
                  <a:srgbClr val="B22251"/>
                </a:solidFill>
                <a:latin typeface="Consolas" panose="020B0609020204030204" pitchFamily="49" charset="0"/>
              </a:rPr>
              <a:t>field: value </a:t>
            </a:r>
            <a:r>
              <a:rPr lang="en-US" sz="2000" dirty="0">
                <a:solidFill>
                  <a:srgbClr val="B22251"/>
                </a:solidFill>
                <a:latin typeface="Consolas" panose="020B0609020204030204" pitchFamily="49" charset="0"/>
              </a:rPr>
              <a:t>} }, { multi: true, upsert: true }</a:t>
            </a:r>
          </a:p>
        </p:txBody>
      </p:sp>
    </p:spTree>
    <p:extLst>
      <p:ext uri="{BB962C8B-B14F-4D97-AF65-F5344CB8AC3E}">
        <p14:creationId xmlns:p14="http://schemas.microsoft.com/office/powerpoint/2010/main" val="247369102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r>
              <a:rPr lang="en-IN" dirty="0" smtClean="0"/>
              <a: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smtClean="0">
                <a:solidFill>
                  <a:srgbClr val="C00000"/>
                </a:solidFill>
                <a:latin typeface="arial" panose="020B0604020202020204" pitchFamily="34" charset="0"/>
              </a:rPr>
              <a:t>updateOne()</a:t>
            </a:r>
            <a:r>
              <a:rPr lang="en-US" dirty="0" smtClean="0">
                <a:solidFill>
                  <a:srgbClr val="222222"/>
                </a:solidFill>
                <a:latin typeface="arial" panose="020B0604020202020204" pitchFamily="34" charset="0"/>
              </a:rPr>
              <a:t> </a:t>
            </a:r>
            <a:r>
              <a:rPr lang="en-US" dirty="0">
                <a:solidFill>
                  <a:srgbClr val="222222"/>
                </a:solidFill>
                <a:latin typeface="arial" panose="020B0604020202020204" pitchFamily="34" charset="0"/>
              </a:rPr>
              <a:t>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191941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document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 </a:t>
            </a:r>
            <a:r>
              <a:rPr lang="en-US" dirty="0">
                <a:solidFill>
                  <a:srgbClr val="FF8C00"/>
                </a:solidFill>
              </a:rPr>
              <a:t>single </a:t>
            </a:r>
            <a:r>
              <a:rPr lang="en-US" dirty="0"/>
              <a:t>document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a:t>
            </a:r>
            <a:r>
              <a:rPr lang="en-US" dirty="0" smtClean="0">
                <a:solidFill>
                  <a:srgbClr val="049DC8"/>
                </a:solidFill>
                <a:latin typeface="Consolas" panose="020B0609020204030204" pitchFamily="49" charset="0"/>
                <a:cs typeface="Calibri" panose="020F0502020204030204" pitchFamily="34" charset="0"/>
              </a:rPr>
              <a:t>({filter},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1981200"/>
            <a:ext cx="8845624" cy="400110"/>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a:t>
            </a:r>
            <a:r>
              <a:rPr lang="en-US" sz="2000" dirty="0" smtClean="0">
                <a:solidFill>
                  <a:srgbClr val="B22251"/>
                </a:solidFill>
                <a:latin typeface="Consolas" panose="020B0609020204030204" pitchFamily="49" charset="0"/>
              </a:rPr>
              <a:t>{ field</a:t>
            </a:r>
            <a:r>
              <a:rPr lang="en-US" sz="2000" dirty="0">
                <a:solidFill>
                  <a:srgbClr val="B22251"/>
                </a:solidFill>
                <a:latin typeface="Consolas" panose="020B0609020204030204" pitchFamily="49" charset="0"/>
              </a:rPr>
              <a:t>: value } }, { </a:t>
            </a:r>
            <a:r>
              <a:rPr lang="en-US" sz="2000" dirty="0" smtClean="0">
                <a:solidFill>
                  <a:srgbClr val="B22251"/>
                </a:solidFill>
                <a:latin typeface="Consolas" panose="020B0609020204030204" pitchFamily="49" charset="0"/>
              </a:rPr>
              <a:t>upsert</a:t>
            </a:r>
            <a:r>
              <a:rPr lang="en-US" sz="2000" dirty="0">
                <a:solidFill>
                  <a:srgbClr val="B22251"/>
                </a:solidFill>
                <a:latin typeface="Consolas" panose="020B0609020204030204" pitchFamily="49" charset="0"/>
              </a:rPr>
              <a:t>: true }</a:t>
            </a:r>
          </a:p>
        </p:txBody>
      </p:sp>
      <p:sp>
        <p:nvSpPr>
          <p:cNvPr id="2" name="Rectangle 1"/>
          <p:cNvSpPr/>
          <p:nvPr/>
        </p:nvSpPr>
        <p:spPr>
          <a:xfrm>
            <a:off x="149188" y="5021759"/>
            <a:ext cx="8845624"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db.emp.updateOne({ ename </a:t>
            </a:r>
            <a:r>
              <a:rPr lang="en-US" sz="2200" dirty="0">
                <a:solidFill>
                  <a:srgbClr val="FC6F0D"/>
                </a:solidFill>
                <a:latin typeface="Calibri" panose="020F0502020204030204" pitchFamily="34" charset="0"/>
                <a:cs typeface="Calibri" panose="020F0502020204030204" pitchFamily="34" charset="0"/>
              </a:rPr>
              <a:t>: 'saleel1'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a:t>
            </a:r>
          </a:p>
          <a:p>
            <a:r>
              <a:rPr lang="en-US" sz="2200" dirty="0" smtClean="0">
                <a:solidFill>
                  <a:srgbClr val="FC6F0D"/>
                </a:solidFill>
                <a:latin typeface="Calibri" panose="020F0502020204030204" pitchFamily="34" charset="0"/>
                <a:cs typeface="Calibri" panose="020F0502020204030204" pitchFamily="34" charset="0"/>
              </a:rPr>
              <a:t>db.emp.updateOne({ename </a:t>
            </a:r>
            <a:r>
              <a:rPr lang="en-US" sz="2200" dirty="0">
                <a:solidFill>
                  <a:srgbClr val="FC6F0D"/>
                </a:solidFill>
                <a:latin typeface="Calibri" panose="020F0502020204030204" pitchFamily="34" charset="0"/>
                <a:cs typeface="Calibri" panose="020F0502020204030204" pitchFamily="34" charset="0"/>
              </a:rPr>
              <a:t>: 'saleel2'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 { </a:t>
            </a:r>
            <a:r>
              <a:rPr lang="en-US" sz="2200" dirty="0">
                <a:solidFill>
                  <a:srgbClr val="FC6F0D"/>
                </a:solidFill>
                <a:latin typeface="Calibri" panose="020F0502020204030204" pitchFamily="34" charset="0"/>
                <a:cs typeface="Calibri" panose="020F0502020204030204" pitchFamily="34" charset="0"/>
              </a:rPr>
              <a:t>upsert: true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pSp>
        <p:nvGrpSpPr>
          <p:cNvPr id="23" name="Group 22"/>
          <p:cNvGrpSpPr/>
          <p:nvPr/>
        </p:nvGrpSpPr>
        <p:grpSpPr>
          <a:xfrm>
            <a:off x="819068" y="2502932"/>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val="391652235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db.collection.updateMany()</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updateMany()</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237058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17034"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t>
            </a:r>
            <a:r>
              <a:rPr lang="en-US" dirty="0">
                <a:solidFill>
                  <a:srgbClr val="FF8C00"/>
                </a:solidFill>
              </a:rPr>
              <a:t>multiple</a:t>
            </a:r>
            <a:r>
              <a:rPr lang="en-US" dirty="0"/>
              <a:t> documents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db.collection.updateMany({filter},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32657" y="1981200"/>
            <a:ext cx="8962155" cy="400110"/>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a:t>
            </a:r>
            <a:r>
              <a:rPr lang="en-US" sz="2000" dirty="0" smtClean="0">
                <a:solidFill>
                  <a:srgbClr val="B22251"/>
                </a:solidFill>
                <a:latin typeface="Consolas" panose="020B0609020204030204" pitchFamily="49" charset="0"/>
              </a:rPr>
              <a:t>{ field</a:t>
            </a:r>
            <a:r>
              <a:rPr lang="en-US" sz="2000" dirty="0">
                <a:solidFill>
                  <a:srgbClr val="B22251"/>
                </a:solidFill>
                <a:latin typeface="Consolas" panose="020B0609020204030204" pitchFamily="49" charset="0"/>
              </a:rPr>
              <a:t>: value } }, { </a:t>
            </a:r>
            <a:r>
              <a:rPr lang="en-US" sz="2000" dirty="0" smtClean="0">
                <a:solidFill>
                  <a:srgbClr val="B22251"/>
                </a:solidFill>
                <a:latin typeface="Consolas" panose="020B0609020204030204" pitchFamily="49" charset="0"/>
              </a:rPr>
              <a:t>upsert</a:t>
            </a:r>
            <a:r>
              <a:rPr lang="en-US" sz="2000" dirty="0">
                <a:solidFill>
                  <a:srgbClr val="B22251"/>
                </a:solidFill>
                <a:latin typeface="Consolas" panose="020B0609020204030204" pitchFamily="49" charset="0"/>
              </a:rPr>
              <a:t>: true }</a:t>
            </a:r>
          </a:p>
        </p:txBody>
      </p:sp>
      <p:sp>
        <p:nvSpPr>
          <p:cNvPr id="2" name="Rectangle 1"/>
          <p:cNvSpPr/>
          <p:nvPr/>
        </p:nvSpPr>
        <p:spPr>
          <a:xfrm>
            <a:off x="149188" y="5105400"/>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db.emp.updateMany({ sal</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$gt : 2000 } },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color :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'yellow', 'green', 'blue'] } }, { upsert: true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7595801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49188" y="762000"/>
            <a:ext cx="8845624" cy="369332"/>
          </a:xfrm>
          <a:prstGeom prst="rect">
            <a:avLst/>
          </a:prstGeom>
        </p:spPr>
        <p:txBody>
          <a:bodyPr wrap="square">
            <a:spAutoFit/>
          </a:bodyPr>
          <a:lstStyle/>
          <a:p>
            <a:r>
              <a:rPr lang="en-US" dirty="0"/>
              <a:t>The </a:t>
            </a:r>
            <a:r>
              <a:rPr lang="en-US" dirty="0">
                <a:solidFill>
                  <a:srgbClr val="FF8C00"/>
                </a:solidFill>
              </a:rPr>
              <a:t>$inc</a:t>
            </a:r>
            <a:r>
              <a:rPr lang="en-US" dirty="0"/>
              <a:t> operator increments a field by a specified value.</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$inc: { &lt;field1&gt;: &lt;amount1&gt;, &lt;field2&gt;: &lt;amount2&gt;, ... } }</a:t>
            </a:r>
          </a:p>
        </p:txBody>
      </p:sp>
      <p:sp>
        <p:nvSpPr>
          <p:cNvPr id="9" name="Rectangle 8"/>
          <p:cNvSpPr/>
          <p:nvPr/>
        </p:nvSpPr>
        <p:spPr>
          <a:xfrm>
            <a:off x="149188" y="2354759"/>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db.emp.updateMany({ sal</a:t>
            </a:r>
            <a:r>
              <a:rPr lang="en-US" sz="220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gt</a:t>
            </a:r>
            <a:r>
              <a:rPr lang="en-US" sz="2200" smtClean="0">
                <a:solidFill>
                  <a:srgbClr val="FC6F0D"/>
                </a:solidFill>
                <a:latin typeface="Calibri" panose="020F0502020204030204" pitchFamily="34" charset="0"/>
                <a:cs typeface="Calibri" panose="020F0502020204030204" pitchFamily="34" charset="0"/>
              </a:rPr>
              <a:t>: 300 }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 $inc</a:t>
            </a:r>
            <a:r>
              <a:rPr lang="en-US" sz="2200" dirty="0" smtClean="0">
                <a:solidFill>
                  <a:srgbClr val="FC6F0D"/>
                </a:solidFill>
                <a:latin typeface="Calibri" panose="020F0502020204030204" pitchFamily="34" charset="0"/>
                <a:cs typeface="Calibri" panose="020F0502020204030204" pitchFamily="34" charset="0"/>
              </a:rPr>
              <a:t>: { sal</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1 } </a:t>
            </a:r>
            <a:r>
              <a:rPr lang="en-US" sz="220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8024606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
        <p:nvSpPr>
          <p:cNvPr id="4"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$unset</a:t>
            </a:r>
            <a:endParaRPr lang="en-US" dirty="0"/>
          </a:p>
        </p:txBody>
      </p:sp>
    </p:spTree>
    <p:extLst>
      <p:ext uri="{BB962C8B-B14F-4D97-AF65-F5344CB8AC3E}">
        <p14:creationId xmlns:p14="http://schemas.microsoft.com/office/powerpoint/2010/main" val="3070696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$unset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a:t>The </a:t>
            </a:r>
            <a:r>
              <a:rPr lang="en-US" dirty="0">
                <a:solidFill>
                  <a:srgbClr val="FF8C00"/>
                </a:solidFill>
              </a:rPr>
              <a:t>$unset </a:t>
            </a:r>
            <a:r>
              <a:rPr lang="en-US" dirty="0"/>
              <a:t>operator deletes a particular field.</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$unset: { &lt;field1&gt;: "", ... } }</a:t>
            </a:r>
          </a:p>
        </p:txBody>
      </p:sp>
      <p:sp>
        <p:nvSpPr>
          <p:cNvPr id="9" name="Rectangle 8"/>
          <p:cNvSpPr/>
          <p:nvPr/>
        </p:nvSpPr>
        <p:spPr>
          <a:xfrm>
            <a:off x="149188" y="2354759"/>
            <a:ext cx="884562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db.emp.update</a:t>
            </a:r>
            <a:r>
              <a:rPr lang="en-US" sz="2200" dirty="0" smtClean="0">
                <a:solidFill>
                  <a:srgbClr val="FC6F0D"/>
                </a:solidFill>
                <a:latin typeface="Calibri" panose="020F0502020204030204" pitchFamily="34" charset="0"/>
                <a:cs typeface="Calibri" panose="020F0502020204030204" pitchFamily="34" charset="0"/>
              </a:rPr>
              <a:t>({ename: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saleel'}, </a:t>
            </a:r>
            <a:r>
              <a:rPr lang="en-US" sz="2200" dirty="0">
                <a:solidFill>
                  <a:srgbClr val="FC6F0D"/>
                </a:solidFill>
                <a:latin typeface="Calibri" panose="020F0502020204030204" pitchFamily="34" charset="0"/>
                <a:cs typeface="Calibri" panose="020F0502020204030204" pitchFamily="34" charset="0"/>
              </a:rPr>
              <a:t>{$unset: {comm: 0, ename: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0}})</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db.emp.updateOne({</a:t>
            </a:r>
            <a:r>
              <a:rPr lang="en-US" sz="2200" dirty="0">
                <a:solidFill>
                  <a:srgbClr val="FC6F0D"/>
                </a:solidFill>
                <a:latin typeface="Calibri" panose="020F0502020204030204" pitchFamily="34" charset="0"/>
                <a:cs typeface="Calibri" panose="020F0502020204030204" pitchFamily="34" charset="0"/>
              </a:rPr>
              <a:t>ename: 'saleel'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{$unset: {comm</a:t>
            </a:r>
            <a:r>
              <a:rPr lang="en-US" sz="2200" dirty="0" smtClean="0">
                <a:solidFill>
                  <a:srgbClr val="FC6F0D"/>
                </a:solidFill>
                <a:latin typeface="Calibri" panose="020F0502020204030204" pitchFamily="34" charset="0"/>
                <a:cs typeface="Calibri" panose="020F0502020204030204" pitchFamily="34" charset="0"/>
              </a:rPr>
              <a:t>: 0</a:t>
            </a:r>
            <a:r>
              <a:rPr lang="en-US" sz="2200" dirty="0">
                <a:solidFill>
                  <a:srgbClr val="FC6F0D"/>
                </a:solidFill>
                <a:latin typeface="Calibri" panose="020F0502020204030204" pitchFamily="34" charset="0"/>
                <a:cs typeface="Calibri" panose="020F0502020204030204" pitchFamily="34" charset="0"/>
              </a:rPr>
              <a:t>, ename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0}})</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db.emp.updateMany({</a:t>
            </a:r>
            <a:r>
              <a:rPr lang="en-US" sz="2200" dirty="0">
                <a:solidFill>
                  <a:srgbClr val="FC6F0D"/>
                </a:solidFill>
                <a:latin typeface="Calibri" panose="020F0502020204030204" pitchFamily="34" charset="0"/>
                <a:cs typeface="Calibri" panose="020F0502020204030204" pitchFamily="34" charset="0"/>
              </a:rPr>
              <a:t>ename: 'saleel'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{$unset: {comm: 0, ename: '', sal: 0}})</a:t>
            </a:r>
          </a:p>
        </p:txBody>
      </p:sp>
    </p:spTree>
    <p:extLst>
      <p:ext uri="{BB962C8B-B14F-4D97-AF65-F5344CB8AC3E}">
        <p14:creationId xmlns:p14="http://schemas.microsoft.com/office/powerpoint/2010/main" val="361365847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2628210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49188" y="762000"/>
            <a:ext cx="8845624" cy="369332"/>
          </a:xfrm>
          <a:prstGeom prst="rect">
            <a:avLst/>
          </a:prstGeom>
        </p:spPr>
        <p:txBody>
          <a:bodyPr wrap="square">
            <a:spAutoFit/>
          </a:bodyPr>
          <a:lstStyle/>
          <a:p>
            <a:r>
              <a:rPr lang="en-US" dirty="0"/>
              <a:t>Replaces a single document within the collection based on the filter.</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db.collection.replaceOne(filter, replacement, options)</a:t>
            </a:r>
          </a:p>
        </p:txBody>
      </p:sp>
      <p:sp>
        <p:nvSpPr>
          <p:cNvPr id="9" name="Rectangle 8"/>
          <p:cNvSpPr/>
          <p:nvPr/>
        </p:nvSpPr>
        <p:spPr>
          <a:xfrm>
            <a:off x="149188" y="2354759"/>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db.emp.replaceOne</a:t>
            </a:r>
            <a:r>
              <a:rPr lang="en-US" sz="2200" dirty="0">
                <a:solidFill>
                  <a:srgbClr val="FC6F0D"/>
                </a:solidFill>
                <a:latin typeface="Calibri" panose="020F0502020204030204" pitchFamily="34" charset="0"/>
                <a:cs typeface="Calibri" panose="020F0502020204030204" pitchFamily="34" charset="0"/>
              </a:rPr>
              <a:t>({ename</a:t>
            </a:r>
            <a:r>
              <a:rPr lang="en-US" sz="2200" dirty="0" smtClean="0">
                <a:solidFill>
                  <a:srgbClr val="FC6F0D"/>
                </a:solidFill>
                <a:latin typeface="Calibri" panose="020F0502020204030204" pitchFamily="34" charset="0"/>
                <a:cs typeface="Calibri" panose="020F0502020204030204" pitchFamily="34" charset="0"/>
              </a:rPr>
              <a:t>: 'saleel</a:t>
            </a:r>
            <a:r>
              <a:rPr lang="en-US" sz="2200" dirty="0">
                <a:solidFill>
                  <a:srgbClr val="FC6F0D"/>
                </a:solidFill>
                <a:latin typeface="Calibri" panose="020F0502020204030204" pitchFamily="34" charset="0"/>
                <a:cs typeface="Calibri" panose="020F0502020204030204" pitchFamily="34" charset="0"/>
              </a:rPr>
              <a:t>'}, {x</a:t>
            </a:r>
            <a:r>
              <a:rPr lang="en-US" sz="2200" dirty="0" smtClean="0">
                <a:solidFill>
                  <a:srgbClr val="FC6F0D"/>
                </a:solidFill>
                <a:latin typeface="Calibri" panose="020F0502020204030204" pitchFamily="34" charset="0"/>
                <a:cs typeface="Calibri" panose="020F0502020204030204" pitchFamily="34" charset="0"/>
              </a:rPr>
              <a:t>: 500</a:t>
            </a:r>
            <a:r>
              <a:rPr lang="en-US" sz="2200" dirty="0">
                <a:solidFill>
                  <a:srgbClr val="FC6F0D"/>
                </a:solidFill>
                <a:latin typeface="Calibri" panose="020F0502020204030204" pitchFamily="34" charset="0"/>
                <a:cs typeface="Calibri" panose="020F0502020204030204" pitchFamily="34" charset="0"/>
              </a:rPr>
              <a:t>, y</a:t>
            </a:r>
            <a:r>
              <a:rPr lang="en-US" sz="2200" dirty="0" smtClean="0">
                <a:solidFill>
                  <a:srgbClr val="FC6F0D"/>
                </a:solidFill>
                <a:latin typeface="Calibri" panose="020F0502020204030204" pitchFamily="34" charset="0"/>
                <a:cs typeface="Calibri" panose="020F0502020204030204" pitchFamily="34" charset="0"/>
              </a:rPr>
              <a:t>: 500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3754961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719896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49188" y="762000"/>
            <a:ext cx="8845624" cy="923330"/>
          </a:xfrm>
          <a:prstGeom prst="rect">
            <a:avLst/>
          </a:prstGeom>
        </p:spPr>
        <p:txBody>
          <a:bodyPr wrap="square">
            <a:spAutoFit/>
          </a:bodyPr>
          <a:lstStyle/>
          <a:p>
            <a:r>
              <a:rPr lang="en-US" dirty="0"/>
              <a:t>MongoDB documents are composed of </a:t>
            </a:r>
            <a:r>
              <a:rPr lang="en-US" b="1" i="1" dirty="0">
                <a:solidFill>
                  <a:srgbClr val="036883"/>
                </a:solidFill>
              </a:rPr>
              <a:t>field-and-value</a:t>
            </a:r>
            <a:r>
              <a:rPr lang="en-US" dirty="0"/>
              <a:t> pairs. The value of a field can be any of the BSON data types, including other documents, arrays, and arrays of documents.</a:t>
            </a:r>
            <a:endParaRPr lang="en-IN" dirty="0"/>
          </a:p>
        </p:txBody>
      </p:sp>
      <p:sp>
        <p:nvSpPr>
          <p:cNvPr id="2" name="Rectangle 1"/>
          <p:cNvSpPr/>
          <p:nvPr/>
        </p:nvSpPr>
        <p:spPr>
          <a:xfrm>
            <a:off x="149188" y="1875420"/>
            <a:ext cx="8845624" cy="646331"/>
          </a:xfrm>
          <a:prstGeom prst="rect">
            <a:avLst/>
          </a:prstGeom>
        </p:spPr>
        <p:txBody>
          <a:bodyPr wrap="square">
            <a:spAutoFit/>
          </a:bodyPr>
          <a:lstStyle/>
          <a:p>
            <a:r>
              <a:rPr lang="en-US" dirty="0"/>
              <a:t>The </a:t>
            </a:r>
            <a:r>
              <a:rPr lang="en-US" b="1" i="1" dirty="0">
                <a:solidFill>
                  <a:srgbClr val="036883"/>
                </a:solidFill>
              </a:rPr>
              <a:t>field name</a:t>
            </a:r>
            <a:r>
              <a:rPr lang="en-US" dirty="0"/>
              <a:t> </a:t>
            </a:r>
            <a:r>
              <a:rPr lang="en-US" b="1" i="1" dirty="0">
                <a:solidFill>
                  <a:srgbClr val="C00000"/>
                </a:solidFill>
              </a:rPr>
              <a:t>_</a:t>
            </a:r>
            <a:r>
              <a:rPr lang="en-US" b="1" dirty="0">
                <a:solidFill>
                  <a:srgbClr val="C00000"/>
                </a:solidFill>
              </a:rPr>
              <a:t>id</a:t>
            </a:r>
            <a:r>
              <a:rPr lang="en-US" b="1" i="1" dirty="0">
                <a:solidFill>
                  <a:srgbClr val="C00000"/>
                </a:solidFill>
              </a:rPr>
              <a:t> </a:t>
            </a:r>
            <a:r>
              <a:rPr lang="en-US" dirty="0"/>
              <a:t>is reserved for use as a primary key; its value must be unique in the collection, is immutable, and may be of any type other than an array.</a:t>
            </a:r>
          </a:p>
        </p:txBody>
      </p:sp>
      <p:sp>
        <p:nvSpPr>
          <p:cNvPr id="3" name="Rectangle 2"/>
          <p:cNvSpPr/>
          <p:nvPr/>
        </p:nvSpPr>
        <p:spPr>
          <a:xfrm>
            <a:off x="184814" y="2971800"/>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
        <p:nvSpPr>
          <p:cNvPr id="4" name="Rectangle 3"/>
          <p:cNvSpPr/>
          <p:nvPr/>
        </p:nvSpPr>
        <p:spPr>
          <a:xfrm>
            <a:off x="4270412" y="2713820"/>
            <a:ext cx="4724400" cy="769441"/>
          </a:xfrm>
          <a:prstGeom prst="rect">
            <a:avLst/>
          </a:prstGeom>
        </p:spPr>
        <p:txBody>
          <a:bodyPr wrap="square">
            <a:spAutoFit/>
          </a:bodyPr>
          <a:lstStyle/>
          <a:p>
            <a:r>
              <a:rPr lang="en-US" sz="2200" dirty="0">
                <a:solidFill>
                  <a:schemeClr val="accent4">
                    <a:lumMod val="75000"/>
                  </a:schemeClr>
                </a:solidFill>
              </a:rPr>
              <a:t>The primary key _id is automatically added if _id field is not specified.</a:t>
            </a:r>
          </a:p>
        </p:txBody>
      </p:sp>
    </p:spTree>
    <p:extLst>
      <p:ext uri="{BB962C8B-B14F-4D97-AF65-F5344CB8AC3E}">
        <p14:creationId xmlns:p14="http://schemas.microsoft.com/office/powerpoint/2010/main" val="343811673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49188" y="762000"/>
            <a:ext cx="8845624" cy="646331"/>
          </a:xfrm>
          <a:prstGeom prst="rect">
            <a:avLst/>
          </a:prstGeom>
        </p:spPr>
        <p:txBody>
          <a:bodyPr wrap="square">
            <a:spAutoFit/>
          </a:bodyPr>
          <a:lstStyle/>
          <a:p>
            <a:r>
              <a:rPr lang="en-US" dirty="0"/>
              <a:t>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db.collection.deleteOne({&lt;filter&gt;})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db.emp.deleteOne</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db.collection.deleteMany()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10389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49188" y="762000"/>
            <a:ext cx="8845624" cy="369332"/>
          </a:xfrm>
          <a:prstGeom prst="rect">
            <a:avLst/>
          </a:prstGeom>
        </p:spPr>
        <p:txBody>
          <a:bodyPr wrap="square">
            <a:spAutoFit/>
          </a:bodyPr>
          <a:lstStyle/>
          <a:p>
            <a:r>
              <a:rPr lang="en-US" dirty="0"/>
              <a:t>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db.collection.deleteMany({&lt;filter&gt;})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aggregate()</a:t>
            </a:r>
            <a:endParaRPr lang="en-US" dirty="0"/>
          </a:p>
        </p:txBody>
      </p:sp>
      <p:sp>
        <p:nvSpPr>
          <p:cNvPr id="3" name="Rectangle 2"/>
          <p:cNvSpPr/>
          <p:nvPr/>
        </p:nvSpPr>
        <p:spPr>
          <a:xfrm>
            <a:off x="419100" y="2995550"/>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In aggregation, the result of one stage is simply passed to another stage.</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4131995080"/>
              </p:ext>
            </p:extLst>
          </p:nvPr>
        </p:nvGraphicFramePr>
        <p:xfrm>
          <a:off x="0" y="762000"/>
          <a:ext cx="9144000" cy="914400"/>
        </p:xfrm>
        <a:graphic>
          <a:graphicData uri="http://schemas.openxmlformats.org/drawingml/2006/table">
            <a:tbl>
              <a:tblPr firstRow="1" bandRow="1">
                <a:tableStyleId>{5940675A-B579-460E-94D1-54222C63F5DA}</a:tableStyleId>
              </a:tblPr>
              <a:tblGrid>
                <a:gridCol w="1143000"/>
                <a:gridCol w="1295400"/>
                <a:gridCol w="1295400"/>
                <a:gridCol w="1295400"/>
                <a:gridCol w="1143000"/>
                <a:gridCol w="1295400"/>
                <a:gridCol w="838200"/>
                <a:gridCol w="838200"/>
              </a:tblGrid>
              <a:tr h="370840">
                <a:tc>
                  <a:txBody>
                    <a:bodyPr/>
                    <a:lstStyle/>
                    <a:p>
                      <a:pPr algn="ctr"/>
                      <a:r>
                        <a:rPr lang="en-US" sz="2200" dirty="0" smtClean="0">
                          <a:solidFill>
                            <a:srgbClr val="FF0000"/>
                          </a:solidFill>
                        </a:rPr>
                        <a:t>$match</a:t>
                      </a:r>
                    </a:p>
                    <a:p>
                      <a:pPr algn="ctr"/>
                      <a:r>
                        <a:rPr lang="en-US" sz="1600" dirty="0" smtClean="0">
                          <a:solidFill>
                            <a:srgbClr val="ECD540"/>
                          </a:solidFill>
                        </a:rPr>
                        <a:t>WHERE</a:t>
                      </a:r>
                    </a:p>
                    <a:p>
                      <a:pPr algn="ctr"/>
                      <a:r>
                        <a:rPr lang="en-US" sz="1600" dirty="0" smtClean="0">
                          <a:solidFill>
                            <a:srgbClr val="ECD540"/>
                          </a:solidFill>
                        </a:rPr>
                        <a:t>clause</a:t>
                      </a: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$match</a:t>
                      </a:r>
                    </a:p>
                    <a:p>
                      <a:pPr algn="ctr"/>
                      <a:r>
                        <a:rPr lang="en-US" sz="1600" dirty="0" smtClean="0">
                          <a:solidFill>
                            <a:srgbClr val="ECD540"/>
                          </a:solidFill>
                        </a:rPr>
                        <a:t>HAVING</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$sort</a:t>
                      </a:r>
                    </a:p>
                    <a:p>
                      <a:pPr algn="ctr"/>
                      <a:r>
                        <a:rPr lang="en-US" sz="1600" dirty="0" smtClean="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$limit</a:t>
                      </a:r>
                    </a:p>
                    <a:p>
                      <a:pPr algn="ctr"/>
                      <a:r>
                        <a:rPr lang="en-US" sz="1600" dirty="0" smtClean="0">
                          <a:solidFill>
                            <a:srgbClr val="ECD540"/>
                          </a:solidFill>
                        </a:rPr>
                        <a:t>TOP</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 name="Rectangle 3"/>
          <p:cNvSpPr/>
          <p:nvPr/>
        </p:nvSpPr>
        <p:spPr>
          <a:xfrm>
            <a:off x="6152811" y="76200"/>
            <a:ext cx="2980303" cy="369332"/>
          </a:xfrm>
          <a:prstGeom prst="rect">
            <a:avLst/>
          </a:prstGeom>
        </p:spPr>
        <p:txBody>
          <a:bodyPr wrap="none">
            <a:spAutoFit/>
          </a:bodyPr>
          <a:lstStyle/>
          <a:p>
            <a:r>
              <a:rPr lang="en-US" dirty="0">
                <a:solidFill>
                  <a:srgbClr val="222222"/>
                </a:solidFill>
                <a:latin typeface="arial" panose="020B0604020202020204" pitchFamily="34" charset="0"/>
              </a:rPr>
              <a:t>All stages are independent.</a:t>
            </a:r>
            <a:endParaRPr lang="en-US" dirty="0"/>
          </a:p>
        </p:txBody>
      </p:sp>
      <p:sp>
        <p:nvSpPr>
          <p:cNvPr id="5" name="Rectangle 4"/>
          <p:cNvSpPr/>
          <p:nvPr/>
        </p:nvSpPr>
        <p:spPr>
          <a:xfrm>
            <a:off x="32657" y="260866"/>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Tree>
    <p:extLst>
      <p:ext uri="{BB962C8B-B14F-4D97-AF65-F5344CB8AC3E}">
        <p14:creationId xmlns:p14="http://schemas.microsoft.com/office/powerpoint/2010/main" val="3320010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54136" y="2438400"/>
            <a:ext cx="87365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a:t>
            </a:r>
            <a:r>
              <a:rPr lang="en-US" dirty="0" smtClean="0">
                <a:solidFill>
                  <a:srgbClr val="049DC8"/>
                </a:solidFill>
                <a:latin typeface="Consolas" panose="020B0609020204030204" pitchFamily="49" charset="0"/>
                <a:cs typeface="Calibri" panose="020F0502020204030204" pitchFamily="34" charset="0"/>
              </a:rPr>
              <a:t>stage1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stage2</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stage3</a:t>
            </a:r>
            <a:r>
              <a:rPr lang="en-US" dirty="0">
                <a:solidFill>
                  <a:srgbClr val="049DC8"/>
                </a:solidFill>
                <a:latin typeface="Consolas" panose="020B0609020204030204" pitchFamily="49" charset="0"/>
                <a:cs typeface="Calibri" panose="020F0502020204030204" pitchFamily="34" charset="0"/>
              </a:rPr>
              <a:t>&gt;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 { &lt;</a:t>
            </a:r>
            <a:r>
              <a:rPr lang="en-US" dirty="0" smtClean="0">
                <a:solidFill>
                  <a:srgbClr val="049DC8"/>
                </a:solidFill>
                <a:latin typeface="Consolas" panose="020B0609020204030204" pitchFamily="49" charset="0"/>
                <a:cs typeface="Calibri" panose="020F0502020204030204" pitchFamily="34" charset="0"/>
              </a:rPr>
              <a:t>stageN&gt; </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 )</a:t>
            </a:r>
          </a:p>
        </p:txBody>
      </p:sp>
      <p:sp>
        <p:nvSpPr>
          <p:cNvPr id="5" name="Rectangle 4"/>
          <p:cNvSpPr/>
          <p:nvPr/>
        </p:nvSpPr>
        <p:spPr>
          <a:xfrm>
            <a:off x="124448" y="3349823"/>
            <a:ext cx="8766212"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a:t>
            </a:r>
          </a:p>
        </p:txBody>
      </p:sp>
      <p:graphicFrame>
        <p:nvGraphicFramePr>
          <p:cNvPr id="9" name="Table 8"/>
          <p:cNvGraphicFramePr>
            <a:graphicFrameLocks noGrp="1"/>
          </p:cNvGraphicFramePr>
          <p:nvPr>
            <p:extLst>
              <p:ext uri="{D42A27DB-BD31-4B8C-83A1-F6EECF244321}">
                <p14:modId xmlns:p14="http://schemas.microsoft.com/office/powerpoint/2010/main" val="3699582826"/>
              </p:ext>
            </p:extLst>
          </p:nvPr>
        </p:nvGraphicFramePr>
        <p:xfrm>
          <a:off x="0" y="1219200"/>
          <a:ext cx="9144000" cy="914400"/>
        </p:xfrm>
        <a:graphic>
          <a:graphicData uri="http://schemas.openxmlformats.org/drawingml/2006/table">
            <a:tbl>
              <a:tblPr firstRow="1" bandRow="1">
                <a:tableStyleId>{5940675A-B579-460E-94D1-54222C63F5DA}</a:tableStyleId>
              </a:tblPr>
              <a:tblGrid>
                <a:gridCol w="1143000"/>
                <a:gridCol w="1295400"/>
                <a:gridCol w="1295400"/>
                <a:gridCol w="1295400"/>
                <a:gridCol w="1143000"/>
                <a:gridCol w="1295400"/>
                <a:gridCol w="838200"/>
                <a:gridCol w="838200"/>
              </a:tblGrid>
              <a:tr h="370840">
                <a:tc>
                  <a:txBody>
                    <a:bodyPr/>
                    <a:lstStyle/>
                    <a:p>
                      <a:pPr algn="ctr"/>
                      <a:r>
                        <a:rPr lang="en-US" sz="2200" dirty="0" smtClean="0">
                          <a:solidFill>
                            <a:srgbClr val="FF0000"/>
                          </a:solidFill>
                        </a:rPr>
                        <a:t>$match</a:t>
                      </a:r>
                    </a:p>
                    <a:p>
                      <a:pPr algn="ctr"/>
                      <a:r>
                        <a:rPr lang="en-US" sz="1600" dirty="0" smtClean="0">
                          <a:solidFill>
                            <a:srgbClr val="ECD540"/>
                          </a:solidFill>
                        </a:rPr>
                        <a:t>WHERE</a:t>
                      </a:r>
                    </a:p>
                    <a:p>
                      <a:pPr algn="ctr"/>
                      <a:r>
                        <a:rPr lang="en-US" sz="1600" dirty="0" smtClean="0">
                          <a:solidFill>
                            <a:srgbClr val="ECD540"/>
                          </a:solidFill>
                        </a:rPr>
                        <a:t>clause</a:t>
                      </a: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$match</a:t>
                      </a:r>
                    </a:p>
                    <a:p>
                      <a:pPr algn="ctr"/>
                      <a:r>
                        <a:rPr lang="en-US" sz="1600" dirty="0" smtClean="0">
                          <a:solidFill>
                            <a:srgbClr val="ECD540"/>
                          </a:solidFill>
                        </a:rPr>
                        <a:t>HAVING</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$sort</a:t>
                      </a:r>
                    </a:p>
                    <a:p>
                      <a:pPr algn="ctr"/>
                      <a:r>
                        <a:rPr lang="en-US" sz="1600" dirty="0" smtClean="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$limit</a:t>
                      </a:r>
                    </a:p>
                    <a:p>
                      <a:pPr algn="ctr"/>
                      <a:r>
                        <a:rPr lang="en-US" sz="1600" dirty="0" smtClean="0">
                          <a:solidFill>
                            <a:srgbClr val="ECD540"/>
                          </a:solidFill>
                        </a:rPr>
                        <a:t>TOP</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0" name="Rectangle 9"/>
          <p:cNvSpPr/>
          <p:nvPr/>
        </p:nvSpPr>
        <p:spPr>
          <a:xfrm>
            <a:off x="32657" y="718066"/>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Tree>
    <p:extLst>
      <p:ext uri="{BB962C8B-B14F-4D97-AF65-F5344CB8AC3E}">
        <p14:creationId xmlns:p14="http://schemas.microsoft.com/office/powerpoint/2010/main" val="343010290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49188" y="1254825"/>
            <a:ext cx="8845624" cy="369332"/>
          </a:xfrm>
          <a:prstGeom prst="rect">
            <a:avLst/>
          </a:prstGeom>
        </p:spPr>
        <p:txBody>
          <a:bodyPr wrap="square">
            <a:spAutoFit/>
          </a:bodyPr>
          <a:lstStyle/>
          <a:p>
            <a:r>
              <a:rPr lang="en-US" dirty="0"/>
              <a:t>Each sage starts with stage operator</a:t>
            </a:r>
            <a:r>
              <a:rPr lang="en-US" dirty="0" smtClean="0"/>
              <a:t>.</a:t>
            </a:r>
            <a:endParaRPr lang="en-IN" dirty="0"/>
          </a:p>
        </p:txBody>
      </p:sp>
      <p:sp>
        <p:nvSpPr>
          <p:cNvPr id="8" name="Rectangle 7"/>
          <p:cNvSpPr/>
          <p:nvPr/>
        </p:nvSpPr>
        <p:spPr>
          <a:xfrm>
            <a:off x="149188" y="17642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 $&lt;stageOperator&gt; : { }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91547" y="5486400"/>
            <a:ext cx="8845624" cy="461665"/>
          </a:xfrm>
          <a:prstGeom prst="rect">
            <a:avLst/>
          </a:prstGeom>
        </p:spPr>
        <p:txBody>
          <a:bodyPr wrap="square">
            <a:spAutoFit/>
          </a:bodyPr>
          <a:lstStyle/>
          <a:p>
            <a:r>
              <a:rPr lang="en-US" dirty="0"/>
              <a:t>Each </a:t>
            </a:r>
            <a:r>
              <a:rPr lang="en-US" dirty="0" smtClean="0"/>
              <a:t>aggregation expression starts with </a:t>
            </a:r>
            <a:r>
              <a:rPr lang="en-US" sz="2400" dirty="0" smtClean="0">
                <a:solidFill>
                  <a:srgbClr val="B22251"/>
                </a:solidFill>
              </a:rPr>
              <a:t>$ </a:t>
            </a:r>
            <a:r>
              <a:rPr lang="en-US" dirty="0"/>
              <a:t>sign</a:t>
            </a:r>
            <a:r>
              <a:rPr lang="en-US" dirty="0" smtClean="0"/>
              <a:t>.</a:t>
            </a:r>
            <a:endParaRPr lang="en-IN" dirty="0"/>
          </a:p>
        </p:txBody>
      </p:sp>
      <p:sp>
        <p:nvSpPr>
          <p:cNvPr id="10" name="Rectangle 9"/>
          <p:cNvSpPr/>
          <p:nvPr/>
        </p:nvSpPr>
        <p:spPr>
          <a:xfrm>
            <a:off x="188773" y="59552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'$&lt;fieldName&gt;'</a:t>
            </a:r>
            <a:endParaRPr lang="en-US" dirty="0">
              <a:solidFill>
                <a:srgbClr val="049DC8"/>
              </a:solidFill>
              <a:latin typeface="Consolas" panose="020B0609020204030204" pitchFamily="49" charset="0"/>
              <a:cs typeface="Calibri" panose="020F0502020204030204" pitchFamily="34" charset="0"/>
            </a:endParaRPr>
          </a:p>
        </p:txBody>
      </p:sp>
      <p:sp>
        <p:nvSpPr>
          <p:cNvPr id="11" name="Rectangle 10"/>
          <p:cNvSpPr/>
          <p:nvPr/>
        </p:nvSpPr>
        <p:spPr>
          <a:xfrm>
            <a:off x="149188" y="2231648"/>
            <a:ext cx="876126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$group </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_id : '$job'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978679404"/>
              </p:ext>
            </p:extLst>
          </p:nvPr>
        </p:nvGraphicFramePr>
        <p:xfrm>
          <a:off x="166010" y="3286825"/>
          <a:ext cx="8784026" cy="2250440"/>
        </p:xfrm>
        <a:graphic>
          <a:graphicData uri="http://schemas.openxmlformats.org/drawingml/2006/table">
            <a:tbl>
              <a:tblPr firstRow="1" bandRow="1">
                <a:tableStyleId>{5940675A-B579-460E-94D1-54222C63F5DA}</a:tableStyleId>
              </a:tblPr>
              <a:tblGrid>
                <a:gridCol w="4392013"/>
                <a:gridCol w="4392013"/>
              </a:tblGrid>
              <a:tr h="370840">
                <a:tc gridSpan="2">
                  <a:txBody>
                    <a:bodyPr/>
                    <a:lstStyle/>
                    <a:p>
                      <a:r>
                        <a:rPr kumimoji="0" lang="en-US" sz="2000" b="1" kern="1200" dirty="0" smtClean="0">
                          <a:solidFill>
                            <a:srgbClr val="DFE100"/>
                          </a:solidFill>
                          <a:latin typeface="+mn-lt"/>
                          <a:ea typeface="+mn-ea"/>
                          <a:cs typeface="+mn-cs"/>
                        </a:rPr>
                        <a:t>Stage Operators</a:t>
                      </a:r>
                      <a:endParaRPr kumimoji="0" lang="en-US" sz="2000" b="1" kern="1200" dirty="0">
                        <a:solidFill>
                          <a:srgbClr val="DFE100"/>
                        </a:solidFill>
                        <a:latin typeface="+mn-lt"/>
                        <a:ea typeface="+mn-ea"/>
                        <a:cs typeface="+mn-cs"/>
                      </a:endParaRPr>
                    </a:p>
                  </a:txBody>
                  <a:tcPr/>
                </a:tc>
                <a:tc hMerge="1">
                  <a:txBody>
                    <a:bodyPr/>
                    <a:lstStyle/>
                    <a:p>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$match</a:t>
                      </a:r>
                    </a:p>
                  </a:txBody>
                  <a:tcPr/>
                </a:tc>
                <a:tc>
                  <a:txBody>
                    <a:bodyPr/>
                    <a:lstStyle/>
                    <a:p>
                      <a:r>
                        <a:rPr kumimoji="0" lang="en-US" kern="1200" dirty="0" smtClean="0">
                          <a:solidFill>
                            <a:srgbClr val="036883"/>
                          </a:solidFill>
                          <a:latin typeface="+mn-lt"/>
                          <a:ea typeface="+mn-ea"/>
                          <a:cs typeface="+mn-cs"/>
                        </a:rPr>
                        <a:t>  $sort  </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$project</a:t>
                      </a:r>
                      <a:endParaRPr kumimoji="0" lang="en-US" kern="1200" dirty="0">
                        <a:solidFill>
                          <a:srgbClr val="036883"/>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$limit</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$unwind</a:t>
                      </a:r>
                    </a:p>
                  </a:txBody>
                  <a:tcPr/>
                </a:tc>
                <a:tc>
                  <a:txBody>
                    <a:bodyPr/>
                    <a:lstStyle/>
                    <a:p>
                      <a:r>
                        <a:rPr kumimoji="0" lang="en-US" kern="1200" dirty="0" smtClean="0">
                          <a:solidFill>
                            <a:srgbClr val="036883"/>
                          </a:solidFill>
                          <a:latin typeface="+mn-lt"/>
                          <a:ea typeface="+mn-ea"/>
                          <a:cs typeface="+mn-cs"/>
                        </a:rPr>
                        <a:t>  $skip</a:t>
                      </a:r>
                      <a:endParaRPr kumimoji="0" lang="en-US" kern="1200" dirty="0">
                        <a:solidFill>
                          <a:srgbClr val="036883"/>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$group</a:t>
                      </a:r>
                    </a:p>
                  </a:txBody>
                  <a:tcPr/>
                </a:tc>
                <a:tc>
                  <a:txBody>
                    <a:bodyPr/>
                    <a:lstStyle/>
                    <a:p>
                      <a:r>
                        <a:rPr kumimoji="0" lang="en-US" kern="1200" dirty="0" smtClean="0">
                          <a:solidFill>
                            <a:srgbClr val="036883"/>
                          </a:solidFill>
                          <a:latin typeface="+mn-lt"/>
                          <a:ea typeface="+mn-ea"/>
                          <a:cs typeface="+mn-cs"/>
                        </a:rPr>
                        <a:t>  $count</a:t>
                      </a:r>
                      <a:endParaRPr kumimoji="0" lang="en-US" kern="1200" dirty="0">
                        <a:solidFill>
                          <a:srgbClr val="036883"/>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$match</a:t>
                      </a:r>
                    </a:p>
                  </a:txBody>
                  <a:tcPr/>
                </a:tc>
                <a:tc>
                  <a:txBody>
                    <a:bodyPr/>
                    <a:lstStyle/>
                    <a:p>
                      <a:endParaRPr kumimoji="0" lang="en-US" kern="1200" dirty="0">
                        <a:solidFill>
                          <a:srgbClr val="036883"/>
                        </a:solidFill>
                        <a:latin typeface="+mn-lt"/>
                        <a:ea typeface="+mn-ea"/>
                        <a:cs typeface="+mn-cs"/>
                      </a:endParaRPr>
                    </a:p>
                  </a:txBody>
                  <a:tcPr/>
                </a:tc>
              </a:tr>
            </a:tbl>
          </a:graphicData>
        </a:graphic>
      </p:graphicFrame>
    </p:spTree>
    <p:extLst>
      <p:ext uri="{BB962C8B-B14F-4D97-AF65-F5344CB8AC3E}">
        <p14:creationId xmlns:p14="http://schemas.microsoft.com/office/powerpoint/2010/main" val="358767072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$match</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872138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49188" y="762000"/>
            <a:ext cx="8845624"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2954655"/>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a:t>
            </a:r>
            <a:r>
              <a:rPr lang="en-US" sz="2200" dirty="0" smtClean="0">
                <a:solidFill>
                  <a:srgbClr val="FC6F0D"/>
                </a:solidFill>
                <a:latin typeface="Calibri" panose="020F0502020204030204" pitchFamily="34" charset="0"/>
                <a:cs typeface="Calibri" panose="020F0502020204030204" pitchFamily="34" charset="0"/>
              </a:rPr>
              <a:t>{job: 'manager'}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a:t>
            </a:r>
            <a:r>
              <a:rPr lang="en-US" sz="2200" dirty="0" smtClean="0">
                <a:solidFill>
                  <a:srgbClr val="FC6F0D"/>
                </a:solidFill>
                <a:latin typeface="Calibri" panose="020F0502020204030204" pitchFamily="34" charset="0"/>
                <a:cs typeface="Calibri" panose="020F0502020204030204" pitchFamily="34" charset="0"/>
              </a:rPr>
              <a:t>{favouriteFruit</a:t>
            </a:r>
            <a:r>
              <a:rPr lang="en-US" sz="2200" dirty="0">
                <a:solidFill>
                  <a:srgbClr val="FC6F0D"/>
                </a:solidFill>
                <a:latin typeface="Calibri" panose="020F0502020204030204" pitchFamily="34" charset="0"/>
                <a:cs typeface="Calibri" panose="020F0502020204030204" pitchFamily="34" charset="0"/>
              </a:rPr>
              <a:t>: {$size</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'favouriteFruit.0</a:t>
            </a:r>
            <a:r>
              <a:rPr lang="en-US" sz="2200" dirty="0" smtClean="0">
                <a:solidFill>
                  <a:srgbClr val="FC6F0D"/>
                </a:solidFill>
                <a:latin typeface="Calibri" panose="020F0502020204030204" pitchFamily="34" charset="0"/>
                <a:cs typeface="Calibri" panose="020F0502020204030204" pitchFamily="34" charset="0"/>
              </a:rPr>
              <a:t>': 'Orange'} }, </a:t>
            </a:r>
            <a:r>
              <a:rPr lang="en-US" sz="2200" dirty="0">
                <a:solidFill>
                  <a:srgbClr val="FC6F0D"/>
                </a:solidFill>
                <a:latin typeface="Calibri" panose="020F0502020204030204" pitchFamily="34" charset="0"/>
                <a:cs typeface="Calibri" panose="020F0502020204030204" pitchFamily="34" charset="0"/>
              </a:rPr>
              <a:t>{$project: {favouriteFruit</a:t>
            </a:r>
            <a:r>
              <a:rPr lang="en-US" sz="2200" dirty="0" smtClean="0">
                <a:solidFill>
                  <a:srgbClr val="FC6F0D"/>
                </a:solidFill>
                <a:latin typeface="Calibri" panose="020F0502020204030204" pitchFamily="34" charset="0"/>
                <a:cs typeface="Calibri" panose="020F0502020204030204" pitchFamily="34" charset="0"/>
              </a:rPr>
              <a:t>: true}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12945075"/>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$project</a:t>
            </a:r>
            <a:endParaRPr lang="en-US" dirty="0"/>
          </a:p>
        </p:txBody>
      </p:sp>
      <p:sp>
        <p:nvSpPr>
          <p:cNvPr id="4" name="Rectangle 3"/>
          <p:cNvSpPr/>
          <p:nvPr/>
        </p:nvSpPr>
        <p:spPr>
          <a:xfrm>
            <a:off x="419100" y="3048000"/>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611367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49188" y="762000"/>
            <a:ext cx="8845624" cy="923330"/>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49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422029"/>
            <a:ext cx="8761264" cy="2954655"/>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a:t>
            </a:r>
            <a:r>
              <a:rPr lang="en-US" sz="2200" dirty="0" smtClean="0">
                <a:solidFill>
                  <a:srgbClr val="FC6F0D"/>
                </a:solidFill>
                <a:latin typeface="Calibri" panose="020F0502020204030204" pitchFamily="34" charset="0"/>
                <a:cs typeface="Calibri" panose="020F0502020204030204" pitchFamily="34" charset="0"/>
              </a:rPr>
              <a:t>: true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{_id</a:t>
            </a:r>
            <a:r>
              <a:rPr lang="en-US" sz="2200" dirty="0" smtClean="0">
                <a:solidFill>
                  <a:srgbClr val="FC6F0D"/>
                </a:solidFill>
                <a:latin typeface="Calibri" panose="020F0502020204030204" pitchFamily="34" charset="0"/>
                <a:cs typeface="Calibri" panose="020F0502020204030204" pitchFamily="34" charset="0"/>
              </a:rPr>
              <a:t>: false</a:t>
            </a:r>
            <a:r>
              <a:rPr lang="en-US" sz="2200" dirty="0">
                <a:solidFill>
                  <a:srgbClr val="FC6F0D"/>
                </a:solidFill>
                <a:latin typeface="Calibri" panose="020F0502020204030204" pitchFamily="34" charset="0"/>
                <a:cs typeface="Calibri" panose="020F0502020204030204" pitchFamily="34" charset="0"/>
              </a:rPr>
              <a: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sm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false, sal: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xx: {$max</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'$comm'] </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{$project :{_</a:t>
            </a:r>
            <a:r>
              <a:rPr lang="en-US" sz="2200" dirty="0">
                <a:solidFill>
                  <a:srgbClr val="FC6F0D"/>
                </a:solidFill>
                <a:latin typeface="Calibri" panose="020F0502020204030204" pitchFamily="34" charset="0"/>
                <a:cs typeface="Calibri" panose="020F0502020204030204" pitchFamily="34" charset="0"/>
              </a:rPr>
              <a:t>id: false, indexID: true, favouriteFruit: {$size: '$favouriteFruit'} } } ])</a:t>
            </a:r>
            <a:endParaRPr lang="en-US" sz="2200" dirty="0" smtClean="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451649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27454</TotalTime>
  <Words>5669</Words>
  <Application>Microsoft Office PowerPoint</Application>
  <PresentationFormat>On-screen Show (4:3)</PresentationFormat>
  <Paragraphs>831</Paragraphs>
  <Slides>159</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159</vt:i4>
      </vt:variant>
    </vt:vector>
  </HeadingPairs>
  <TitlesOfParts>
    <vt:vector size="174" baseType="lpstr">
      <vt:lpstr>SimSun</vt:lpstr>
      <vt:lpstr>Arial</vt:lpstr>
      <vt:lpstr>Arial</vt:lpstr>
      <vt:lpstr>Bookman Old Style</vt:lpstr>
      <vt:lpstr>Calibri</vt:lpstr>
      <vt:lpstr>Consolas</vt:lpstr>
      <vt:lpstr>Gill Sans MT</vt:lpstr>
      <vt:lpstr>Segoe Print</vt:lpstr>
      <vt:lpstr>Segoe UI Emoji</vt:lpstr>
      <vt:lpstr>Segoe UI Light</vt:lpstr>
      <vt:lpstr>Times New Roman</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5275</cp:revision>
  <dcterms:created xsi:type="dcterms:W3CDTF">2015-10-09T06:09:34Z</dcterms:created>
  <dcterms:modified xsi:type="dcterms:W3CDTF">2018-12-14T08:53:15Z</dcterms:modified>
</cp:coreProperties>
</file>