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497" r:id="rId2"/>
    <p:sldId id="472" r:id="rId3"/>
    <p:sldId id="667" r:id="rId4"/>
    <p:sldId id="668" r:id="rId5"/>
    <p:sldId id="845" r:id="rId6"/>
    <p:sldId id="810" r:id="rId7"/>
    <p:sldId id="811" r:id="rId8"/>
    <p:sldId id="816" r:id="rId9"/>
    <p:sldId id="824" r:id="rId10"/>
    <p:sldId id="825" r:id="rId11"/>
    <p:sldId id="840" r:id="rId12"/>
    <p:sldId id="841" r:id="rId13"/>
    <p:sldId id="826" r:id="rId14"/>
    <p:sldId id="837" r:id="rId15"/>
    <p:sldId id="844" r:id="rId16"/>
    <p:sldId id="842" r:id="rId17"/>
    <p:sldId id="843" r:id="rId18"/>
    <p:sldId id="838" r:id="rId19"/>
    <p:sldId id="839" r:id="rId20"/>
    <p:sldId id="834" r:id="rId21"/>
    <p:sldId id="835" r:id="rId22"/>
    <p:sldId id="836" r:id="rId23"/>
    <p:sldId id="822" r:id="rId24"/>
    <p:sldId id="823" r:id="rId25"/>
    <p:sldId id="820" r:id="rId26"/>
    <p:sldId id="821" r:id="rId27"/>
    <p:sldId id="818" r:id="rId28"/>
    <p:sldId id="819" r:id="rId29"/>
    <p:sldId id="793" r:id="rId30"/>
    <p:sldId id="792" r:id="rId31"/>
    <p:sldId id="795" r:id="rId32"/>
    <p:sldId id="796" r:id="rId33"/>
    <p:sldId id="814" r:id="rId34"/>
    <p:sldId id="815" r:id="rId35"/>
    <p:sldId id="832" r:id="rId36"/>
    <p:sldId id="833" r:id="rId37"/>
    <p:sldId id="831" r:id="rId38"/>
    <p:sldId id="847" r:id="rId39"/>
    <p:sldId id="848" r:id="rId40"/>
    <p:sldId id="850" r:id="rId41"/>
    <p:sldId id="849" r:id="rId42"/>
    <p:sldId id="851" r:id="rId43"/>
    <p:sldId id="852" r:id="rId44"/>
    <p:sldId id="853" r:id="rId45"/>
    <p:sldId id="854" r:id="rId46"/>
    <p:sldId id="855" r:id="rId47"/>
    <p:sldId id="856" r:id="rId48"/>
    <p:sldId id="857" r:id="rId49"/>
    <p:sldId id="858" r:id="rId50"/>
    <p:sldId id="859" r:id="rId51"/>
    <p:sldId id="860" r:id="rId52"/>
    <p:sldId id="861" r:id="rId53"/>
    <p:sldId id="846" r:id="rId54"/>
    <p:sldId id="797" r:id="rId55"/>
    <p:sldId id="862" r:id="rId56"/>
    <p:sldId id="788"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0647"/>
    <a:srgbClr val="CD053E"/>
    <a:srgbClr val="333E4B"/>
    <a:srgbClr val="483F69"/>
    <a:srgbClr val="302C34"/>
    <a:srgbClr val="786F83"/>
    <a:srgbClr val="5F5868"/>
    <a:srgbClr val="5A5462"/>
    <a:srgbClr val="5A5262"/>
    <a:srgbClr val="7A5A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5" d="100"/>
          <a:sy n="85" d="100"/>
        </p:scale>
        <p:origin x="1530"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8/7/2018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8/7/2018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8/7/2018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8/7/2018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7" name="Title 2"/>
          <p:cNvSpPr>
            <a:spLocks noGrp="1"/>
          </p:cNvSpPr>
          <p:nvPr>
            <p:ph type="ctrTitle"/>
          </p:nvPr>
        </p:nvSpPr>
        <p:spPr>
          <a:xfrm>
            <a:off x="0" y="4572000"/>
            <a:ext cx="9144000" cy="990600"/>
          </a:xfrm>
        </p:spPr>
        <p:txBody>
          <a:bodyPr vert="horz" anchor="t" anchorCtr="0">
            <a:noAutofit/>
          </a:bodyPr>
          <a:lstStyle/>
          <a:p>
            <a:pPr algn="l"/>
            <a:r>
              <a:rPr lang="en-US" sz="6000" b="1" i="1" dirty="0" smtClean="0">
                <a:solidFill>
                  <a:srgbClr val="00B0F0"/>
                </a:solidFill>
                <a:latin typeface="SimSun" panose="02010600030101010101" pitchFamily="2" charset="-122"/>
                <a:ea typeface="SimSun" panose="02010600030101010101" pitchFamily="2" charset="-122"/>
                <a:cs typeface="Arial" pitchFamily="34" charset="0"/>
              </a:rPr>
              <a:t>Python</a:t>
            </a:r>
            <a:endParaRPr lang="en-US" sz="60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8"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
        <p:nvSpPr>
          <p:cNvPr id="2" name="Rectangle 1"/>
          <p:cNvSpPr/>
          <p:nvPr/>
        </p:nvSpPr>
        <p:spPr>
          <a:xfrm>
            <a:off x="3505200" y="94327"/>
            <a:ext cx="5652371" cy="2308324"/>
          </a:xfrm>
          <a:prstGeom prst="rect">
            <a:avLst/>
          </a:prstGeom>
        </p:spPr>
        <p:txBody>
          <a:bodyPr wrap="square">
            <a:spAutoFit/>
          </a:bodyPr>
          <a:lstStyle/>
          <a:p>
            <a:r>
              <a:rPr lang="en-IN" sz="3600" dirty="0">
                <a:solidFill>
                  <a:srgbClr val="E80647"/>
                </a:solidFill>
                <a:latin typeface="Segoe Print" panose="02000600000000000000" pitchFamily="2" charset="0"/>
              </a:rPr>
              <a:t>"Live as if you were to die tomorrow.</a:t>
            </a:r>
          </a:p>
          <a:p>
            <a:r>
              <a:rPr lang="en-IN" sz="3600" dirty="0">
                <a:solidFill>
                  <a:srgbClr val="E80647"/>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number, float, and complex</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228600" y="3431738"/>
            <a:ext cx="8686800" cy="400110"/>
          </a:xfrm>
          <a:prstGeom prst="rect">
            <a:avLst/>
          </a:prstGeom>
          <a:solidFill>
            <a:srgbClr val="FFFF00"/>
          </a:solidFill>
        </p:spPr>
        <p:txBody>
          <a:bodyPr wrap="square">
            <a:spAutoFit/>
          </a:bodyPr>
          <a:lstStyle/>
          <a:p>
            <a:r>
              <a:rPr lang="en-IN" sz="2000" dirty="0">
                <a:latin typeface="Arial" panose="020B0604020202020204" pitchFamily="34" charset="0"/>
                <a:cs typeface="Arial" panose="020B0604020202020204" pitchFamily="34" charset="0"/>
              </a:rPr>
              <a:t>In python, you can put 'j' or 'J' after a number to make it </a:t>
            </a:r>
            <a:r>
              <a:rPr lang="en-IN" sz="2000" dirty="0" smtClean="0">
                <a:latin typeface="Arial" panose="020B0604020202020204" pitchFamily="34" charset="0"/>
                <a:cs typeface="Arial" panose="020B0604020202020204" pitchFamily="34" charset="0"/>
              </a:rPr>
              <a:t>imaginary.</a:t>
            </a:r>
            <a:endParaRPr lang="en-IN" sz="2000" dirty="0">
              <a:latin typeface="Arial" panose="020B0604020202020204" pitchFamily="34" charset="0"/>
              <a:cs typeface="Arial" panose="020B0604020202020204" pitchFamily="34" charset="0"/>
            </a:endParaRPr>
          </a:p>
        </p:txBody>
      </p:sp>
      <p:sp>
        <p:nvSpPr>
          <p:cNvPr id="10" name="Rectangle 9"/>
          <p:cNvSpPr/>
          <p:nvPr/>
        </p:nvSpPr>
        <p:spPr>
          <a:xfrm>
            <a:off x="228600" y="914400"/>
            <a:ext cx="86868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Integers can be of any length, it is only limited by the memory available.</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A floating point number is accurate up to 15 decimal places.</a:t>
            </a:r>
          </a:p>
        </p:txBody>
      </p:sp>
      <p:sp>
        <p:nvSpPr>
          <p:cNvPr id="11" name="Rectangle 10"/>
          <p:cNvSpPr/>
          <p:nvPr/>
        </p:nvSpPr>
        <p:spPr>
          <a:xfrm>
            <a:off x="228600" y="3954135"/>
            <a:ext cx="8686800" cy="456535"/>
          </a:xfrm>
          <a:prstGeom prst="rect">
            <a:avLst/>
          </a:prstGeom>
        </p:spPr>
        <p:txBody>
          <a:bodyPr wrap="square">
            <a:spAutoFit/>
          </a:bodyPr>
          <a:lstStyle/>
          <a:p>
            <a:pPr>
              <a:lnSpc>
                <a:spcPct val="150000"/>
              </a:lnSpc>
            </a:pPr>
            <a:r>
              <a:rPr lang="en-IN" dirty="0">
                <a:latin typeface="Arial" panose="020B0604020202020204" pitchFamily="34" charset="0"/>
                <a:cs typeface="Arial" panose="020B0604020202020204" pitchFamily="34" charset="0"/>
              </a:rPr>
              <a:t>A complex number has some built-in </a:t>
            </a:r>
            <a:r>
              <a:rPr lang="en-IN" dirty="0" smtClean="0">
                <a:latin typeface="Arial" panose="020B0604020202020204" pitchFamily="34" charset="0"/>
                <a:cs typeface="Arial" panose="020B0604020202020204" pitchFamily="34" charset="0"/>
              </a:rPr>
              <a:t>accessory:</a:t>
            </a:r>
            <a:endParaRPr lang="en-IN" dirty="0">
              <a:solidFill>
                <a:srgbClr val="298AE5"/>
              </a:solidFill>
              <a:latin typeface="Arial" panose="020B0604020202020204" pitchFamily="34" charset="0"/>
              <a:cs typeface="Arial" panose="020B0604020202020204" pitchFamily="34" charset="0"/>
            </a:endParaRPr>
          </a:p>
        </p:txBody>
      </p:sp>
      <p:sp>
        <p:nvSpPr>
          <p:cNvPr id="12" name="Rectangle 11"/>
          <p:cNvSpPr/>
          <p:nvPr/>
        </p:nvSpPr>
        <p:spPr>
          <a:xfrm>
            <a:off x="228600" y="4334470"/>
            <a:ext cx="8686800" cy="923330"/>
          </a:xfrm>
          <a:prstGeom prst="rect">
            <a:avLst/>
          </a:prstGeom>
        </p:spPr>
        <p:txBody>
          <a:bodyPr wrap="square">
            <a:spAutoFit/>
          </a:bodyPr>
          <a:lstStyle/>
          <a:p>
            <a:pPr>
              <a:lnSpc>
                <a:spcPct val="150000"/>
              </a:lnSpc>
            </a:pPr>
            <a:r>
              <a:rPr lang="sv-SE" dirty="0">
                <a:solidFill>
                  <a:srgbClr val="298AE5"/>
                </a:solidFill>
                <a:latin typeface="Arial" panose="020B0604020202020204" pitchFamily="34" charset="0"/>
                <a:cs typeface="Arial" panose="020B0604020202020204" pitchFamily="34" charset="0"/>
              </a:rPr>
              <a:t>x</a:t>
            </a:r>
            <a:r>
              <a:rPr lang="sv-SE" dirty="0" smtClean="0">
                <a:solidFill>
                  <a:srgbClr val="298AE5"/>
                </a:solidFill>
                <a:latin typeface="Arial" panose="020B0604020202020204" pitchFamily="34" charset="0"/>
                <a:cs typeface="Arial" panose="020B0604020202020204" pitchFamily="34" charset="0"/>
              </a:rPr>
              <a:t>.real</a:t>
            </a:r>
          </a:p>
          <a:p>
            <a:pPr>
              <a:lnSpc>
                <a:spcPct val="150000"/>
              </a:lnSpc>
            </a:pPr>
            <a:r>
              <a:rPr lang="sv-SE" dirty="0" smtClean="0">
                <a:solidFill>
                  <a:srgbClr val="298AE5"/>
                </a:solidFill>
                <a:latin typeface="Arial" panose="020B0604020202020204" pitchFamily="34" charset="0"/>
                <a:cs typeface="Arial" panose="020B0604020202020204" pitchFamily="34" charset="0"/>
              </a:rPr>
              <a:t>x.imag</a:t>
            </a:r>
          </a:p>
        </p:txBody>
      </p:sp>
      <p:sp>
        <p:nvSpPr>
          <p:cNvPr id="3" name="Rectangle 2"/>
          <p:cNvSpPr/>
          <p:nvPr/>
        </p:nvSpPr>
        <p:spPr>
          <a:xfrm>
            <a:off x="228600" y="1897771"/>
            <a:ext cx="5410200" cy="1323439"/>
          </a:xfrm>
          <a:prstGeom prst="rect">
            <a:avLst/>
          </a:prstGeom>
        </p:spPr>
        <p:txBody>
          <a:bodyPr wrap="square">
            <a:spAutoFit/>
          </a:bodyPr>
          <a:lstStyle/>
          <a:p>
            <a:r>
              <a:rPr lang="en-IN" sz="2000" dirty="0">
                <a:solidFill>
                  <a:srgbClr val="D3AF86"/>
                </a:solidFill>
                <a:latin typeface="Consolas" panose="020B0609020204030204" pitchFamily="49" charset="0"/>
              </a:rPr>
              <a:t>&gt;&gt;&gt; a = </a:t>
            </a:r>
            <a:r>
              <a:rPr lang="en-IN" sz="2000" dirty="0">
                <a:solidFill>
                  <a:srgbClr val="F79A32"/>
                </a:solidFill>
                <a:latin typeface="Consolas" panose="020B0609020204030204" pitchFamily="49" charset="0"/>
              </a:rPr>
              <a:t>1234567890123456789</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b = </a:t>
            </a:r>
            <a:r>
              <a:rPr lang="en-IN" sz="2000" dirty="0">
                <a:solidFill>
                  <a:srgbClr val="F79A32"/>
                </a:solidFill>
                <a:latin typeface="Consolas" panose="020B0609020204030204" pitchFamily="49" charset="0"/>
              </a:rPr>
              <a:t>0.1234567890123456789</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c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 </a:t>
            </a:r>
            <a:r>
              <a:rPr lang="en-IN" sz="2000" dirty="0">
                <a:solidFill>
                  <a:srgbClr val="F79A32"/>
                </a:solidFill>
                <a:latin typeface="Consolas" panose="020B0609020204030204" pitchFamily="49" charset="0"/>
              </a:rPr>
              <a:t>2</a:t>
            </a:r>
            <a:r>
              <a:rPr lang="en-IN" sz="2000" dirty="0">
                <a:solidFill>
                  <a:srgbClr val="98676A"/>
                </a:solidFill>
                <a:latin typeface="Consolas" panose="020B0609020204030204" pitchFamily="49" charset="0"/>
              </a:rPr>
              <a:t>j</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x = complex(</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2</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6" name="Rectangle 5"/>
          <p:cNvSpPr/>
          <p:nvPr/>
        </p:nvSpPr>
        <p:spPr>
          <a:xfrm>
            <a:off x="5638800" y="1897771"/>
            <a:ext cx="2903517" cy="1015663"/>
          </a:xfrm>
          <a:prstGeom prst="rect">
            <a:avLst/>
          </a:prstGeom>
        </p:spPr>
        <p:txBody>
          <a:bodyPr wrap="square">
            <a:spAutoFit/>
          </a:bodyPr>
          <a:lstStyle/>
          <a:p>
            <a:r>
              <a:rPr lang="en-IN" sz="2000" dirty="0">
                <a:solidFill>
                  <a:srgbClr val="D3AF86"/>
                </a:solidFill>
                <a:latin typeface="Consolas" panose="020B0609020204030204" pitchFamily="49" charset="0"/>
              </a:rPr>
              <a:t>[d1, d2] = [</a:t>
            </a:r>
            <a:r>
              <a:rPr lang="en-IN" sz="2000" dirty="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5</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[d1, d2] = [d2, d1]</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 (d1, d2)</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6468879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String Operators</a:t>
            </a:r>
            <a:endParaRPr lang="en-US" dirty="0"/>
          </a:p>
        </p:txBody>
      </p:sp>
    </p:spTree>
    <p:extLst>
      <p:ext uri="{BB962C8B-B14F-4D97-AF65-F5344CB8AC3E}">
        <p14:creationId xmlns:p14="http://schemas.microsoft.com/office/powerpoint/2010/main" val="15951478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97568358"/>
              </p:ext>
            </p:extLst>
          </p:nvPr>
        </p:nvGraphicFramePr>
        <p:xfrm>
          <a:off x="152400" y="1828800"/>
          <a:ext cx="8838000" cy="4272280"/>
        </p:xfrm>
        <a:graphic>
          <a:graphicData uri="http://schemas.openxmlformats.org/drawingml/2006/table">
            <a:tbl>
              <a:tblPr firstRow="1" bandRow="1">
                <a:tableStyleId>{7E9639D4-E3E2-4D34-9284-5A2195B3D0D7}</a:tableStyleId>
              </a:tblPr>
              <a:tblGrid>
                <a:gridCol w="1085368"/>
                <a:gridCol w="7752632"/>
              </a:tblGrid>
              <a:tr h="0">
                <a:tc>
                  <a:txBody>
                    <a:bodyPr/>
                    <a:lstStyle/>
                    <a:p>
                      <a:pPr marL="0" algn="l" rtl="0" eaLnBrk="1" fontAlgn="t" latinLnBrk="0" hangingPunct="1"/>
                      <a:r>
                        <a:rPr kumimoji="0" lang="en-IN" sz="1800" b="0" kern="1200" dirty="0" smtClean="0">
                          <a:solidFill>
                            <a:schemeClr val="tx1"/>
                          </a:solidFill>
                          <a:latin typeface="+mn-lt"/>
                          <a:ea typeface="+mn-ea"/>
                          <a:cs typeface="+mn-cs"/>
                        </a:rPr>
                        <a:t>operator</a:t>
                      </a:r>
                      <a:endParaRPr kumimoji="0" lang="en-IN" sz="1800" b="0" kern="1200" dirty="0">
                        <a:solidFill>
                          <a:schemeClr val="tx1"/>
                        </a:solidFill>
                        <a:latin typeface="+mn-lt"/>
                        <a:ea typeface="+mn-ea"/>
                        <a:cs typeface="+mn-cs"/>
                      </a:endParaRPr>
                    </a:p>
                  </a:txBody>
                  <a:tcPr marL="76200" marR="76200" marT="76200" marB="76200">
                    <a:solidFill>
                      <a:schemeClr val="accent3">
                        <a:lumMod val="20000"/>
                        <a:lumOff val="80000"/>
                      </a:schemeClr>
                    </a:solidFill>
                  </a:tcPr>
                </a:tc>
                <a:tc>
                  <a:txBody>
                    <a:bodyPr/>
                    <a:lstStyle/>
                    <a:p>
                      <a:pPr marL="0" algn="l" rtl="0" eaLnBrk="1" fontAlgn="t" latinLnBrk="0" hangingPunct="1"/>
                      <a:r>
                        <a:rPr kumimoji="0" lang="en-IN" sz="1800" b="0" kern="1200" dirty="0" smtClean="0">
                          <a:solidFill>
                            <a:schemeClr val="tx1"/>
                          </a:solidFill>
                          <a:latin typeface="+mn-lt"/>
                          <a:ea typeface="+mn-ea"/>
                          <a:cs typeface="+mn-cs"/>
                        </a:rPr>
                        <a:t>description</a:t>
                      </a:r>
                      <a:endParaRPr kumimoji="0" lang="en-IN" sz="1800" b="0" kern="1200" dirty="0">
                        <a:solidFill>
                          <a:schemeClr val="tx1"/>
                        </a:solidFill>
                        <a:latin typeface="+mn-lt"/>
                        <a:ea typeface="+mn-ea"/>
                        <a:cs typeface="+mn-cs"/>
                      </a:endParaRPr>
                    </a:p>
                  </a:txBody>
                  <a:tcPr marL="76200" marR="76200" marT="76200" marB="76200">
                    <a:solidFill>
                      <a:schemeClr val="accent3">
                        <a:lumMod val="20000"/>
                        <a:lumOff val="80000"/>
                      </a:schemeClr>
                    </a:solidFill>
                  </a:tcPr>
                </a:tc>
              </a:tr>
              <a:tr h="370840">
                <a:tc>
                  <a:txBody>
                    <a:bodyPr/>
                    <a:lstStyle/>
                    <a:p>
                      <a:pPr algn="ctr"/>
                      <a:r>
                        <a:rPr lang="en-IN" sz="1800" kern="1200" dirty="0" smtClean="0">
                          <a:solidFill>
                            <a:srgbClr val="D3AF86"/>
                          </a:solidFill>
                          <a:latin typeface="Consolas" panose="020B0609020204030204" pitchFamily="49" charset="0"/>
                          <a:ea typeface="+mn-ea"/>
                          <a:cs typeface="+mn-cs"/>
                        </a:rPr>
                        <a:t>+</a:t>
                      </a:r>
                      <a:endParaRPr lang="en-IN" sz="1800" kern="1200" dirty="0">
                        <a:solidFill>
                          <a:srgbClr val="D3AF86"/>
                        </a:solidFill>
                        <a:latin typeface="Consolas" panose="020B0609020204030204" pitchFamily="49" charset="0"/>
                        <a:ea typeface="+mn-ea"/>
                        <a:cs typeface="+mn-cs"/>
                      </a:endParaRPr>
                    </a:p>
                  </a:txBody>
                  <a:tcPr anchor="ctr">
                    <a:solidFill>
                      <a:schemeClr val="bg1"/>
                    </a:solidFill>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Concatenation</a:t>
                      </a:r>
                      <a:endParaRPr lang="en-IN" sz="1800" dirty="0">
                        <a:solidFill>
                          <a:schemeClr val="bg2">
                            <a:lumMod val="50000"/>
                          </a:schemeClr>
                        </a:solidFill>
                        <a:latin typeface="Arial" panose="020B0604020202020204" pitchFamily="34" charset="0"/>
                        <a:cs typeface="Arial" panose="020B0604020202020204" pitchFamily="34" charset="0"/>
                      </a:endParaRPr>
                    </a:p>
                  </a:txBody>
                  <a:tcPr>
                    <a:solidFill>
                      <a:schemeClr val="bg1"/>
                    </a:solidFill>
                  </a:tcPr>
                </a:tc>
              </a:tr>
              <a:tr h="370840">
                <a:tc>
                  <a:txBody>
                    <a:bodyPr/>
                    <a:lstStyle/>
                    <a:p>
                      <a:pPr algn="ctr"/>
                      <a:r>
                        <a:rPr lang="en-IN" sz="1800" kern="1200" dirty="0" smtClean="0">
                          <a:solidFill>
                            <a:srgbClr val="D3AF86"/>
                          </a:solidFill>
                          <a:latin typeface="Consolas" panose="020B0609020204030204" pitchFamily="49" charset="0"/>
                          <a:ea typeface="+mn-ea"/>
                          <a:cs typeface="+mn-cs"/>
                        </a:rPr>
                        <a:t>*</a:t>
                      </a:r>
                      <a:endParaRPr lang="en-IN" sz="1800" kern="1200" dirty="0">
                        <a:solidFill>
                          <a:srgbClr val="D3AF86"/>
                        </a:solidFill>
                        <a:latin typeface="Consolas" panose="020B0609020204030204" pitchFamily="49" charset="0"/>
                        <a:ea typeface="+mn-ea"/>
                        <a:cs typeface="+mn-cs"/>
                      </a:endParaRPr>
                    </a:p>
                  </a:txBody>
                  <a:tcPr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chemeClr val="bg2">
                              <a:lumMod val="50000"/>
                            </a:schemeClr>
                          </a:solidFill>
                          <a:latin typeface="Arial" panose="020B0604020202020204" pitchFamily="34" charset="0"/>
                          <a:cs typeface="Arial" panose="020B0604020202020204" pitchFamily="34" charset="0"/>
                        </a:rPr>
                        <a:t>Repetition -</a:t>
                      </a:r>
                      <a:r>
                        <a:rPr lang="en-IN" sz="1800" baseline="0" dirty="0" smtClean="0">
                          <a:solidFill>
                            <a:schemeClr val="bg2">
                              <a:lumMod val="50000"/>
                            </a:schemeClr>
                          </a:solidFill>
                          <a:latin typeface="Arial" panose="020B0604020202020204" pitchFamily="34" charset="0"/>
                          <a:cs typeface="Arial" panose="020B0604020202020204" pitchFamily="34" charset="0"/>
                        </a:rPr>
                        <a:t>  Creates new strings, concatenating multiple copies of the same string.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rgbClr val="D3AF86"/>
                          </a:solidFill>
                          <a:latin typeface="Consolas" panose="020B0609020204030204" pitchFamily="49" charset="0"/>
                          <a:ea typeface="+mn-ea"/>
                          <a:cs typeface="+mn-cs"/>
                        </a:rPr>
                        <a:t>&gt;&gt;&gt; x * 2</a:t>
                      </a:r>
                    </a:p>
                  </a:txBody>
                  <a:tcPr>
                    <a:solidFill>
                      <a:schemeClr val="bg1"/>
                    </a:solidFill>
                  </a:tcPr>
                </a:tc>
              </a:tr>
              <a:tr h="264160">
                <a:tc>
                  <a:txBody>
                    <a:bodyPr/>
                    <a:lstStyle/>
                    <a:p>
                      <a:pPr algn="ctr"/>
                      <a:r>
                        <a:rPr lang="en-IN" sz="1800" kern="1200" dirty="0" smtClean="0">
                          <a:solidFill>
                            <a:srgbClr val="D3AF86"/>
                          </a:solidFill>
                          <a:latin typeface="Consolas" panose="020B0609020204030204" pitchFamily="49" charset="0"/>
                          <a:ea typeface="+mn-ea"/>
                          <a:cs typeface="+mn-cs"/>
                        </a:rPr>
                        <a:t>[ ]</a:t>
                      </a:r>
                      <a:endParaRPr lang="en-IN" sz="1800" kern="1200" dirty="0">
                        <a:solidFill>
                          <a:srgbClr val="D3AF86"/>
                        </a:solidFill>
                        <a:latin typeface="Consolas" panose="020B0609020204030204" pitchFamily="49" charset="0"/>
                        <a:ea typeface="+mn-ea"/>
                        <a:cs typeface="+mn-cs"/>
                      </a:endParaRPr>
                    </a:p>
                  </a:txBody>
                  <a:tcPr anchor="ctr">
                    <a:solidFill>
                      <a:schemeClr val="bg1"/>
                    </a:solidFill>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Slice - Gives the character from the given index	</a:t>
                      </a:r>
                    </a:p>
                    <a:p>
                      <a:r>
                        <a:rPr kumimoji="0" lang="en-IN" sz="1800" kern="1200" dirty="0" smtClean="0">
                          <a:solidFill>
                            <a:srgbClr val="D3AF86"/>
                          </a:solidFill>
                          <a:latin typeface="Consolas" panose="020B0609020204030204" pitchFamily="49" charset="0"/>
                          <a:ea typeface="+mn-ea"/>
                          <a:cs typeface="+mn-cs"/>
                        </a:rPr>
                        <a:t>&gt;&gt;&gt; x[1]</a:t>
                      </a:r>
                      <a:endParaRPr kumimoji="0" lang="en-IN" sz="1800" kern="1200" dirty="0">
                        <a:solidFill>
                          <a:srgbClr val="D3AF86"/>
                        </a:solidFill>
                        <a:latin typeface="Consolas" panose="020B0609020204030204" pitchFamily="49" charset="0"/>
                        <a:ea typeface="+mn-ea"/>
                        <a:cs typeface="+mn-cs"/>
                      </a:endParaRPr>
                    </a:p>
                  </a:txBody>
                  <a:tcPr>
                    <a:solidFill>
                      <a:schemeClr val="bg1"/>
                    </a:solidFill>
                  </a:tcPr>
                </a:tc>
              </a:tr>
              <a:tr h="370840">
                <a:tc>
                  <a:txBody>
                    <a:bodyPr/>
                    <a:lstStyle/>
                    <a:p>
                      <a:pPr algn="ctr"/>
                      <a:r>
                        <a:rPr lang="en-IN" sz="1800" kern="1200" dirty="0" smtClean="0">
                          <a:solidFill>
                            <a:srgbClr val="D3AF86"/>
                          </a:solidFill>
                          <a:latin typeface="Consolas" panose="020B0609020204030204" pitchFamily="49" charset="0"/>
                          <a:ea typeface="+mn-ea"/>
                          <a:cs typeface="+mn-cs"/>
                        </a:rPr>
                        <a:t>[ : ]</a:t>
                      </a:r>
                      <a:endParaRPr lang="en-IN" sz="1800" kern="1200" dirty="0">
                        <a:solidFill>
                          <a:srgbClr val="D3AF86"/>
                        </a:solidFill>
                        <a:latin typeface="Consolas" panose="020B0609020204030204" pitchFamily="49" charset="0"/>
                        <a:ea typeface="+mn-ea"/>
                        <a:cs typeface="+mn-cs"/>
                      </a:endParaRPr>
                    </a:p>
                  </a:txBody>
                  <a:tcPr anchor="ctr">
                    <a:solidFill>
                      <a:schemeClr val="bg1"/>
                    </a:solidFill>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Range Slice - Gives the characters from the given range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rgbClr val="D3AF86"/>
                          </a:solidFill>
                          <a:latin typeface="Consolas" panose="020B0609020204030204" pitchFamily="49" charset="0"/>
                          <a:ea typeface="+mn-ea"/>
                          <a:cs typeface="+mn-cs"/>
                        </a:rPr>
                        <a:t>&gt;&gt;&gt; x [1:3]  # </a:t>
                      </a:r>
                      <a:r>
                        <a:rPr kumimoji="0" lang="en-IN" b="0" i="0" kern="1200" dirty="0" smtClean="0">
                          <a:solidFill>
                            <a:srgbClr val="00B050"/>
                          </a:solidFill>
                          <a:effectLst/>
                          <a:latin typeface="+mn-lt"/>
                          <a:ea typeface="+mn-ea"/>
                          <a:cs typeface="+mn-cs"/>
                        </a:rPr>
                        <a:t>i.e.</a:t>
                      </a:r>
                      <a:r>
                        <a:rPr lang="en-IN" sz="1800" b="0" dirty="0" smtClean="0">
                          <a:solidFill>
                            <a:srgbClr val="00B050"/>
                          </a:solidFill>
                          <a:latin typeface="Arial" panose="020B0604020202020204" pitchFamily="34" charset="0"/>
                          <a:cs typeface="Arial" panose="020B0604020202020204" pitchFamily="34" charset="0"/>
                        </a:rPr>
                        <a:t> </a:t>
                      </a:r>
                      <a:r>
                        <a:rPr kumimoji="0" lang="en-IN" kern="1200" dirty="0" smtClean="0">
                          <a:solidFill>
                            <a:srgbClr val="00B050"/>
                          </a:solidFill>
                          <a:effectLst/>
                          <a:latin typeface="+mn-lt"/>
                          <a:ea typeface="+mn-ea"/>
                          <a:cs typeface="+mn-cs"/>
                        </a:rPr>
                        <a:t>x</a:t>
                      </a:r>
                      <a:r>
                        <a:rPr lang="en-IN" dirty="0" smtClean="0">
                          <a:solidFill>
                            <a:srgbClr val="00B050"/>
                          </a:solidFill>
                          <a:effectLst/>
                        </a:rPr>
                        <a:t>[1:3]</a:t>
                      </a:r>
                      <a:r>
                        <a:rPr kumimoji="0" lang="en-IN" b="0" i="0" kern="1200" dirty="0" smtClean="0">
                          <a:solidFill>
                            <a:srgbClr val="00B050"/>
                          </a:solidFill>
                          <a:effectLst/>
                          <a:latin typeface="+mn-lt"/>
                          <a:ea typeface="+mn-ea"/>
                          <a:cs typeface="+mn-cs"/>
                        </a:rPr>
                        <a:t> is 2.</a:t>
                      </a:r>
                      <a:endParaRPr lang="en-IN" sz="1800" b="0" dirty="0">
                        <a:solidFill>
                          <a:srgbClr val="00B050"/>
                        </a:solidFill>
                        <a:latin typeface="Arial" panose="020B0604020202020204" pitchFamily="34" charset="0"/>
                        <a:cs typeface="Arial" panose="020B0604020202020204" pitchFamily="34" charset="0"/>
                      </a:endParaRPr>
                    </a:p>
                  </a:txBody>
                  <a:tcPr>
                    <a:solidFill>
                      <a:schemeClr val="bg1"/>
                    </a:solidFill>
                  </a:tcPr>
                </a:tc>
              </a:tr>
              <a:tr h="370840">
                <a:tc>
                  <a:txBody>
                    <a:bodyPr/>
                    <a:lstStyle/>
                    <a:p>
                      <a:pPr algn="ctr"/>
                      <a:r>
                        <a:rPr lang="en-IN" sz="1800" kern="1200" dirty="0" smtClean="0">
                          <a:solidFill>
                            <a:srgbClr val="D3AF86"/>
                          </a:solidFill>
                          <a:latin typeface="Consolas" panose="020B0609020204030204" pitchFamily="49" charset="0"/>
                          <a:ea typeface="+mn-ea"/>
                          <a:cs typeface="+mn-cs"/>
                        </a:rPr>
                        <a:t>in</a:t>
                      </a:r>
                      <a:endParaRPr lang="en-IN" sz="1800" kern="1200" dirty="0">
                        <a:solidFill>
                          <a:srgbClr val="D3AF86"/>
                        </a:solidFill>
                        <a:latin typeface="Consolas" panose="020B0609020204030204" pitchFamily="49" charset="0"/>
                        <a:ea typeface="+mn-ea"/>
                        <a:cs typeface="+mn-cs"/>
                      </a:endParaRPr>
                    </a:p>
                  </a:txBody>
                  <a:tcPr anchor="ctr">
                    <a:solidFill>
                      <a:schemeClr val="bg1"/>
                    </a:solidFill>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Returns true if a character exists in the given string.</a:t>
                      </a:r>
                    </a:p>
                    <a:p>
                      <a:r>
                        <a:rPr kumimoji="0" lang="en-IN" sz="1800" kern="1200" dirty="0" smtClean="0">
                          <a:solidFill>
                            <a:srgbClr val="D3AF86"/>
                          </a:solidFill>
                          <a:latin typeface="Consolas" panose="020B0609020204030204" pitchFamily="49" charset="0"/>
                          <a:ea typeface="+mn-ea"/>
                          <a:cs typeface="+mn-cs"/>
                        </a:rPr>
                        <a:t>&gt;&gt;&gt; 'T' in x</a:t>
                      </a:r>
                      <a:endParaRPr kumimoji="0" lang="en-IN" sz="1800" kern="1200" dirty="0">
                        <a:solidFill>
                          <a:srgbClr val="D3AF86"/>
                        </a:solidFill>
                        <a:latin typeface="Consolas" panose="020B0609020204030204" pitchFamily="49" charset="0"/>
                        <a:ea typeface="+mn-ea"/>
                        <a:cs typeface="+mn-cs"/>
                      </a:endParaRPr>
                    </a:p>
                  </a:txBody>
                  <a:tcPr>
                    <a:solidFill>
                      <a:schemeClr val="bg1"/>
                    </a:solidFill>
                  </a:tcPr>
                </a:tc>
              </a:tr>
              <a:tr h="370840">
                <a:tc>
                  <a:txBody>
                    <a:bodyPr/>
                    <a:lstStyle/>
                    <a:p>
                      <a:pPr algn="ctr"/>
                      <a:r>
                        <a:rPr lang="en-IN" sz="1800" kern="1200" dirty="0" smtClean="0">
                          <a:solidFill>
                            <a:srgbClr val="D3AF86"/>
                          </a:solidFill>
                          <a:latin typeface="Consolas" panose="020B0609020204030204" pitchFamily="49" charset="0"/>
                          <a:ea typeface="+mn-ea"/>
                          <a:cs typeface="+mn-cs"/>
                        </a:rPr>
                        <a:t>not in</a:t>
                      </a:r>
                      <a:endParaRPr lang="en-IN" sz="1800" kern="1200" dirty="0">
                        <a:solidFill>
                          <a:srgbClr val="D3AF86"/>
                        </a:solidFill>
                        <a:latin typeface="Consolas" panose="020B0609020204030204" pitchFamily="49" charset="0"/>
                        <a:ea typeface="+mn-ea"/>
                        <a:cs typeface="+mn-cs"/>
                      </a:endParaRPr>
                    </a:p>
                  </a:txBody>
                  <a:tcPr anchor="ctr">
                    <a:solidFill>
                      <a:schemeClr val="bg1"/>
                    </a:solidFill>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Returns true if a character does not exist in the given string.</a:t>
                      </a:r>
                    </a:p>
                    <a:p>
                      <a:r>
                        <a:rPr kumimoji="0" lang="en-IN" sz="1800" kern="1200" dirty="0" smtClean="0">
                          <a:solidFill>
                            <a:srgbClr val="D3AF86"/>
                          </a:solidFill>
                          <a:latin typeface="Consolas" panose="020B0609020204030204" pitchFamily="49" charset="0"/>
                          <a:ea typeface="+mn-ea"/>
                          <a:cs typeface="+mn-cs"/>
                        </a:rPr>
                        <a:t>&gt;&gt;&gt; 'A' not in x</a:t>
                      </a:r>
                      <a:endParaRPr kumimoji="0" lang="en-IN" sz="1800" kern="1200" dirty="0">
                        <a:solidFill>
                          <a:srgbClr val="D3AF86"/>
                        </a:solidFill>
                        <a:latin typeface="Consolas" panose="020B0609020204030204" pitchFamily="49" charset="0"/>
                        <a:ea typeface="+mn-ea"/>
                        <a:cs typeface="+mn-cs"/>
                      </a:endParaRPr>
                    </a:p>
                  </a:txBody>
                  <a:tcPr>
                    <a:solidFill>
                      <a:schemeClr val="bg1"/>
                    </a:solidFill>
                  </a:tcPr>
                </a:tc>
              </a:tr>
            </a:tbl>
          </a:graphicData>
        </a:graphic>
      </p:graphicFrame>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 operators</a:t>
            </a:r>
            <a:r>
              <a:rPr lang="en-IN" sz="3600" dirty="0">
                <a:solidFill>
                  <a:schemeClr val="bg1">
                    <a:lumMod val="95000"/>
                  </a:schemeClr>
                </a:solidFill>
                <a:latin typeface="Garamond" panose="02020404030301010803" pitchFamily="18" charset="0"/>
                <a:cs typeface="Arial" panose="020B0604020202020204" pitchFamily="34" charset="0"/>
              </a:rPr>
              <a:t> </a:t>
            </a:r>
          </a:p>
        </p:txBody>
      </p:sp>
      <p:sp>
        <p:nvSpPr>
          <p:cNvPr id="3" name="Rectangle 2"/>
          <p:cNvSpPr/>
          <p:nvPr/>
        </p:nvSpPr>
        <p:spPr>
          <a:xfrm>
            <a:off x="228600" y="1271032"/>
            <a:ext cx="8686800" cy="400110"/>
          </a:xfrm>
          <a:prstGeom prst="rect">
            <a:avLst/>
          </a:prstGeom>
        </p:spPr>
        <p:txBody>
          <a:bodyPr wrap="square">
            <a:spAutoFit/>
          </a:bodyPr>
          <a:lstStyle/>
          <a:p>
            <a:r>
              <a:rPr lang="en-IN" sz="2000" dirty="0">
                <a:solidFill>
                  <a:srgbClr val="D3AF86"/>
                </a:solidFill>
                <a:latin typeface="Consolas" panose="020B0609020204030204" pitchFamily="49" charset="0"/>
              </a:rPr>
              <a:t>&gt;&gt;&gt; x = '</a:t>
            </a:r>
            <a:r>
              <a:rPr lang="en-IN" sz="2000" dirty="0">
                <a:solidFill>
                  <a:srgbClr val="889B4A"/>
                </a:solidFill>
                <a:latin typeface="Consolas" panose="020B0609020204030204" pitchFamily="49" charset="0"/>
              </a:rPr>
              <a:t>Infoway Technologies, PUNE</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5" name="Rectangle 4"/>
          <p:cNvSpPr/>
          <p:nvPr/>
        </p:nvSpPr>
        <p:spPr>
          <a:xfrm>
            <a:off x="7620000" y="1486476"/>
            <a:ext cx="311304" cy="369332"/>
          </a:xfrm>
          <a:prstGeom prst="rect">
            <a:avLst/>
          </a:prstGeom>
        </p:spPr>
        <p:txBody>
          <a:bodyPr wrap="none">
            <a:spAutoFit/>
          </a:bodyPr>
          <a:lstStyle/>
          <a:p>
            <a:r>
              <a:rPr lang="en-IN" dirty="0">
                <a:solidFill>
                  <a:srgbClr val="D3AF86"/>
                </a:solidFill>
                <a:latin typeface="Consolas" panose="020B0609020204030204" pitchFamily="49" charset="0"/>
              </a:rPr>
              <a:t>+</a:t>
            </a:r>
            <a:endParaRPr lang="en-IN" b="0" dirty="0">
              <a:solidFill>
                <a:srgbClr val="D3AF86"/>
              </a:solidFill>
              <a:effectLst/>
              <a:latin typeface="Consolas" panose="020B0609020204030204" pitchFamily="49" charset="0"/>
            </a:endParaRPr>
          </a:p>
        </p:txBody>
      </p:sp>
      <p:sp>
        <p:nvSpPr>
          <p:cNvPr id="8" name="Rectangle 7"/>
          <p:cNvSpPr/>
          <p:nvPr/>
        </p:nvSpPr>
        <p:spPr>
          <a:xfrm>
            <a:off x="76200" y="76200"/>
            <a:ext cx="6172200" cy="584775"/>
          </a:xfrm>
          <a:prstGeom prst="rect">
            <a:avLst/>
          </a:prstGeom>
          <a:solidFill>
            <a:srgbClr val="FFFF00"/>
          </a:solidFill>
        </p:spPr>
        <p:txBody>
          <a:bodyPr wrap="square">
            <a:spAutoFit/>
          </a:bodyPr>
          <a:lstStyle/>
          <a:p>
            <a:r>
              <a:rPr lang="en-IN" sz="1600" dirty="0">
                <a:latin typeface="Arial" panose="020B0604020202020204" pitchFamily="34" charset="0"/>
                <a:cs typeface="Arial" panose="020B0604020202020204" pitchFamily="34" charset="0"/>
              </a:rPr>
              <a:t>Strings are immutable character sets. Once a string is generated, you can not change any character within the string.</a:t>
            </a:r>
          </a:p>
        </p:txBody>
      </p:sp>
    </p:spTree>
    <p:extLst>
      <p:ext uri="{BB962C8B-B14F-4D97-AF65-F5344CB8AC3E}">
        <p14:creationId xmlns:p14="http://schemas.microsoft.com/office/powerpoint/2010/main" val="10895674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654292"/>
            <a:ext cx="8686800" cy="830997"/>
          </a:xfrm>
          <a:prstGeom prst="rect">
            <a:avLst/>
          </a:prstGeom>
        </p:spPr>
        <p:txBody>
          <a:bodyPr wrap="square">
            <a:spAutoFit/>
          </a:bodyPr>
          <a:lstStyle/>
          <a:p>
            <a:r>
              <a:rPr lang="en-IN" sz="1600" dirty="0">
                <a:latin typeface="Arial" panose="020B0604020202020204" pitchFamily="34" charset="0"/>
                <a:cs typeface="Arial" panose="020B0604020202020204" pitchFamily="34" charset="0"/>
              </a:rPr>
              <a:t>A string is a sequence of characters. Strings can be created by enclosing characters inside a single quote or double quotes. Even triple quotes can be used in Python but generally used to represent multiline strings.</a:t>
            </a:r>
            <a:endParaRPr lang="en-IN" sz="1600" dirty="0">
              <a:solidFill>
                <a:srgbClr val="298AE5"/>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545518314"/>
              </p:ext>
            </p:extLst>
          </p:nvPr>
        </p:nvGraphicFramePr>
        <p:xfrm>
          <a:off x="152400" y="2057400"/>
          <a:ext cx="8839200" cy="1112520"/>
        </p:xfrm>
        <a:graphic>
          <a:graphicData uri="http://schemas.openxmlformats.org/drawingml/2006/table">
            <a:tbl>
              <a:tblPr firstRow="1" bandRow="1">
                <a:tableStyleId>{5940675A-B579-460E-94D1-54222C63F5DA}</a:tableStyleId>
              </a:tblPr>
              <a:tblGrid>
                <a:gridCol w="441960"/>
                <a:gridCol w="441960"/>
                <a:gridCol w="441960"/>
                <a:gridCol w="441960"/>
                <a:gridCol w="441960"/>
                <a:gridCol w="441960"/>
                <a:gridCol w="441960"/>
                <a:gridCol w="441960"/>
                <a:gridCol w="441960"/>
                <a:gridCol w="441960"/>
                <a:gridCol w="441960"/>
                <a:gridCol w="441960"/>
                <a:gridCol w="441960"/>
                <a:gridCol w="441960"/>
                <a:gridCol w="441960"/>
                <a:gridCol w="441960"/>
                <a:gridCol w="441960"/>
                <a:gridCol w="441960"/>
                <a:gridCol w="441960"/>
                <a:gridCol w="441960"/>
              </a:tblGrid>
              <a:tr h="370840">
                <a:tc>
                  <a:txBody>
                    <a:bodyPr/>
                    <a:lstStyle/>
                    <a:p>
                      <a:pPr algn="ctr"/>
                      <a:r>
                        <a:rPr lang="en-IN" sz="1400" b="1" dirty="0" smtClean="0">
                          <a:solidFill>
                            <a:srgbClr val="0070C0"/>
                          </a:solidFill>
                          <a:latin typeface="Arial" panose="020B0604020202020204" pitchFamily="34" charset="0"/>
                          <a:cs typeface="Arial" panose="020B0604020202020204" pitchFamily="34" charset="0"/>
                        </a:rPr>
                        <a:t>I</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1" dirty="0" smtClean="0">
                          <a:solidFill>
                            <a:srgbClr val="0070C0"/>
                          </a:solidFill>
                          <a:latin typeface="Arial" panose="020B0604020202020204" pitchFamily="34" charset="0"/>
                          <a:cs typeface="Arial" panose="020B0604020202020204" pitchFamily="34" charset="0"/>
                        </a:rPr>
                        <a:t>N</a:t>
                      </a: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F</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O</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W</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A</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Y</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T</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E</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C</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H</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N</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O</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L</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O</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G</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I</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E</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S</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r>
              <a:tr h="370840">
                <a:tc>
                  <a:txBody>
                    <a:bodyPr/>
                    <a:lstStyle/>
                    <a:p>
                      <a:pPr algn="ctr"/>
                      <a:r>
                        <a:rPr lang="en-IN" sz="1400" b="0" dirty="0" smtClean="0">
                          <a:latin typeface="Arial" panose="020B0604020202020204" pitchFamily="34" charset="0"/>
                          <a:cs typeface="Arial" panose="020B0604020202020204" pitchFamily="34" charset="0"/>
                        </a:rPr>
                        <a:t>0</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2</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3</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4</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5</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6</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7</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8</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9</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10</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11</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12</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13</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14</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15</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16</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17</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18</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19</a:t>
                      </a:r>
                      <a:endParaRPr lang="en-IN" sz="1400" b="0" dirty="0">
                        <a:latin typeface="Arial" panose="020B0604020202020204" pitchFamily="34" charset="0"/>
                        <a:cs typeface="Arial" panose="020B0604020202020204" pitchFamily="34" charset="0"/>
                      </a:endParaRPr>
                    </a:p>
                  </a:txBody>
                  <a:tcPr anchor="ctr" anchorCtr="1"/>
                </a:tc>
              </a:tr>
              <a:tr h="370840">
                <a:tc>
                  <a:txBody>
                    <a:bodyPr/>
                    <a:lstStyle/>
                    <a:p>
                      <a:pPr algn="ctr"/>
                      <a:r>
                        <a:rPr lang="en-IN" sz="1400" b="0" dirty="0" smtClean="0">
                          <a:latin typeface="Arial" panose="020B0604020202020204" pitchFamily="34" charset="0"/>
                          <a:cs typeface="Arial" panose="020B0604020202020204" pitchFamily="34" charset="0"/>
                        </a:rPr>
                        <a:t>-20</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-19</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-18</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-17</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-16</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-15</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-14</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-13</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-12</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-11</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-10</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-9</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-8</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-7</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-6</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-5</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-4</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-3</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-2</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a:t>
                      </a:r>
                      <a:endParaRPr lang="en-IN" sz="1400" b="0" dirty="0">
                        <a:latin typeface="Arial" panose="020B0604020202020204" pitchFamily="34" charset="0"/>
                        <a:cs typeface="Arial" panose="020B0604020202020204" pitchFamily="34" charset="0"/>
                      </a:endParaRPr>
                    </a:p>
                  </a:txBody>
                  <a:tcPr anchor="ctr" anchorCtr="1"/>
                </a:tc>
              </a:tr>
            </a:tbl>
          </a:graphicData>
        </a:graphic>
      </p:graphicFrame>
      <p:sp>
        <p:nvSpPr>
          <p:cNvPr id="13" name="Rectangle 12"/>
          <p:cNvSpPr/>
          <p:nvPr/>
        </p:nvSpPr>
        <p:spPr>
          <a:xfrm>
            <a:off x="76200" y="76200"/>
            <a:ext cx="6172200" cy="584775"/>
          </a:xfrm>
          <a:prstGeom prst="rect">
            <a:avLst/>
          </a:prstGeom>
          <a:solidFill>
            <a:srgbClr val="FFFF00"/>
          </a:solidFill>
        </p:spPr>
        <p:txBody>
          <a:bodyPr wrap="square">
            <a:spAutoFit/>
          </a:bodyPr>
          <a:lstStyle/>
          <a:p>
            <a:r>
              <a:rPr lang="en-IN" sz="1600" dirty="0">
                <a:latin typeface="Arial" panose="020B0604020202020204" pitchFamily="34" charset="0"/>
                <a:cs typeface="Arial" panose="020B0604020202020204" pitchFamily="34" charset="0"/>
              </a:rPr>
              <a:t>Strings are immutable character sets. Once a string is generated, you can not change any character within the string.</a:t>
            </a:r>
          </a:p>
        </p:txBody>
      </p:sp>
      <p:graphicFrame>
        <p:nvGraphicFramePr>
          <p:cNvPr id="9" name="Table 8"/>
          <p:cNvGraphicFramePr>
            <a:graphicFrameLocks noGrp="1"/>
          </p:cNvGraphicFramePr>
          <p:nvPr>
            <p:extLst>
              <p:ext uri="{D42A27DB-BD31-4B8C-83A1-F6EECF244321}">
                <p14:modId xmlns:p14="http://schemas.microsoft.com/office/powerpoint/2010/main" val="2051212085"/>
              </p:ext>
            </p:extLst>
          </p:nvPr>
        </p:nvGraphicFramePr>
        <p:xfrm>
          <a:off x="152400" y="3240975"/>
          <a:ext cx="8839200" cy="3403600"/>
        </p:xfrm>
        <a:graphic>
          <a:graphicData uri="http://schemas.openxmlformats.org/drawingml/2006/table">
            <a:tbl>
              <a:tblPr firstRow="1" bandRow="1">
                <a:tableStyleId>{5940675A-B579-460E-94D1-54222C63F5DA}</a:tableStyleId>
              </a:tblPr>
              <a:tblGrid>
                <a:gridCol w="2946400"/>
                <a:gridCol w="5892800"/>
              </a:tblGrid>
              <a:tr h="370840">
                <a:tc>
                  <a:txBody>
                    <a:bodyPr/>
                    <a:lstStyle/>
                    <a:p>
                      <a:r>
                        <a:rPr lang="en-IN" sz="1800" b="0" dirty="0" smtClean="0"/>
                        <a:t>expression</a:t>
                      </a:r>
                      <a:endParaRPr lang="en-IN" sz="1800" b="0" dirty="0"/>
                    </a:p>
                  </a:txBody>
                  <a:tcPr>
                    <a:solidFill>
                      <a:schemeClr val="accent3">
                        <a:lumMod val="20000"/>
                        <a:lumOff val="80000"/>
                      </a:schemeClr>
                    </a:solidFill>
                  </a:tcPr>
                </a:tc>
                <a:tc>
                  <a:txBody>
                    <a:bodyPr/>
                    <a:lstStyle/>
                    <a:p>
                      <a:r>
                        <a:rPr lang="en-IN" sz="1800" b="0" dirty="0" smtClean="0"/>
                        <a:t>result</a:t>
                      </a:r>
                      <a:endParaRPr lang="en-IN" sz="1800" b="0" dirty="0"/>
                    </a:p>
                  </a:txBody>
                  <a:tcPr>
                    <a:solidFill>
                      <a:schemeClr val="accent3">
                        <a:lumMod val="20000"/>
                        <a:lumOff val="80000"/>
                      </a:schemeClr>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D3AF86"/>
                          </a:solidFill>
                          <a:latin typeface="Consolas" panose="020B0609020204030204" pitchFamily="49" charset="0"/>
                        </a:rPr>
                        <a:t>&gt;&gt;&gt; x</a:t>
                      </a:r>
                      <a:endParaRPr kumimoji="0" lang="en-IN" sz="1800" b="0" kern="1200" dirty="0" smtClean="0">
                        <a:solidFill>
                          <a:schemeClr val="tx1"/>
                        </a:solidFill>
                        <a:effectLst/>
                        <a:latin typeface="+mn-lt"/>
                        <a:ea typeface="+mn-ea"/>
                        <a:cs typeface="+mn-cs"/>
                      </a:endParaRPr>
                    </a:p>
                  </a:txBody>
                  <a:tcPr/>
                </a:tc>
                <a:tc>
                  <a:txBody>
                    <a:bodyPr/>
                    <a:lstStyle/>
                    <a:p>
                      <a:r>
                        <a:rPr lang="en-IN" sz="1800" dirty="0" smtClean="0">
                          <a:solidFill>
                            <a:srgbClr val="D3AF86"/>
                          </a:solidFill>
                          <a:latin typeface="Consolas" panose="020B0609020204030204" pitchFamily="49" charset="0"/>
                        </a:rPr>
                        <a:t>Infoway Technologies</a:t>
                      </a:r>
                      <a:endParaRPr kumimoji="0" lang="en-IN" sz="1800" kern="1200" dirty="0">
                        <a:solidFill>
                          <a:schemeClr val="tx1"/>
                        </a:solidFill>
                        <a:latin typeface="+mn-lt"/>
                        <a:ea typeface="+mn-ea"/>
                        <a:cs typeface="+mn-cs"/>
                      </a:endParaRPr>
                    </a:p>
                  </a:txBody>
                  <a:tcPr/>
                </a:tc>
              </a:tr>
              <a:tr h="370840">
                <a:tc>
                  <a:txBody>
                    <a:bodyPr/>
                    <a:lstStyle/>
                    <a:p>
                      <a:r>
                        <a:rPr lang="en-IN" sz="1800" dirty="0" smtClean="0">
                          <a:solidFill>
                            <a:srgbClr val="D3AF86"/>
                          </a:solidFill>
                          <a:latin typeface="Consolas" panose="020B0609020204030204" pitchFamily="49" charset="0"/>
                        </a:rPr>
                        <a:t>&gt;&gt;&gt; x * 2</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D3AF86"/>
                          </a:solidFill>
                          <a:latin typeface="Consolas" panose="020B0609020204030204" pitchFamily="49" charset="0"/>
                        </a:rPr>
                        <a:t>Infoway Technologies Infoway Technologies</a:t>
                      </a:r>
                      <a:endParaRPr lang="en-IN" sz="1800" b="0" dirty="0" smtClean="0">
                        <a:solidFill>
                          <a:srgbClr val="D3AF86"/>
                        </a:solidFill>
                        <a:effectLst/>
                        <a:latin typeface="Consolas" panose="020B0609020204030204" pitchFamily="49" charset="0"/>
                      </a:endParaRPr>
                    </a:p>
                  </a:txBody>
                  <a:tcPr/>
                </a:tc>
              </a:tr>
              <a:tr h="370840">
                <a:tc>
                  <a:txBody>
                    <a:bodyPr/>
                    <a:lstStyle/>
                    <a:p>
                      <a:r>
                        <a:rPr lang="en-IN" sz="1800" dirty="0" smtClean="0">
                          <a:solidFill>
                            <a:srgbClr val="D3AF86"/>
                          </a:solidFill>
                          <a:latin typeface="Consolas" panose="020B0609020204030204" pitchFamily="49" charset="0"/>
                        </a:rPr>
                        <a:t>&gt;&gt;&gt; x +"</a:t>
                      </a:r>
                      <a:r>
                        <a:rPr lang="en-IN" sz="1800" dirty="0" smtClean="0">
                          <a:solidFill>
                            <a:srgbClr val="889B4A"/>
                          </a:solidFill>
                          <a:latin typeface="Consolas" panose="020B0609020204030204" pitchFamily="49" charset="0"/>
                        </a:rPr>
                        <a:t> </a:t>
                      </a:r>
                      <a:r>
                        <a:rPr lang="en-IN" sz="1800" dirty="0" smtClean="0">
                          <a:solidFill>
                            <a:srgbClr val="D3AF86"/>
                          </a:solidFill>
                          <a:latin typeface="Consolas" panose="020B0609020204030204" pitchFamily="49" charset="0"/>
                        </a:rPr>
                        <a:t>" + y</a:t>
                      </a:r>
                      <a:endParaRPr lang="en-IN" sz="1800" dirty="0"/>
                    </a:p>
                  </a:txBody>
                  <a:tcPr/>
                </a:tc>
                <a:tc>
                  <a:txBody>
                    <a:bodyPr/>
                    <a:lstStyle/>
                    <a:p>
                      <a:r>
                        <a:rPr lang="en-IN" sz="1800" dirty="0" smtClean="0">
                          <a:solidFill>
                            <a:srgbClr val="D3AF86"/>
                          </a:solidFill>
                          <a:latin typeface="Consolas" panose="020B0609020204030204" pitchFamily="49" charset="0"/>
                        </a:rPr>
                        <a:t>Infoway Technologies Pune</a:t>
                      </a:r>
                      <a:endParaRPr kumimoji="0" lang="en-IN" sz="1800" kern="1200" dirty="0">
                        <a:solidFill>
                          <a:schemeClr val="tx1"/>
                        </a:solidFill>
                        <a:latin typeface="+mn-lt"/>
                        <a:ea typeface="+mn-ea"/>
                        <a:cs typeface="+mn-cs"/>
                      </a:endParaRPr>
                    </a:p>
                  </a:txBody>
                  <a:tcPr/>
                </a:tc>
              </a:tr>
              <a:tr h="370840">
                <a:tc>
                  <a:txBody>
                    <a:bodyPr/>
                    <a:lstStyle/>
                    <a:p>
                      <a:r>
                        <a:rPr lang="en-IN" sz="1800" dirty="0" smtClean="0">
                          <a:solidFill>
                            <a:srgbClr val="D3AF86"/>
                          </a:solidFill>
                          <a:latin typeface="Consolas" panose="020B0609020204030204" pitchFamily="49" charset="0"/>
                        </a:rPr>
                        <a:t>&gt;&gt;&gt; x[</a:t>
                      </a:r>
                      <a:r>
                        <a:rPr lang="en-IN" sz="1800" dirty="0" smtClean="0">
                          <a:solidFill>
                            <a:srgbClr val="F79A32"/>
                          </a:solidFill>
                          <a:latin typeface="Consolas" panose="020B0609020204030204" pitchFamily="49" charset="0"/>
                        </a:rPr>
                        <a:t>0</a:t>
                      </a:r>
                      <a:r>
                        <a:rPr lang="en-IN" sz="1800" dirty="0" smtClean="0">
                          <a:solidFill>
                            <a:srgbClr val="D3AF86"/>
                          </a:solidFill>
                          <a:latin typeface="Consolas" panose="020B0609020204030204" pitchFamily="49" charset="0"/>
                        </a:rPr>
                        <a:t>:</a:t>
                      </a:r>
                      <a:r>
                        <a:rPr lang="en-IN" sz="1800" dirty="0" smtClean="0">
                          <a:solidFill>
                            <a:srgbClr val="F79A32"/>
                          </a:solidFill>
                          <a:latin typeface="Consolas" panose="020B0609020204030204" pitchFamily="49" charset="0"/>
                        </a:rPr>
                        <a:t>7</a:t>
                      </a:r>
                      <a:r>
                        <a:rPr lang="en-IN" sz="1800" dirty="0" smtClean="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&gt;&gt;&gt; x[:</a:t>
                      </a:r>
                      <a:r>
                        <a:rPr lang="en-IN" sz="1800" dirty="0" smtClean="0">
                          <a:solidFill>
                            <a:srgbClr val="F79A32"/>
                          </a:solidFill>
                          <a:latin typeface="Consolas" panose="020B0609020204030204" pitchFamily="49" charset="0"/>
                        </a:rPr>
                        <a:t>7</a:t>
                      </a:r>
                      <a:r>
                        <a:rPr lang="en-IN" sz="1800" dirty="0" smtClean="0">
                          <a:solidFill>
                            <a:srgbClr val="D3AF86"/>
                          </a:solidFill>
                          <a:latin typeface="Consolas" panose="020B0609020204030204" pitchFamily="49" charset="0"/>
                        </a:rPr>
                        <a:t>]</a:t>
                      </a:r>
                      <a:endParaRPr lang="en-IN" sz="1800" b="0" dirty="0" smtClean="0">
                        <a:solidFill>
                          <a:srgbClr val="D3AF86"/>
                        </a:solidFill>
                        <a:effectLst/>
                        <a:latin typeface="Consolas" panose="020B0609020204030204" pitchFamily="49" charset="0"/>
                      </a:endParaRPr>
                    </a:p>
                  </a:txBody>
                  <a:tcPr/>
                </a:tc>
                <a:tc>
                  <a:txBody>
                    <a:bodyPr/>
                    <a:lstStyle/>
                    <a:p>
                      <a:r>
                        <a:rPr lang="en-IN" sz="1800" dirty="0" smtClean="0">
                          <a:solidFill>
                            <a:srgbClr val="D3AF86"/>
                          </a:solidFill>
                          <a:latin typeface="Consolas" panose="020B0609020204030204" pitchFamily="49" charset="0"/>
                        </a:rPr>
                        <a:t>Infoway</a:t>
                      </a:r>
                    </a:p>
                    <a:p>
                      <a:r>
                        <a:rPr kumimoji="0" lang="en-IN" sz="1800" kern="1200" dirty="0" smtClean="0">
                          <a:solidFill>
                            <a:srgbClr val="D3AF86"/>
                          </a:solidFill>
                          <a:latin typeface="Consolas" panose="020B0609020204030204" pitchFamily="49" charset="0"/>
                          <a:ea typeface="+mn-ea"/>
                          <a:cs typeface="+mn-cs"/>
                        </a:rPr>
                        <a:t>Infoway</a:t>
                      </a:r>
                      <a:endParaRPr kumimoji="0" lang="en-IN" sz="1800" kern="1200" dirty="0">
                        <a:solidFill>
                          <a:srgbClr val="D3AF86"/>
                        </a:solidFill>
                        <a:latin typeface="Consolas" panose="020B0609020204030204" pitchFamily="49" charset="0"/>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smtClean="0">
                          <a:solidFill>
                            <a:srgbClr val="D3AF86"/>
                          </a:solidFill>
                          <a:effectLst/>
                          <a:latin typeface="Consolas" panose="020B0609020204030204" pitchFamily="49" charset="0"/>
                        </a:rPr>
                        <a:t>&gt;&gt;&gt; 'n' in x</a:t>
                      </a:r>
                    </a:p>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smtClean="0">
                          <a:solidFill>
                            <a:srgbClr val="D3AF86"/>
                          </a:solidFill>
                          <a:effectLst/>
                          <a:latin typeface="Consolas" panose="020B0609020204030204" pitchFamily="49" charset="0"/>
                        </a:rPr>
                        <a:t>&gt;&gt;&gt; 'N' in x</a:t>
                      </a:r>
                    </a:p>
                  </a:txBody>
                  <a:tcPr/>
                </a:tc>
                <a:tc>
                  <a:txBody>
                    <a:bodyPr/>
                    <a:lstStyle/>
                    <a:p>
                      <a:r>
                        <a:rPr lang="en-IN" sz="1800" b="0" dirty="0" smtClean="0">
                          <a:solidFill>
                            <a:srgbClr val="D3AF86"/>
                          </a:solidFill>
                          <a:effectLst/>
                          <a:latin typeface="Consolas" panose="020B0609020204030204" pitchFamily="49" charset="0"/>
                        </a:rPr>
                        <a:t>True</a:t>
                      </a:r>
                    </a:p>
                    <a:p>
                      <a:r>
                        <a:rPr kumimoji="0" lang="en-IN" sz="1800" kern="1200" dirty="0" smtClean="0">
                          <a:solidFill>
                            <a:srgbClr val="D3AF86"/>
                          </a:solidFill>
                          <a:latin typeface="Consolas" panose="020B0609020204030204" pitchFamily="49" charset="0"/>
                          <a:ea typeface="+mn-ea"/>
                          <a:cs typeface="+mn-cs"/>
                        </a:rPr>
                        <a:t>False</a:t>
                      </a:r>
                      <a:endParaRPr kumimoji="0" lang="en-IN" sz="1800" kern="1200" dirty="0">
                        <a:solidFill>
                          <a:srgbClr val="D3AF86"/>
                        </a:solidFill>
                        <a:latin typeface="Consolas" panose="020B0609020204030204" pitchFamily="49" charset="0"/>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smtClean="0">
                          <a:solidFill>
                            <a:srgbClr val="D3AF86"/>
                          </a:solidFill>
                          <a:effectLst/>
                          <a:latin typeface="Consolas" panose="020B0609020204030204" pitchFamily="49" charset="0"/>
                        </a:rPr>
                        <a:t>&gt;&gt;&gt; 'n' not in x</a:t>
                      </a:r>
                    </a:p>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smtClean="0">
                          <a:solidFill>
                            <a:srgbClr val="D3AF86"/>
                          </a:solidFill>
                          <a:effectLst/>
                          <a:latin typeface="Consolas" panose="020B0609020204030204" pitchFamily="49" charset="0"/>
                        </a:rPr>
                        <a:t>&gt;&gt;&gt; 'N' not in x</a:t>
                      </a:r>
                    </a:p>
                  </a:txBody>
                  <a:tcPr/>
                </a:tc>
                <a:tc>
                  <a:txBody>
                    <a:bodyPr/>
                    <a:lstStyle/>
                    <a:p>
                      <a:r>
                        <a:rPr lang="en-IN" sz="1800" b="0" dirty="0" smtClean="0">
                          <a:solidFill>
                            <a:srgbClr val="D3AF86"/>
                          </a:solidFill>
                          <a:effectLst/>
                          <a:latin typeface="Consolas" panose="020B0609020204030204" pitchFamily="49" charset="0"/>
                        </a:rPr>
                        <a:t>False</a:t>
                      </a:r>
                    </a:p>
                    <a:p>
                      <a:r>
                        <a:rPr kumimoji="0" lang="en-IN" sz="1800" kern="1200" dirty="0" smtClean="0">
                          <a:solidFill>
                            <a:srgbClr val="D3AF86"/>
                          </a:solidFill>
                          <a:latin typeface="Consolas" panose="020B0609020204030204" pitchFamily="49" charset="0"/>
                          <a:ea typeface="+mn-ea"/>
                          <a:cs typeface="+mn-cs"/>
                        </a:rPr>
                        <a:t>True</a:t>
                      </a:r>
                      <a:endParaRPr kumimoji="0" lang="en-IN" sz="1800" kern="1200" dirty="0">
                        <a:solidFill>
                          <a:srgbClr val="D3AF86"/>
                        </a:solidFill>
                        <a:latin typeface="Consolas" panose="020B0609020204030204" pitchFamily="49" charset="0"/>
                        <a:ea typeface="+mn-ea"/>
                        <a:cs typeface="+mn-cs"/>
                      </a:endParaRPr>
                    </a:p>
                  </a:txBody>
                  <a:tcPr/>
                </a:tc>
              </a:tr>
            </a:tbl>
          </a:graphicData>
        </a:graphic>
      </p:graphicFrame>
      <p:sp>
        <p:nvSpPr>
          <p:cNvPr id="2" name="Rectangle 1"/>
          <p:cNvSpPr/>
          <p:nvPr/>
        </p:nvSpPr>
        <p:spPr>
          <a:xfrm>
            <a:off x="228600" y="1380834"/>
            <a:ext cx="4572000" cy="707886"/>
          </a:xfrm>
          <a:prstGeom prst="rect">
            <a:avLst/>
          </a:prstGeom>
        </p:spPr>
        <p:txBody>
          <a:bodyPr>
            <a:spAutoFit/>
          </a:bodyPr>
          <a:lstStyle/>
          <a:p>
            <a:r>
              <a:rPr lang="fr-FR" sz="2000" dirty="0">
                <a:solidFill>
                  <a:srgbClr val="D3AF86"/>
                </a:solidFill>
                <a:latin typeface="Consolas" panose="020B0609020204030204" pitchFamily="49" charset="0"/>
              </a:rPr>
              <a:t>&gt;&gt;&gt; x = '</a:t>
            </a:r>
            <a:r>
              <a:rPr lang="fr-FR" sz="2000" dirty="0">
                <a:solidFill>
                  <a:srgbClr val="889B4A"/>
                </a:solidFill>
                <a:latin typeface="Consolas" panose="020B0609020204030204" pitchFamily="49" charset="0"/>
              </a:rPr>
              <a:t>Infoway Technologies</a:t>
            </a:r>
            <a:r>
              <a:rPr lang="fr-FR" sz="2000" dirty="0">
                <a:solidFill>
                  <a:srgbClr val="D3AF86"/>
                </a:solidFill>
                <a:latin typeface="Consolas" panose="020B0609020204030204" pitchFamily="49" charset="0"/>
              </a:rPr>
              <a:t>'</a:t>
            </a:r>
          </a:p>
          <a:p>
            <a:r>
              <a:rPr lang="fr-FR" sz="2000" dirty="0">
                <a:solidFill>
                  <a:srgbClr val="D3AF86"/>
                </a:solidFill>
                <a:latin typeface="Consolas" panose="020B0609020204030204" pitchFamily="49" charset="0"/>
              </a:rPr>
              <a:t>&gt;&gt;&gt; y = '</a:t>
            </a:r>
            <a:r>
              <a:rPr lang="fr-FR" sz="2000" dirty="0">
                <a:solidFill>
                  <a:srgbClr val="889B4A"/>
                </a:solidFill>
                <a:latin typeface="Consolas" panose="020B0609020204030204" pitchFamily="49" charset="0"/>
              </a:rPr>
              <a:t>Pune</a:t>
            </a:r>
            <a:r>
              <a:rPr lang="fr-FR" sz="2000" dirty="0">
                <a:solidFill>
                  <a:srgbClr val="D3AF86"/>
                </a:solidFill>
                <a:latin typeface="Consolas" panose="020B0609020204030204" pitchFamily="49" charset="0"/>
              </a:rPr>
              <a:t>'</a:t>
            </a:r>
            <a:endParaRPr lang="fr-FR" sz="2000" b="0" dirty="0">
              <a:solidFill>
                <a:srgbClr val="D3AF86"/>
              </a:solidFill>
              <a:effectLst/>
              <a:latin typeface="Consolas" panose="020B0609020204030204" pitchFamily="49" charset="0"/>
            </a:endParaRPr>
          </a:p>
        </p:txBody>
      </p:sp>
      <p:grpSp>
        <p:nvGrpSpPr>
          <p:cNvPr id="14" name="Group 13"/>
          <p:cNvGrpSpPr/>
          <p:nvPr/>
        </p:nvGrpSpPr>
        <p:grpSpPr>
          <a:xfrm>
            <a:off x="5562600" y="1185239"/>
            <a:ext cx="3089597" cy="756468"/>
            <a:chOff x="5562600" y="1550874"/>
            <a:chExt cx="3089597" cy="756468"/>
          </a:xfrm>
        </p:grpSpPr>
        <p:sp>
          <p:nvSpPr>
            <p:cNvPr id="5" name="Rectangle 4"/>
            <p:cNvSpPr/>
            <p:nvPr/>
          </p:nvSpPr>
          <p:spPr>
            <a:xfrm>
              <a:off x="5562600" y="1599456"/>
              <a:ext cx="1905000" cy="707886"/>
            </a:xfrm>
            <a:prstGeom prst="rect">
              <a:avLst/>
            </a:prstGeom>
          </p:spPr>
          <p:txBody>
            <a:bodyPr wrap="square">
              <a:spAutoFit/>
            </a:bodyPr>
            <a:lstStyle/>
            <a:p>
              <a:r>
                <a:rPr lang="en-IN" sz="2000" dirty="0">
                  <a:solidFill>
                    <a:srgbClr val="D3AF86"/>
                  </a:solidFill>
                  <a:latin typeface="Consolas" panose="020B0609020204030204" pitchFamily="49" charset="0"/>
                </a:rPr>
                <a:t>x = '</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x[</a:t>
              </a:r>
              <a:r>
                <a:rPr lang="en-IN" sz="2000" dirty="0">
                  <a:solidFill>
                    <a:srgbClr val="F79A32"/>
                  </a:solidFill>
                  <a:latin typeface="Consolas" panose="020B0609020204030204" pitchFamily="49" charset="0"/>
                </a:rPr>
                <a:t>0</a:t>
              </a:r>
              <a:r>
                <a:rPr lang="en-IN" sz="2000" dirty="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S</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cxnSp>
          <p:nvCxnSpPr>
            <p:cNvPr id="8" name="Elbow Connector 7"/>
            <p:cNvCxnSpPr/>
            <p:nvPr/>
          </p:nvCxnSpPr>
          <p:spPr>
            <a:xfrm flipV="1">
              <a:off x="7048500" y="1761530"/>
              <a:ext cx="952500" cy="368841"/>
            </a:xfrm>
            <a:prstGeom prst="bentConnector3">
              <a:avLst/>
            </a:prstGeom>
            <a:ln w="28575">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980218" y="1550874"/>
              <a:ext cx="671979" cy="369332"/>
            </a:xfrm>
            <a:prstGeom prst="rect">
              <a:avLst/>
            </a:prstGeom>
            <a:noFill/>
          </p:spPr>
          <p:txBody>
            <a:bodyPr wrap="none" rtlCol="0">
              <a:spAutoFit/>
            </a:bodyPr>
            <a:lstStyle/>
            <a:p>
              <a:r>
                <a:rPr lang="en-IN" dirty="0" smtClean="0">
                  <a:solidFill>
                    <a:srgbClr val="FF0000"/>
                  </a:solidFill>
                </a:rPr>
                <a:t>error</a:t>
              </a:r>
              <a:endParaRPr lang="en-IN" dirty="0">
                <a:solidFill>
                  <a:srgbClr val="FF0000"/>
                </a:solidFill>
              </a:endParaRPr>
            </a:p>
          </p:txBody>
        </p:sp>
      </p:grpSp>
    </p:spTree>
    <p:extLst>
      <p:ext uri="{BB962C8B-B14F-4D97-AF65-F5344CB8AC3E}">
        <p14:creationId xmlns:p14="http://schemas.microsoft.com/office/powerpoint/2010/main" val="2166119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 methods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5" name="Rectangle 4"/>
          <p:cNvSpPr/>
          <p:nvPr/>
        </p:nvSpPr>
        <p:spPr>
          <a:xfrm>
            <a:off x="228602" y="707256"/>
            <a:ext cx="8610598" cy="707886"/>
          </a:xfrm>
          <a:prstGeom prst="rect">
            <a:avLst/>
          </a:prstGeom>
        </p:spPr>
        <p:txBody>
          <a:bodyPr wrap="square">
            <a:spAutoFit/>
          </a:bodyPr>
          <a:lstStyle/>
          <a:p>
            <a:r>
              <a:rPr lang="fr-FR" sz="2000" dirty="0">
                <a:solidFill>
                  <a:srgbClr val="D3AF86"/>
                </a:solidFill>
                <a:latin typeface="Consolas" panose="020B0609020204030204" pitchFamily="49" charset="0"/>
              </a:rPr>
              <a:t>&gt;&gt;&gt; x = </a:t>
            </a:r>
            <a:r>
              <a:rPr lang="fr-FR" sz="2000" dirty="0" smtClean="0">
                <a:solidFill>
                  <a:srgbClr val="D3AF86"/>
                </a:solidFill>
                <a:latin typeface="Consolas" panose="020B0609020204030204" pitchFamily="49" charset="0"/>
              </a:rPr>
              <a:t>'</a:t>
            </a:r>
            <a:r>
              <a:rPr lang="fr-FR" sz="2000" dirty="0" smtClean="0">
                <a:solidFill>
                  <a:srgbClr val="889B4A"/>
                </a:solidFill>
                <a:latin typeface="Consolas" panose="020B0609020204030204" pitchFamily="49" charset="0"/>
              </a:rPr>
              <a:t>infoway technologies</a:t>
            </a:r>
            <a:r>
              <a:rPr lang="fr-FR" sz="2000" dirty="0">
                <a:solidFill>
                  <a:srgbClr val="D3AF86"/>
                </a:solidFill>
                <a:latin typeface="Consolas" panose="020B0609020204030204" pitchFamily="49" charset="0"/>
              </a:rPr>
              <a:t>'</a:t>
            </a:r>
          </a:p>
          <a:p>
            <a:r>
              <a:rPr lang="fr-FR" sz="2000" dirty="0">
                <a:solidFill>
                  <a:srgbClr val="D3AF86"/>
                </a:solidFill>
                <a:latin typeface="Consolas" panose="020B0609020204030204" pitchFamily="49" charset="0"/>
              </a:rPr>
              <a:t>&gt;&gt;&gt; y = '</a:t>
            </a:r>
            <a:r>
              <a:rPr lang="fr-FR" sz="2000" dirty="0" smtClean="0">
                <a:solidFill>
                  <a:srgbClr val="889B4A"/>
                </a:solidFill>
                <a:latin typeface="Consolas" panose="020B0609020204030204" pitchFamily="49" charset="0"/>
              </a:rPr>
              <a:t>Pune, Maharastra, INDIA</a:t>
            </a:r>
            <a:r>
              <a:rPr lang="fr-FR" sz="2000" dirty="0" smtClean="0">
                <a:solidFill>
                  <a:srgbClr val="D3AF86"/>
                </a:solidFill>
                <a:latin typeface="Consolas" panose="020B0609020204030204" pitchFamily="49" charset="0"/>
              </a:rPr>
              <a:t>'</a:t>
            </a:r>
            <a:endParaRPr lang="fr-FR" sz="2000" b="0" dirty="0">
              <a:solidFill>
                <a:srgbClr val="D3AF86"/>
              </a:solidFill>
              <a:effectLst/>
              <a:latin typeface="Consolas" panose="020B0609020204030204" pitchFamily="49" charset="0"/>
            </a:endParaRPr>
          </a:p>
        </p:txBody>
      </p:sp>
      <p:sp>
        <p:nvSpPr>
          <p:cNvPr id="4" name="Rectangle 3"/>
          <p:cNvSpPr/>
          <p:nvPr/>
        </p:nvSpPr>
        <p:spPr>
          <a:xfrm>
            <a:off x="228602" y="1600200"/>
            <a:ext cx="8762998"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string.capitalize()</a:t>
            </a:r>
          </a:p>
          <a:p>
            <a:r>
              <a:rPr lang="fr-FR" dirty="0" smtClean="0">
                <a:solidFill>
                  <a:srgbClr val="D3AF86"/>
                </a:solidFill>
                <a:latin typeface="Consolas" panose="020B0609020204030204" pitchFamily="49" charset="0"/>
              </a:rPr>
              <a:t>   &gt;&gt;&gt; </a:t>
            </a:r>
            <a:r>
              <a:rPr lang="en-IN" dirty="0" smtClean="0">
                <a:solidFill>
                  <a:srgbClr val="D3AF86"/>
                </a:solidFill>
                <a:latin typeface="Consolas" panose="020B0609020204030204" pitchFamily="49" charset="0"/>
              </a:rPr>
              <a:t>x.capitalize</a:t>
            </a:r>
            <a:r>
              <a:rPr lang="en-IN" dirty="0">
                <a:solidFill>
                  <a:srgbClr val="D3AF86"/>
                </a:solidFill>
                <a:latin typeface="Consolas" panose="020B0609020204030204" pitchFamily="49" charset="0"/>
              </a:rPr>
              <a:t>() </a:t>
            </a:r>
            <a:r>
              <a:rPr lang="en-IN" dirty="0" smtClean="0">
                <a:solidFill>
                  <a:srgbClr val="D3AF86"/>
                </a:solidFill>
                <a:latin typeface="Consolas" panose="020B0609020204030204" pitchFamily="49" charset="0"/>
              </a:rPr>
              <a:t>#</a:t>
            </a:r>
            <a:r>
              <a:rPr lang="en-IN" dirty="0" smtClean="0">
                <a:solidFill>
                  <a:srgbClr val="92D050"/>
                </a:solidFill>
                <a:latin typeface="Consolas" panose="020B0609020204030204" pitchFamily="49" charset="0"/>
              </a:rPr>
              <a:t>'Infoway technologies'</a:t>
            </a:r>
            <a:endParaRPr lang="en-IN" dirty="0" smtClean="0">
              <a:solidFill>
                <a:schemeClr val="bg2">
                  <a:lumMod val="75000"/>
                </a:schemeClr>
              </a:solidFill>
              <a:latin typeface="Consolas" panose="020B0609020204030204" pitchFamily="49" charset="0"/>
            </a:endParaRPr>
          </a:p>
        </p:txBody>
      </p:sp>
      <p:cxnSp>
        <p:nvCxnSpPr>
          <p:cNvPr id="8" name="Straight Connector 7"/>
          <p:cNvCxnSpPr/>
          <p:nvPr/>
        </p:nvCxnSpPr>
        <p:spPr>
          <a:xfrm>
            <a:off x="228602" y="1450767"/>
            <a:ext cx="8762998"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28600" y="2461344"/>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string.center(width</a:t>
            </a:r>
            <a:r>
              <a:rPr lang="en-IN" dirty="0">
                <a:solidFill>
                  <a:schemeClr val="bg2">
                    <a:lumMod val="75000"/>
                  </a:schemeClr>
                </a:solidFill>
                <a:latin typeface="Consolas" panose="020B0609020204030204" pitchFamily="49" charset="0"/>
              </a:rPr>
              <a:t>[, fillchar]) </a:t>
            </a:r>
            <a:r>
              <a:rPr lang="en-IN" dirty="0" smtClean="0">
                <a:solidFill>
                  <a:schemeClr val="bg2">
                    <a:lumMod val="75000"/>
                  </a:schemeClr>
                </a:solidFill>
                <a:latin typeface="Consolas" panose="020B0609020204030204" pitchFamily="49" charset="0"/>
              </a:rPr>
              <a:t> </a:t>
            </a:r>
          </a:p>
          <a:p>
            <a:r>
              <a:rPr lang="fr-FR" dirty="0" smtClean="0">
                <a:solidFill>
                  <a:srgbClr val="D3AF86"/>
                </a:solidFill>
                <a:latin typeface="Consolas" panose="020B0609020204030204" pitchFamily="49" charset="0"/>
              </a:rPr>
              <a:t>   &gt;&gt;&gt; </a:t>
            </a:r>
            <a:r>
              <a:rPr lang="en-IN" dirty="0" smtClean="0">
                <a:solidFill>
                  <a:srgbClr val="D3AF86"/>
                </a:solidFill>
                <a:latin typeface="Consolas" panose="020B0609020204030204" pitchFamily="49" charset="0"/>
              </a:rPr>
              <a:t>x.center(</a:t>
            </a:r>
            <a:r>
              <a:rPr lang="en-IN" dirty="0" smtClean="0">
                <a:solidFill>
                  <a:srgbClr val="F79A32"/>
                </a:solidFill>
                <a:latin typeface="Consolas" panose="020B0609020204030204" pitchFamily="49" charset="0"/>
              </a:rPr>
              <a:t>24</a:t>
            </a:r>
            <a:r>
              <a:rPr lang="en-IN" dirty="0" smtClean="0">
                <a:solidFill>
                  <a:srgbClr val="D3AF86"/>
                </a:solidFill>
                <a:latin typeface="Consolas" panose="020B0609020204030204" pitchFamily="49" charset="0"/>
              </a:rPr>
              <a:t> ,'</a:t>
            </a:r>
            <a:r>
              <a:rPr lang="en-IN" dirty="0" smtClean="0">
                <a:solidFill>
                  <a:srgbClr val="889B4A"/>
                </a:solidFill>
                <a:latin typeface="Consolas" panose="020B0609020204030204" pitchFamily="49" charset="0"/>
              </a:rPr>
              <a:t>*</a:t>
            </a:r>
            <a:r>
              <a:rPr lang="en-IN" dirty="0" smtClean="0">
                <a:solidFill>
                  <a:srgbClr val="D3AF86"/>
                </a:solidFill>
                <a:latin typeface="Consolas" panose="020B0609020204030204" pitchFamily="49" charset="0"/>
              </a:rPr>
              <a:t>') #</a:t>
            </a:r>
            <a:r>
              <a:rPr lang="en-IN" dirty="0">
                <a:solidFill>
                  <a:srgbClr val="92D050"/>
                </a:solidFill>
                <a:latin typeface="Consolas" panose="020B0609020204030204" pitchFamily="49" charset="0"/>
              </a:rPr>
              <a:t>'**infoway technologies**'</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sp>
        <p:nvSpPr>
          <p:cNvPr id="10" name="Rectangle 9"/>
          <p:cNvSpPr/>
          <p:nvPr/>
        </p:nvSpPr>
        <p:spPr>
          <a:xfrm>
            <a:off x="228600" y="3352800"/>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string.ljust(width</a:t>
            </a:r>
            <a:r>
              <a:rPr lang="en-IN" dirty="0">
                <a:solidFill>
                  <a:schemeClr val="bg2">
                    <a:lumMod val="75000"/>
                  </a:schemeClr>
                </a:solidFill>
                <a:latin typeface="Consolas" panose="020B0609020204030204" pitchFamily="49" charset="0"/>
              </a:rPr>
              <a:t>[, fillchar]) </a:t>
            </a:r>
            <a:r>
              <a:rPr lang="en-IN" dirty="0" smtClean="0">
                <a:solidFill>
                  <a:schemeClr val="bg2">
                    <a:lumMod val="75000"/>
                  </a:schemeClr>
                </a:solidFill>
                <a:latin typeface="Consolas" panose="020B0609020204030204" pitchFamily="49" charset="0"/>
              </a:rPr>
              <a:t> </a:t>
            </a: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10000</a:t>
            </a:r>
            <a:r>
              <a:rPr lang="en-IN" dirty="0">
                <a:solidFill>
                  <a:srgbClr val="D3AF86"/>
                </a:solidFill>
                <a:latin typeface="Consolas" panose="020B0609020204030204" pitchFamily="49" charset="0"/>
              </a:rPr>
              <a:t>'.ljust(</a:t>
            </a:r>
            <a:r>
              <a:rPr lang="en-IN" dirty="0">
                <a:solidFill>
                  <a:srgbClr val="F79A32"/>
                </a:solidFill>
                <a:latin typeface="Consolas" panose="020B0609020204030204" pitchFamily="49" charset="0"/>
              </a:rPr>
              <a:t>9</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a:t>
            </a:r>
            <a:r>
              <a:rPr lang="en-IN" dirty="0">
                <a:solidFill>
                  <a:srgbClr val="D3AF86"/>
                </a:solidFill>
                <a:latin typeface="Consolas" panose="020B0609020204030204" pitchFamily="49" charset="0"/>
              </a:rPr>
              <a:t>') </a:t>
            </a:r>
            <a:r>
              <a:rPr lang="en-IN" dirty="0" smtClean="0">
                <a:solidFill>
                  <a:srgbClr val="D3AF86"/>
                </a:solidFill>
                <a:latin typeface="Consolas" panose="020B0609020204030204" pitchFamily="49" charset="0"/>
              </a:rPr>
              <a:t>#</a:t>
            </a:r>
            <a:r>
              <a:rPr lang="en-IN" dirty="0">
                <a:solidFill>
                  <a:srgbClr val="F79A32"/>
                </a:solidFill>
                <a:latin typeface="Consolas" panose="020B0609020204030204" pitchFamily="49" charset="0"/>
              </a:rPr>
              <a:t>10000</a:t>
            </a:r>
            <a:r>
              <a:rPr lang="en-IN" dirty="0" smtClean="0">
                <a:solidFill>
                  <a:srgbClr val="D3AF86"/>
                </a:solidFill>
                <a:latin typeface="Consolas" panose="020B0609020204030204" pitchFamily="49" charset="0"/>
              </a:rPr>
              <a:t>****</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sp>
        <p:nvSpPr>
          <p:cNvPr id="9" name="Rectangle 8"/>
          <p:cNvSpPr/>
          <p:nvPr/>
        </p:nvSpPr>
        <p:spPr>
          <a:xfrm>
            <a:off x="228600" y="4245037"/>
            <a:ext cx="8801098"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string.rjust(width</a:t>
            </a:r>
            <a:r>
              <a:rPr lang="en-IN" dirty="0">
                <a:solidFill>
                  <a:schemeClr val="bg2">
                    <a:lumMod val="75000"/>
                  </a:schemeClr>
                </a:solidFill>
                <a:latin typeface="Consolas" panose="020B0609020204030204" pitchFamily="49" charset="0"/>
              </a:rPr>
              <a:t>[, fillchar]) </a:t>
            </a:r>
            <a:r>
              <a:rPr lang="en-IN" dirty="0" smtClean="0">
                <a:solidFill>
                  <a:schemeClr val="bg2">
                    <a:lumMod val="75000"/>
                  </a:schemeClr>
                </a:solidFill>
                <a:latin typeface="Consolas" panose="020B0609020204030204" pitchFamily="49" charset="0"/>
              </a:rPr>
              <a:t> </a:t>
            </a: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10000</a:t>
            </a:r>
            <a:r>
              <a:rPr lang="en-IN" dirty="0" smtClean="0">
                <a:solidFill>
                  <a:srgbClr val="D3AF86"/>
                </a:solidFill>
                <a:latin typeface="Consolas" panose="020B0609020204030204" pitchFamily="49" charset="0"/>
              </a:rPr>
              <a:t>'.rjust(</a:t>
            </a:r>
            <a:r>
              <a:rPr lang="en-IN" dirty="0" smtClean="0">
                <a:solidFill>
                  <a:srgbClr val="F79A32"/>
                </a:solidFill>
                <a:latin typeface="Consolas" panose="020B0609020204030204" pitchFamily="49" charset="0"/>
              </a:rPr>
              <a:t>9</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a:t>
            </a:r>
            <a:r>
              <a:rPr lang="en-IN" dirty="0">
                <a:solidFill>
                  <a:srgbClr val="D3AF86"/>
                </a:solidFill>
                <a:latin typeface="Consolas" panose="020B0609020204030204" pitchFamily="49" charset="0"/>
              </a:rPr>
              <a:t>') # </a:t>
            </a:r>
            <a:r>
              <a:rPr lang="en-IN" dirty="0" smtClean="0">
                <a:solidFill>
                  <a:srgbClr val="D3AF86"/>
                </a:solidFill>
                <a:latin typeface="Consolas" panose="020B0609020204030204" pitchFamily="49" charset="0"/>
              </a:rPr>
              <a:t>****</a:t>
            </a:r>
            <a:r>
              <a:rPr lang="en-IN" dirty="0" smtClean="0">
                <a:solidFill>
                  <a:srgbClr val="F79A32"/>
                </a:solidFill>
                <a:latin typeface="Consolas" panose="020B0609020204030204" pitchFamily="49" charset="0"/>
              </a:rPr>
              <a:t>10000</a:t>
            </a:r>
            <a:endParaRPr lang="en-IN" dirty="0" smtClean="0">
              <a:solidFill>
                <a:schemeClr val="bg2">
                  <a:lumMod val="75000"/>
                </a:schemeClr>
              </a:solidFill>
              <a:latin typeface="Consolas" panose="020B0609020204030204" pitchFamily="49" charset="0"/>
            </a:endParaRPr>
          </a:p>
        </p:txBody>
      </p:sp>
      <p:sp>
        <p:nvSpPr>
          <p:cNvPr id="11" name="Rectangle 10"/>
          <p:cNvSpPr/>
          <p:nvPr/>
        </p:nvSpPr>
        <p:spPr>
          <a:xfrm>
            <a:off x="228600" y="5124271"/>
            <a:ext cx="8801098" cy="1200329"/>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string.count(substring</a:t>
            </a:r>
            <a:r>
              <a:rPr lang="en-IN" dirty="0">
                <a:solidFill>
                  <a:schemeClr val="bg2">
                    <a:lumMod val="75000"/>
                  </a:schemeClr>
                </a:solidFill>
                <a:latin typeface="Consolas" panose="020B0609020204030204" pitchFamily="49" charset="0"/>
              </a:rPr>
              <a:t>, start=..., end=...)  </a:t>
            </a:r>
            <a:endParaRPr lang="en-IN" dirty="0" smtClean="0">
              <a:solidFill>
                <a:schemeClr val="bg2">
                  <a:lumMod val="75000"/>
                </a:schemeClr>
              </a:solidFill>
              <a:latin typeface="Consolas" panose="020B0609020204030204" pitchFamily="49" charset="0"/>
            </a:endParaRPr>
          </a:p>
          <a:p>
            <a:r>
              <a:rPr lang="fr-FR" dirty="0" smtClean="0">
                <a:solidFill>
                  <a:srgbClr val="D3AF86"/>
                </a:solidFill>
                <a:latin typeface="Consolas" panose="020B0609020204030204" pitchFamily="49" charset="0"/>
              </a:rPr>
              <a:t>   &gt;&gt;&gt; </a:t>
            </a:r>
            <a:r>
              <a:rPr lang="en-IN" dirty="0" smtClean="0">
                <a:solidFill>
                  <a:srgbClr val="D3AF86"/>
                </a:solidFill>
                <a:latin typeface="Consolas" panose="020B0609020204030204" pitchFamily="49" charset="0"/>
              </a:rPr>
              <a:t>x.count</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o</a:t>
            </a:r>
            <a:r>
              <a:rPr lang="en-IN" dirty="0" smtClean="0">
                <a:solidFill>
                  <a:srgbClr val="D3AF86"/>
                </a:solidFill>
                <a:latin typeface="Consolas" panose="020B0609020204030204" pitchFamily="49" charset="0"/>
              </a:rPr>
              <a:t>')	     #</a:t>
            </a:r>
            <a:r>
              <a:rPr lang="en-IN" dirty="0" smtClean="0">
                <a:solidFill>
                  <a:srgbClr val="92D050"/>
                </a:solidFill>
                <a:latin typeface="Consolas" panose="020B0609020204030204" pitchFamily="49" charset="0"/>
              </a:rPr>
              <a:t>3</a:t>
            </a:r>
            <a:endParaRPr lang="en-IN" dirty="0">
              <a:solidFill>
                <a:srgbClr val="92D050"/>
              </a:solidFill>
              <a:latin typeface="Consolas" panose="020B0609020204030204" pitchFamily="49" charset="0"/>
            </a:endParaRPr>
          </a:p>
          <a:p>
            <a:r>
              <a:rPr lang="fr-FR" dirty="0" smtClean="0">
                <a:solidFill>
                  <a:srgbClr val="D3AF86"/>
                </a:solidFill>
                <a:latin typeface="Consolas" panose="020B0609020204030204" pitchFamily="49" charset="0"/>
              </a:rPr>
              <a:t>   &gt;&gt;&gt; </a:t>
            </a:r>
            <a:r>
              <a:rPr lang="en-IN" dirty="0" smtClean="0">
                <a:solidFill>
                  <a:srgbClr val="D3AF86"/>
                </a:solidFill>
                <a:latin typeface="Consolas" panose="020B0609020204030204" pitchFamily="49" charset="0"/>
              </a:rPr>
              <a:t>x.count</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o</a:t>
            </a:r>
            <a:r>
              <a:rPr lang="en-IN" dirty="0">
                <a:solidFill>
                  <a:srgbClr val="D3AF86"/>
                </a:solidFill>
                <a:latin typeface="Consolas" panose="020B0609020204030204" pitchFamily="49" charset="0"/>
              </a:rPr>
              <a:t>', </a:t>
            </a:r>
            <a:r>
              <a:rPr lang="en-IN" dirty="0">
                <a:solidFill>
                  <a:srgbClr val="F79A32"/>
                </a:solidFill>
                <a:latin typeface="Consolas" panose="020B0609020204030204" pitchFamily="49" charset="0"/>
              </a:rPr>
              <a:t>5</a:t>
            </a:r>
            <a:r>
              <a:rPr lang="en-IN" dirty="0" smtClean="0">
                <a:solidFill>
                  <a:srgbClr val="D3AF86"/>
                </a:solidFill>
                <a:latin typeface="Consolas" panose="020B0609020204030204" pitchFamily="49" charset="0"/>
              </a:rPr>
              <a:t>)</a:t>
            </a:r>
            <a:r>
              <a:rPr lang="en-IN" dirty="0">
                <a:solidFill>
                  <a:srgbClr val="D3AF86"/>
                </a:solidFill>
                <a:latin typeface="Consolas" panose="020B0609020204030204" pitchFamily="49" charset="0"/>
              </a:rPr>
              <a:t> </a:t>
            </a:r>
            <a:r>
              <a:rPr lang="en-IN" dirty="0" smtClean="0">
                <a:solidFill>
                  <a:srgbClr val="D3AF86"/>
                </a:solidFill>
                <a:latin typeface="Consolas" panose="020B0609020204030204" pitchFamily="49" charset="0"/>
              </a:rPr>
              <a:t>    #</a:t>
            </a:r>
            <a:r>
              <a:rPr lang="en-IN" dirty="0" smtClean="0">
                <a:solidFill>
                  <a:srgbClr val="92D050"/>
                </a:solidFill>
                <a:latin typeface="Consolas" panose="020B0609020204030204" pitchFamily="49" charset="0"/>
              </a:rPr>
              <a:t>2</a:t>
            </a:r>
            <a:endParaRPr lang="en-IN" dirty="0">
              <a:solidFill>
                <a:srgbClr val="92D050"/>
              </a:solidFill>
              <a:latin typeface="Consolas" panose="020B0609020204030204" pitchFamily="49" charset="0"/>
            </a:endParaRPr>
          </a:p>
          <a:p>
            <a:r>
              <a:rPr lang="fr-FR" dirty="0" smtClean="0">
                <a:solidFill>
                  <a:srgbClr val="D3AF86"/>
                </a:solidFill>
                <a:latin typeface="Consolas" panose="020B0609020204030204" pitchFamily="49" charset="0"/>
              </a:rPr>
              <a:t>   &gt;&gt;&gt; </a:t>
            </a:r>
            <a:r>
              <a:rPr lang="en-IN" dirty="0" smtClean="0">
                <a:solidFill>
                  <a:srgbClr val="D3AF86"/>
                </a:solidFill>
                <a:latin typeface="Consolas" panose="020B0609020204030204" pitchFamily="49" charset="0"/>
              </a:rPr>
              <a:t>x.count('</a:t>
            </a:r>
            <a:r>
              <a:rPr lang="en-IN" dirty="0" smtClean="0">
                <a:solidFill>
                  <a:srgbClr val="889B4A"/>
                </a:solidFill>
                <a:latin typeface="Consolas" panose="020B0609020204030204" pitchFamily="49" charset="0"/>
              </a:rPr>
              <a:t>o</a:t>
            </a:r>
            <a:r>
              <a:rPr lang="en-IN" dirty="0" smtClean="0">
                <a:solidFill>
                  <a:srgbClr val="D3AF86"/>
                </a:solidFill>
                <a:latin typeface="Consolas" panose="020B0609020204030204" pitchFamily="49" charset="0"/>
              </a:rPr>
              <a:t>',</a:t>
            </a:r>
            <a:r>
              <a:rPr lang="en-IN" dirty="0" smtClean="0">
                <a:solidFill>
                  <a:srgbClr val="F79A32"/>
                </a:solidFill>
                <a:latin typeface="Consolas" panose="020B0609020204030204" pitchFamily="49" charset="0"/>
              </a:rPr>
              <a:t>13</a:t>
            </a:r>
            <a:r>
              <a:rPr lang="en-IN" dirty="0" smtClean="0">
                <a:solidFill>
                  <a:srgbClr val="D3AF86"/>
                </a:solidFill>
                <a:latin typeface="Consolas" panose="020B0609020204030204" pitchFamily="49" charset="0"/>
              </a:rPr>
              <a:t>,</a:t>
            </a:r>
            <a:r>
              <a:rPr lang="en-IN" dirty="0" smtClean="0">
                <a:solidFill>
                  <a:srgbClr val="F79A32"/>
                </a:solidFill>
                <a:latin typeface="Consolas" panose="020B0609020204030204" pitchFamily="49" charset="0"/>
              </a:rPr>
              <a:t>15</a:t>
            </a:r>
            <a:r>
              <a:rPr lang="en-IN" dirty="0" smtClean="0">
                <a:solidFill>
                  <a:srgbClr val="D3AF86"/>
                </a:solidFill>
                <a:latin typeface="Consolas" panose="020B0609020204030204" pitchFamily="49" charset="0"/>
              </a:rPr>
              <a:t>)  #</a:t>
            </a:r>
            <a:r>
              <a:rPr lang="en-IN" dirty="0" smtClean="0">
                <a:solidFill>
                  <a:srgbClr val="92D050"/>
                </a:solidFill>
                <a:latin typeface="Consolas" panose="020B0609020204030204" pitchFamily="49" charset="0"/>
              </a:rPr>
              <a:t>1</a:t>
            </a:r>
            <a:endParaRPr lang="en-IN" dirty="0">
              <a:solidFill>
                <a:srgbClr val="92D050"/>
              </a:solidFill>
              <a:latin typeface="Consolas" panose="020B0609020204030204" pitchFamily="49" charset="0"/>
            </a:endParaRPr>
          </a:p>
        </p:txBody>
      </p:sp>
    </p:spTree>
    <p:extLst>
      <p:ext uri="{BB962C8B-B14F-4D97-AF65-F5344CB8AC3E}">
        <p14:creationId xmlns:p14="http://schemas.microsoft.com/office/powerpoint/2010/main" val="19360728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 methods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5" name="Rectangle 4"/>
          <p:cNvSpPr/>
          <p:nvPr/>
        </p:nvSpPr>
        <p:spPr>
          <a:xfrm>
            <a:off x="228602" y="707256"/>
            <a:ext cx="8610598" cy="707886"/>
          </a:xfrm>
          <a:prstGeom prst="rect">
            <a:avLst/>
          </a:prstGeom>
        </p:spPr>
        <p:txBody>
          <a:bodyPr wrap="square">
            <a:spAutoFit/>
          </a:bodyPr>
          <a:lstStyle/>
          <a:p>
            <a:r>
              <a:rPr lang="fr-FR" sz="2000" dirty="0">
                <a:solidFill>
                  <a:srgbClr val="D3AF86"/>
                </a:solidFill>
                <a:latin typeface="Consolas" panose="020B0609020204030204" pitchFamily="49" charset="0"/>
              </a:rPr>
              <a:t>&gt;&gt;&gt; x = </a:t>
            </a:r>
            <a:r>
              <a:rPr lang="fr-FR" sz="2000" dirty="0" smtClean="0">
                <a:solidFill>
                  <a:srgbClr val="D3AF86"/>
                </a:solidFill>
                <a:latin typeface="Consolas" panose="020B0609020204030204" pitchFamily="49" charset="0"/>
              </a:rPr>
              <a:t>'</a:t>
            </a:r>
            <a:r>
              <a:rPr lang="fr-FR" sz="2000" dirty="0" smtClean="0">
                <a:solidFill>
                  <a:srgbClr val="889B4A"/>
                </a:solidFill>
                <a:latin typeface="Consolas" panose="020B0609020204030204" pitchFamily="49" charset="0"/>
              </a:rPr>
              <a:t>infoway technologies</a:t>
            </a:r>
            <a:r>
              <a:rPr lang="fr-FR" sz="2000" dirty="0">
                <a:solidFill>
                  <a:srgbClr val="D3AF86"/>
                </a:solidFill>
                <a:latin typeface="Consolas" panose="020B0609020204030204" pitchFamily="49" charset="0"/>
              </a:rPr>
              <a:t>'</a:t>
            </a:r>
          </a:p>
          <a:p>
            <a:r>
              <a:rPr lang="fr-FR" sz="2000" dirty="0">
                <a:solidFill>
                  <a:srgbClr val="D3AF86"/>
                </a:solidFill>
                <a:latin typeface="Consolas" panose="020B0609020204030204" pitchFamily="49" charset="0"/>
              </a:rPr>
              <a:t>&gt;&gt;&gt; y = '</a:t>
            </a:r>
            <a:r>
              <a:rPr lang="fr-FR" sz="2000" dirty="0" smtClean="0">
                <a:solidFill>
                  <a:srgbClr val="889B4A"/>
                </a:solidFill>
                <a:latin typeface="Consolas" panose="020B0609020204030204" pitchFamily="49" charset="0"/>
              </a:rPr>
              <a:t>Pune, Maharastra, INDIA</a:t>
            </a:r>
            <a:r>
              <a:rPr lang="fr-FR" sz="2000" dirty="0" smtClean="0">
                <a:solidFill>
                  <a:srgbClr val="D3AF86"/>
                </a:solidFill>
                <a:latin typeface="Consolas" panose="020B0609020204030204" pitchFamily="49" charset="0"/>
              </a:rPr>
              <a:t>'</a:t>
            </a:r>
            <a:endParaRPr lang="fr-FR" sz="2000" b="0" dirty="0">
              <a:solidFill>
                <a:srgbClr val="D3AF86"/>
              </a:solidFill>
              <a:effectLst/>
              <a:latin typeface="Consolas" panose="020B0609020204030204" pitchFamily="49" charset="0"/>
            </a:endParaRPr>
          </a:p>
        </p:txBody>
      </p:sp>
      <p:cxnSp>
        <p:nvCxnSpPr>
          <p:cNvPr id="8" name="Straight Connector 7"/>
          <p:cNvCxnSpPr/>
          <p:nvPr/>
        </p:nvCxnSpPr>
        <p:spPr>
          <a:xfrm>
            <a:off x="228602" y="1450767"/>
            <a:ext cx="8762998"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28600" y="1563469"/>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string.isalpha()  </a:t>
            </a: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S/A-0001</a:t>
            </a:r>
            <a:r>
              <a:rPr lang="en-IN" dirty="0">
                <a:solidFill>
                  <a:srgbClr val="D3AF86"/>
                </a:solidFill>
                <a:latin typeface="Consolas" panose="020B0609020204030204" pitchFamily="49" charset="0"/>
              </a:rPr>
              <a:t>".isalpha</a:t>
            </a:r>
            <a:r>
              <a:rPr lang="en-IN" dirty="0" smtClean="0">
                <a:solidFill>
                  <a:srgbClr val="D3AF86"/>
                </a:solidFill>
                <a:latin typeface="Consolas" panose="020B0609020204030204" pitchFamily="49" charset="0"/>
              </a:rPr>
              <a:t>() </a:t>
            </a:r>
            <a:r>
              <a:rPr lang="en-IN" dirty="0" smtClean="0">
                <a:solidFill>
                  <a:srgbClr val="D3AF86"/>
                </a:solidFill>
                <a:latin typeface="Consolas" panose="020B0609020204030204" pitchFamily="49" charset="0"/>
              </a:rPr>
              <a:t> #</a:t>
            </a:r>
            <a:r>
              <a:rPr lang="en-IN" dirty="0">
                <a:solidFill>
                  <a:srgbClr val="92D050"/>
                </a:solidFill>
                <a:latin typeface="Consolas" panose="020B0609020204030204" pitchFamily="49" charset="0"/>
              </a:rPr>
              <a:t>False</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sp>
        <p:nvSpPr>
          <p:cNvPr id="11" name="Rectangle 10"/>
          <p:cNvSpPr/>
          <p:nvPr/>
        </p:nvSpPr>
        <p:spPr>
          <a:xfrm>
            <a:off x="228600" y="2438400"/>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string.isdigit()  </a:t>
            </a: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S/A-0001</a:t>
            </a:r>
            <a:r>
              <a:rPr lang="en-IN" dirty="0">
                <a:solidFill>
                  <a:srgbClr val="D3AF86"/>
                </a:solidFill>
                <a:latin typeface="Consolas" panose="020B0609020204030204" pitchFamily="49" charset="0"/>
              </a:rPr>
              <a:t>".isdigit</a:t>
            </a:r>
            <a:r>
              <a:rPr lang="en-IN" dirty="0" smtClean="0">
                <a:solidFill>
                  <a:srgbClr val="D3AF86"/>
                </a:solidFill>
                <a:latin typeface="Consolas" panose="020B0609020204030204" pitchFamily="49" charset="0"/>
              </a:rPr>
              <a:t>() </a:t>
            </a:r>
            <a:r>
              <a:rPr lang="en-IN" dirty="0" smtClean="0">
                <a:solidFill>
                  <a:srgbClr val="D3AF86"/>
                </a:solidFill>
                <a:latin typeface="Consolas" panose="020B0609020204030204" pitchFamily="49" charset="0"/>
              </a:rPr>
              <a:t> #</a:t>
            </a:r>
            <a:r>
              <a:rPr lang="en-IN" dirty="0">
                <a:solidFill>
                  <a:srgbClr val="92D050"/>
                </a:solidFill>
                <a:latin typeface="Consolas" panose="020B0609020204030204" pitchFamily="49" charset="0"/>
              </a:rPr>
              <a:t>False</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sp>
        <p:nvSpPr>
          <p:cNvPr id="12" name="Rectangle 11"/>
          <p:cNvSpPr/>
          <p:nvPr/>
        </p:nvSpPr>
        <p:spPr>
          <a:xfrm>
            <a:off x="228600" y="3316069"/>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string.isalnum()  </a:t>
            </a: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smtClean="0">
                <a:solidFill>
                  <a:srgbClr val="889B4A"/>
                </a:solidFill>
                <a:latin typeface="Consolas" panose="020B0609020204030204" pitchFamily="49" charset="0"/>
              </a:rPr>
              <a:t>S/A-0001</a:t>
            </a:r>
            <a:r>
              <a:rPr lang="en-IN" dirty="0">
                <a:solidFill>
                  <a:srgbClr val="D3AF86"/>
                </a:solidFill>
                <a:latin typeface="Consolas" panose="020B0609020204030204" pitchFamily="49" charset="0"/>
              </a:rPr>
              <a:t>".isalnum()) #</a:t>
            </a:r>
            <a:r>
              <a:rPr lang="en-IN" dirty="0" smtClean="0">
                <a:solidFill>
                  <a:srgbClr val="92D050"/>
                </a:solidFill>
                <a:latin typeface="Consolas" panose="020B0609020204030204" pitchFamily="49" charset="0"/>
              </a:rPr>
              <a:t>False</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grpSp>
        <p:nvGrpSpPr>
          <p:cNvPr id="14" name="Group 13"/>
          <p:cNvGrpSpPr/>
          <p:nvPr/>
        </p:nvGrpSpPr>
        <p:grpSpPr>
          <a:xfrm>
            <a:off x="914400" y="3852446"/>
            <a:ext cx="3015569" cy="871954"/>
            <a:chOff x="762000" y="5958840"/>
            <a:chExt cx="3015569" cy="871954"/>
          </a:xfrm>
        </p:grpSpPr>
        <p:grpSp>
          <p:nvGrpSpPr>
            <p:cNvPr id="15" name="Group 14"/>
            <p:cNvGrpSpPr/>
            <p:nvPr/>
          </p:nvGrpSpPr>
          <p:grpSpPr>
            <a:xfrm>
              <a:off x="1325880" y="5958840"/>
              <a:ext cx="579120" cy="594360"/>
              <a:chOff x="1325880" y="5958840"/>
              <a:chExt cx="533400" cy="670560"/>
            </a:xfrm>
          </p:grpSpPr>
          <p:cxnSp>
            <p:nvCxnSpPr>
              <p:cNvPr id="17" name="Elbow Connector 16"/>
              <p:cNvCxnSpPr/>
              <p:nvPr/>
            </p:nvCxnSpPr>
            <p:spPr>
              <a:xfrm rot="16200000" flipH="1">
                <a:off x="1287780" y="6057900"/>
                <a:ext cx="609600" cy="533400"/>
              </a:xfrm>
              <a:prstGeom prst="bentConnector3">
                <a:avLst/>
              </a:prstGeom>
              <a:ln w="19050">
                <a:solidFill>
                  <a:srgbClr val="FFFF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rot="16200000" flipH="1">
                <a:off x="1546860" y="6012180"/>
                <a:ext cx="365760" cy="259080"/>
              </a:xfrm>
              <a:prstGeom prst="bentConnector3">
                <a:avLst/>
              </a:prstGeom>
              <a:ln w="19050">
                <a:solidFill>
                  <a:srgbClr val="FFFF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762000" y="6492240"/>
              <a:ext cx="3015569" cy="338554"/>
            </a:xfrm>
            <a:prstGeom prst="rect">
              <a:avLst/>
            </a:prstGeom>
            <a:noFill/>
          </p:spPr>
          <p:txBody>
            <a:bodyPr wrap="none" rtlCol="0">
              <a:spAutoFit/>
            </a:bodyPr>
            <a:lstStyle/>
            <a:p>
              <a:r>
                <a:rPr lang="en-IN" sz="1600" dirty="0" smtClean="0">
                  <a:solidFill>
                    <a:srgbClr val="FF0000"/>
                  </a:solidFill>
                </a:rPr>
                <a:t>Error: special char not allowed</a:t>
              </a:r>
              <a:endParaRPr lang="en-IN" sz="1600" dirty="0">
                <a:solidFill>
                  <a:srgbClr val="FF0000"/>
                </a:solidFill>
              </a:endParaRPr>
            </a:p>
          </p:txBody>
        </p:sp>
      </p:grpSp>
      <p:sp>
        <p:nvSpPr>
          <p:cNvPr id="19" name="Rectangle 18"/>
          <p:cNvSpPr/>
          <p:nvPr/>
        </p:nvSpPr>
        <p:spPr>
          <a:xfrm>
            <a:off x="228602" y="4876800"/>
            <a:ext cx="8762998"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string.isascii</a:t>
            </a:r>
            <a:r>
              <a:rPr lang="en-IN" dirty="0">
                <a:solidFill>
                  <a:schemeClr val="bg2">
                    <a:lumMod val="75000"/>
                  </a:schemeClr>
                </a:solidFill>
                <a:latin typeface="Consolas" panose="020B0609020204030204" pitchFamily="49" charset="0"/>
              </a:rPr>
              <a:t>()</a:t>
            </a:r>
            <a:endParaRPr lang="en-IN" dirty="0" smtClean="0">
              <a:solidFill>
                <a:schemeClr val="bg2">
                  <a:lumMod val="75000"/>
                </a:schemeClr>
              </a:solidFill>
              <a:latin typeface="Consolas" panose="020B0609020204030204" pitchFamily="49" charset="0"/>
            </a:endParaRP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S/A-0001</a:t>
            </a:r>
            <a:r>
              <a:rPr lang="en-IN" dirty="0">
                <a:solidFill>
                  <a:srgbClr val="D3AF86"/>
                </a:solidFill>
                <a:latin typeface="Consolas" panose="020B0609020204030204" pitchFamily="49" charset="0"/>
              </a:rPr>
              <a:t>".isascii()) </a:t>
            </a:r>
            <a:r>
              <a:rPr lang="en-IN" dirty="0" smtClean="0">
                <a:solidFill>
                  <a:srgbClr val="D3AF86"/>
                </a:solidFill>
                <a:latin typeface="Consolas" panose="020B0609020204030204" pitchFamily="49" charset="0"/>
              </a:rPr>
              <a:t>#</a:t>
            </a:r>
            <a:r>
              <a:rPr lang="en-IN" dirty="0" smtClean="0">
                <a:solidFill>
                  <a:srgbClr val="92D050"/>
                </a:solidFill>
                <a:latin typeface="Consolas" panose="020B0609020204030204" pitchFamily="49" charset="0"/>
              </a:rPr>
              <a:t>True</a:t>
            </a:r>
            <a:endParaRPr lang="en-IN" dirty="0" smtClean="0">
              <a:solidFill>
                <a:schemeClr val="bg2">
                  <a:lumMod val="75000"/>
                </a:schemeClr>
              </a:solidFill>
              <a:latin typeface="Consolas" panose="020B0609020204030204" pitchFamily="49" charset="0"/>
            </a:endParaRPr>
          </a:p>
        </p:txBody>
      </p:sp>
    </p:spTree>
    <p:extLst>
      <p:ext uri="{BB962C8B-B14F-4D97-AF65-F5344CB8AC3E}">
        <p14:creationId xmlns:p14="http://schemas.microsoft.com/office/powerpoint/2010/main" val="26470521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 methods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5" name="Rectangle 4"/>
          <p:cNvSpPr/>
          <p:nvPr/>
        </p:nvSpPr>
        <p:spPr>
          <a:xfrm>
            <a:off x="228602" y="707256"/>
            <a:ext cx="8610598" cy="707886"/>
          </a:xfrm>
          <a:prstGeom prst="rect">
            <a:avLst/>
          </a:prstGeom>
        </p:spPr>
        <p:txBody>
          <a:bodyPr wrap="square">
            <a:spAutoFit/>
          </a:bodyPr>
          <a:lstStyle/>
          <a:p>
            <a:r>
              <a:rPr lang="fr-FR" sz="2000" dirty="0">
                <a:solidFill>
                  <a:srgbClr val="D3AF86"/>
                </a:solidFill>
                <a:latin typeface="Consolas" panose="020B0609020204030204" pitchFamily="49" charset="0"/>
              </a:rPr>
              <a:t>&gt;&gt;&gt; x = </a:t>
            </a:r>
            <a:r>
              <a:rPr lang="fr-FR" sz="2000" dirty="0" smtClean="0">
                <a:solidFill>
                  <a:srgbClr val="D3AF86"/>
                </a:solidFill>
                <a:latin typeface="Consolas" panose="020B0609020204030204" pitchFamily="49" charset="0"/>
              </a:rPr>
              <a:t>'</a:t>
            </a:r>
            <a:r>
              <a:rPr lang="fr-FR" sz="2000" dirty="0" smtClean="0">
                <a:solidFill>
                  <a:srgbClr val="889B4A"/>
                </a:solidFill>
                <a:latin typeface="Consolas" panose="020B0609020204030204" pitchFamily="49" charset="0"/>
              </a:rPr>
              <a:t>infoway technologies</a:t>
            </a:r>
            <a:r>
              <a:rPr lang="fr-FR" sz="2000" dirty="0">
                <a:solidFill>
                  <a:srgbClr val="D3AF86"/>
                </a:solidFill>
                <a:latin typeface="Consolas" panose="020B0609020204030204" pitchFamily="49" charset="0"/>
              </a:rPr>
              <a:t>'</a:t>
            </a:r>
          </a:p>
          <a:p>
            <a:r>
              <a:rPr lang="fr-FR" sz="2000" dirty="0">
                <a:solidFill>
                  <a:srgbClr val="D3AF86"/>
                </a:solidFill>
                <a:latin typeface="Consolas" panose="020B0609020204030204" pitchFamily="49" charset="0"/>
              </a:rPr>
              <a:t>&gt;&gt;&gt; y = '</a:t>
            </a:r>
            <a:r>
              <a:rPr lang="fr-FR" sz="2000" dirty="0" smtClean="0">
                <a:solidFill>
                  <a:srgbClr val="889B4A"/>
                </a:solidFill>
                <a:latin typeface="Consolas" panose="020B0609020204030204" pitchFamily="49" charset="0"/>
              </a:rPr>
              <a:t>Pune, Maharastra, INDIA</a:t>
            </a:r>
            <a:r>
              <a:rPr lang="fr-FR" sz="2000" dirty="0" smtClean="0">
                <a:solidFill>
                  <a:srgbClr val="D3AF86"/>
                </a:solidFill>
                <a:latin typeface="Consolas" panose="020B0609020204030204" pitchFamily="49" charset="0"/>
              </a:rPr>
              <a:t>'</a:t>
            </a:r>
            <a:endParaRPr lang="fr-FR" sz="2000" b="0" dirty="0">
              <a:solidFill>
                <a:srgbClr val="D3AF86"/>
              </a:solidFill>
              <a:effectLst/>
              <a:latin typeface="Consolas" panose="020B0609020204030204" pitchFamily="49" charset="0"/>
            </a:endParaRPr>
          </a:p>
        </p:txBody>
      </p:sp>
      <p:cxnSp>
        <p:nvCxnSpPr>
          <p:cNvPr id="8" name="Straight Connector 7"/>
          <p:cNvCxnSpPr/>
          <p:nvPr/>
        </p:nvCxnSpPr>
        <p:spPr>
          <a:xfrm>
            <a:off x="228602" y="1450767"/>
            <a:ext cx="8762998"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28600" y="1600200"/>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string.endswith(suffix</a:t>
            </a:r>
            <a:r>
              <a:rPr lang="en-IN" dirty="0">
                <a:solidFill>
                  <a:schemeClr val="bg2">
                    <a:lumMod val="75000"/>
                  </a:schemeClr>
                </a:solidFill>
                <a:latin typeface="Consolas" panose="020B0609020204030204" pitchFamily="49" charset="0"/>
              </a:rPr>
              <a:t>[, start[, end]])  </a:t>
            </a:r>
            <a:endParaRPr lang="en-IN" dirty="0" smtClean="0">
              <a:solidFill>
                <a:schemeClr val="bg2">
                  <a:lumMod val="75000"/>
                </a:schemeClr>
              </a:solidFill>
              <a:latin typeface="Consolas" panose="020B0609020204030204" pitchFamily="49" charset="0"/>
            </a:endParaRP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S/A-0001</a:t>
            </a:r>
            <a:r>
              <a:rPr lang="en-IN" dirty="0">
                <a:solidFill>
                  <a:srgbClr val="D3AF86"/>
                </a:solidFill>
                <a:latin typeface="Consolas" panose="020B0609020204030204" pitchFamily="49" charset="0"/>
              </a:rPr>
              <a:t>".endswith("</a:t>
            </a:r>
            <a:r>
              <a:rPr lang="en-IN" dirty="0">
                <a:solidFill>
                  <a:srgbClr val="889B4A"/>
                </a:solidFill>
                <a:latin typeface="Consolas" panose="020B0609020204030204" pitchFamily="49" charset="0"/>
              </a:rPr>
              <a:t>1</a:t>
            </a:r>
            <a:r>
              <a:rPr lang="en-IN" dirty="0" smtClean="0">
                <a:solidFill>
                  <a:srgbClr val="D3AF86"/>
                </a:solidFill>
                <a:latin typeface="Consolas" panose="020B0609020204030204" pitchFamily="49" charset="0"/>
              </a:rPr>
              <a:t>") </a:t>
            </a:r>
            <a:r>
              <a:rPr lang="en-IN" dirty="0">
                <a:solidFill>
                  <a:srgbClr val="D3AF86"/>
                </a:solidFill>
                <a:latin typeface="Consolas" panose="020B0609020204030204" pitchFamily="49" charset="0"/>
              </a:rPr>
              <a:t>#</a:t>
            </a:r>
            <a:r>
              <a:rPr lang="en-IN" dirty="0">
                <a:solidFill>
                  <a:srgbClr val="92D050"/>
                </a:solidFill>
                <a:latin typeface="Consolas" panose="020B0609020204030204" pitchFamily="49" charset="0"/>
              </a:rPr>
              <a:t>True</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sp>
        <p:nvSpPr>
          <p:cNvPr id="18" name="Rectangle 17"/>
          <p:cNvSpPr/>
          <p:nvPr/>
        </p:nvSpPr>
        <p:spPr>
          <a:xfrm>
            <a:off x="228600" y="2514600"/>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string.find(sub</a:t>
            </a:r>
            <a:r>
              <a:rPr lang="en-IN" dirty="0">
                <a:solidFill>
                  <a:schemeClr val="bg2">
                    <a:lumMod val="75000"/>
                  </a:schemeClr>
                </a:solidFill>
                <a:latin typeface="Consolas" panose="020B0609020204030204" pitchFamily="49" charset="0"/>
              </a:rPr>
              <a:t>[, start[, end]])  </a:t>
            </a:r>
            <a:endParaRPr lang="en-IN" dirty="0" smtClean="0">
              <a:solidFill>
                <a:schemeClr val="bg2">
                  <a:lumMod val="75000"/>
                </a:schemeClr>
              </a:solidFill>
              <a:latin typeface="Consolas" panose="020B0609020204030204" pitchFamily="49" charset="0"/>
            </a:endParaRP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S/A-0001</a:t>
            </a:r>
            <a:r>
              <a:rPr lang="en-IN" dirty="0">
                <a:solidFill>
                  <a:srgbClr val="D3AF86"/>
                </a:solidFill>
                <a:latin typeface="Consolas" panose="020B0609020204030204" pitchFamily="49" charset="0"/>
              </a:rPr>
              <a:t>".find("</a:t>
            </a:r>
            <a:r>
              <a:rPr lang="en-IN" dirty="0">
                <a:solidFill>
                  <a:srgbClr val="889B4A"/>
                </a:solidFill>
                <a:latin typeface="Consolas" panose="020B0609020204030204" pitchFamily="49" charset="0"/>
              </a:rPr>
              <a:t>0</a:t>
            </a:r>
            <a:r>
              <a:rPr lang="en-IN" dirty="0" smtClean="0">
                <a:solidFill>
                  <a:srgbClr val="D3AF86"/>
                </a:solidFill>
                <a:latin typeface="Consolas" panose="020B0609020204030204" pitchFamily="49" charset="0"/>
              </a:rPr>
              <a:t>") </a:t>
            </a:r>
            <a:r>
              <a:rPr lang="en-IN" dirty="0">
                <a:solidFill>
                  <a:srgbClr val="D3AF86"/>
                </a:solidFill>
                <a:latin typeface="Consolas" panose="020B0609020204030204" pitchFamily="49" charset="0"/>
              </a:rPr>
              <a:t>#</a:t>
            </a:r>
            <a:r>
              <a:rPr lang="en-IN" dirty="0">
                <a:solidFill>
                  <a:srgbClr val="92D050"/>
                </a:solidFill>
                <a:latin typeface="Consolas" panose="020B0609020204030204" pitchFamily="49" charset="0"/>
              </a:rPr>
              <a:t>True</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spTree>
    <p:extLst>
      <p:ext uri="{BB962C8B-B14F-4D97-AF65-F5344CB8AC3E}">
        <p14:creationId xmlns:p14="http://schemas.microsoft.com/office/powerpoint/2010/main" val="33780194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 methods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5" name="Rectangle 4"/>
          <p:cNvSpPr/>
          <p:nvPr/>
        </p:nvSpPr>
        <p:spPr>
          <a:xfrm>
            <a:off x="228602" y="707256"/>
            <a:ext cx="8610598" cy="707886"/>
          </a:xfrm>
          <a:prstGeom prst="rect">
            <a:avLst/>
          </a:prstGeom>
        </p:spPr>
        <p:txBody>
          <a:bodyPr wrap="square">
            <a:spAutoFit/>
          </a:bodyPr>
          <a:lstStyle/>
          <a:p>
            <a:r>
              <a:rPr lang="fr-FR" sz="2000" dirty="0">
                <a:solidFill>
                  <a:srgbClr val="D3AF86"/>
                </a:solidFill>
                <a:latin typeface="Consolas" panose="020B0609020204030204" pitchFamily="49" charset="0"/>
              </a:rPr>
              <a:t>&gt;&gt;&gt; x = </a:t>
            </a:r>
            <a:r>
              <a:rPr lang="fr-FR" sz="2000" dirty="0" smtClean="0">
                <a:solidFill>
                  <a:srgbClr val="D3AF86"/>
                </a:solidFill>
                <a:latin typeface="Consolas" panose="020B0609020204030204" pitchFamily="49" charset="0"/>
              </a:rPr>
              <a:t>'</a:t>
            </a:r>
            <a:r>
              <a:rPr lang="fr-FR" sz="2000" dirty="0" smtClean="0">
                <a:solidFill>
                  <a:srgbClr val="889B4A"/>
                </a:solidFill>
                <a:latin typeface="Consolas" panose="020B0609020204030204" pitchFamily="49" charset="0"/>
              </a:rPr>
              <a:t>infoway technologies</a:t>
            </a:r>
            <a:r>
              <a:rPr lang="fr-FR" sz="2000" dirty="0">
                <a:solidFill>
                  <a:srgbClr val="D3AF86"/>
                </a:solidFill>
                <a:latin typeface="Consolas" panose="020B0609020204030204" pitchFamily="49" charset="0"/>
              </a:rPr>
              <a:t>'</a:t>
            </a:r>
          </a:p>
          <a:p>
            <a:r>
              <a:rPr lang="fr-FR" sz="2000" dirty="0">
                <a:solidFill>
                  <a:srgbClr val="D3AF86"/>
                </a:solidFill>
                <a:latin typeface="Consolas" panose="020B0609020204030204" pitchFamily="49" charset="0"/>
              </a:rPr>
              <a:t>&gt;&gt;&gt; y = '</a:t>
            </a:r>
            <a:r>
              <a:rPr lang="fr-FR" sz="2000" dirty="0" smtClean="0">
                <a:solidFill>
                  <a:srgbClr val="889B4A"/>
                </a:solidFill>
                <a:latin typeface="Consolas" panose="020B0609020204030204" pitchFamily="49" charset="0"/>
              </a:rPr>
              <a:t>Pune, Maharastra, INDIA</a:t>
            </a:r>
            <a:r>
              <a:rPr lang="fr-FR" sz="2000" dirty="0" smtClean="0">
                <a:solidFill>
                  <a:srgbClr val="D3AF86"/>
                </a:solidFill>
                <a:latin typeface="Consolas" panose="020B0609020204030204" pitchFamily="49" charset="0"/>
              </a:rPr>
              <a:t>'</a:t>
            </a:r>
            <a:endParaRPr lang="fr-FR" sz="2000" b="0" dirty="0">
              <a:solidFill>
                <a:srgbClr val="D3AF86"/>
              </a:solidFill>
              <a:effectLst/>
              <a:latin typeface="Consolas" panose="020B0609020204030204" pitchFamily="49" charset="0"/>
            </a:endParaRPr>
          </a:p>
        </p:txBody>
      </p:sp>
      <p:cxnSp>
        <p:nvCxnSpPr>
          <p:cNvPr id="8" name="Straight Connector 7"/>
          <p:cNvCxnSpPr/>
          <p:nvPr/>
        </p:nvCxnSpPr>
        <p:spPr>
          <a:xfrm>
            <a:off x="228602" y="1450767"/>
            <a:ext cx="8762998"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9368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a:t>String Concatenation and Formatting</a:t>
            </a:r>
          </a:p>
        </p:txBody>
      </p:sp>
    </p:spTree>
    <p:extLst>
      <p:ext uri="{BB962C8B-B14F-4D97-AF65-F5344CB8AC3E}">
        <p14:creationId xmlns:p14="http://schemas.microsoft.com/office/powerpoint/2010/main" val="5009372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 concatenation and formatting</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190500" y="804208"/>
            <a:ext cx="8763000" cy="2354491"/>
          </a:xfrm>
          <a:prstGeom prst="rect">
            <a:avLst/>
          </a:prstGeom>
        </p:spPr>
        <p:txBody>
          <a:bodyPr wrap="square">
            <a:spAutoFit/>
          </a:bodyPr>
          <a:lstStyle/>
          <a:p>
            <a:r>
              <a:rPr lang="en-IN" sz="2100" dirty="0">
                <a:solidFill>
                  <a:srgbClr val="7E602C"/>
                </a:solidFill>
                <a:latin typeface="Consolas" panose="020B0609020204030204" pitchFamily="49" charset="0"/>
              </a:rPr>
              <a:t>print</a:t>
            </a:r>
            <a:r>
              <a:rPr lang="en-IN" sz="2100" dirty="0">
                <a:solidFill>
                  <a:srgbClr val="D3AF86"/>
                </a:solidFill>
                <a:latin typeface="Consolas" panose="020B0609020204030204" pitchFamily="49" charset="0"/>
              </a:rPr>
              <a:t>("</a:t>
            </a:r>
            <a:r>
              <a:rPr lang="en-IN" sz="2100" dirty="0">
                <a:solidFill>
                  <a:srgbClr val="889B4A"/>
                </a:solidFill>
                <a:latin typeface="Consolas" panose="020B0609020204030204" pitchFamily="49" charset="0"/>
              </a:rPr>
              <a:t>I like </a:t>
            </a:r>
            <a:r>
              <a:rPr lang="en-IN" sz="2100" dirty="0">
                <a:solidFill>
                  <a:srgbClr val="F79A32"/>
                </a:solidFill>
                <a:latin typeface="Consolas" panose="020B0609020204030204" pitchFamily="49" charset="0"/>
              </a:rPr>
              <a:t>{}</a:t>
            </a:r>
            <a:r>
              <a:rPr lang="en-IN" sz="2100" dirty="0">
                <a:solidFill>
                  <a:srgbClr val="D3AF86"/>
                </a:solidFill>
                <a:latin typeface="Consolas" panose="020B0609020204030204" pitchFamily="49" charset="0"/>
              </a:rPr>
              <a:t>".format('</a:t>
            </a:r>
            <a:r>
              <a:rPr lang="en-IN" sz="2100" dirty="0">
                <a:solidFill>
                  <a:srgbClr val="889B4A"/>
                </a:solidFill>
                <a:latin typeface="Consolas" panose="020B0609020204030204" pitchFamily="49" charset="0"/>
              </a:rPr>
              <a:t>apple</a:t>
            </a:r>
            <a:r>
              <a:rPr lang="en-IN" sz="2100" dirty="0">
                <a:solidFill>
                  <a:srgbClr val="D3AF86"/>
                </a:solidFill>
                <a:latin typeface="Consolas" panose="020B0609020204030204" pitchFamily="49" charset="0"/>
              </a:rPr>
              <a:t>','</a:t>
            </a:r>
            <a:r>
              <a:rPr lang="en-IN" sz="2100" dirty="0">
                <a:solidFill>
                  <a:srgbClr val="889B4A"/>
                </a:solidFill>
                <a:latin typeface="Consolas" panose="020B0609020204030204" pitchFamily="49" charset="0"/>
              </a:rPr>
              <a:t>orange</a:t>
            </a:r>
            <a:r>
              <a:rPr lang="en-IN" sz="2100" dirty="0">
                <a:solidFill>
                  <a:srgbClr val="D3AF86"/>
                </a:solidFill>
                <a:latin typeface="Consolas" panose="020B0609020204030204" pitchFamily="49" charset="0"/>
              </a:rPr>
              <a:t>','</a:t>
            </a:r>
            <a:r>
              <a:rPr lang="en-IN" sz="2100" dirty="0">
                <a:solidFill>
                  <a:srgbClr val="889B4A"/>
                </a:solidFill>
                <a:latin typeface="Consolas" panose="020B0609020204030204" pitchFamily="49" charset="0"/>
              </a:rPr>
              <a:t>grapes</a:t>
            </a:r>
            <a:r>
              <a:rPr lang="en-IN" sz="2100" dirty="0">
                <a:solidFill>
                  <a:srgbClr val="D3AF86"/>
                </a:solidFill>
                <a:latin typeface="Consolas" panose="020B0609020204030204" pitchFamily="49" charset="0"/>
              </a:rPr>
              <a:t>'))</a:t>
            </a:r>
          </a:p>
          <a:p>
            <a:r>
              <a:rPr lang="en-IN" sz="2100" dirty="0">
                <a:solidFill>
                  <a:srgbClr val="7E602C"/>
                </a:solidFill>
                <a:latin typeface="Consolas" panose="020B0609020204030204" pitchFamily="49" charset="0"/>
              </a:rPr>
              <a:t>print</a:t>
            </a:r>
            <a:r>
              <a:rPr lang="en-IN" sz="2100" dirty="0">
                <a:solidFill>
                  <a:srgbClr val="D3AF86"/>
                </a:solidFill>
                <a:latin typeface="Consolas" panose="020B0609020204030204" pitchFamily="49" charset="0"/>
              </a:rPr>
              <a:t>("</a:t>
            </a:r>
            <a:r>
              <a:rPr lang="en-IN" sz="2100" dirty="0">
                <a:solidFill>
                  <a:srgbClr val="889B4A"/>
                </a:solidFill>
                <a:latin typeface="Consolas" panose="020B0609020204030204" pitchFamily="49" charset="0"/>
              </a:rPr>
              <a:t>I like </a:t>
            </a:r>
            <a:r>
              <a:rPr lang="en-IN" sz="2100" dirty="0">
                <a:solidFill>
                  <a:srgbClr val="F79A32"/>
                </a:solidFill>
                <a:latin typeface="Consolas" panose="020B0609020204030204" pitchFamily="49" charset="0"/>
              </a:rPr>
              <a:t>{0}</a:t>
            </a:r>
            <a:r>
              <a:rPr lang="en-IN" sz="2100" dirty="0">
                <a:solidFill>
                  <a:srgbClr val="889B4A"/>
                </a:solidFill>
                <a:latin typeface="Consolas" panose="020B0609020204030204" pitchFamily="49" charset="0"/>
              </a:rPr>
              <a:t>, and </a:t>
            </a:r>
            <a:r>
              <a:rPr lang="en-IN" sz="2100" dirty="0">
                <a:solidFill>
                  <a:srgbClr val="F79A32"/>
                </a:solidFill>
                <a:latin typeface="Consolas" panose="020B0609020204030204" pitchFamily="49" charset="0"/>
              </a:rPr>
              <a:t>{2}</a:t>
            </a:r>
            <a:r>
              <a:rPr lang="en-IN" sz="2100" dirty="0">
                <a:solidFill>
                  <a:srgbClr val="D3AF86"/>
                </a:solidFill>
                <a:latin typeface="Consolas" panose="020B0609020204030204" pitchFamily="49" charset="0"/>
              </a:rPr>
              <a:t>".format('</a:t>
            </a:r>
            <a:r>
              <a:rPr lang="en-IN" sz="2100" dirty="0">
                <a:solidFill>
                  <a:srgbClr val="889B4A"/>
                </a:solidFill>
                <a:latin typeface="Consolas" panose="020B0609020204030204" pitchFamily="49" charset="0"/>
              </a:rPr>
              <a:t>apple</a:t>
            </a:r>
            <a:r>
              <a:rPr lang="en-IN" sz="2100" dirty="0" smtClean="0">
                <a:solidFill>
                  <a:srgbClr val="D3AF86"/>
                </a:solidFill>
                <a:latin typeface="Consolas" panose="020B0609020204030204" pitchFamily="49" charset="0"/>
              </a:rPr>
              <a:t>', '</a:t>
            </a:r>
            <a:r>
              <a:rPr lang="en-IN" sz="2100" dirty="0" smtClean="0">
                <a:solidFill>
                  <a:srgbClr val="889B4A"/>
                </a:solidFill>
                <a:latin typeface="Consolas" panose="020B0609020204030204" pitchFamily="49" charset="0"/>
              </a:rPr>
              <a:t>orange</a:t>
            </a:r>
            <a:r>
              <a:rPr lang="en-IN" sz="2100" dirty="0" smtClean="0">
                <a:solidFill>
                  <a:srgbClr val="D3AF86"/>
                </a:solidFill>
                <a:latin typeface="Consolas" panose="020B0609020204030204" pitchFamily="49" charset="0"/>
              </a:rPr>
              <a:t>', '</a:t>
            </a:r>
            <a:r>
              <a:rPr lang="en-IN" sz="2100" dirty="0" smtClean="0">
                <a:solidFill>
                  <a:srgbClr val="889B4A"/>
                </a:solidFill>
                <a:latin typeface="Consolas" panose="020B0609020204030204" pitchFamily="49" charset="0"/>
              </a:rPr>
              <a:t>grapes</a:t>
            </a:r>
            <a:r>
              <a:rPr lang="en-IN" sz="2100" dirty="0">
                <a:solidFill>
                  <a:srgbClr val="D3AF86"/>
                </a:solidFill>
                <a:latin typeface="Consolas" panose="020B0609020204030204" pitchFamily="49" charset="0"/>
              </a:rPr>
              <a:t>'))</a:t>
            </a:r>
          </a:p>
          <a:p>
            <a:r>
              <a:rPr lang="en-IN" sz="2100" dirty="0">
                <a:solidFill>
                  <a:srgbClr val="D3AF86"/>
                </a:solidFill>
                <a:latin typeface="Consolas" panose="020B0609020204030204" pitchFamily="49" charset="0"/>
              </a:rPr>
              <a:t/>
            </a:r>
            <a:br>
              <a:rPr lang="en-IN" sz="2100" dirty="0">
                <a:solidFill>
                  <a:srgbClr val="D3AF86"/>
                </a:solidFill>
                <a:latin typeface="Consolas" panose="020B0609020204030204" pitchFamily="49" charset="0"/>
              </a:rPr>
            </a:br>
            <a:r>
              <a:rPr lang="en-IN" sz="2100" dirty="0">
                <a:solidFill>
                  <a:srgbClr val="D3AF86"/>
                </a:solidFill>
                <a:latin typeface="Consolas" panose="020B0609020204030204" pitchFamily="49" charset="0"/>
              </a:rPr>
              <a:t>fruits = ['</a:t>
            </a:r>
            <a:r>
              <a:rPr lang="en-IN" sz="2100" dirty="0">
                <a:solidFill>
                  <a:srgbClr val="889B4A"/>
                </a:solidFill>
                <a:latin typeface="Consolas" panose="020B0609020204030204" pitchFamily="49" charset="0"/>
              </a:rPr>
              <a:t>apple</a:t>
            </a:r>
            <a:r>
              <a:rPr lang="en-IN" sz="2100" dirty="0" smtClean="0">
                <a:solidFill>
                  <a:srgbClr val="D3AF86"/>
                </a:solidFill>
                <a:latin typeface="Consolas" panose="020B0609020204030204" pitchFamily="49" charset="0"/>
              </a:rPr>
              <a:t>', '</a:t>
            </a:r>
            <a:r>
              <a:rPr lang="en-IN" sz="2100" dirty="0" smtClean="0">
                <a:solidFill>
                  <a:srgbClr val="889B4A"/>
                </a:solidFill>
                <a:latin typeface="Consolas" panose="020B0609020204030204" pitchFamily="49" charset="0"/>
              </a:rPr>
              <a:t>orange</a:t>
            </a:r>
            <a:r>
              <a:rPr lang="en-IN" sz="2100" dirty="0" smtClean="0">
                <a:solidFill>
                  <a:srgbClr val="D3AF86"/>
                </a:solidFill>
                <a:latin typeface="Consolas" panose="020B0609020204030204" pitchFamily="49" charset="0"/>
              </a:rPr>
              <a:t>', '</a:t>
            </a:r>
            <a:r>
              <a:rPr lang="en-IN" sz="2100" dirty="0" smtClean="0">
                <a:solidFill>
                  <a:srgbClr val="889B4A"/>
                </a:solidFill>
                <a:latin typeface="Consolas" panose="020B0609020204030204" pitchFamily="49" charset="0"/>
              </a:rPr>
              <a:t>grapes</a:t>
            </a:r>
            <a:r>
              <a:rPr lang="en-IN" sz="2100" dirty="0" smtClean="0">
                <a:solidFill>
                  <a:srgbClr val="D3AF86"/>
                </a:solidFill>
                <a:latin typeface="Consolas" panose="020B0609020204030204" pitchFamily="49" charset="0"/>
              </a:rPr>
              <a:t>', '</a:t>
            </a:r>
            <a:r>
              <a:rPr lang="en-IN" sz="2100" dirty="0" smtClean="0">
                <a:solidFill>
                  <a:srgbClr val="889B4A"/>
                </a:solidFill>
                <a:latin typeface="Consolas" panose="020B0609020204030204" pitchFamily="49" charset="0"/>
              </a:rPr>
              <a:t>mango</a:t>
            </a:r>
            <a:r>
              <a:rPr lang="en-IN" sz="2100" dirty="0" smtClean="0">
                <a:solidFill>
                  <a:srgbClr val="D3AF86"/>
                </a:solidFill>
                <a:latin typeface="Consolas" panose="020B0609020204030204" pitchFamily="49" charset="0"/>
              </a:rPr>
              <a:t>', '</a:t>
            </a:r>
            <a:r>
              <a:rPr lang="en-IN" sz="2100" dirty="0" smtClean="0">
                <a:solidFill>
                  <a:srgbClr val="889B4A"/>
                </a:solidFill>
                <a:latin typeface="Consolas" panose="020B0609020204030204" pitchFamily="49" charset="0"/>
              </a:rPr>
              <a:t>cherry</a:t>
            </a:r>
            <a:r>
              <a:rPr lang="en-IN" sz="2100" dirty="0" smtClean="0">
                <a:solidFill>
                  <a:srgbClr val="D3AF86"/>
                </a:solidFill>
                <a:latin typeface="Consolas" panose="020B0609020204030204" pitchFamily="49" charset="0"/>
              </a:rPr>
              <a:t>', '</a:t>
            </a:r>
            <a:r>
              <a:rPr lang="en-IN" sz="2100" dirty="0" smtClean="0">
                <a:solidFill>
                  <a:srgbClr val="889B4A"/>
                </a:solidFill>
                <a:latin typeface="Consolas" panose="020B0609020204030204" pitchFamily="49" charset="0"/>
              </a:rPr>
              <a:t>lemon</a:t>
            </a:r>
            <a:r>
              <a:rPr lang="en-IN" sz="2100" dirty="0">
                <a:solidFill>
                  <a:srgbClr val="D3AF86"/>
                </a:solidFill>
                <a:latin typeface="Consolas" panose="020B0609020204030204" pitchFamily="49" charset="0"/>
              </a:rPr>
              <a:t>']</a:t>
            </a:r>
          </a:p>
          <a:p>
            <a:r>
              <a:rPr lang="en-IN" sz="2100" dirty="0">
                <a:solidFill>
                  <a:srgbClr val="7E602C"/>
                </a:solidFill>
                <a:latin typeface="Consolas" panose="020B0609020204030204" pitchFamily="49" charset="0"/>
              </a:rPr>
              <a:t>print</a:t>
            </a:r>
            <a:r>
              <a:rPr lang="en-IN" sz="2100" dirty="0">
                <a:solidFill>
                  <a:srgbClr val="D3AF86"/>
                </a:solidFill>
                <a:latin typeface="Consolas" panose="020B0609020204030204" pitchFamily="49" charset="0"/>
              </a:rPr>
              <a:t>("</a:t>
            </a:r>
            <a:r>
              <a:rPr lang="en-IN" sz="2100" dirty="0">
                <a:solidFill>
                  <a:srgbClr val="889B4A"/>
                </a:solidFill>
                <a:latin typeface="Consolas" panose="020B0609020204030204" pitchFamily="49" charset="0"/>
              </a:rPr>
              <a:t>i like </a:t>
            </a:r>
            <a:r>
              <a:rPr lang="en-IN" sz="2100" dirty="0">
                <a:solidFill>
                  <a:srgbClr val="F79A32"/>
                </a:solidFill>
                <a:latin typeface="Consolas" panose="020B0609020204030204" pitchFamily="49" charset="0"/>
              </a:rPr>
              <a:t>{0[1]}</a:t>
            </a:r>
            <a:r>
              <a:rPr lang="en-IN" sz="2100" dirty="0">
                <a:solidFill>
                  <a:srgbClr val="D3AF86"/>
                </a:solidFill>
                <a:latin typeface="Consolas" panose="020B0609020204030204" pitchFamily="49" charset="0"/>
              </a:rPr>
              <a:t>".format(fruits))</a:t>
            </a:r>
            <a:endParaRPr lang="en-IN" sz="2100" b="0" dirty="0">
              <a:solidFill>
                <a:srgbClr val="D3AF86"/>
              </a:solidFill>
              <a:effectLst/>
              <a:latin typeface="Consolas" panose="020B0609020204030204" pitchFamily="49" charset="0"/>
            </a:endParaRPr>
          </a:p>
        </p:txBody>
      </p:sp>
      <p:sp>
        <p:nvSpPr>
          <p:cNvPr id="3" name="Rectangle 2"/>
          <p:cNvSpPr/>
          <p:nvPr/>
        </p:nvSpPr>
        <p:spPr>
          <a:xfrm>
            <a:off x="194458" y="3505200"/>
            <a:ext cx="8759042" cy="1061829"/>
          </a:xfrm>
          <a:prstGeom prst="rect">
            <a:avLst/>
          </a:prstGeom>
        </p:spPr>
        <p:txBody>
          <a:bodyPr wrap="square">
            <a:spAutoFit/>
          </a:bodyPr>
          <a:lstStyle/>
          <a:p>
            <a:r>
              <a:rPr lang="en-IN" sz="2100" dirty="0">
                <a:solidFill>
                  <a:srgbClr val="D3AF86"/>
                </a:solidFill>
                <a:latin typeface="Consolas" panose="020B0609020204030204" pitchFamily="49" charset="0"/>
              </a:rPr>
              <a:t>x = "</a:t>
            </a:r>
            <a:r>
              <a:rPr lang="en-IN" sz="2100" dirty="0">
                <a:solidFill>
                  <a:srgbClr val="889B4A"/>
                </a:solidFill>
                <a:latin typeface="Consolas" panose="020B0609020204030204" pitchFamily="49" charset="0"/>
              </a:rPr>
              <a:t>The max of 1,4,76,3,101,4,6,7,19 is </a:t>
            </a:r>
            <a:r>
              <a:rPr lang="en-IN" sz="2100" dirty="0">
                <a:solidFill>
                  <a:srgbClr val="F79A32"/>
                </a:solidFill>
                <a:latin typeface="Consolas" panose="020B0609020204030204" pitchFamily="49" charset="0"/>
              </a:rPr>
              <a:t>{}</a:t>
            </a:r>
            <a:r>
              <a:rPr lang="en-IN" sz="2100" dirty="0">
                <a:solidFill>
                  <a:srgbClr val="D3AF86"/>
                </a:solidFill>
                <a:latin typeface="Consolas" panose="020B0609020204030204" pitchFamily="49" charset="0"/>
              </a:rPr>
              <a:t>".format(</a:t>
            </a:r>
            <a:r>
              <a:rPr lang="en-IN" sz="2100" dirty="0">
                <a:solidFill>
                  <a:srgbClr val="7E602C"/>
                </a:solidFill>
                <a:latin typeface="Consolas" panose="020B0609020204030204" pitchFamily="49" charset="0"/>
              </a:rPr>
              <a:t>max</a:t>
            </a:r>
            <a:r>
              <a:rPr lang="en-IN" sz="2100" dirty="0">
                <a:solidFill>
                  <a:srgbClr val="D3AF86"/>
                </a:solidFill>
                <a:latin typeface="Consolas" panose="020B0609020204030204" pitchFamily="49" charset="0"/>
              </a:rPr>
              <a:t>(</a:t>
            </a:r>
            <a:r>
              <a:rPr lang="en-IN" sz="2100" dirty="0">
                <a:solidFill>
                  <a:srgbClr val="F79A32"/>
                </a:solidFill>
                <a:latin typeface="Consolas" panose="020B0609020204030204" pitchFamily="49" charset="0"/>
              </a:rPr>
              <a:t>1</a:t>
            </a:r>
            <a:r>
              <a:rPr lang="en-IN" sz="2100" dirty="0">
                <a:solidFill>
                  <a:srgbClr val="D3AF86"/>
                </a:solidFill>
                <a:latin typeface="Consolas" panose="020B0609020204030204" pitchFamily="49" charset="0"/>
              </a:rPr>
              <a:t>,</a:t>
            </a:r>
            <a:r>
              <a:rPr lang="en-IN" sz="2100" dirty="0">
                <a:solidFill>
                  <a:srgbClr val="F79A32"/>
                </a:solidFill>
                <a:latin typeface="Consolas" panose="020B0609020204030204" pitchFamily="49" charset="0"/>
              </a:rPr>
              <a:t>4</a:t>
            </a:r>
            <a:r>
              <a:rPr lang="en-IN" sz="2100" dirty="0">
                <a:solidFill>
                  <a:srgbClr val="D3AF86"/>
                </a:solidFill>
                <a:latin typeface="Consolas" panose="020B0609020204030204" pitchFamily="49" charset="0"/>
              </a:rPr>
              <a:t>,</a:t>
            </a:r>
            <a:r>
              <a:rPr lang="en-IN" sz="2100" dirty="0">
                <a:solidFill>
                  <a:srgbClr val="F79A32"/>
                </a:solidFill>
                <a:latin typeface="Consolas" panose="020B0609020204030204" pitchFamily="49" charset="0"/>
              </a:rPr>
              <a:t>76</a:t>
            </a:r>
            <a:r>
              <a:rPr lang="en-IN" sz="2100" dirty="0">
                <a:solidFill>
                  <a:srgbClr val="D3AF86"/>
                </a:solidFill>
                <a:latin typeface="Consolas" panose="020B0609020204030204" pitchFamily="49" charset="0"/>
              </a:rPr>
              <a:t>,</a:t>
            </a:r>
            <a:r>
              <a:rPr lang="en-IN" sz="2100" dirty="0">
                <a:solidFill>
                  <a:srgbClr val="F79A32"/>
                </a:solidFill>
                <a:latin typeface="Consolas" panose="020B0609020204030204" pitchFamily="49" charset="0"/>
              </a:rPr>
              <a:t>3</a:t>
            </a:r>
            <a:r>
              <a:rPr lang="en-IN" sz="2100" dirty="0">
                <a:solidFill>
                  <a:srgbClr val="D3AF86"/>
                </a:solidFill>
                <a:latin typeface="Consolas" panose="020B0609020204030204" pitchFamily="49" charset="0"/>
              </a:rPr>
              <a:t>,</a:t>
            </a:r>
            <a:r>
              <a:rPr lang="en-IN" sz="2100" dirty="0">
                <a:solidFill>
                  <a:srgbClr val="F79A32"/>
                </a:solidFill>
                <a:latin typeface="Consolas" panose="020B0609020204030204" pitchFamily="49" charset="0"/>
              </a:rPr>
              <a:t>1</a:t>
            </a:r>
            <a:r>
              <a:rPr lang="en-IN" sz="2100" dirty="0">
                <a:solidFill>
                  <a:srgbClr val="D3AF86"/>
                </a:solidFill>
                <a:latin typeface="Consolas" panose="020B0609020204030204" pitchFamily="49" charset="0"/>
              </a:rPr>
              <a:t>,</a:t>
            </a:r>
            <a:r>
              <a:rPr lang="en-IN" sz="2100" dirty="0">
                <a:solidFill>
                  <a:srgbClr val="F79A32"/>
                </a:solidFill>
                <a:latin typeface="Consolas" panose="020B0609020204030204" pitchFamily="49" charset="0"/>
              </a:rPr>
              <a:t>4</a:t>
            </a:r>
            <a:r>
              <a:rPr lang="en-IN" sz="2100" dirty="0">
                <a:solidFill>
                  <a:srgbClr val="D3AF86"/>
                </a:solidFill>
                <a:latin typeface="Consolas" panose="020B0609020204030204" pitchFamily="49" charset="0"/>
              </a:rPr>
              <a:t>,</a:t>
            </a:r>
            <a:r>
              <a:rPr lang="en-IN" sz="2100" dirty="0">
                <a:solidFill>
                  <a:srgbClr val="F79A32"/>
                </a:solidFill>
                <a:latin typeface="Consolas" panose="020B0609020204030204" pitchFamily="49" charset="0"/>
              </a:rPr>
              <a:t>6</a:t>
            </a:r>
            <a:r>
              <a:rPr lang="en-IN" sz="2100" dirty="0">
                <a:solidFill>
                  <a:srgbClr val="D3AF86"/>
                </a:solidFill>
                <a:latin typeface="Consolas" panose="020B0609020204030204" pitchFamily="49" charset="0"/>
              </a:rPr>
              <a:t>,</a:t>
            </a:r>
            <a:r>
              <a:rPr lang="en-IN" sz="2100" dirty="0">
                <a:solidFill>
                  <a:srgbClr val="F79A32"/>
                </a:solidFill>
                <a:latin typeface="Consolas" panose="020B0609020204030204" pitchFamily="49" charset="0"/>
              </a:rPr>
              <a:t>7</a:t>
            </a:r>
            <a:r>
              <a:rPr lang="en-IN" sz="2100" dirty="0">
                <a:solidFill>
                  <a:srgbClr val="D3AF86"/>
                </a:solidFill>
                <a:latin typeface="Consolas" panose="020B0609020204030204" pitchFamily="49" charset="0"/>
              </a:rPr>
              <a:t>,</a:t>
            </a:r>
            <a:r>
              <a:rPr lang="en-IN" sz="2100" dirty="0">
                <a:solidFill>
                  <a:srgbClr val="F79A32"/>
                </a:solidFill>
                <a:latin typeface="Consolas" panose="020B0609020204030204" pitchFamily="49" charset="0"/>
              </a:rPr>
              <a:t>19</a:t>
            </a:r>
            <a:r>
              <a:rPr lang="en-IN" sz="2100" dirty="0">
                <a:solidFill>
                  <a:srgbClr val="D3AF86"/>
                </a:solidFill>
                <a:latin typeface="Consolas" panose="020B0609020204030204" pitchFamily="49" charset="0"/>
              </a:rPr>
              <a:t>,</a:t>
            </a:r>
            <a:r>
              <a:rPr lang="en-IN" sz="2100" dirty="0">
                <a:solidFill>
                  <a:srgbClr val="F79A32"/>
                </a:solidFill>
                <a:latin typeface="Consolas" panose="020B0609020204030204" pitchFamily="49" charset="0"/>
              </a:rPr>
              <a:t>101</a:t>
            </a:r>
            <a:r>
              <a:rPr lang="en-IN" sz="2100" dirty="0">
                <a:solidFill>
                  <a:srgbClr val="D3AF86"/>
                </a:solidFill>
                <a:latin typeface="Consolas" panose="020B0609020204030204" pitchFamily="49" charset="0"/>
              </a:rPr>
              <a:t>))</a:t>
            </a:r>
          </a:p>
          <a:p>
            <a:r>
              <a:rPr lang="en-IN" sz="2100" dirty="0">
                <a:solidFill>
                  <a:srgbClr val="7E602C"/>
                </a:solidFill>
                <a:latin typeface="Consolas" panose="020B0609020204030204" pitchFamily="49" charset="0"/>
              </a:rPr>
              <a:t>print</a:t>
            </a:r>
            <a:r>
              <a:rPr lang="en-IN" sz="2100" dirty="0">
                <a:solidFill>
                  <a:srgbClr val="D3AF86"/>
                </a:solidFill>
                <a:latin typeface="Consolas" panose="020B0609020204030204" pitchFamily="49" charset="0"/>
              </a:rPr>
              <a:t>(x)</a:t>
            </a:r>
            <a:endParaRPr lang="en-IN" sz="21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9005395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pic>
        <p:nvPicPr>
          <p:cNvPr id="4" name="Picture 2" descr="Image result for pyth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176" y="3973286"/>
            <a:ext cx="5414328" cy="1828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sequence types </a:t>
            </a:r>
            <a:r>
              <a:rPr lang="en-IN" sz="3600" dirty="0">
                <a:solidFill>
                  <a:schemeClr val="bg1">
                    <a:lumMod val="95000"/>
                  </a:schemeClr>
                </a:solidFill>
                <a:latin typeface="Garamond" panose="02020404030301010803" pitchFamily="18" charset="0"/>
                <a:cs typeface="Arial" panose="020B0604020202020204" pitchFamily="34" charset="0"/>
              </a:rPr>
              <a:t>— </a:t>
            </a:r>
            <a:r>
              <a:rPr lang="en-IN" sz="3600" dirty="0" smtClean="0">
                <a:solidFill>
                  <a:schemeClr val="bg1">
                    <a:lumMod val="95000"/>
                  </a:schemeClr>
                </a:solidFill>
                <a:latin typeface="Garamond" panose="02020404030301010803" pitchFamily="18" charset="0"/>
                <a:cs typeface="Arial" panose="020B0604020202020204" pitchFamily="34" charset="0"/>
              </a:rPr>
              <a:t>list</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8382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Lists are </a:t>
            </a:r>
            <a:r>
              <a:rPr lang="en-IN" dirty="0" smtClean="0">
                <a:latin typeface="Arial" panose="020B0604020202020204" pitchFamily="34" charset="0"/>
                <a:cs typeface="Arial" panose="020B0604020202020204" pitchFamily="34" charset="0"/>
              </a:rPr>
              <a:t>mutable (</a:t>
            </a:r>
            <a:r>
              <a:rPr lang="en-IN" dirty="0"/>
              <a:t>changeable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sequences, typically used to store collections of heterogeneous comma-separated items between square brackets</a:t>
            </a:r>
            <a:r>
              <a:rPr lang="en-IN" dirty="0" smtClean="0">
                <a:latin typeface="Arial" panose="020B0604020202020204" pitchFamily="34" charset="0"/>
                <a:cs typeface="Arial" panose="020B0604020202020204" pitchFamily="34" charset="0"/>
              </a:rPr>
              <a:t>.</a:t>
            </a: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228600" y="1611868"/>
            <a:ext cx="2307042" cy="400110"/>
          </a:xfrm>
          <a:prstGeom prst="rect">
            <a:avLst/>
          </a:prstGeom>
        </p:spPr>
        <p:txBody>
          <a:bodyPr wrap="none">
            <a:spAutoFit/>
          </a:bodyPr>
          <a:lstStyle/>
          <a:p>
            <a:r>
              <a:rPr lang="en-IN" sz="2000" dirty="0">
                <a:solidFill>
                  <a:srgbClr val="298AE5"/>
                </a:solidFill>
                <a:latin typeface="Gill Sans MT (Body)"/>
                <a:cs typeface="Arial" panose="020B0604020202020204" pitchFamily="34" charset="0"/>
              </a:rPr>
              <a:t>class</a:t>
            </a:r>
            <a:r>
              <a:rPr lang="en-IN" sz="2000" dirty="0">
                <a:latin typeface="Gill Sans MT (Body)"/>
              </a:rPr>
              <a:t> </a:t>
            </a:r>
            <a:r>
              <a:rPr lang="en-IN" sz="2000" dirty="0">
                <a:solidFill>
                  <a:srgbClr val="298AE5"/>
                </a:solidFill>
                <a:latin typeface="Gill Sans MT (Body)"/>
                <a:cs typeface="Arial" panose="020B0604020202020204" pitchFamily="34" charset="0"/>
              </a:rPr>
              <a:t>list</a:t>
            </a:r>
            <a:r>
              <a:rPr lang="en-IN" sz="2000" dirty="0">
                <a:solidFill>
                  <a:schemeClr val="bg1">
                    <a:lumMod val="85000"/>
                  </a:schemeClr>
                </a:solidFill>
                <a:latin typeface="Gill Sans MT (Body)"/>
                <a:cs typeface="Arial" panose="020B0604020202020204" pitchFamily="34" charset="0"/>
              </a:rPr>
              <a:t>([</a:t>
            </a:r>
            <a:r>
              <a:rPr lang="en-IN" sz="2000" dirty="0">
                <a:latin typeface="Gill Sans MT (Body)"/>
                <a:cs typeface="Arial" panose="020B0604020202020204" pitchFamily="34" charset="0"/>
              </a:rPr>
              <a:t>iterable</a:t>
            </a:r>
            <a:r>
              <a:rPr lang="en-IN" sz="2000" dirty="0">
                <a:solidFill>
                  <a:schemeClr val="bg1">
                    <a:lumMod val="85000"/>
                  </a:schemeClr>
                </a:solidFill>
                <a:latin typeface="Gill Sans MT (Body)"/>
                <a:cs typeface="Arial" panose="020B0604020202020204" pitchFamily="34" charset="0"/>
              </a:rPr>
              <a:t>])</a:t>
            </a:r>
          </a:p>
        </p:txBody>
      </p:sp>
      <p:sp>
        <p:nvSpPr>
          <p:cNvPr id="3" name="Rectangle 2"/>
          <p:cNvSpPr/>
          <p:nvPr/>
        </p:nvSpPr>
        <p:spPr>
          <a:xfrm>
            <a:off x="228600" y="1371600"/>
            <a:ext cx="851515" cy="369332"/>
          </a:xfrm>
          <a:prstGeom prst="rect">
            <a:avLst/>
          </a:prstGeom>
        </p:spPr>
        <p:txBody>
          <a:bodyPr wrap="none">
            <a:spAutoFit/>
          </a:bodyPr>
          <a:lstStyle/>
          <a:p>
            <a:r>
              <a:rPr lang="en-IN" dirty="0" smtClean="0">
                <a:solidFill>
                  <a:schemeClr val="bg1">
                    <a:lumMod val="75000"/>
                  </a:schemeClr>
                </a:solidFill>
              </a:rPr>
              <a:t>syntax</a:t>
            </a:r>
            <a:endParaRPr lang="en-IN" dirty="0">
              <a:solidFill>
                <a:schemeClr val="bg1">
                  <a:lumMod val="75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860134364"/>
              </p:ext>
            </p:extLst>
          </p:nvPr>
        </p:nvGraphicFramePr>
        <p:xfrm>
          <a:off x="124102" y="2754721"/>
          <a:ext cx="8905597" cy="3505200"/>
        </p:xfrm>
        <a:graphic>
          <a:graphicData uri="http://schemas.openxmlformats.org/drawingml/2006/table">
            <a:tbl>
              <a:tblPr firstRow="1" bandRow="1">
                <a:tableStyleId>{5940675A-B579-460E-94D1-54222C63F5DA}</a:tableStyleId>
              </a:tblPr>
              <a:tblGrid>
                <a:gridCol w="3515367"/>
                <a:gridCol w="5390230"/>
              </a:tblGrid>
              <a:tr h="370840">
                <a:tc>
                  <a:txBody>
                    <a:bodyPr/>
                    <a:lstStyle/>
                    <a:p>
                      <a:r>
                        <a:rPr lang="en-IN" b="1" dirty="0" smtClean="0"/>
                        <a:t>Expression</a:t>
                      </a:r>
                      <a:endParaRPr lang="en-IN" b="1" dirty="0"/>
                    </a:p>
                  </a:txBody>
                  <a:tcPr>
                    <a:solidFill>
                      <a:schemeClr val="accent3">
                        <a:lumMod val="20000"/>
                        <a:lumOff val="80000"/>
                      </a:schemeClr>
                    </a:solidFill>
                  </a:tcPr>
                </a:tc>
                <a:tc>
                  <a:txBody>
                    <a:bodyPr/>
                    <a:lstStyle/>
                    <a:p>
                      <a:r>
                        <a:rPr lang="en-IN" b="1" dirty="0" smtClean="0"/>
                        <a:t>Result</a:t>
                      </a:r>
                      <a:endParaRPr lang="en-IN" b="1" dirty="0"/>
                    </a:p>
                  </a:txBody>
                  <a:tcPr>
                    <a:solidFill>
                      <a:schemeClr val="accent3">
                        <a:lumMod val="20000"/>
                        <a:lumOff val="80000"/>
                      </a:schemeClr>
                    </a:solidFill>
                  </a:tcPr>
                </a:tc>
              </a:tr>
              <a:tr h="370840">
                <a:tc>
                  <a:txBody>
                    <a:bodyPr/>
                    <a:lstStyle/>
                    <a:p>
                      <a:r>
                        <a:rPr lang="en-IN" dirty="0" smtClean="0">
                          <a:solidFill>
                            <a:srgbClr val="D3AF86"/>
                          </a:solidFill>
                          <a:latin typeface="Consolas" panose="020B0609020204030204" pitchFamily="49" charset="0"/>
                        </a:rPr>
                        <a:t>&gt;&gt;&gt; fruits</a:t>
                      </a:r>
                      <a:endParaRPr lang="en-IN" dirty="0"/>
                    </a:p>
                  </a:txBody>
                  <a:tcPr anchor="ctr"/>
                </a:tc>
                <a:tc>
                  <a:txBody>
                    <a:bodyPr/>
                    <a:lstStyle/>
                    <a:p>
                      <a:r>
                        <a:rPr lang="en-IN" sz="1800" dirty="0" smtClean="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apple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orange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banana</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grapes</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mango</a:t>
                      </a:r>
                      <a:r>
                        <a:rPr lang="en-IN" sz="1800" dirty="0" smtClean="0">
                          <a:solidFill>
                            <a:srgbClr val="D3AF86"/>
                          </a:solidFill>
                          <a:latin typeface="Consolas" panose="020B0609020204030204" pitchFamily="49" charset="0"/>
                        </a:rPr>
                        <a:t>']</a:t>
                      </a:r>
                      <a:endParaRPr lang="en-IN" sz="1800" b="0" dirty="0">
                        <a:solidFill>
                          <a:srgbClr val="D3AF86"/>
                        </a:solidFill>
                        <a:effectLst/>
                        <a:latin typeface="Consolas" panose="020B0609020204030204" pitchFamily="49" charset="0"/>
                      </a:endParaRPr>
                    </a:p>
                  </a:txBody>
                  <a:tcPr/>
                </a:tc>
              </a:tr>
              <a:tr h="370840">
                <a:tc>
                  <a:txBody>
                    <a:bodyPr/>
                    <a:lstStyle/>
                    <a:p>
                      <a:r>
                        <a:rPr lang="en-IN" dirty="0" smtClean="0">
                          <a:solidFill>
                            <a:srgbClr val="D3AF86"/>
                          </a:solidFill>
                          <a:latin typeface="Consolas" panose="020B0609020204030204" pitchFamily="49" charset="0"/>
                        </a:rPr>
                        <a:t>&gt;&gt;&gt; fruits[</a:t>
                      </a:r>
                      <a:r>
                        <a:rPr lang="en-IN" dirty="0" smtClean="0">
                          <a:solidFill>
                            <a:srgbClr val="F79A32"/>
                          </a:solidFill>
                          <a:latin typeface="Consolas" panose="020B0609020204030204" pitchFamily="49" charset="0"/>
                        </a:rPr>
                        <a:t>3</a:t>
                      </a:r>
                      <a:r>
                        <a:rPr lang="en-IN" dirty="0" smtClean="0">
                          <a:solidFill>
                            <a:srgbClr val="D3AF86"/>
                          </a:solidFill>
                          <a:latin typeface="Consolas" panose="020B0609020204030204" pitchFamily="49" charset="0"/>
                        </a:rPr>
                        <a:t>]</a:t>
                      </a:r>
                      <a:endParaRPr lang="en-IN" dirty="0"/>
                    </a:p>
                  </a:txBody>
                  <a:tcPr anchor="ctr"/>
                </a:tc>
                <a:tc>
                  <a:txBody>
                    <a:bodyPr/>
                    <a:lstStyle/>
                    <a:p>
                      <a:r>
                        <a:rPr lang="en-IN" sz="1800" dirty="0" smtClean="0">
                          <a:solidFill>
                            <a:srgbClr val="889B4A"/>
                          </a:solidFill>
                          <a:latin typeface="Consolas" panose="020B0609020204030204" pitchFamily="49" charset="0"/>
                        </a:rPr>
                        <a:t>grapes</a:t>
                      </a:r>
                      <a:endParaRPr kumimoji="0" lang="en-IN" sz="1800" kern="1200" dirty="0">
                        <a:solidFill>
                          <a:schemeClr val="tx1"/>
                        </a:solidFill>
                        <a:latin typeface="+mn-lt"/>
                        <a:ea typeface="+mn-ea"/>
                        <a:cs typeface="+mn-cs"/>
                      </a:endParaRPr>
                    </a:p>
                  </a:txBody>
                  <a:tcPr/>
                </a:tc>
              </a:tr>
              <a:tr h="370840">
                <a:tc>
                  <a:txBody>
                    <a:bodyPr/>
                    <a:lstStyle/>
                    <a:p>
                      <a:r>
                        <a:rPr lang="en-IN" dirty="0" smtClean="0">
                          <a:solidFill>
                            <a:srgbClr val="D3AF86"/>
                          </a:solidFill>
                          <a:latin typeface="Consolas" panose="020B0609020204030204" pitchFamily="49" charset="0"/>
                        </a:rPr>
                        <a:t>&gt;&gt;&gt; fruits[-</a:t>
                      </a:r>
                      <a:r>
                        <a:rPr lang="en-IN" dirty="0" smtClean="0">
                          <a:solidFill>
                            <a:srgbClr val="F79A32"/>
                          </a:solidFill>
                          <a:latin typeface="Consolas" panose="020B0609020204030204" pitchFamily="49" charset="0"/>
                        </a:rPr>
                        <a:t>3</a:t>
                      </a:r>
                      <a:r>
                        <a:rPr lang="en-IN" dirty="0" smtClean="0">
                          <a:solidFill>
                            <a:srgbClr val="D3AF86"/>
                          </a:solidFill>
                          <a:latin typeface="Consolas" panose="020B0609020204030204" pitchFamily="49" charset="0"/>
                        </a:rPr>
                        <a:t>]</a:t>
                      </a:r>
                      <a:endParaRPr lang="en-IN" dirty="0"/>
                    </a:p>
                  </a:txBody>
                  <a:tcPr anchor="ctr"/>
                </a:tc>
                <a:tc>
                  <a:txBody>
                    <a:bodyPr/>
                    <a:lstStyle/>
                    <a:p>
                      <a:r>
                        <a:rPr lang="en-IN" sz="1800" dirty="0" smtClean="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banana</a:t>
                      </a:r>
                      <a:r>
                        <a:rPr lang="en-IN" sz="1800" dirty="0" smtClean="0">
                          <a:solidFill>
                            <a:srgbClr val="D3AF86"/>
                          </a:solidFill>
                          <a:latin typeface="Consolas" panose="020B0609020204030204" pitchFamily="49" charset="0"/>
                        </a:rPr>
                        <a:t>']</a:t>
                      </a:r>
                      <a:endParaRPr kumimoji="0" lang="en-IN" sz="1800" kern="1200" dirty="0">
                        <a:solidFill>
                          <a:schemeClr val="tx1"/>
                        </a:solidFill>
                        <a:latin typeface="+mn-lt"/>
                        <a:ea typeface="+mn-ea"/>
                        <a:cs typeface="+mn-cs"/>
                      </a:endParaRPr>
                    </a:p>
                  </a:txBody>
                  <a:tcPr/>
                </a:tc>
              </a:tr>
              <a:tr h="370840">
                <a:tc>
                  <a:txBody>
                    <a:bodyPr/>
                    <a:lstStyle/>
                    <a:p>
                      <a:r>
                        <a:rPr lang="en-IN" dirty="0" smtClean="0">
                          <a:solidFill>
                            <a:srgbClr val="D3AF86"/>
                          </a:solidFill>
                          <a:latin typeface="Consolas" panose="020B0609020204030204" pitchFamily="49" charset="0"/>
                        </a:rPr>
                        <a:t>&gt;&gt;&gt; fruits[:</a:t>
                      </a:r>
                      <a:r>
                        <a:rPr lang="en-IN" dirty="0" smtClean="0">
                          <a:solidFill>
                            <a:srgbClr val="F79A32"/>
                          </a:solidFill>
                          <a:latin typeface="Consolas" panose="020B0609020204030204" pitchFamily="49" charset="0"/>
                        </a:rPr>
                        <a:t>3</a:t>
                      </a:r>
                      <a:r>
                        <a:rPr lang="en-IN" dirty="0" smtClean="0">
                          <a:solidFill>
                            <a:srgbClr val="D3AF86"/>
                          </a:solidFill>
                          <a:latin typeface="Consolas" panose="020B0609020204030204" pitchFamily="49" charset="0"/>
                        </a:rPr>
                        <a:t>]</a:t>
                      </a:r>
                      <a:endParaRPr lang="en-IN" dirty="0"/>
                    </a:p>
                  </a:txBody>
                  <a:tcPr anchor="ctr"/>
                </a:tc>
                <a:tc>
                  <a:txBody>
                    <a:bodyPr/>
                    <a:lstStyle/>
                    <a:p>
                      <a:r>
                        <a:rPr lang="en-IN" sz="1800" dirty="0" smtClean="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apple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orange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banana</a:t>
                      </a:r>
                      <a:r>
                        <a:rPr lang="en-IN" sz="1800" dirty="0" smtClean="0">
                          <a:solidFill>
                            <a:srgbClr val="D3AF86"/>
                          </a:solidFill>
                          <a:latin typeface="Consolas" panose="020B0609020204030204" pitchFamily="49" charset="0"/>
                        </a:rPr>
                        <a:t>']</a:t>
                      </a:r>
                      <a:endParaRPr kumimoji="0" lang="en-IN" sz="1800" kern="1200" dirty="0">
                        <a:solidFill>
                          <a:schemeClr val="tx1"/>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D3AF86"/>
                          </a:solidFill>
                          <a:latin typeface="Consolas" panose="020B0609020204030204" pitchFamily="49" charset="0"/>
                        </a:rPr>
                        <a:t>&gt;&gt;&gt; fruits[</a:t>
                      </a:r>
                      <a:r>
                        <a:rPr lang="en-IN" dirty="0" smtClean="0">
                          <a:solidFill>
                            <a:srgbClr val="F79A32"/>
                          </a:solidFill>
                          <a:latin typeface="Consolas" panose="020B0609020204030204" pitchFamily="49" charset="0"/>
                        </a:rPr>
                        <a:t>1</a:t>
                      </a:r>
                      <a:r>
                        <a:rPr lang="en-IN" dirty="0" smtClean="0">
                          <a:solidFill>
                            <a:srgbClr val="D3AF86"/>
                          </a:solidFill>
                          <a:latin typeface="Consolas" panose="020B0609020204030204" pitchFamily="49" charset="0"/>
                        </a:rPr>
                        <a:t>:</a:t>
                      </a:r>
                      <a:r>
                        <a:rPr lang="en-IN" dirty="0" smtClean="0">
                          <a:solidFill>
                            <a:srgbClr val="F79A32"/>
                          </a:solidFill>
                          <a:latin typeface="Consolas" panose="020B0609020204030204" pitchFamily="49" charset="0"/>
                        </a:rPr>
                        <a:t>3</a:t>
                      </a:r>
                      <a:r>
                        <a:rPr lang="en-IN" dirty="0" smtClean="0">
                          <a:solidFill>
                            <a:srgbClr val="D3AF86"/>
                          </a:solidFill>
                          <a:latin typeface="Consolas" panose="020B0609020204030204" pitchFamily="49" charset="0"/>
                        </a:rPr>
                        <a:t>]</a:t>
                      </a:r>
                      <a:endParaRPr lang="en-IN" dirty="0" smtClean="0"/>
                    </a:p>
                  </a:txBody>
                  <a:tcPr anchor="ctr"/>
                </a:tc>
                <a:tc>
                  <a:txBody>
                    <a:bodyPr/>
                    <a:lstStyle/>
                    <a:p>
                      <a:r>
                        <a:rPr lang="en-IN" sz="1800" dirty="0" smtClean="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orange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banana</a:t>
                      </a:r>
                      <a:r>
                        <a:rPr lang="en-IN" sz="1800" dirty="0" smtClean="0">
                          <a:solidFill>
                            <a:srgbClr val="D3AF86"/>
                          </a:solidFill>
                          <a:latin typeface="Consolas" panose="020B0609020204030204" pitchFamily="49" charset="0"/>
                        </a:rPr>
                        <a:t>']</a:t>
                      </a:r>
                      <a:endParaRPr lang="en-IN" sz="1800" b="0" dirty="0">
                        <a:solidFill>
                          <a:srgbClr val="D3AF86"/>
                        </a:solidFill>
                        <a:effectLst/>
                        <a:latin typeface="Consolas" panose="020B0609020204030204" pitchFamily="49" charset="0"/>
                      </a:endParaRPr>
                    </a:p>
                  </a:txBody>
                  <a:tcPr/>
                </a:tc>
              </a:tr>
              <a:tr h="370840">
                <a:tc>
                  <a:txBody>
                    <a:bodyPr/>
                    <a:lstStyle/>
                    <a:p>
                      <a:r>
                        <a:rPr lang="fr-FR" dirty="0" smtClean="0">
                          <a:solidFill>
                            <a:srgbClr val="D3AF86"/>
                          </a:solidFill>
                          <a:latin typeface="Consolas" panose="020B0609020204030204" pitchFamily="49" charset="0"/>
                        </a:rPr>
                        <a:t>&gt;&gt;&gt; fruits + units</a:t>
                      </a:r>
                    </a:p>
                  </a:txBody>
                  <a:tcPr anchor="ctr"/>
                </a:tc>
                <a:tc>
                  <a:txBody>
                    <a:bodyPr/>
                    <a:lstStyle/>
                    <a:p>
                      <a:r>
                        <a:rPr lang="en-IN" sz="1800" dirty="0" smtClean="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apple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orange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banana</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grapes</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mango</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kg</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dozen</a:t>
                      </a:r>
                      <a:r>
                        <a:rPr lang="en-IN" sz="1800" dirty="0" smtClean="0">
                          <a:solidFill>
                            <a:srgbClr val="D3AF86"/>
                          </a:solidFill>
                          <a:latin typeface="Consolas" panose="020B0609020204030204" pitchFamily="49" charset="0"/>
                        </a:rPr>
                        <a:t>','</a:t>
                      </a:r>
                      <a:r>
                        <a:rPr lang="en-IN" sz="1800" dirty="0" err="1" smtClean="0">
                          <a:solidFill>
                            <a:srgbClr val="889B4A"/>
                          </a:solidFill>
                          <a:latin typeface="Consolas" panose="020B0609020204030204" pitchFamily="49" charset="0"/>
                        </a:rPr>
                        <a:t>liter</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pounds</a:t>
                      </a:r>
                      <a:r>
                        <a:rPr lang="en-IN" sz="1800" dirty="0" smtClean="0">
                          <a:solidFill>
                            <a:srgbClr val="D3AF86"/>
                          </a:solidFill>
                          <a:latin typeface="Consolas" panose="020B0609020204030204" pitchFamily="49" charset="0"/>
                        </a:rPr>
                        <a:t>']</a:t>
                      </a:r>
                      <a:endParaRPr lang="en-IN" sz="1800" b="0" dirty="0">
                        <a:solidFill>
                          <a:srgbClr val="D3AF86"/>
                        </a:solidFill>
                        <a:effectLst/>
                        <a:latin typeface="Consolas" panose="020B0609020204030204" pitchFamily="49"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solidFill>
                            <a:srgbClr val="D3AF86"/>
                          </a:solidFill>
                          <a:latin typeface="Consolas" panose="020B0609020204030204" pitchFamily="49" charset="0"/>
                        </a:rPr>
                        <a:t>&gt;&gt;&gt;</a:t>
                      </a:r>
                      <a:endParaRPr lang="en-IN" dirty="0" smtClean="0"/>
                    </a:p>
                  </a:txBody>
                  <a:tcPr/>
                </a:tc>
                <a:tc>
                  <a:txBody>
                    <a:bodyPr/>
                    <a:lstStyle/>
                    <a:p>
                      <a:endParaRPr lang="en-IN" dirty="0"/>
                    </a:p>
                  </a:txBody>
                  <a:tcPr/>
                </a:tc>
              </a:tr>
            </a:tbl>
          </a:graphicData>
        </a:graphic>
      </p:graphicFrame>
      <p:sp>
        <p:nvSpPr>
          <p:cNvPr id="5" name="Rectangle 4"/>
          <p:cNvSpPr/>
          <p:nvPr/>
        </p:nvSpPr>
        <p:spPr>
          <a:xfrm>
            <a:off x="114300" y="1981200"/>
            <a:ext cx="8915400" cy="707886"/>
          </a:xfrm>
          <a:prstGeom prst="rect">
            <a:avLst/>
          </a:prstGeom>
        </p:spPr>
        <p:txBody>
          <a:bodyPr wrap="square">
            <a:spAutoFit/>
          </a:bodyPr>
          <a:lstStyle/>
          <a:p>
            <a:r>
              <a:rPr lang="en-IN" sz="2000" dirty="0">
                <a:solidFill>
                  <a:srgbClr val="D3AF86"/>
                </a:solidFill>
                <a:latin typeface="Consolas" panose="020B0609020204030204" pitchFamily="49" charset="0"/>
              </a:rPr>
              <a:t>&gt;&gt;&gt; fruits = ['</a:t>
            </a:r>
            <a:r>
              <a:rPr lang="en-IN" sz="2000" dirty="0">
                <a:solidFill>
                  <a:srgbClr val="889B4A"/>
                </a:solidFill>
                <a:latin typeface="Consolas" panose="020B0609020204030204" pitchFamily="49" charset="0"/>
              </a:rPr>
              <a:t>apple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orange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banana</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grapes</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mango</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&gt;&gt;&gt; units = ['</a:t>
            </a:r>
            <a:r>
              <a:rPr lang="en-IN" sz="2000" dirty="0">
                <a:solidFill>
                  <a:srgbClr val="889B4A"/>
                </a:solidFill>
                <a:latin typeface="Consolas" panose="020B0609020204030204" pitchFamily="49" charset="0"/>
              </a:rPr>
              <a:t>kg</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dozen</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err="1" smtClean="0">
                <a:solidFill>
                  <a:srgbClr val="889B4A"/>
                </a:solidFill>
                <a:latin typeface="Consolas" panose="020B0609020204030204" pitchFamily="49" charset="0"/>
              </a:rPr>
              <a:t>liter</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pounds</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7522447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sequence types — tuple</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838200"/>
            <a:ext cx="86868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string is a sequence of characters. Strings can be created by enclosing characters inside a single quote or double quotes. Even triple quotes can be used in Python but generally used to represent multiline strings.</a:t>
            </a:r>
            <a:endParaRPr lang="en-IN" dirty="0">
              <a:solidFill>
                <a:srgbClr val="298AE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25354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sequence types — range</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838200"/>
            <a:ext cx="86868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string is a sequence of characters. Strings can be created by enclosing characters inside a single quote or double quotes. Even triple quotes can be used in Python but generally used to represent multiline strings.</a:t>
            </a:r>
            <a:endParaRPr lang="en-IN" dirty="0">
              <a:solidFill>
                <a:srgbClr val="298AE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67228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a:t>Data Type Conversion</a:t>
            </a:r>
          </a:p>
        </p:txBody>
      </p:sp>
    </p:spTree>
    <p:extLst>
      <p:ext uri="{BB962C8B-B14F-4D97-AF65-F5344CB8AC3E}">
        <p14:creationId xmlns:p14="http://schemas.microsoft.com/office/powerpoint/2010/main" val="1598358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US" sz="3600" dirty="0" smtClean="0">
                <a:solidFill>
                  <a:schemeClr val="bg1">
                    <a:lumMod val="95000"/>
                  </a:schemeClr>
                </a:solidFill>
                <a:latin typeface="Garamond" panose="02020404030301010803" pitchFamily="18" charset="0"/>
                <a:cs typeface="Arial" panose="020B0604020202020204" pitchFamily="34" charset="0"/>
              </a:rPr>
              <a:t>type</a:t>
            </a:r>
            <a:r>
              <a:rPr lang="en-US" sz="3600" b="1" i="1" dirty="0" smtClean="0">
                <a:latin typeface="Garamond" panose="02020404030301010803" pitchFamily="18" charset="0"/>
              </a:rPr>
              <a:t> </a:t>
            </a:r>
            <a:r>
              <a:rPr lang="en-US" sz="3600" dirty="0">
                <a:solidFill>
                  <a:schemeClr val="bg1">
                    <a:lumMod val="95000"/>
                  </a:schemeClr>
                </a:solidFill>
                <a:latin typeface="Garamond" panose="02020404030301010803" pitchFamily="18" charset="0"/>
                <a:cs typeface="Arial" panose="020B0604020202020204" pitchFamily="34" charset="0"/>
              </a:rPr>
              <a:t>co</a:t>
            </a:r>
            <a:r>
              <a:rPr lang="en-US" sz="3600" dirty="0" smtClean="0">
                <a:solidFill>
                  <a:schemeClr val="bg1">
                    <a:lumMod val="95000"/>
                  </a:schemeClr>
                </a:solidFill>
                <a:latin typeface="Garamond" panose="02020404030301010803" pitchFamily="18" charset="0"/>
                <a:cs typeface="Arial" panose="020B0604020202020204" pitchFamily="34" charset="0"/>
              </a:rPr>
              <a:t>nversion functions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46121683"/>
              </p:ext>
            </p:extLst>
          </p:nvPr>
        </p:nvGraphicFramePr>
        <p:xfrm>
          <a:off x="228600" y="2667000"/>
          <a:ext cx="8686800" cy="2895600"/>
        </p:xfrm>
        <a:graphic>
          <a:graphicData uri="http://schemas.openxmlformats.org/drawingml/2006/table">
            <a:tbl>
              <a:tblPr firstRow="1" bandRow="1">
                <a:tableStyleId>{7E9639D4-E3E2-4D34-9284-5A2195B3D0D7}</a:tableStyleId>
              </a:tblPr>
              <a:tblGrid>
                <a:gridCol w="2429360"/>
                <a:gridCol w="6257440"/>
              </a:tblGrid>
              <a:tr h="0">
                <a:tc>
                  <a:txBody>
                    <a:bodyPr/>
                    <a:lstStyle/>
                    <a:p>
                      <a:r>
                        <a:rPr lang="en-IN" sz="1600" dirty="0" smtClean="0">
                          <a:latin typeface="Arial" panose="020B0604020202020204" pitchFamily="34" charset="0"/>
                          <a:cs typeface="Arial" panose="020B0604020202020204" pitchFamily="34" charset="0"/>
                        </a:rPr>
                        <a:t>Function</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Description</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int(x [,base])</a:t>
                      </a:r>
                      <a:endParaRPr lang="en-IN" sz="1600" kern="1200" dirty="0">
                        <a:solidFill>
                          <a:srgbClr val="00B0F0"/>
                        </a:solidFill>
                        <a:latin typeface="Arial" panose="020B0604020202020204" pitchFamily="34" charset="0"/>
                        <a:ea typeface="+mn-ea"/>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r>
              <a:tr h="264160">
                <a:tc>
                  <a:txBody>
                    <a:bodyPr/>
                    <a:lstStyle/>
                    <a:p>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9" name="Rectangle 8"/>
          <p:cNvSpPr/>
          <p:nvPr/>
        </p:nvSpPr>
        <p:spPr>
          <a:xfrm>
            <a:off x="228600" y="8382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Sometimes, you may need to perform conversions between the built-in types. To convert between types, you simply use the type name as a function.</a:t>
            </a:r>
          </a:p>
        </p:txBody>
      </p:sp>
      <p:sp>
        <p:nvSpPr>
          <p:cNvPr id="10" name="Rectangle 9"/>
          <p:cNvSpPr/>
          <p:nvPr/>
        </p:nvSpPr>
        <p:spPr>
          <a:xfrm>
            <a:off x="228600" y="2023646"/>
            <a:ext cx="8686800" cy="369332"/>
          </a:xfrm>
          <a:prstGeom prst="rect">
            <a:avLst/>
          </a:prstGeom>
          <a:solidFill>
            <a:schemeClr val="bg1"/>
          </a:solidFill>
        </p:spPr>
        <p:txBody>
          <a:bodyPr wrap="square">
            <a:spAutoFit/>
          </a:bodyPr>
          <a:lstStyle/>
          <a:p>
            <a:r>
              <a:rPr lang="en-IN" dirty="0">
                <a:solidFill>
                  <a:srgbClr val="5A5462"/>
                </a:solidFill>
                <a:latin typeface="Cambria" panose="02040503050406030204" pitchFamily="18" charset="0"/>
                <a:cs typeface="Segoe UI Light" panose="020B0502040204020203" pitchFamily="34" charset="0"/>
              </a:rPr>
              <a:t>&gt;&gt;&gt; </a:t>
            </a:r>
          </a:p>
        </p:txBody>
      </p:sp>
    </p:spTree>
    <p:extLst>
      <p:ext uri="{BB962C8B-B14F-4D97-AF65-F5344CB8AC3E}">
        <p14:creationId xmlns:p14="http://schemas.microsoft.com/office/powerpoint/2010/main" val="6644161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a:t>Object ID</a:t>
            </a:r>
          </a:p>
        </p:txBody>
      </p:sp>
    </p:spTree>
    <p:extLst>
      <p:ext uri="{BB962C8B-B14F-4D97-AF65-F5344CB8AC3E}">
        <p14:creationId xmlns:p14="http://schemas.microsoft.com/office/powerpoint/2010/main" val="14379810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Object id</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228600" y="8382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Return the "identity" of an object. This is an integer which is guaranteed to be unique and constant for this object during its lifetime.</a:t>
            </a:r>
          </a:p>
        </p:txBody>
      </p:sp>
      <p:sp>
        <p:nvSpPr>
          <p:cNvPr id="7" name="Rectangle 6"/>
          <p:cNvSpPr/>
          <p:nvPr/>
        </p:nvSpPr>
        <p:spPr>
          <a:xfrm>
            <a:off x="217714" y="1676400"/>
            <a:ext cx="8773885" cy="369332"/>
          </a:xfrm>
          <a:prstGeom prst="rect">
            <a:avLst/>
          </a:prstGeom>
        </p:spPr>
        <p:txBody>
          <a:bodyPr wrap="square">
            <a:spAutoFit/>
          </a:bodyPr>
          <a:lstStyle/>
          <a:p>
            <a:pPr eaLnBrk="0" fontAlgn="base" hangingPunct="0">
              <a:spcBef>
                <a:spcPct val="0"/>
              </a:spcBef>
              <a:spcAft>
                <a:spcPct val="0"/>
              </a:spcAft>
            </a:pPr>
            <a:r>
              <a:rPr lang="en-IN" dirty="0">
                <a:solidFill>
                  <a:srgbClr val="298AE5"/>
                </a:solidFill>
                <a:latin typeface="Arial" panose="020B0604020202020204" pitchFamily="34" charset="0"/>
                <a:cs typeface="Arial" panose="020B0604020202020204" pitchFamily="34" charset="0"/>
              </a:rPr>
              <a:t>id(object)</a:t>
            </a:r>
          </a:p>
        </p:txBody>
      </p:sp>
      <p:sp>
        <p:nvSpPr>
          <p:cNvPr id="2" name="Rectangle 1"/>
          <p:cNvSpPr/>
          <p:nvPr/>
        </p:nvSpPr>
        <p:spPr>
          <a:xfrm>
            <a:off x="228600" y="2136001"/>
            <a:ext cx="8686800" cy="707886"/>
          </a:xfrm>
          <a:prstGeom prst="rect">
            <a:avLst/>
          </a:prstGeom>
        </p:spPr>
        <p:txBody>
          <a:bodyPr wrap="square">
            <a:spAutoFit/>
          </a:bodyPr>
          <a:lstStyle/>
          <a:p>
            <a:r>
              <a:rPr lang="en-IN" sz="2000" dirty="0">
                <a:solidFill>
                  <a:srgbClr val="D3AF86"/>
                </a:solidFill>
                <a:latin typeface="Consolas" panose="020B0609020204030204" pitchFamily="49" charset="0"/>
              </a:rPr>
              <a:t>&gt;&gt;&gt; x = </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&gt;&gt;&gt; </a:t>
            </a:r>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(x)); # </a:t>
            </a:r>
            <a:r>
              <a:rPr lang="en-IN" sz="2000" dirty="0" smtClean="0">
                <a:solidFill>
                  <a:srgbClr val="D3AF86"/>
                </a:solidFill>
                <a:latin typeface="Consolas" panose="020B0609020204030204" pitchFamily="49" charset="0"/>
              </a:rPr>
              <a:t>o/p </a:t>
            </a:r>
            <a:r>
              <a:rPr lang="en-IN" sz="2000" dirty="0">
                <a:solidFill>
                  <a:srgbClr val="F79A32"/>
                </a:solidFill>
                <a:latin typeface="Consolas" panose="020B0609020204030204" pitchFamily="49" charset="0"/>
              </a:rPr>
              <a:t>44032624</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0833611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a:t>Input</a:t>
            </a:r>
          </a:p>
        </p:txBody>
      </p:sp>
    </p:spTree>
    <p:extLst>
      <p:ext uri="{BB962C8B-B14F-4D97-AF65-F5344CB8AC3E}">
        <p14:creationId xmlns:p14="http://schemas.microsoft.com/office/powerpoint/2010/main" val="29008097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input function</a:t>
            </a:r>
            <a:r>
              <a:rPr lang="en-IN" sz="3600" dirty="0">
                <a:solidFill>
                  <a:schemeClr val="bg1">
                    <a:lumMod val="95000"/>
                  </a:schemeClr>
                </a:solidFill>
                <a:latin typeface="Garamond" panose="02020404030301010803" pitchFamily="18" charset="0"/>
                <a:cs typeface="Arial" panose="020B0604020202020204" pitchFamily="34" charset="0"/>
              </a:rPr>
              <a:t> </a:t>
            </a:r>
          </a:p>
        </p:txBody>
      </p:sp>
      <p:sp>
        <p:nvSpPr>
          <p:cNvPr id="8" name="Rectangle 7"/>
          <p:cNvSpPr/>
          <p:nvPr/>
        </p:nvSpPr>
        <p:spPr>
          <a:xfrm>
            <a:off x="5644" y="142101"/>
            <a:ext cx="4800600" cy="400110"/>
          </a:xfrm>
          <a:prstGeom prst="rect">
            <a:avLst/>
          </a:prstGeom>
          <a:noFill/>
        </p:spPr>
        <p:txBody>
          <a:bodyPr wrap="square">
            <a:spAutoFit/>
          </a:bodyPr>
          <a:lstStyle/>
          <a:p>
            <a:r>
              <a:rPr lang="en-US" sz="2000" dirty="0">
                <a:solidFill>
                  <a:srgbClr val="FFFF00"/>
                </a:solidFill>
              </a:rPr>
              <a:t> Any </a:t>
            </a:r>
            <a:r>
              <a:rPr lang="en-IN" sz="2000" dirty="0">
                <a:solidFill>
                  <a:srgbClr val="FFFF00"/>
                </a:solidFill>
              </a:rPr>
              <a:t>inputted data will be store as string.</a:t>
            </a:r>
            <a:endParaRPr lang="en-US" sz="2000" dirty="0">
              <a:solidFill>
                <a:srgbClr val="FFFF00"/>
              </a:solidFill>
            </a:endParaRPr>
          </a:p>
        </p:txBody>
      </p:sp>
      <p:sp>
        <p:nvSpPr>
          <p:cNvPr id="9" name="Rectangle 8"/>
          <p:cNvSpPr/>
          <p:nvPr/>
        </p:nvSpPr>
        <p:spPr>
          <a:xfrm>
            <a:off x="228600" y="838200"/>
            <a:ext cx="8686800" cy="369332"/>
          </a:xfrm>
          <a:prstGeom prst="rect">
            <a:avLst/>
          </a:prstGeom>
        </p:spPr>
        <p:txBody>
          <a:bodyPr wrap="square">
            <a:spAutoFit/>
          </a:bodyPr>
          <a:lstStyle/>
          <a:p>
            <a:r>
              <a:rPr lang="en-IN" dirty="0"/>
              <a:t>The function reads a line from input, converts it to a string.</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217714" y="1371600"/>
            <a:ext cx="8773885" cy="369332"/>
          </a:xfrm>
          <a:prstGeom prst="rect">
            <a:avLst/>
          </a:prstGeom>
        </p:spPr>
        <p:txBody>
          <a:bodyPr wrap="square">
            <a:spAutoFit/>
          </a:bodyPr>
          <a:lstStyle/>
          <a:p>
            <a:pPr eaLnBrk="0" fontAlgn="base" hangingPunct="0">
              <a:spcBef>
                <a:spcPct val="0"/>
              </a:spcBef>
              <a:spcAft>
                <a:spcPct val="0"/>
              </a:spcAft>
            </a:pPr>
            <a:r>
              <a:rPr lang="en-IN" dirty="0">
                <a:solidFill>
                  <a:srgbClr val="298AE5"/>
                </a:solidFill>
                <a:latin typeface="Arial" panose="020B0604020202020204" pitchFamily="34" charset="0"/>
                <a:cs typeface="Arial" panose="020B0604020202020204" pitchFamily="34" charset="0"/>
              </a:rPr>
              <a:t>&lt;variableName&gt; = input([prompt</a:t>
            </a:r>
            <a:r>
              <a:rPr lang="en-IN" dirty="0" smtClean="0">
                <a:solidFill>
                  <a:srgbClr val="298AE5"/>
                </a:solidFill>
                <a:latin typeface="Arial" panose="020B0604020202020204" pitchFamily="34" charset="0"/>
                <a:cs typeface="Arial" panose="020B0604020202020204" pitchFamily="34" charset="0"/>
              </a:rPr>
              <a:t>]);</a:t>
            </a: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217714" y="2009001"/>
            <a:ext cx="8697686" cy="2862322"/>
          </a:xfrm>
          <a:prstGeom prst="rect">
            <a:avLst/>
          </a:prstGeom>
        </p:spPr>
        <p:txBody>
          <a:bodyPr wrap="square">
            <a:spAutoFit/>
          </a:bodyPr>
          <a:lstStyle/>
          <a:p>
            <a:r>
              <a:rPr lang="en-IN" sz="2000" dirty="0">
                <a:solidFill>
                  <a:srgbClr val="D3AF86"/>
                </a:solidFill>
                <a:latin typeface="Consolas" panose="020B0609020204030204" pitchFamily="49" charset="0"/>
              </a:rPr>
              <a:t>&gt;&gt;&gt; x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Enter your name: </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Enter your name: Saleel Bagde</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&gt;&gt;&gt; x, y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First Name and Last Name: </a:t>
            </a:r>
            <a:r>
              <a:rPr lang="en-IN" sz="2000" dirty="0">
                <a:solidFill>
                  <a:srgbClr val="D3AF86"/>
                </a:solidFill>
                <a:latin typeface="Consolas" panose="020B0609020204030204" pitchFamily="49" charset="0"/>
              </a:rPr>
              <a:t>").split()</a:t>
            </a:r>
          </a:p>
          <a:p>
            <a:r>
              <a:rPr lang="en-IN" sz="2000" dirty="0">
                <a:solidFill>
                  <a:srgbClr val="D3AF86"/>
                </a:solidFill>
                <a:latin typeface="Consolas" panose="020B0609020204030204" pitchFamily="49" charset="0"/>
              </a:rPr>
              <a:t>First Name and Last Name: Saleel Bagde</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&gt;&gt;&gt; x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First Number: </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&gt;&gt;&gt; y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Second Number: </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&gt;&gt;&gt; </a:t>
            </a:r>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(int(x) + int(y))</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4598380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How to determine the variable type?</a:t>
            </a:r>
            <a:endParaRPr lang="en-US" dirty="0"/>
          </a:p>
        </p:txBody>
      </p:sp>
    </p:spTree>
    <p:extLst>
      <p:ext uri="{BB962C8B-B14F-4D97-AF65-F5344CB8AC3E}">
        <p14:creationId xmlns:p14="http://schemas.microsoft.com/office/powerpoint/2010/main" val="19411517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7620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Start Python</a:t>
            </a:r>
            <a:endParaRPr lang="en-US" dirty="0"/>
          </a:p>
        </p:txBody>
      </p:sp>
      <p:sp>
        <p:nvSpPr>
          <p:cNvPr id="3" name="Rectangle 2"/>
          <p:cNvSpPr/>
          <p:nvPr/>
        </p:nvSpPr>
        <p:spPr>
          <a:xfrm>
            <a:off x="3120320" y="3048000"/>
            <a:ext cx="2903359" cy="461665"/>
          </a:xfrm>
          <a:prstGeom prst="rect">
            <a:avLst/>
          </a:prstGeom>
        </p:spPr>
        <p:txBody>
          <a:bodyPr wrap="none">
            <a:spAutoFit/>
          </a:bodyPr>
          <a:lstStyle/>
          <a:p>
            <a:r>
              <a:rPr lang="en-IN" sz="2400" dirty="0">
                <a:solidFill>
                  <a:srgbClr val="7E602C"/>
                </a:solidFill>
                <a:latin typeface="Consolas" panose="020B0609020204030204" pitchFamily="49" charset="0"/>
              </a:rPr>
              <a:t>help</a:t>
            </a:r>
            <a:r>
              <a:rPr lang="en-IN" sz="2400" dirty="0">
                <a:solidFill>
                  <a:srgbClr val="D3AF86"/>
                </a:solidFill>
                <a:latin typeface="Consolas" panose="020B0609020204030204" pitchFamily="49" charset="0"/>
              </a:rPr>
              <a:t>('</a:t>
            </a:r>
            <a:r>
              <a:rPr lang="en-IN" sz="2400" dirty="0">
                <a:solidFill>
                  <a:srgbClr val="889B4A"/>
                </a:solidFill>
                <a:latin typeface="Consolas" panose="020B0609020204030204" pitchFamily="49" charset="0"/>
              </a:rPr>
              <a:t>keywords</a:t>
            </a:r>
            <a:r>
              <a:rPr lang="en-IN" sz="2400" dirty="0">
                <a:solidFill>
                  <a:srgbClr val="D3AF86"/>
                </a:solidFill>
                <a:latin typeface="Consolas" panose="020B0609020204030204" pitchFamily="49" charset="0"/>
              </a:rPr>
              <a:t>')</a:t>
            </a:r>
            <a:endParaRPr lang="en-IN" sz="2400" b="0" dirty="0">
              <a:solidFill>
                <a:srgbClr val="D3AF86"/>
              </a:solidFill>
              <a:effectLst/>
              <a:latin typeface="Consolas" panose="020B0609020204030204" pitchFamily="49" charset="0"/>
            </a:endParaRPr>
          </a:p>
        </p:txBody>
      </p:sp>
      <p:sp>
        <p:nvSpPr>
          <p:cNvPr id="4" name="Rectangle 3"/>
          <p:cNvSpPr/>
          <p:nvPr/>
        </p:nvSpPr>
        <p:spPr>
          <a:xfrm>
            <a:off x="3276600" y="77450"/>
            <a:ext cx="5791200" cy="1200329"/>
          </a:xfrm>
          <a:prstGeom prst="rect">
            <a:avLst/>
          </a:prstGeom>
        </p:spPr>
        <p:txBody>
          <a:bodyPr wrap="square">
            <a:spAutoFit/>
          </a:bodyPr>
          <a:lstStyle/>
          <a:p>
            <a:r>
              <a:rPr lang="en-IN" sz="3600" dirty="0" smtClean="0">
                <a:solidFill>
                  <a:schemeClr val="bg2">
                    <a:lumMod val="50000"/>
                  </a:schemeClr>
                </a:solidFill>
                <a:latin typeface="Segoe Print" panose="02000600000000000000" pitchFamily="2" charset="0"/>
              </a:rPr>
              <a:t>A </a:t>
            </a:r>
            <a:r>
              <a:rPr lang="en-IN" sz="3600" dirty="0">
                <a:solidFill>
                  <a:schemeClr val="bg2">
                    <a:lumMod val="50000"/>
                  </a:schemeClr>
                </a:solidFill>
                <a:latin typeface="Segoe Print" panose="02000600000000000000" pitchFamily="2" charset="0"/>
              </a:rPr>
              <a:t>day without new knowledge is a lost day.</a:t>
            </a:r>
          </a:p>
        </p:txBody>
      </p:sp>
    </p:spTree>
    <p:extLst>
      <p:ext uri="{BB962C8B-B14F-4D97-AF65-F5344CB8AC3E}">
        <p14:creationId xmlns:p14="http://schemas.microsoft.com/office/powerpoint/2010/main" val="29576824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type command</a:t>
            </a:r>
            <a:r>
              <a:rPr lang="en-IN" sz="3600" dirty="0">
                <a:solidFill>
                  <a:schemeClr val="bg1">
                    <a:lumMod val="95000"/>
                  </a:schemeClr>
                </a:solidFill>
                <a:latin typeface="Garamond" panose="02020404030301010803" pitchFamily="18" charset="0"/>
                <a:cs typeface="Arial" panose="020B0604020202020204" pitchFamily="34" charset="0"/>
              </a:rPr>
              <a:t> </a:t>
            </a:r>
          </a:p>
        </p:txBody>
      </p:sp>
      <p:sp>
        <p:nvSpPr>
          <p:cNvPr id="2" name="Rectangle 1"/>
          <p:cNvSpPr/>
          <p:nvPr/>
        </p:nvSpPr>
        <p:spPr>
          <a:xfrm>
            <a:off x="228600" y="914400"/>
            <a:ext cx="8610600" cy="3477875"/>
          </a:xfrm>
          <a:prstGeom prst="rect">
            <a:avLst/>
          </a:prstGeom>
        </p:spPr>
        <p:txBody>
          <a:bodyPr wrap="square">
            <a:spAutoFit/>
          </a:bodyPr>
          <a:lstStyle/>
          <a:p>
            <a:r>
              <a:rPr lang="en-IN" sz="2200" dirty="0">
                <a:solidFill>
                  <a:srgbClr val="D3AF86"/>
                </a:solidFill>
                <a:latin typeface="Consolas" panose="020B0609020204030204" pitchFamily="49" charset="0"/>
              </a:rPr>
              <a:t>&gt;&gt;&gt; </a:t>
            </a:r>
            <a:r>
              <a:rPr lang="en-IN" sz="2200" dirty="0">
                <a:solidFill>
                  <a:srgbClr val="7E602C"/>
                </a:solidFill>
                <a:latin typeface="Consolas" panose="020B0609020204030204" pitchFamily="49" charset="0"/>
              </a:rPr>
              <a:t>id</a:t>
            </a:r>
            <a:r>
              <a:rPr lang="en-IN" sz="2200" dirty="0">
                <a:solidFill>
                  <a:srgbClr val="D3AF86"/>
                </a:solidFill>
                <a:latin typeface="Consolas" panose="020B0609020204030204" pitchFamily="49" charset="0"/>
              </a:rPr>
              <a:t> = </a:t>
            </a:r>
            <a:r>
              <a:rPr lang="en-IN" sz="2200" dirty="0">
                <a:solidFill>
                  <a:srgbClr val="F79A32"/>
                </a:solidFill>
                <a:latin typeface="Consolas" panose="020B0609020204030204" pitchFamily="49" charset="0"/>
              </a:rPr>
              <a:t>1001</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&gt;&gt;&gt; ename = '</a:t>
            </a:r>
            <a:r>
              <a:rPr lang="en-IN" sz="2200" dirty="0">
                <a:solidFill>
                  <a:srgbClr val="889B4A"/>
                </a:solidFill>
                <a:latin typeface="Consolas" panose="020B0609020204030204" pitchFamily="49" charset="0"/>
              </a:rPr>
              <a:t>SCOTT</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&gt;&gt;&gt; sal = </a:t>
            </a:r>
            <a:r>
              <a:rPr lang="en-IN" sz="2200" dirty="0">
                <a:solidFill>
                  <a:srgbClr val="F79A32"/>
                </a:solidFill>
                <a:latin typeface="Consolas" panose="020B0609020204030204" pitchFamily="49" charset="0"/>
              </a:rPr>
              <a:t>1234.456</a:t>
            </a:r>
            <a:endParaRPr lang="en-IN" sz="2200" dirty="0">
              <a:solidFill>
                <a:srgbClr val="D3AF86"/>
              </a:solidFill>
              <a:latin typeface="Consolas" panose="020B0609020204030204" pitchFamily="49" charset="0"/>
            </a:endParaRPr>
          </a:p>
          <a:p>
            <a:r>
              <a:rPr lang="en-IN" sz="2200" dirty="0">
                <a:solidFill>
                  <a:srgbClr val="D3AF86"/>
                </a:solidFill>
                <a:latin typeface="Consolas" panose="020B0609020204030204" pitchFamily="49" charset="0"/>
              </a:rPr>
              <a:t>&gt;&gt;&gt; dt = datetime.datetime.now();</a:t>
            </a:r>
          </a:p>
          <a:p>
            <a:r>
              <a:rPr lang="en-IN" sz="2200" dirty="0">
                <a:solidFill>
                  <a:srgbClr val="D3AF86"/>
                </a:solidFill>
                <a:latin typeface="Consolas" panose="020B0609020204030204" pitchFamily="49" charset="0"/>
              </a:rPr>
              <a:t/>
            </a:r>
            <a:br>
              <a:rPr lang="en-IN" sz="2200" dirty="0">
                <a:solidFill>
                  <a:srgbClr val="D3AF86"/>
                </a:solidFill>
                <a:latin typeface="Consolas" panose="020B0609020204030204" pitchFamily="49" charset="0"/>
              </a:rPr>
            </a:br>
            <a:r>
              <a:rPr lang="en-IN" sz="2200" dirty="0">
                <a:solidFill>
                  <a:srgbClr val="D3AF86"/>
                </a:solidFill>
                <a:latin typeface="Consolas" panose="020B0609020204030204" pitchFamily="49" charset="0"/>
              </a:rPr>
              <a:t>&gt;&gt;&gt; type(</a:t>
            </a:r>
            <a:r>
              <a:rPr lang="en-IN" sz="2200" dirty="0">
                <a:solidFill>
                  <a:srgbClr val="7E602C"/>
                </a:solidFill>
                <a:latin typeface="Consolas" panose="020B0609020204030204" pitchFamily="49" charset="0"/>
              </a:rPr>
              <a:t>id</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&lt;type '</a:t>
            </a:r>
            <a:r>
              <a:rPr lang="en-IN" sz="2200" dirty="0">
                <a:solidFill>
                  <a:srgbClr val="889B4A"/>
                </a:solidFill>
                <a:latin typeface="Consolas" panose="020B0609020204030204" pitchFamily="49" charset="0"/>
              </a:rPr>
              <a:t>int</a:t>
            </a:r>
            <a:r>
              <a:rPr lang="en-IN" sz="2200" dirty="0">
                <a:solidFill>
                  <a:srgbClr val="D3AF86"/>
                </a:solidFill>
                <a:latin typeface="Consolas" panose="020B0609020204030204" pitchFamily="49" charset="0"/>
              </a:rPr>
              <a:t>'&gt;</a:t>
            </a:r>
          </a:p>
          <a:p>
            <a:r>
              <a:rPr lang="en-IN" sz="2200" dirty="0">
                <a:solidFill>
                  <a:srgbClr val="D3AF86"/>
                </a:solidFill>
                <a:latin typeface="Consolas" panose="020B0609020204030204" pitchFamily="49" charset="0"/>
              </a:rPr>
              <a:t/>
            </a:r>
            <a:br>
              <a:rPr lang="en-IN" sz="2200" dirty="0">
                <a:solidFill>
                  <a:srgbClr val="D3AF86"/>
                </a:solidFill>
                <a:latin typeface="Consolas" panose="020B0609020204030204" pitchFamily="49" charset="0"/>
              </a:rPr>
            </a:br>
            <a:r>
              <a:rPr lang="en-IN" sz="2200" dirty="0">
                <a:solidFill>
                  <a:srgbClr val="D3AF86"/>
                </a:solidFill>
                <a:latin typeface="Consolas" panose="020B0609020204030204" pitchFamily="49" charset="0"/>
              </a:rPr>
              <a:t>&gt;&gt;&gt; type(</a:t>
            </a:r>
            <a:r>
              <a:rPr lang="en-IN" sz="2200" dirty="0">
                <a:solidFill>
                  <a:srgbClr val="7E602C"/>
                </a:solidFill>
                <a:latin typeface="Consolas" panose="020B0609020204030204" pitchFamily="49" charset="0"/>
              </a:rPr>
              <a:t>id</a:t>
            </a:r>
            <a:r>
              <a:rPr lang="en-IN" sz="2200" dirty="0">
                <a:solidFill>
                  <a:srgbClr val="D3AF86"/>
                </a:solidFill>
                <a:latin typeface="Consolas" panose="020B0609020204030204" pitchFamily="49" charset="0"/>
              </a:rPr>
              <a:t>).__name__</a:t>
            </a:r>
          </a:p>
          <a:p>
            <a:r>
              <a:rPr lang="en-IN" sz="2200" dirty="0">
                <a:solidFill>
                  <a:srgbClr val="D3AF86"/>
                </a:solidFill>
                <a:latin typeface="Consolas" panose="020B0609020204030204" pitchFamily="49" charset="0"/>
              </a:rPr>
              <a:t>'</a:t>
            </a:r>
            <a:r>
              <a:rPr lang="en-IN" sz="2200" dirty="0">
                <a:solidFill>
                  <a:srgbClr val="889B4A"/>
                </a:solidFill>
                <a:latin typeface="Consolas" panose="020B0609020204030204" pitchFamily="49" charset="0"/>
              </a:rPr>
              <a:t>int</a:t>
            </a:r>
            <a:r>
              <a:rPr lang="en-IN" sz="2200" dirty="0">
                <a:solidFill>
                  <a:srgbClr val="D3AF86"/>
                </a:solidFill>
                <a:latin typeface="Consolas" panose="020B0609020204030204" pitchFamily="49" charset="0"/>
              </a:rPr>
              <a:t>'</a:t>
            </a:r>
            <a:endParaRPr lang="en-IN" sz="22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5271801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DateTime Function and Formats</a:t>
            </a:r>
            <a:endParaRPr lang="en-US" dirty="0"/>
          </a:p>
        </p:txBody>
      </p:sp>
    </p:spTree>
    <p:extLst>
      <p:ext uri="{BB962C8B-B14F-4D97-AF65-F5344CB8AC3E}">
        <p14:creationId xmlns:p14="http://schemas.microsoft.com/office/powerpoint/2010/main" val="20544541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66438344"/>
              </p:ext>
            </p:extLst>
          </p:nvPr>
        </p:nvGraphicFramePr>
        <p:xfrm>
          <a:off x="228600" y="1463040"/>
          <a:ext cx="8686800" cy="2926080"/>
        </p:xfrm>
        <a:graphic>
          <a:graphicData uri="http://schemas.openxmlformats.org/drawingml/2006/table">
            <a:tbl>
              <a:tblPr firstRow="1" bandRow="1">
                <a:tableStyleId>{7E9639D4-E3E2-4D34-9284-5A2195B3D0D7}</a:tableStyleId>
              </a:tblPr>
              <a:tblGrid>
                <a:gridCol w="2429360"/>
                <a:gridCol w="6257440"/>
              </a:tblGrid>
              <a:tr h="0">
                <a:tc>
                  <a:txBody>
                    <a:bodyPr/>
                    <a:lstStyle/>
                    <a:p>
                      <a:r>
                        <a:rPr lang="en-IN" sz="1600" dirty="0" smtClean="0">
                          <a:latin typeface="Arial" panose="020B0604020202020204" pitchFamily="34" charset="0"/>
                          <a:cs typeface="Arial" panose="020B0604020202020204" pitchFamily="34" charset="0"/>
                        </a:rPr>
                        <a:t>Function</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Example</a:t>
                      </a:r>
                      <a:endParaRPr lang="en-IN" sz="1600" dirty="0">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now.year</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print ("Current year: %d" % now.year);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now.month</a:t>
                      </a:r>
                      <a:endParaRPr kumimoji="0" lang="en-IN" sz="1800" kern="1200" dirty="0">
                        <a:solidFill>
                          <a:srgbClr val="D3AF86"/>
                        </a:solidFill>
                        <a:latin typeface="Consolas" panose="020B0609020204030204" pitchFamily="49"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chemeClr val="bg2">
                              <a:lumMod val="50000"/>
                            </a:schemeClr>
                          </a:solidFill>
                          <a:latin typeface="Arial" panose="020B0604020202020204" pitchFamily="34" charset="0"/>
                          <a:cs typeface="Arial" panose="020B0604020202020204" pitchFamily="34" charset="0"/>
                        </a:rPr>
                        <a:t>print ("Current month: %d" % now.month)</a:t>
                      </a:r>
                    </a:p>
                  </a:txBody>
                  <a:tcPr/>
                </a:tc>
              </a:tr>
              <a:tr h="26416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now.day</a:t>
                      </a:r>
                      <a:endParaRPr kumimoji="0" lang="en-IN" sz="1800" kern="1200" dirty="0">
                        <a:solidFill>
                          <a:srgbClr val="D3AF86"/>
                        </a:solidFill>
                        <a:latin typeface="Consolas" panose="020B0609020204030204" pitchFamily="49"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chemeClr val="bg2">
                              <a:lumMod val="50000"/>
                            </a:schemeClr>
                          </a:solidFill>
                          <a:latin typeface="Arial" panose="020B0604020202020204" pitchFamily="34" charset="0"/>
                          <a:cs typeface="Arial" panose="020B0604020202020204" pitchFamily="34" charset="0"/>
                        </a:rPr>
                        <a:t>print ("Current day: %d" % now.day)</a:t>
                      </a: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now.hour</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print ("Current hour: %d" % now.hour)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now.minute</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print ("Current minute: %d" % now.minute)</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now.second</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print ("Current second: %d" % now.second)</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now.microsecond</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print ("Current microsecond: %d" % now.microsecond)</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bl>
          </a:graphicData>
        </a:graphic>
      </p:graphicFrame>
      <p:sp>
        <p:nvSpPr>
          <p:cNvPr id="8" name="Rectangle 7"/>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DateTime </a:t>
            </a:r>
            <a:r>
              <a:rPr lang="en-IN" sz="3600" dirty="0" smtClean="0">
                <a:solidFill>
                  <a:schemeClr val="bg1">
                    <a:lumMod val="95000"/>
                  </a:schemeClr>
                </a:solidFill>
                <a:latin typeface="Garamond" panose="02020404030301010803" pitchFamily="18" charset="0"/>
                <a:cs typeface="Arial" panose="020B0604020202020204" pitchFamily="34" charset="0"/>
              </a:rPr>
              <a:t>functions </a:t>
            </a:r>
            <a:r>
              <a:rPr lang="en-IN" sz="3600" dirty="0">
                <a:solidFill>
                  <a:schemeClr val="bg1">
                    <a:lumMod val="95000"/>
                  </a:schemeClr>
                </a:solidFill>
                <a:latin typeface="Garamond" panose="02020404030301010803" pitchFamily="18" charset="0"/>
                <a:cs typeface="Arial" panose="020B0604020202020204" pitchFamily="34" charset="0"/>
              </a:rPr>
              <a:t>and </a:t>
            </a:r>
            <a:r>
              <a:rPr lang="en-IN" sz="3600" dirty="0" smtClean="0">
                <a:solidFill>
                  <a:schemeClr val="bg1">
                    <a:lumMod val="95000"/>
                  </a:schemeClr>
                </a:solidFill>
                <a:latin typeface="Garamond" panose="02020404030301010803" pitchFamily="18" charset="0"/>
                <a:cs typeface="Arial" panose="020B0604020202020204" pitchFamily="34" charset="0"/>
              </a:rPr>
              <a:t>formats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3" name="Rectangle 2"/>
          <p:cNvSpPr/>
          <p:nvPr/>
        </p:nvSpPr>
        <p:spPr>
          <a:xfrm>
            <a:off x="190500" y="838200"/>
            <a:ext cx="8763000" cy="400110"/>
          </a:xfrm>
          <a:prstGeom prst="rect">
            <a:avLst/>
          </a:prstGeom>
        </p:spPr>
        <p:txBody>
          <a:bodyPr wrap="square">
            <a:spAutoFit/>
          </a:bodyPr>
          <a:lstStyle/>
          <a:p>
            <a:r>
              <a:rPr lang="en-IN" sz="2000" dirty="0">
                <a:solidFill>
                  <a:srgbClr val="D3AF86"/>
                </a:solidFill>
                <a:latin typeface="Consolas" panose="020B0609020204030204" pitchFamily="49" charset="0"/>
              </a:rPr>
              <a:t>&gt;&gt;&gt; now = datetime.datetime.now()</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0756040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57906524"/>
              </p:ext>
            </p:extLst>
          </p:nvPr>
        </p:nvGraphicFramePr>
        <p:xfrm>
          <a:off x="228600" y="1463040"/>
          <a:ext cx="8724900" cy="4409440"/>
        </p:xfrm>
        <a:graphic>
          <a:graphicData uri="http://schemas.openxmlformats.org/drawingml/2006/table">
            <a:tbl>
              <a:tblPr firstRow="1" bandRow="1">
                <a:tableStyleId>{7E9639D4-E3E2-4D34-9284-5A2195B3D0D7}</a:tableStyleId>
              </a:tblPr>
              <a:tblGrid>
                <a:gridCol w="1707695"/>
                <a:gridCol w="7017205"/>
              </a:tblGrid>
              <a:tr h="0">
                <a:tc>
                  <a:txBody>
                    <a:bodyPr/>
                    <a:lstStyle/>
                    <a:p>
                      <a:r>
                        <a:rPr lang="en-IN" sz="1600" dirty="0" smtClean="0">
                          <a:latin typeface="Arial" panose="020B0604020202020204" pitchFamily="34" charset="0"/>
                          <a:cs typeface="Arial" panose="020B0604020202020204" pitchFamily="34" charset="0"/>
                        </a:rPr>
                        <a:t>Function</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Description</a:t>
                      </a:r>
                      <a:endParaRPr lang="en-IN" sz="1600" dirty="0">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%a</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Abbreviated weekday name.</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%A</a:t>
                      </a:r>
                      <a:endParaRPr kumimoji="0" lang="en-IN" sz="1800" kern="1200" dirty="0">
                        <a:solidFill>
                          <a:srgbClr val="D3AF86"/>
                        </a:solidFill>
                        <a:latin typeface="Consolas" panose="020B0609020204030204" pitchFamily="49"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chemeClr val="bg2">
                              <a:lumMod val="50000"/>
                            </a:schemeClr>
                          </a:solidFill>
                          <a:latin typeface="Arial" panose="020B0604020202020204" pitchFamily="34" charset="0"/>
                          <a:cs typeface="Arial" panose="020B0604020202020204" pitchFamily="34" charset="0"/>
                        </a:rPr>
                        <a:t>Full weekday name.</a:t>
                      </a:r>
                    </a:p>
                  </a:txBody>
                  <a:tcPr/>
                </a:tc>
              </a:tr>
              <a:tr h="26416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%b</a:t>
                      </a:r>
                      <a:endParaRPr kumimoji="0" lang="en-IN" sz="1800" kern="1200" dirty="0">
                        <a:solidFill>
                          <a:srgbClr val="D3AF86"/>
                        </a:solidFill>
                        <a:latin typeface="Consolas" panose="020B0609020204030204" pitchFamily="49"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chemeClr val="bg2">
                              <a:lumMod val="50000"/>
                            </a:schemeClr>
                          </a:solidFill>
                          <a:latin typeface="Arial" panose="020B0604020202020204" pitchFamily="34" charset="0"/>
                          <a:cs typeface="Arial" panose="020B0604020202020204" pitchFamily="34" charset="0"/>
                        </a:rPr>
                        <a:t>Abbreviated month name.</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rgbClr val="D3AF86"/>
                          </a:solidFill>
                          <a:latin typeface="Consolas" panose="020B0609020204030204" pitchFamily="49" charset="0"/>
                          <a:ea typeface="+mn-ea"/>
                          <a:cs typeface="+mn-cs"/>
                        </a:rPr>
                        <a:t>%B</a:t>
                      </a: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Full month name.</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%c</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date and time</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%d</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Day of the month as a decimal number [01,31].</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%m</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Month number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%y</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Year without century</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%Y</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Year with century</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%x</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date</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%X</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time</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bl>
          </a:graphicData>
        </a:graphic>
      </p:graphicFrame>
      <p:sp>
        <p:nvSpPr>
          <p:cNvPr id="8" name="Rectangle 7"/>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DateTime </a:t>
            </a:r>
            <a:r>
              <a:rPr lang="en-IN" sz="3600" dirty="0" smtClean="0">
                <a:solidFill>
                  <a:schemeClr val="bg1">
                    <a:lumMod val="95000"/>
                  </a:schemeClr>
                </a:solidFill>
                <a:latin typeface="Garamond" panose="02020404030301010803" pitchFamily="18" charset="0"/>
                <a:cs typeface="Arial" panose="020B0604020202020204" pitchFamily="34" charset="0"/>
              </a:rPr>
              <a:t>functions </a:t>
            </a:r>
            <a:r>
              <a:rPr lang="en-IN" sz="3600" dirty="0">
                <a:solidFill>
                  <a:schemeClr val="bg1">
                    <a:lumMod val="95000"/>
                  </a:schemeClr>
                </a:solidFill>
                <a:latin typeface="Garamond" panose="02020404030301010803" pitchFamily="18" charset="0"/>
                <a:cs typeface="Arial" panose="020B0604020202020204" pitchFamily="34" charset="0"/>
              </a:rPr>
              <a:t>and </a:t>
            </a:r>
            <a:r>
              <a:rPr lang="en-IN" sz="3600" dirty="0" smtClean="0">
                <a:solidFill>
                  <a:schemeClr val="bg1">
                    <a:lumMod val="95000"/>
                  </a:schemeClr>
                </a:solidFill>
                <a:latin typeface="Garamond" panose="02020404030301010803" pitchFamily="18" charset="0"/>
                <a:cs typeface="Arial" panose="020B0604020202020204" pitchFamily="34" charset="0"/>
              </a:rPr>
              <a:t>formats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190500" y="838200"/>
            <a:ext cx="8763000" cy="400110"/>
          </a:xfrm>
          <a:prstGeom prst="rect">
            <a:avLst/>
          </a:prstGeom>
        </p:spPr>
        <p:txBody>
          <a:bodyPr wrap="square">
            <a:spAutoFit/>
          </a:bodyPr>
          <a:lstStyle/>
          <a:p>
            <a:r>
              <a:rPr lang="en-IN" sz="2000" dirty="0">
                <a:solidFill>
                  <a:srgbClr val="D3AF86"/>
                </a:solidFill>
                <a:latin typeface="Consolas" panose="020B0609020204030204" pitchFamily="49" charset="0"/>
              </a:rPr>
              <a:t>&gt;&gt;&gt; now = datetime.datetime.now()</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6914887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85005916"/>
              </p:ext>
            </p:extLst>
          </p:nvPr>
        </p:nvGraphicFramePr>
        <p:xfrm>
          <a:off x="228600" y="1463040"/>
          <a:ext cx="8724900" cy="4038600"/>
        </p:xfrm>
        <a:graphic>
          <a:graphicData uri="http://schemas.openxmlformats.org/drawingml/2006/table">
            <a:tbl>
              <a:tblPr firstRow="1" bandRow="1">
                <a:tableStyleId>{7E9639D4-E3E2-4D34-9284-5A2195B3D0D7}</a:tableStyleId>
              </a:tblPr>
              <a:tblGrid>
                <a:gridCol w="1538750"/>
                <a:gridCol w="7186150"/>
              </a:tblGrid>
              <a:tr h="0">
                <a:tc>
                  <a:txBody>
                    <a:bodyPr/>
                    <a:lstStyle/>
                    <a:p>
                      <a:r>
                        <a:rPr lang="en-IN" sz="1600" dirty="0" smtClean="0">
                          <a:latin typeface="Arial" panose="020B0604020202020204" pitchFamily="34" charset="0"/>
                          <a:cs typeface="Arial" panose="020B0604020202020204" pitchFamily="34" charset="0"/>
                        </a:rPr>
                        <a:t>Function</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Description</a:t>
                      </a:r>
                      <a:endParaRPr lang="en-IN" sz="1600" dirty="0">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%w</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Weekday number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%W</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Week number of the year (Monday as the first day of the week)</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26416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%U</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Week number of the year (Sunday as the first day of the week)</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%j</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Day of the year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%H</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24-hour clock</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%I</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12-hour clock</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rgbClr val="D3AF86"/>
                          </a:solidFill>
                          <a:latin typeface="Consolas" panose="020B0609020204030204" pitchFamily="49" charset="0"/>
                          <a:ea typeface="+mn-ea"/>
                          <a:cs typeface="+mn-cs"/>
                        </a:rPr>
                        <a:t>%M</a:t>
                      </a:r>
                    </a:p>
                  </a:txBody>
                  <a:tcPr/>
                </a:tc>
                <a:tc>
                  <a:txBody>
                    <a:bodyPr/>
                    <a:lstStyle/>
                    <a:p>
                      <a:r>
                        <a:rPr lang="pt-BR" sz="1800" dirty="0" smtClean="0">
                          <a:solidFill>
                            <a:schemeClr val="bg2">
                              <a:lumMod val="50000"/>
                            </a:schemeClr>
                          </a:solidFill>
                          <a:latin typeface="Arial" panose="020B0604020202020204" pitchFamily="34" charset="0"/>
                          <a:cs typeface="Arial" panose="020B0604020202020204" pitchFamily="34" charset="0"/>
                        </a:rPr>
                        <a:t>Minute number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%p</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either AM or PM.</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%S</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Second number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8" name="Rectangle 7"/>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DateTime </a:t>
            </a:r>
            <a:r>
              <a:rPr lang="en-IN" sz="3600" dirty="0" smtClean="0">
                <a:solidFill>
                  <a:schemeClr val="bg1">
                    <a:lumMod val="95000"/>
                  </a:schemeClr>
                </a:solidFill>
                <a:latin typeface="Garamond" panose="02020404030301010803" pitchFamily="18" charset="0"/>
                <a:cs typeface="Arial" panose="020B0604020202020204" pitchFamily="34" charset="0"/>
              </a:rPr>
              <a:t>functions </a:t>
            </a:r>
            <a:r>
              <a:rPr lang="en-IN" sz="3600" dirty="0">
                <a:solidFill>
                  <a:schemeClr val="bg1">
                    <a:lumMod val="95000"/>
                  </a:schemeClr>
                </a:solidFill>
                <a:latin typeface="Garamond" panose="02020404030301010803" pitchFamily="18" charset="0"/>
                <a:cs typeface="Arial" panose="020B0604020202020204" pitchFamily="34" charset="0"/>
              </a:rPr>
              <a:t>and </a:t>
            </a:r>
            <a:r>
              <a:rPr lang="en-IN" sz="3600" dirty="0" smtClean="0">
                <a:solidFill>
                  <a:schemeClr val="bg1">
                    <a:lumMod val="95000"/>
                  </a:schemeClr>
                </a:solidFill>
                <a:latin typeface="Garamond" panose="02020404030301010803" pitchFamily="18" charset="0"/>
                <a:cs typeface="Arial" panose="020B0604020202020204" pitchFamily="34" charset="0"/>
              </a:rPr>
              <a:t>formats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5" name="Rectangle 4"/>
          <p:cNvSpPr/>
          <p:nvPr/>
        </p:nvSpPr>
        <p:spPr>
          <a:xfrm>
            <a:off x="190500" y="838200"/>
            <a:ext cx="8763000" cy="400110"/>
          </a:xfrm>
          <a:prstGeom prst="rect">
            <a:avLst/>
          </a:prstGeom>
        </p:spPr>
        <p:txBody>
          <a:bodyPr wrap="square">
            <a:spAutoFit/>
          </a:bodyPr>
          <a:lstStyle/>
          <a:p>
            <a:r>
              <a:rPr lang="en-IN" sz="2000" dirty="0">
                <a:solidFill>
                  <a:srgbClr val="D3AF86"/>
                </a:solidFill>
                <a:latin typeface="Consolas" panose="020B0609020204030204" pitchFamily="49" charset="0"/>
              </a:rPr>
              <a:t>&gt;&gt;&gt; now = datetime.datetime.now()</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8613538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b="1" i="1">
                <a:solidFill>
                  <a:srgbClr val="D9D021"/>
                </a:solidFill>
                <a:latin typeface="SimSun" panose="02010600030101010101" pitchFamily="2" charset="-122"/>
                <a:ea typeface="SimSun" panose="02010600030101010101" pitchFamily="2" charset="-122"/>
                <a:cs typeface="Arial" pitchFamily="34" charset="0"/>
              </a:defRPr>
            </a:lvl1pPr>
          </a:lstStyle>
          <a:p>
            <a:r>
              <a:rPr lang="en-IN" sz="5000" dirty="0">
                <a:solidFill>
                  <a:srgbClr val="DFD72D"/>
                </a:solidFill>
              </a:rPr>
              <a:t>arithmetic operators</a:t>
            </a:r>
            <a:endParaRPr lang="en-US" sz="5000" dirty="0">
              <a:solidFill>
                <a:srgbClr val="DFD72D"/>
              </a:solidFill>
            </a:endParaRPr>
          </a:p>
        </p:txBody>
      </p:sp>
      <p:sp>
        <p:nvSpPr>
          <p:cNvPr id="3" name="Rectangle 2"/>
          <p:cNvSpPr/>
          <p:nvPr/>
        </p:nvSpPr>
        <p:spPr>
          <a:xfrm>
            <a:off x="140525" y="3048000"/>
            <a:ext cx="8839200" cy="707886"/>
          </a:xfrm>
          <a:prstGeom prst="rect">
            <a:avLst/>
          </a:prstGeom>
          <a:solidFill>
            <a:schemeClr val="bg1"/>
          </a:solidFill>
        </p:spPr>
        <p:txBody>
          <a:bodyPr wrap="square">
            <a:spAutoFit/>
          </a:bodyPr>
          <a:lstStyle/>
          <a:p>
            <a:r>
              <a:rPr lang="en-IN" sz="2000" dirty="0">
                <a:solidFill>
                  <a:schemeClr val="accent2">
                    <a:lumMod val="50000"/>
                  </a:schemeClr>
                </a:solidFill>
                <a:latin typeface="Calibri" panose="020F0502020204030204" pitchFamily="34" charset="0"/>
                <a:cs typeface="Calibri" panose="020F0502020204030204" pitchFamily="34" charset="0"/>
              </a:rPr>
              <a:t>Arithmetic Operators perform various arithmetic calculations like addition, subtraction, multiplication, division, %modulus, exponent, etc.</a:t>
            </a:r>
          </a:p>
        </p:txBody>
      </p:sp>
      <p:sp>
        <p:nvSpPr>
          <p:cNvPr id="5" name="Rectangle 4"/>
          <p:cNvSpPr/>
          <p:nvPr/>
        </p:nvSpPr>
        <p:spPr>
          <a:xfrm>
            <a:off x="381000" y="3908286"/>
            <a:ext cx="8610600" cy="1046440"/>
          </a:xfrm>
          <a:prstGeom prst="rect">
            <a:avLst/>
          </a:prstGeom>
        </p:spPr>
        <p:txBody>
          <a:bodyPr wrap="square">
            <a:spAutoFit/>
          </a:bodyPr>
          <a:lstStyle/>
          <a:p>
            <a:r>
              <a:rPr lang="en-IN" sz="2000" dirty="0">
                <a:solidFill>
                  <a:srgbClr val="D3AF86"/>
                </a:solidFill>
                <a:latin typeface="Consolas" panose="020B0609020204030204" pitchFamily="49" charset="0"/>
              </a:rPr>
              <a:t>&gt;&gt;&gt; </a:t>
            </a:r>
            <a:r>
              <a:rPr lang="en-IN" sz="2000" dirty="0">
                <a:solidFill>
                  <a:srgbClr val="F79A32"/>
                </a:solidFill>
                <a:latin typeface="Consolas" panose="020B0609020204030204" pitchFamily="49" charset="0"/>
              </a:rPr>
              <a:t>13</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#without </a:t>
            </a:r>
            <a:r>
              <a:rPr lang="en-IN" sz="2000" dirty="0">
                <a:solidFill>
                  <a:srgbClr val="D3AF86"/>
                </a:solidFill>
                <a:latin typeface="Consolas" panose="020B0609020204030204" pitchFamily="49" charset="0"/>
              </a:rPr>
              <a:t>rounding-up. 3.25</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&gt;&gt;&gt; </a:t>
            </a:r>
            <a:r>
              <a:rPr lang="en-IN" sz="2000" dirty="0">
                <a:solidFill>
                  <a:srgbClr val="F79A32"/>
                </a:solidFill>
                <a:latin typeface="Consolas" panose="020B0609020204030204" pitchFamily="49" charset="0"/>
              </a:rPr>
              <a:t>13</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98676A"/>
                </a:solidFill>
                <a:latin typeface="Consolas" panose="020B0609020204030204" pitchFamily="49" charset="0"/>
              </a:rPr>
              <a:t>with</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rounding-up to nearest value. - </a:t>
            </a:r>
            <a:r>
              <a:rPr lang="en-IN" sz="2000" dirty="0">
                <a:solidFill>
                  <a:srgbClr val="F79A32"/>
                </a:solidFill>
                <a:latin typeface="Consolas" panose="020B0609020204030204" pitchFamily="49" charset="0"/>
              </a:rPr>
              <a:t>3</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475395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b="1" i="1">
                <a:solidFill>
                  <a:srgbClr val="D9D021"/>
                </a:solidFill>
                <a:latin typeface="SimSun" panose="02010600030101010101" pitchFamily="2" charset="-122"/>
                <a:ea typeface="SimSun" panose="02010600030101010101" pitchFamily="2" charset="-122"/>
                <a:cs typeface="Arial" pitchFamily="34" charset="0"/>
              </a:defRPr>
            </a:lvl1pPr>
          </a:lstStyle>
          <a:p>
            <a:r>
              <a:rPr lang="en-IN" sz="5000" dirty="0" smtClean="0">
                <a:solidFill>
                  <a:srgbClr val="DFD72D"/>
                </a:solidFill>
              </a:rPr>
              <a:t>membership</a:t>
            </a:r>
            <a:r>
              <a:rPr lang="en-IN" sz="5400" i="0" dirty="0" smtClean="0"/>
              <a:t> </a:t>
            </a:r>
            <a:r>
              <a:rPr lang="en-IN" sz="5000" dirty="0" smtClean="0">
                <a:solidFill>
                  <a:srgbClr val="DFD72D"/>
                </a:solidFill>
              </a:rPr>
              <a:t>operators</a:t>
            </a:r>
            <a:endParaRPr lang="en-US" sz="5000" dirty="0">
              <a:solidFill>
                <a:srgbClr val="DFD72D"/>
              </a:solidFill>
            </a:endParaRPr>
          </a:p>
        </p:txBody>
      </p:sp>
      <p:sp>
        <p:nvSpPr>
          <p:cNvPr id="5" name="Rectangle 4"/>
          <p:cNvSpPr/>
          <p:nvPr/>
        </p:nvSpPr>
        <p:spPr>
          <a:xfrm>
            <a:off x="152400" y="3048000"/>
            <a:ext cx="8839200" cy="1015663"/>
          </a:xfrm>
          <a:prstGeom prst="rect">
            <a:avLst/>
          </a:prstGeom>
          <a:solidFill>
            <a:schemeClr val="bg1"/>
          </a:solidFill>
        </p:spPr>
        <p:txBody>
          <a:bodyPr wrap="square">
            <a:spAutoFit/>
          </a:bodyPr>
          <a:lstStyle/>
          <a:p>
            <a:pPr algn="just"/>
            <a:r>
              <a:rPr lang="en-IN" sz="2000" dirty="0">
                <a:solidFill>
                  <a:schemeClr val="accent2">
                    <a:lumMod val="50000"/>
                  </a:schemeClr>
                </a:solidFill>
                <a:latin typeface="Calibri" panose="020F0502020204030204" pitchFamily="34" charset="0"/>
                <a:cs typeface="Calibri" panose="020F0502020204030204" pitchFamily="34" charset="0"/>
              </a:rPr>
              <a:t>These operators test for membership in a sequence such as lists, strings or tuples. There are two membership operators that are used in Python. </a:t>
            </a:r>
            <a:r>
              <a:rPr lang="en-IN" sz="2000" dirty="0" smtClean="0">
                <a:solidFill>
                  <a:schemeClr val="accent2">
                    <a:lumMod val="50000"/>
                  </a:schemeClr>
                </a:solidFill>
                <a:latin typeface="Calibri" panose="020F0502020204030204" pitchFamily="34" charset="0"/>
                <a:cs typeface="Calibri" panose="020F0502020204030204" pitchFamily="34" charset="0"/>
              </a:rPr>
              <a:t>(</a:t>
            </a:r>
            <a:r>
              <a:rPr lang="en-IN" sz="2000" dirty="0">
                <a:solidFill>
                  <a:schemeClr val="accent2">
                    <a:lumMod val="50000"/>
                  </a:schemeClr>
                </a:solidFill>
                <a:latin typeface="Calibri" panose="020F0502020204030204" pitchFamily="34" charset="0"/>
                <a:cs typeface="Calibri" panose="020F0502020204030204" pitchFamily="34" charset="0"/>
              </a:rPr>
              <a:t>in, not in). It gives the result based on the variable present in specified sequence or </a:t>
            </a:r>
            <a:r>
              <a:rPr lang="en-IN" sz="2000" dirty="0" smtClean="0">
                <a:solidFill>
                  <a:schemeClr val="accent2">
                    <a:lumMod val="50000"/>
                  </a:schemeClr>
                </a:solidFill>
                <a:latin typeface="Calibri" panose="020F0502020204030204" pitchFamily="34" charset="0"/>
                <a:cs typeface="Calibri" panose="020F0502020204030204" pitchFamily="34" charset="0"/>
              </a:rPr>
              <a:t>string</a:t>
            </a:r>
            <a:endParaRPr lang="en-IN" sz="2000" dirty="0">
              <a:solidFill>
                <a:schemeClr val="accent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563364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p:cNvGrpSpPr/>
          <p:nvPr/>
        </p:nvGrpSpPr>
        <p:grpSpPr>
          <a:xfrm>
            <a:off x="76200" y="76200"/>
            <a:ext cx="3956462" cy="2514600"/>
            <a:chOff x="794033" y="2895600"/>
            <a:chExt cx="4941073" cy="3429001"/>
          </a:xfrm>
        </p:grpSpPr>
        <p:pic>
          <p:nvPicPr>
            <p:cNvPr id="3" name="Picture 2"/>
            <p:cNvPicPr>
              <a:picLocks noChangeAspect="1"/>
            </p:cNvPicPr>
            <p:nvPr/>
          </p:nvPicPr>
          <p:blipFill>
            <a:blip r:embed="rId2"/>
            <a:stretch>
              <a:fillRect/>
            </a:stretch>
          </p:blipFill>
          <p:spPr>
            <a:xfrm>
              <a:off x="1656295" y="2895600"/>
              <a:ext cx="4078811" cy="3429001"/>
            </a:xfrm>
            <a:prstGeom prst="rect">
              <a:avLst/>
            </a:prstGeom>
          </p:spPr>
        </p:pic>
        <p:grpSp>
          <p:nvGrpSpPr>
            <p:cNvPr id="38" name="Group 37"/>
            <p:cNvGrpSpPr/>
            <p:nvPr/>
          </p:nvGrpSpPr>
          <p:grpSpPr>
            <a:xfrm>
              <a:off x="4512844" y="3638550"/>
              <a:ext cx="720000" cy="1668362"/>
              <a:chOff x="4512845" y="3638550"/>
              <a:chExt cx="821155" cy="1668362"/>
            </a:xfrm>
          </p:grpSpPr>
          <p:cxnSp>
            <p:nvCxnSpPr>
              <p:cNvPr id="30" name="Straight Connector 29"/>
              <p:cNvCxnSpPr/>
              <p:nvPr/>
            </p:nvCxnSpPr>
            <p:spPr>
              <a:xfrm>
                <a:off x="4512845" y="5301344"/>
                <a:ext cx="821155"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5324475" y="3638550"/>
                <a:ext cx="0" cy="1668362"/>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4739005" y="3638550"/>
                <a:ext cx="585470" cy="0"/>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flipH="1">
              <a:off x="794033" y="4038600"/>
              <a:ext cx="1644367" cy="1744562"/>
              <a:chOff x="3458611" y="3562350"/>
              <a:chExt cx="1875389" cy="1744562"/>
            </a:xfrm>
          </p:grpSpPr>
          <p:cxnSp>
            <p:nvCxnSpPr>
              <p:cNvPr id="44" name="Straight Connector 43"/>
              <p:cNvCxnSpPr/>
              <p:nvPr/>
            </p:nvCxnSpPr>
            <p:spPr>
              <a:xfrm>
                <a:off x="4512845" y="5301344"/>
                <a:ext cx="821155"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5324475" y="3562350"/>
                <a:ext cx="0" cy="1744562"/>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3458611" y="3562350"/>
                <a:ext cx="1865864" cy="0"/>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b="1" i="1">
                <a:solidFill>
                  <a:srgbClr val="D9D021"/>
                </a:solidFill>
                <a:latin typeface="SimSun" panose="02010600030101010101" pitchFamily="2" charset="-122"/>
                <a:ea typeface="SimSun" panose="02010600030101010101" pitchFamily="2" charset="-122"/>
                <a:cs typeface="Arial" pitchFamily="34" charset="0"/>
              </a:defRPr>
            </a:lvl1pPr>
          </a:lstStyle>
          <a:p>
            <a:r>
              <a:rPr lang="en-IN" sz="5000" dirty="0" smtClean="0">
                <a:solidFill>
                  <a:srgbClr val="DFD72D"/>
                </a:solidFill>
              </a:rPr>
              <a:t>user defined function</a:t>
            </a:r>
            <a:endParaRPr lang="en-US" sz="5000" dirty="0">
              <a:solidFill>
                <a:srgbClr val="DFD72D"/>
              </a:solidFill>
            </a:endParaRPr>
          </a:p>
        </p:txBody>
      </p:sp>
    </p:spTree>
    <p:extLst>
      <p:ext uri="{BB962C8B-B14F-4D97-AF65-F5344CB8AC3E}">
        <p14:creationId xmlns:p14="http://schemas.microsoft.com/office/powerpoint/2010/main" val="1195467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70788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keyword </a:t>
            </a:r>
            <a:r>
              <a:rPr lang="en-IN" sz="2200" b="1" dirty="0">
                <a:solidFill>
                  <a:srgbClr val="FF6262"/>
                </a:solidFill>
                <a:latin typeface="Consolas" panose="020B0609020204030204" pitchFamily="49" charset="0"/>
              </a:rPr>
              <a:t>def</a:t>
            </a:r>
            <a:r>
              <a:rPr lang="en-IN" dirty="0">
                <a:latin typeface="Arial" panose="020B0604020202020204" pitchFamily="34" charset="0"/>
                <a:cs typeface="Arial" panose="020B0604020202020204" pitchFamily="34" charset="0"/>
              </a:rPr>
              <a:t> introduces a function definition. It must be followed by the function name and the parenthesized list of formal parameters.</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user define function</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228600" y="1601450"/>
            <a:ext cx="8610600" cy="1446550"/>
          </a:xfrm>
          <a:prstGeom prst="rect">
            <a:avLst/>
          </a:prstGeom>
        </p:spPr>
        <p:txBody>
          <a:bodyPr wrap="square">
            <a:spAutoFit/>
          </a:bodyPr>
          <a:lstStyle/>
          <a:p>
            <a:r>
              <a:rPr lang="en-IN" sz="2200" b="1" dirty="0">
                <a:solidFill>
                  <a:srgbClr val="FF6262"/>
                </a:solidFill>
                <a:latin typeface="Consolas" panose="020B0609020204030204" pitchFamily="49" charset="0"/>
              </a:rPr>
              <a:t>def</a:t>
            </a:r>
            <a:r>
              <a:rPr lang="en-IN" sz="2200" dirty="0">
                <a:solidFill>
                  <a:srgbClr val="F8F8F8"/>
                </a:solidFill>
                <a:latin typeface="Consolas" panose="020B0609020204030204" pitchFamily="49" charset="0"/>
              </a:rPr>
              <a:t> </a:t>
            </a:r>
            <a:r>
              <a:rPr lang="en-IN" sz="2200" dirty="0">
                <a:solidFill>
                  <a:srgbClr val="FEC758"/>
                </a:solidFill>
                <a:latin typeface="Consolas" panose="020B0609020204030204" pitchFamily="49" charset="0"/>
              </a:rPr>
              <a:t>function_name</a:t>
            </a:r>
            <a:r>
              <a:rPr lang="en-IN" sz="2200" dirty="0">
                <a:solidFill>
                  <a:schemeClr val="accent2">
                    <a:lumMod val="60000"/>
                    <a:lumOff val="40000"/>
                  </a:schemeClr>
                </a:solidFill>
                <a:latin typeface="Consolas" panose="020B0609020204030204" pitchFamily="49" charset="0"/>
              </a:rPr>
              <a:t>(</a:t>
            </a:r>
            <a:r>
              <a:rPr lang="en-IN" sz="2200" i="1" dirty="0">
                <a:solidFill>
                  <a:srgbClr val="FB9A4B"/>
                </a:solidFill>
                <a:latin typeface="Consolas" panose="020B0609020204030204" pitchFamily="49" charset="0"/>
              </a:rPr>
              <a:t>argument1</a:t>
            </a:r>
            <a:r>
              <a:rPr lang="en-IN" sz="2200" dirty="0">
                <a:solidFill>
                  <a:schemeClr val="accent2">
                    <a:lumMod val="60000"/>
                    <a:lumOff val="40000"/>
                  </a:schemeClr>
                </a:solidFill>
                <a:latin typeface="Consolas" panose="020B0609020204030204" pitchFamily="49" charset="0"/>
              </a:rPr>
              <a:t>,</a:t>
            </a:r>
            <a:r>
              <a:rPr lang="en-IN" sz="2200" dirty="0">
                <a:solidFill>
                  <a:srgbClr val="F8F8F8"/>
                </a:solidFill>
                <a:latin typeface="Consolas" panose="020B0609020204030204" pitchFamily="49" charset="0"/>
              </a:rPr>
              <a:t> </a:t>
            </a:r>
            <a:r>
              <a:rPr lang="en-IN" sz="2200" i="1" dirty="0">
                <a:solidFill>
                  <a:srgbClr val="FB9A4B"/>
                </a:solidFill>
                <a:latin typeface="Consolas" panose="020B0609020204030204" pitchFamily="49" charset="0"/>
              </a:rPr>
              <a:t>argument2</a:t>
            </a:r>
            <a:r>
              <a:rPr lang="en-IN" sz="2200" dirty="0">
                <a:solidFill>
                  <a:schemeClr val="accent2">
                    <a:lumMod val="60000"/>
                    <a:lumOff val="40000"/>
                  </a:schemeClr>
                </a:solidFill>
                <a:latin typeface="Consolas" panose="020B0609020204030204" pitchFamily="49" charset="0"/>
              </a:rPr>
              <a:t>, ...) :</a:t>
            </a:r>
          </a:p>
          <a:p>
            <a:r>
              <a:rPr lang="en-IN" sz="2200" dirty="0">
                <a:solidFill>
                  <a:schemeClr val="bg2">
                    <a:lumMod val="50000"/>
                  </a:schemeClr>
                </a:solidFill>
                <a:latin typeface="Consolas" panose="020B0609020204030204" pitchFamily="49" charset="0"/>
              </a:rPr>
              <a:t> </a:t>
            </a:r>
            <a:r>
              <a:rPr lang="en-IN" sz="2200" dirty="0" smtClean="0">
                <a:solidFill>
                  <a:schemeClr val="bg2">
                    <a:lumMod val="50000"/>
                  </a:schemeClr>
                </a:solidFill>
                <a:latin typeface="Consolas" panose="020B0609020204030204" pitchFamily="49" charset="0"/>
              </a:rPr>
              <a:t>   statement_1</a:t>
            </a:r>
            <a:endParaRPr lang="en-IN" sz="2200" dirty="0">
              <a:solidFill>
                <a:schemeClr val="bg2">
                  <a:lumMod val="50000"/>
                </a:schemeClr>
              </a:solidFill>
              <a:latin typeface="Consolas" panose="020B0609020204030204" pitchFamily="49" charset="0"/>
            </a:endParaRPr>
          </a:p>
          <a:p>
            <a:r>
              <a:rPr lang="en-IN" sz="2200" dirty="0">
                <a:solidFill>
                  <a:schemeClr val="bg2">
                    <a:lumMod val="50000"/>
                  </a:schemeClr>
                </a:solidFill>
                <a:latin typeface="Consolas" panose="020B0609020204030204" pitchFamily="49" charset="0"/>
              </a:rPr>
              <a:t> </a:t>
            </a:r>
            <a:r>
              <a:rPr lang="en-IN" sz="2200" dirty="0" smtClean="0">
                <a:solidFill>
                  <a:schemeClr val="bg2">
                    <a:lumMod val="50000"/>
                  </a:schemeClr>
                </a:solidFill>
                <a:latin typeface="Consolas" panose="020B0609020204030204" pitchFamily="49" charset="0"/>
              </a:rPr>
              <a:t>   statement_2</a:t>
            </a:r>
            <a:endParaRPr lang="en-IN" sz="2200" dirty="0">
              <a:solidFill>
                <a:schemeClr val="bg2">
                  <a:lumMod val="50000"/>
                </a:schemeClr>
              </a:solidFill>
              <a:latin typeface="Consolas" panose="020B0609020204030204" pitchFamily="49" charset="0"/>
            </a:endParaRPr>
          </a:p>
          <a:p>
            <a:r>
              <a:rPr lang="en-IN" sz="2200" dirty="0">
                <a:solidFill>
                  <a:schemeClr val="bg2">
                    <a:lumMod val="50000"/>
                  </a:schemeClr>
                </a:solidFill>
                <a:latin typeface="Consolas" panose="020B0609020204030204" pitchFamily="49" charset="0"/>
              </a:rPr>
              <a:t> </a:t>
            </a:r>
            <a:r>
              <a:rPr lang="en-IN" sz="2200" dirty="0" smtClean="0">
                <a:solidFill>
                  <a:schemeClr val="bg2">
                    <a:lumMod val="50000"/>
                  </a:schemeClr>
                </a:solidFill>
                <a:latin typeface="Consolas" panose="020B0609020204030204" pitchFamily="49" charset="0"/>
              </a:rPr>
              <a:t>   ....</a:t>
            </a:r>
            <a:endParaRPr lang="en-IN" sz="2200" b="0" dirty="0">
              <a:solidFill>
                <a:schemeClr val="bg2">
                  <a:lumMod val="50000"/>
                </a:schemeClr>
              </a:solidFill>
              <a:effectLst/>
              <a:latin typeface="Consolas" panose="020B0609020204030204" pitchFamily="49" charset="0"/>
            </a:endParaRPr>
          </a:p>
        </p:txBody>
      </p:sp>
      <p:sp>
        <p:nvSpPr>
          <p:cNvPr id="7" name="Rectangle 6"/>
          <p:cNvSpPr/>
          <p:nvPr/>
        </p:nvSpPr>
        <p:spPr>
          <a:xfrm>
            <a:off x="228600" y="3569732"/>
            <a:ext cx="4043094" cy="430887"/>
          </a:xfrm>
          <a:prstGeom prst="rect">
            <a:avLst/>
          </a:prstGeom>
        </p:spPr>
        <p:txBody>
          <a:bodyPr wrap="none">
            <a:spAutoFit/>
          </a:bodyPr>
          <a:lstStyle/>
          <a:p>
            <a:r>
              <a:rPr lang="en-IN" sz="2200" dirty="0" smtClean="0">
                <a:solidFill>
                  <a:srgbClr val="FEC758"/>
                </a:solidFill>
                <a:latin typeface="Consolas" panose="020B0609020204030204" pitchFamily="49" charset="0"/>
              </a:rPr>
              <a:t>function_name</a:t>
            </a:r>
            <a:r>
              <a:rPr lang="en-IN" sz="2200" dirty="0" smtClean="0">
                <a:solidFill>
                  <a:schemeClr val="accent1">
                    <a:lumMod val="60000"/>
                    <a:lumOff val="40000"/>
                  </a:schemeClr>
                </a:solidFill>
                <a:latin typeface="Consolas" panose="020B0609020204030204" pitchFamily="49" charset="0"/>
              </a:rPr>
              <a:t>(</a:t>
            </a:r>
            <a:r>
              <a:rPr lang="en-IN" sz="2200" i="1" dirty="0" smtClean="0">
                <a:solidFill>
                  <a:srgbClr val="FB9A4B"/>
                </a:solidFill>
                <a:latin typeface="Consolas" panose="020B0609020204030204" pitchFamily="49" charset="0"/>
              </a:rPr>
              <a:t>arg1</a:t>
            </a:r>
            <a:r>
              <a:rPr lang="en-IN" sz="2200" dirty="0">
                <a:solidFill>
                  <a:schemeClr val="accent1">
                    <a:lumMod val="60000"/>
                    <a:lumOff val="40000"/>
                  </a:schemeClr>
                </a:solidFill>
                <a:latin typeface="Consolas" panose="020B0609020204030204" pitchFamily="49" charset="0"/>
              </a:rPr>
              <a:t>,</a:t>
            </a:r>
            <a:r>
              <a:rPr lang="en-IN" dirty="0">
                <a:latin typeface="Consolas" panose="020B0609020204030204" pitchFamily="49" charset="0"/>
              </a:rPr>
              <a:t> </a:t>
            </a:r>
            <a:r>
              <a:rPr lang="en-IN" sz="2200" i="1" dirty="0">
                <a:solidFill>
                  <a:srgbClr val="FB9A4B"/>
                </a:solidFill>
                <a:latin typeface="Consolas" panose="020B0609020204030204" pitchFamily="49" charset="0"/>
              </a:rPr>
              <a:t>arg2</a:t>
            </a:r>
            <a:r>
              <a:rPr lang="en-IN" sz="2200" dirty="0">
                <a:solidFill>
                  <a:schemeClr val="accent1">
                    <a:lumMod val="60000"/>
                    <a:lumOff val="40000"/>
                  </a:schemeClr>
                </a:solidFill>
                <a:latin typeface="Consolas" panose="020B0609020204030204" pitchFamily="49" charset="0"/>
              </a:rPr>
              <a:t>)</a:t>
            </a:r>
          </a:p>
        </p:txBody>
      </p:sp>
      <p:sp>
        <p:nvSpPr>
          <p:cNvPr id="8" name="Rectangle 7"/>
          <p:cNvSpPr/>
          <p:nvPr/>
        </p:nvSpPr>
        <p:spPr>
          <a:xfrm>
            <a:off x="228600" y="3200400"/>
            <a:ext cx="1646605" cy="369332"/>
          </a:xfrm>
          <a:prstGeom prst="rect">
            <a:avLst/>
          </a:prstGeom>
        </p:spPr>
        <p:txBody>
          <a:bodyPr wrap="none">
            <a:spAutoFit/>
          </a:bodyPr>
          <a:lstStyle/>
          <a:p>
            <a:r>
              <a:rPr lang="en-IN" dirty="0">
                <a:latin typeface="Roboto"/>
              </a:rPr>
              <a:t>Call a function</a:t>
            </a:r>
            <a:endParaRPr lang="en-IN" b="0" i="0" dirty="0">
              <a:effectLst/>
              <a:latin typeface="Roboto"/>
            </a:endParaRPr>
          </a:p>
        </p:txBody>
      </p:sp>
      <p:grpSp>
        <p:nvGrpSpPr>
          <p:cNvPr id="12" name="Group 11"/>
          <p:cNvGrpSpPr/>
          <p:nvPr/>
        </p:nvGrpSpPr>
        <p:grpSpPr>
          <a:xfrm>
            <a:off x="370589" y="4470737"/>
            <a:ext cx="8402822" cy="1015663"/>
            <a:chOff x="436378" y="4419600"/>
            <a:chExt cx="8402822" cy="1015663"/>
          </a:xfrm>
        </p:grpSpPr>
        <p:sp>
          <p:nvSpPr>
            <p:cNvPr id="10" name="Rectangle 9"/>
            <p:cNvSpPr/>
            <p:nvPr/>
          </p:nvSpPr>
          <p:spPr>
            <a:xfrm>
              <a:off x="436378" y="4419600"/>
              <a:ext cx="4064865" cy="1015663"/>
            </a:xfrm>
            <a:prstGeom prst="rect">
              <a:avLst/>
            </a:prstGeom>
          </p:spPr>
          <p:txBody>
            <a:bodyPr wrap="square">
              <a:spAutoFit/>
            </a:bodyPr>
            <a:lstStyle/>
            <a:p>
              <a:r>
                <a:rPr lang="en-IN" sz="2000" dirty="0">
                  <a:solidFill>
                    <a:srgbClr val="98676A"/>
                  </a:solidFill>
                  <a:latin typeface="Consolas" panose="020B0609020204030204" pitchFamily="49" charset="0"/>
                </a:rPr>
                <a:t>def</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a:t>
              </a:r>
            </a:p>
            <a:p>
              <a:r>
                <a:rPr lang="en-IN" sz="2000" dirty="0" smtClean="0">
                  <a:solidFill>
                    <a:srgbClr val="7E602C"/>
                  </a:solidFill>
                  <a:latin typeface="Consolas" panose="020B0609020204030204" pitchFamily="49" charset="0"/>
                </a:rPr>
                <a:t>    print</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Hello World</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fn</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11" name="Rectangle 10"/>
            <p:cNvSpPr/>
            <p:nvPr/>
          </p:nvSpPr>
          <p:spPr>
            <a:xfrm>
              <a:off x="4953000" y="4419600"/>
              <a:ext cx="3886200" cy="1015663"/>
            </a:xfrm>
            <a:prstGeom prst="rect">
              <a:avLst/>
            </a:prstGeom>
          </p:spPr>
          <p:txBody>
            <a:bodyPr wrap="square">
              <a:spAutoFit/>
            </a:bodyPr>
            <a:lstStyle/>
            <a:p>
              <a:r>
                <a:rPr lang="en-IN" sz="2000" dirty="0">
                  <a:solidFill>
                    <a:srgbClr val="98676A"/>
                  </a:solidFill>
                  <a:latin typeface="Consolas" panose="020B0609020204030204" pitchFamily="49" charset="0"/>
                </a:rPr>
                <a:t>def</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 :</a:t>
              </a: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Hello World</a:t>
              </a:r>
              <a:r>
                <a:rPr lang="en-IN" sz="2000" dirty="0">
                  <a:solidFill>
                    <a:srgbClr val="D3AF86"/>
                  </a:solidFill>
                  <a:latin typeface="Consolas" panose="020B0609020204030204" pitchFamily="49" charset="0"/>
                </a:rPr>
                <a:t>"</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(fn())</a:t>
              </a:r>
              <a:endParaRPr lang="en-IN" sz="2000" b="0" dirty="0">
                <a:solidFill>
                  <a:srgbClr val="D3AF86"/>
                </a:solidFill>
                <a:effectLst/>
                <a:latin typeface="Consolas" panose="020B0609020204030204" pitchFamily="49" charset="0"/>
              </a:endParaRPr>
            </a:p>
          </p:txBody>
        </p:sp>
      </p:grpSp>
    </p:spTree>
    <p:extLst>
      <p:ext uri="{BB962C8B-B14F-4D97-AF65-F5344CB8AC3E}">
        <p14:creationId xmlns:p14="http://schemas.microsoft.com/office/powerpoint/2010/main" val="39444529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70788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keyword </a:t>
            </a:r>
            <a:r>
              <a:rPr lang="en-IN" sz="2200" b="1" dirty="0">
                <a:solidFill>
                  <a:srgbClr val="FF6262"/>
                </a:solidFill>
                <a:latin typeface="Consolas" panose="020B0609020204030204" pitchFamily="49" charset="0"/>
              </a:rPr>
              <a:t>def</a:t>
            </a:r>
            <a:r>
              <a:rPr lang="en-IN" dirty="0">
                <a:latin typeface="Arial" panose="020B0604020202020204" pitchFamily="34" charset="0"/>
                <a:cs typeface="Arial" panose="020B0604020202020204" pitchFamily="34" charset="0"/>
              </a:rPr>
              <a:t> introduces a function definition. It must be followed by the function name and the parenthesized list of formal parameters.</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default values </a:t>
            </a:r>
            <a:r>
              <a:rPr lang="en-IN" sz="3600" dirty="0" smtClean="0">
                <a:solidFill>
                  <a:schemeClr val="bg1">
                    <a:lumMod val="95000"/>
                  </a:schemeClr>
                </a:solidFill>
                <a:latin typeface="Garamond" panose="02020404030301010803" pitchFamily="18" charset="0"/>
                <a:cs typeface="Arial" panose="020B0604020202020204" pitchFamily="34" charset="0"/>
              </a:rPr>
              <a:t>&amp; return multiple values - </a:t>
            </a:r>
            <a:r>
              <a:rPr lang="en-IN" sz="3600" dirty="0">
                <a:solidFill>
                  <a:schemeClr val="bg1">
                    <a:lumMod val="95000"/>
                  </a:schemeClr>
                </a:solidFill>
                <a:latin typeface="Garamond" panose="02020404030301010803" pitchFamily="18" charset="0"/>
                <a:cs typeface="Arial" panose="020B0604020202020204" pitchFamily="34" charset="0"/>
              </a:rPr>
              <a:t>function</a:t>
            </a:r>
          </a:p>
        </p:txBody>
      </p:sp>
      <p:sp>
        <p:nvSpPr>
          <p:cNvPr id="6" name="Rectangle 5"/>
          <p:cNvSpPr/>
          <p:nvPr/>
        </p:nvSpPr>
        <p:spPr>
          <a:xfrm>
            <a:off x="228600" y="1600200"/>
            <a:ext cx="8839200" cy="1446550"/>
          </a:xfrm>
          <a:prstGeom prst="rect">
            <a:avLst/>
          </a:prstGeom>
        </p:spPr>
        <p:txBody>
          <a:bodyPr wrap="square">
            <a:spAutoFit/>
          </a:bodyPr>
          <a:lstStyle/>
          <a:p>
            <a:r>
              <a:rPr lang="en-IN" sz="2200" b="1" dirty="0">
                <a:solidFill>
                  <a:srgbClr val="FF6262"/>
                </a:solidFill>
                <a:latin typeface="Consolas" panose="020B0609020204030204" pitchFamily="49" charset="0"/>
              </a:rPr>
              <a:t>def</a:t>
            </a:r>
            <a:r>
              <a:rPr lang="en-IN" sz="2200" dirty="0">
                <a:solidFill>
                  <a:srgbClr val="F8F8F8"/>
                </a:solidFill>
                <a:latin typeface="Consolas" panose="020B0609020204030204" pitchFamily="49" charset="0"/>
              </a:rPr>
              <a:t> </a:t>
            </a:r>
            <a:r>
              <a:rPr lang="en-IN" sz="2200" dirty="0" smtClean="0">
                <a:solidFill>
                  <a:srgbClr val="FEC758"/>
                </a:solidFill>
                <a:latin typeface="Consolas" panose="020B0609020204030204" pitchFamily="49" charset="0"/>
              </a:rPr>
              <a:t>function_name</a:t>
            </a:r>
            <a:r>
              <a:rPr lang="en-IN" sz="2200" dirty="0" smtClean="0">
                <a:solidFill>
                  <a:schemeClr val="accent2">
                    <a:lumMod val="60000"/>
                    <a:lumOff val="40000"/>
                  </a:schemeClr>
                </a:solidFill>
                <a:latin typeface="Consolas" panose="020B0609020204030204" pitchFamily="49" charset="0"/>
              </a:rPr>
              <a:t>(</a:t>
            </a:r>
            <a:r>
              <a:rPr lang="en-IN" sz="2200" i="1" dirty="0" smtClean="0">
                <a:solidFill>
                  <a:srgbClr val="FB9A4B"/>
                </a:solidFill>
                <a:latin typeface="Consolas" panose="020B0609020204030204" pitchFamily="49" charset="0"/>
              </a:rPr>
              <a:t>argument1</a:t>
            </a:r>
            <a:r>
              <a:rPr lang="en-IN" sz="2200" dirty="0" smtClean="0">
                <a:solidFill>
                  <a:schemeClr val="accent5">
                    <a:lumMod val="60000"/>
                    <a:lumOff val="40000"/>
                  </a:schemeClr>
                </a:solidFill>
                <a:latin typeface="Consolas" panose="020B0609020204030204" pitchFamily="49" charset="0"/>
              </a:rPr>
              <a:t>=</a:t>
            </a:r>
            <a:r>
              <a:rPr lang="en-IN" sz="2200" dirty="0" smtClean="0">
                <a:solidFill>
                  <a:srgbClr val="994646"/>
                </a:solidFill>
                <a:latin typeface="Consolas" panose="020B0609020204030204" pitchFamily="49" charset="0"/>
              </a:rPr>
              <a:t>value</a:t>
            </a:r>
            <a:r>
              <a:rPr lang="en-IN" sz="2200" dirty="0" smtClean="0">
                <a:solidFill>
                  <a:schemeClr val="accent2">
                    <a:lumMod val="60000"/>
                    <a:lumOff val="40000"/>
                  </a:schemeClr>
                </a:solidFill>
                <a:latin typeface="Consolas" panose="020B0609020204030204" pitchFamily="49" charset="0"/>
              </a:rPr>
              <a:t>,</a:t>
            </a:r>
            <a:r>
              <a:rPr lang="en-IN" sz="2200" dirty="0" smtClean="0">
                <a:solidFill>
                  <a:srgbClr val="F8F8F8"/>
                </a:solidFill>
                <a:latin typeface="Consolas" panose="020B0609020204030204" pitchFamily="49" charset="0"/>
              </a:rPr>
              <a:t> </a:t>
            </a:r>
            <a:r>
              <a:rPr lang="en-IN" sz="2200" i="1" dirty="0" smtClean="0">
                <a:solidFill>
                  <a:srgbClr val="FB9A4B"/>
                </a:solidFill>
                <a:latin typeface="Consolas" panose="020B0609020204030204" pitchFamily="49" charset="0"/>
              </a:rPr>
              <a:t>argument2</a:t>
            </a:r>
            <a:r>
              <a:rPr lang="en-IN" sz="2200" dirty="0" smtClean="0">
                <a:solidFill>
                  <a:schemeClr val="accent5">
                    <a:lumMod val="60000"/>
                    <a:lumOff val="40000"/>
                  </a:schemeClr>
                </a:solidFill>
                <a:latin typeface="Consolas" panose="020B0609020204030204" pitchFamily="49" charset="0"/>
              </a:rPr>
              <a:t>=</a:t>
            </a:r>
            <a:r>
              <a:rPr lang="en-IN" sz="2200" dirty="0" smtClean="0">
                <a:solidFill>
                  <a:srgbClr val="994646"/>
                </a:solidFill>
                <a:latin typeface="Consolas" panose="020B0609020204030204" pitchFamily="49" charset="0"/>
              </a:rPr>
              <a:t>value</a:t>
            </a:r>
            <a:r>
              <a:rPr lang="en-IN" sz="2200" dirty="0" smtClean="0">
                <a:solidFill>
                  <a:schemeClr val="accent2">
                    <a:lumMod val="60000"/>
                    <a:lumOff val="40000"/>
                  </a:schemeClr>
                </a:solidFill>
                <a:latin typeface="Consolas" panose="020B0609020204030204" pitchFamily="49" charset="0"/>
              </a:rPr>
              <a:t>,...):</a:t>
            </a:r>
            <a:endParaRPr lang="en-IN" sz="2200" dirty="0">
              <a:solidFill>
                <a:schemeClr val="bg2">
                  <a:lumMod val="50000"/>
                </a:schemeClr>
              </a:solidFill>
              <a:latin typeface="Consolas" panose="020B0609020204030204" pitchFamily="49" charset="0"/>
            </a:endParaRPr>
          </a:p>
          <a:p>
            <a:r>
              <a:rPr lang="en-IN" sz="2200" dirty="0" smtClean="0">
                <a:solidFill>
                  <a:schemeClr val="bg2">
                    <a:lumMod val="50000"/>
                  </a:schemeClr>
                </a:solidFill>
                <a:latin typeface="Consolas" panose="020B0609020204030204" pitchFamily="49" charset="0"/>
              </a:rPr>
              <a:t>    statement_1</a:t>
            </a:r>
            <a:endParaRPr lang="en-IN" sz="2200" dirty="0">
              <a:solidFill>
                <a:schemeClr val="bg2">
                  <a:lumMod val="50000"/>
                </a:schemeClr>
              </a:solidFill>
              <a:latin typeface="Consolas" panose="020B0609020204030204" pitchFamily="49" charset="0"/>
            </a:endParaRPr>
          </a:p>
          <a:p>
            <a:r>
              <a:rPr lang="en-IN" sz="2200" dirty="0">
                <a:solidFill>
                  <a:schemeClr val="bg2">
                    <a:lumMod val="50000"/>
                  </a:schemeClr>
                </a:solidFill>
                <a:latin typeface="Consolas" panose="020B0609020204030204" pitchFamily="49" charset="0"/>
              </a:rPr>
              <a:t> </a:t>
            </a:r>
            <a:r>
              <a:rPr lang="en-IN" sz="2200" dirty="0" smtClean="0">
                <a:solidFill>
                  <a:schemeClr val="bg2">
                    <a:lumMod val="50000"/>
                  </a:schemeClr>
                </a:solidFill>
                <a:latin typeface="Consolas" panose="020B0609020204030204" pitchFamily="49" charset="0"/>
              </a:rPr>
              <a:t>   statement_2</a:t>
            </a:r>
            <a:endParaRPr lang="en-IN" sz="2200" dirty="0">
              <a:solidFill>
                <a:schemeClr val="bg2">
                  <a:lumMod val="50000"/>
                </a:schemeClr>
              </a:solidFill>
              <a:latin typeface="Consolas" panose="020B0609020204030204" pitchFamily="49" charset="0"/>
            </a:endParaRPr>
          </a:p>
          <a:p>
            <a:r>
              <a:rPr lang="en-IN" sz="2200" dirty="0">
                <a:solidFill>
                  <a:schemeClr val="bg2">
                    <a:lumMod val="50000"/>
                  </a:schemeClr>
                </a:solidFill>
                <a:latin typeface="Consolas" panose="020B0609020204030204" pitchFamily="49" charset="0"/>
              </a:rPr>
              <a:t> </a:t>
            </a:r>
            <a:r>
              <a:rPr lang="en-IN" sz="2200" dirty="0" smtClean="0">
                <a:solidFill>
                  <a:schemeClr val="bg2">
                    <a:lumMod val="50000"/>
                  </a:schemeClr>
                </a:solidFill>
                <a:latin typeface="Consolas" panose="020B0609020204030204" pitchFamily="49" charset="0"/>
              </a:rPr>
              <a:t>   ....</a:t>
            </a:r>
            <a:endParaRPr lang="en-IN" sz="2200" b="0" dirty="0">
              <a:solidFill>
                <a:schemeClr val="bg2">
                  <a:lumMod val="50000"/>
                </a:schemeClr>
              </a:solidFill>
              <a:effectLst/>
              <a:latin typeface="Consolas" panose="020B0609020204030204" pitchFamily="49" charset="0"/>
            </a:endParaRPr>
          </a:p>
        </p:txBody>
      </p:sp>
      <p:sp>
        <p:nvSpPr>
          <p:cNvPr id="9" name="Rectangle 8"/>
          <p:cNvSpPr/>
          <p:nvPr/>
        </p:nvSpPr>
        <p:spPr>
          <a:xfrm>
            <a:off x="228600" y="3276600"/>
            <a:ext cx="8686800" cy="1631216"/>
          </a:xfrm>
          <a:prstGeom prst="rect">
            <a:avLst/>
          </a:prstGeom>
        </p:spPr>
        <p:txBody>
          <a:bodyPr wrap="square">
            <a:spAutoFit/>
          </a:bodyPr>
          <a:lstStyle/>
          <a:p>
            <a:r>
              <a:rPr lang="en-IN" sz="2000" dirty="0">
                <a:solidFill>
                  <a:srgbClr val="98676A"/>
                </a:solidFill>
                <a:latin typeface="Consolas" panose="020B0609020204030204" pitchFamily="49" charset="0"/>
              </a:rPr>
              <a:t>def</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(id=</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 firstName='</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 lastName='</a:t>
            </a:r>
            <a:r>
              <a:rPr lang="en-IN" sz="2000" dirty="0" err="1">
                <a:solidFill>
                  <a:srgbClr val="889B4A"/>
                </a:solidFill>
                <a:latin typeface="Consolas" panose="020B0609020204030204" pitchFamily="49" charset="0"/>
              </a:rPr>
              <a:t>bagde</a:t>
            </a:r>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 firstName, lastName</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a</a:t>
            </a:r>
            <a:r>
              <a:rPr lang="en-IN" sz="2000" dirty="0" smtClean="0">
                <a:solidFill>
                  <a:srgbClr val="D3AF86"/>
                </a:solidFill>
                <a:latin typeface="Consolas" panose="020B0609020204030204" pitchFamily="49" charset="0"/>
              </a:rPr>
              <a:t>, b, c </a:t>
            </a:r>
            <a:r>
              <a:rPr lang="en-IN" sz="2000" dirty="0">
                <a:solidFill>
                  <a:srgbClr val="D3AF86"/>
                </a:solidFill>
                <a:latin typeface="Consolas" panose="020B0609020204030204" pitchFamily="49" charset="0"/>
              </a:rPr>
              <a:t>= fn()</a:t>
            </a:r>
          </a:p>
          <a:p>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(a, b, c</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2812516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Start Python</a:t>
            </a:r>
            <a:r>
              <a:rPr lang="en-IN" sz="3600" dirty="0">
                <a:solidFill>
                  <a:schemeClr val="bg1">
                    <a:lumMod val="95000"/>
                  </a:schemeClr>
                </a:solidFill>
                <a:latin typeface="Garamond" panose="02020404030301010803" pitchFamily="18" charset="0"/>
                <a:cs typeface="Arial" panose="020B0604020202020204" pitchFamily="34" charset="0"/>
              </a:rPr>
              <a:t> </a:t>
            </a:r>
          </a:p>
        </p:txBody>
      </p:sp>
      <p:sp>
        <p:nvSpPr>
          <p:cNvPr id="2" name="Rectangle 1"/>
          <p:cNvSpPr/>
          <p:nvPr/>
        </p:nvSpPr>
        <p:spPr>
          <a:xfrm>
            <a:off x="152400" y="1828800"/>
            <a:ext cx="3667496" cy="1938992"/>
          </a:xfrm>
          <a:prstGeom prst="rect">
            <a:avLst/>
          </a:prstGeom>
        </p:spPr>
        <p:txBody>
          <a:bodyPr wrap="square">
            <a:spAutoFit/>
          </a:bodyPr>
          <a:lstStyle/>
          <a:p>
            <a:r>
              <a:rPr lang="en-IN" sz="2000" dirty="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&lt;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True</a:t>
            </a:r>
          </a:p>
          <a:p>
            <a:r>
              <a:rPr lang="en-IN" sz="2000" dirty="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&lt;=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True </a:t>
            </a:r>
          </a:p>
          <a:p>
            <a:r>
              <a:rPr lang="en-IN" sz="2000" dirty="0" smtClean="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&gt;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False</a:t>
            </a:r>
          </a:p>
          <a:p>
            <a:r>
              <a:rPr lang="en-IN" sz="2000" dirty="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&gt;=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False</a:t>
            </a:r>
          </a:p>
          <a:p>
            <a:r>
              <a:rPr lang="en-IN" sz="2000" dirty="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False</a:t>
            </a:r>
          </a:p>
          <a:p>
            <a:r>
              <a:rPr lang="en-IN" sz="2000" dirty="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True</a:t>
            </a:r>
          </a:p>
        </p:txBody>
      </p:sp>
      <p:sp>
        <p:nvSpPr>
          <p:cNvPr id="3" name="Rectangle 2"/>
          <p:cNvSpPr/>
          <p:nvPr/>
        </p:nvSpPr>
        <p:spPr>
          <a:xfrm>
            <a:off x="4191000" y="1828800"/>
            <a:ext cx="4800600" cy="707886"/>
          </a:xfrm>
          <a:prstGeom prst="rect">
            <a:avLst/>
          </a:prstGeom>
        </p:spPr>
        <p:txBody>
          <a:bodyPr wrap="square">
            <a:spAutoFit/>
          </a:bodyPr>
          <a:lstStyle/>
          <a:p>
            <a:r>
              <a:rPr lang="en-IN" sz="2000" dirty="0">
                <a:solidFill>
                  <a:srgbClr val="D3AF86"/>
                </a:solidFill>
                <a:latin typeface="Consolas" panose="020B0609020204030204" pitchFamily="49" charset="0"/>
              </a:rPr>
              <a:t>&gt;&gt;&gt; </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&lt;</a:t>
            </a:r>
            <a:r>
              <a:rPr lang="en-IN" sz="2000" dirty="0" smtClean="0">
                <a:solidFill>
                  <a:srgbClr val="F79A32"/>
                </a:solidFill>
                <a:latin typeface="Consolas" panose="020B0609020204030204" pitchFamily="49" charset="0"/>
              </a:rPr>
              <a:t>10</a:t>
            </a:r>
            <a:r>
              <a:rPr lang="en-IN" sz="2000" dirty="0">
                <a:solidFill>
                  <a:srgbClr val="D3AF86"/>
                </a:solidFill>
                <a:latin typeface="Consolas" panose="020B0609020204030204" pitchFamily="49" charset="0"/>
              </a:rPr>
              <a:t>)</a:t>
            </a:r>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and</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True</a:t>
            </a:r>
          </a:p>
          <a:p>
            <a:r>
              <a:rPr lang="en-IN" sz="2000" dirty="0">
                <a:solidFill>
                  <a:srgbClr val="D3AF86"/>
                </a:solidFill>
                <a:latin typeface="Consolas" panose="020B0609020204030204" pitchFamily="49" charset="0"/>
              </a:rPr>
              <a:t>&gt;&gt;&gt; </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&lt;</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or</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&gt;</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True</a:t>
            </a:r>
          </a:p>
        </p:txBody>
      </p:sp>
      <p:grpSp>
        <p:nvGrpSpPr>
          <p:cNvPr id="8" name="Group 7"/>
          <p:cNvGrpSpPr/>
          <p:nvPr/>
        </p:nvGrpSpPr>
        <p:grpSpPr>
          <a:xfrm>
            <a:off x="228600" y="843854"/>
            <a:ext cx="8686800" cy="707886"/>
            <a:chOff x="228600" y="843854"/>
            <a:chExt cx="8686800" cy="707886"/>
          </a:xfrm>
        </p:grpSpPr>
        <p:sp>
          <p:nvSpPr>
            <p:cNvPr id="4" name="Rectangle 3"/>
            <p:cNvSpPr/>
            <p:nvPr/>
          </p:nvSpPr>
          <p:spPr>
            <a:xfrm>
              <a:off x="228600" y="914400"/>
              <a:ext cx="8686800" cy="523220"/>
            </a:xfrm>
            <a:prstGeom prst="rect">
              <a:avLst/>
            </a:prstGeom>
            <a:solidFill>
              <a:schemeClr val="bg1"/>
            </a:solidFill>
          </p:spPr>
          <p:txBody>
            <a:bodyPr wrap="square">
              <a:spAutoFit/>
            </a:bodyPr>
            <a:lstStyle/>
            <a:p>
              <a:r>
                <a:rPr lang="en-IN" sz="2800" dirty="0">
                  <a:latin typeface="Cambria" panose="02040503050406030204" pitchFamily="18" charset="0"/>
                  <a:cs typeface="Segoe UI Light" panose="020B0502040204020203" pitchFamily="34" charset="0"/>
                </a:rPr>
                <a:t>C:\&gt; </a:t>
              </a:r>
              <a:r>
                <a:rPr lang="en-IN" sz="2800" dirty="0" smtClean="0">
                  <a:solidFill>
                    <a:srgbClr val="884A4A"/>
                  </a:solidFill>
                  <a:latin typeface="Cambria" panose="02040503050406030204" pitchFamily="18" charset="0"/>
                  <a:cs typeface="Segoe UI Light" panose="020B0502040204020203" pitchFamily="34" charset="0"/>
                </a:rPr>
                <a:t>python</a:t>
              </a:r>
              <a:endParaRPr lang="en-IN" sz="2800" dirty="0">
                <a:solidFill>
                  <a:srgbClr val="FF0000"/>
                </a:solidFill>
                <a:latin typeface="Cambria" panose="02040503050406030204" pitchFamily="18" charset="0"/>
                <a:cs typeface="Segoe UI Light" panose="020B0502040204020203" pitchFamily="34" charset="0"/>
              </a:endParaRPr>
            </a:p>
          </p:txBody>
        </p:sp>
        <p:sp>
          <p:nvSpPr>
            <p:cNvPr id="7" name="Rectangle 6"/>
            <p:cNvSpPr/>
            <p:nvPr/>
          </p:nvSpPr>
          <p:spPr>
            <a:xfrm>
              <a:off x="2133600" y="843854"/>
              <a:ext cx="474810" cy="707886"/>
            </a:xfrm>
            <a:prstGeom prst="rect">
              <a:avLst/>
            </a:prstGeom>
          </p:spPr>
          <p:txBody>
            <a:bodyPr wrap="none">
              <a:spAutoFit/>
            </a:bodyPr>
            <a:lstStyle/>
            <a:p>
              <a:r>
                <a:rPr lang="en-IN" sz="4000" dirty="0">
                  <a:solidFill>
                    <a:srgbClr val="FF0000"/>
                  </a:solidFill>
                  <a:latin typeface="Cambria" panose="02040503050406030204" pitchFamily="18" charset="0"/>
                  <a:cs typeface="Segoe UI Light" panose="020B0502040204020203" pitchFamily="34" charset="0"/>
                </a:rPr>
                <a:t>↵</a:t>
              </a:r>
              <a:endParaRPr lang="en-IN" sz="4000" dirty="0"/>
            </a:p>
          </p:txBody>
        </p:sp>
      </p:grpSp>
    </p:spTree>
    <p:extLst>
      <p:ext uri="{BB962C8B-B14F-4D97-AF65-F5344CB8AC3E}">
        <p14:creationId xmlns:p14="http://schemas.microsoft.com/office/powerpoint/2010/main" val="18526871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70788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keyword </a:t>
            </a:r>
            <a:r>
              <a:rPr lang="en-IN" sz="2200" b="1" dirty="0">
                <a:solidFill>
                  <a:srgbClr val="FF6262"/>
                </a:solidFill>
                <a:latin typeface="Consolas" panose="020B0609020204030204" pitchFamily="49" charset="0"/>
              </a:rPr>
              <a:t>def</a:t>
            </a:r>
            <a:r>
              <a:rPr lang="en-IN" dirty="0">
                <a:latin typeface="Arial" panose="020B0604020202020204" pitchFamily="34" charset="0"/>
                <a:cs typeface="Arial" panose="020B0604020202020204" pitchFamily="34" charset="0"/>
              </a:rPr>
              <a:t> introduces a function definition. It must be followed by the function name and the parenthesized list of formal parameters.</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fn (x=b, y=a) - function</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228600" y="1601450"/>
            <a:ext cx="8610600" cy="1446550"/>
          </a:xfrm>
          <a:prstGeom prst="rect">
            <a:avLst/>
          </a:prstGeom>
        </p:spPr>
        <p:txBody>
          <a:bodyPr wrap="square">
            <a:spAutoFit/>
          </a:bodyPr>
          <a:lstStyle/>
          <a:p>
            <a:r>
              <a:rPr lang="en-IN" sz="2200" b="1" dirty="0">
                <a:solidFill>
                  <a:srgbClr val="FF6262"/>
                </a:solidFill>
                <a:latin typeface="Consolas" panose="020B0609020204030204" pitchFamily="49" charset="0"/>
              </a:rPr>
              <a:t>def</a:t>
            </a:r>
            <a:r>
              <a:rPr lang="en-IN" sz="2200" dirty="0">
                <a:solidFill>
                  <a:srgbClr val="F8F8F8"/>
                </a:solidFill>
                <a:latin typeface="Consolas" panose="020B0609020204030204" pitchFamily="49" charset="0"/>
              </a:rPr>
              <a:t> </a:t>
            </a:r>
            <a:r>
              <a:rPr lang="en-IN" sz="2200" dirty="0">
                <a:solidFill>
                  <a:srgbClr val="FEC758"/>
                </a:solidFill>
                <a:latin typeface="Consolas" panose="020B0609020204030204" pitchFamily="49" charset="0"/>
              </a:rPr>
              <a:t>function_name</a:t>
            </a:r>
            <a:r>
              <a:rPr lang="en-IN" sz="2200" dirty="0">
                <a:solidFill>
                  <a:schemeClr val="accent2">
                    <a:lumMod val="60000"/>
                    <a:lumOff val="40000"/>
                  </a:schemeClr>
                </a:solidFill>
                <a:latin typeface="Consolas" panose="020B0609020204030204" pitchFamily="49" charset="0"/>
              </a:rPr>
              <a:t>(</a:t>
            </a:r>
            <a:r>
              <a:rPr lang="en-IN" sz="2200" i="1" dirty="0">
                <a:solidFill>
                  <a:srgbClr val="FB9A4B"/>
                </a:solidFill>
                <a:latin typeface="Consolas" panose="020B0609020204030204" pitchFamily="49" charset="0"/>
              </a:rPr>
              <a:t>argument1</a:t>
            </a:r>
            <a:r>
              <a:rPr lang="en-IN" sz="2200" dirty="0">
                <a:solidFill>
                  <a:schemeClr val="accent2">
                    <a:lumMod val="60000"/>
                    <a:lumOff val="40000"/>
                  </a:schemeClr>
                </a:solidFill>
                <a:latin typeface="Consolas" panose="020B0609020204030204" pitchFamily="49" charset="0"/>
              </a:rPr>
              <a:t>,</a:t>
            </a:r>
            <a:r>
              <a:rPr lang="en-IN" sz="2200" dirty="0">
                <a:solidFill>
                  <a:srgbClr val="F8F8F8"/>
                </a:solidFill>
                <a:latin typeface="Consolas" panose="020B0609020204030204" pitchFamily="49" charset="0"/>
              </a:rPr>
              <a:t> </a:t>
            </a:r>
            <a:r>
              <a:rPr lang="en-IN" sz="2200" i="1" dirty="0">
                <a:solidFill>
                  <a:srgbClr val="FB9A4B"/>
                </a:solidFill>
                <a:latin typeface="Consolas" panose="020B0609020204030204" pitchFamily="49" charset="0"/>
              </a:rPr>
              <a:t>argument2</a:t>
            </a:r>
            <a:r>
              <a:rPr lang="en-IN" sz="2200" dirty="0">
                <a:solidFill>
                  <a:schemeClr val="accent2">
                    <a:lumMod val="60000"/>
                    <a:lumOff val="40000"/>
                  </a:schemeClr>
                </a:solidFill>
                <a:latin typeface="Consolas" panose="020B0609020204030204" pitchFamily="49" charset="0"/>
              </a:rPr>
              <a:t>, ...) :</a:t>
            </a:r>
          </a:p>
          <a:p>
            <a:r>
              <a:rPr lang="en-IN" sz="2200" dirty="0">
                <a:solidFill>
                  <a:schemeClr val="bg2">
                    <a:lumMod val="50000"/>
                  </a:schemeClr>
                </a:solidFill>
                <a:latin typeface="Consolas" panose="020B0609020204030204" pitchFamily="49" charset="0"/>
              </a:rPr>
              <a:t> </a:t>
            </a:r>
            <a:r>
              <a:rPr lang="en-IN" sz="2200" dirty="0" smtClean="0">
                <a:solidFill>
                  <a:schemeClr val="bg2">
                    <a:lumMod val="50000"/>
                  </a:schemeClr>
                </a:solidFill>
                <a:latin typeface="Consolas" panose="020B0609020204030204" pitchFamily="49" charset="0"/>
              </a:rPr>
              <a:t>   statement_1</a:t>
            </a:r>
            <a:endParaRPr lang="en-IN" sz="2200" dirty="0">
              <a:solidFill>
                <a:schemeClr val="bg2">
                  <a:lumMod val="50000"/>
                </a:schemeClr>
              </a:solidFill>
              <a:latin typeface="Consolas" panose="020B0609020204030204" pitchFamily="49" charset="0"/>
            </a:endParaRPr>
          </a:p>
          <a:p>
            <a:r>
              <a:rPr lang="en-IN" sz="2200" dirty="0">
                <a:solidFill>
                  <a:schemeClr val="bg2">
                    <a:lumMod val="50000"/>
                  </a:schemeClr>
                </a:solidFill>
                <a:latin typeface="Consolas" panose="020B0609020204030204" pitchFamily="49" charset="0"/>
              </a:rPr>
              <a:t> </a:t>
            </a:r>
            <a:r>
              <a:rPr lang="en-IN" sz="2200" dirty="0" smtClean="0">
                <a:solidFill>
                  <a:schemeClr val="bg2">
                    <a:lumMod val="50000"/>
                  </a:schemeClr>
                </a:solidFill>
                <a:latin typeface="Consolas" panose="020B0609020204030204" pitchFamily="49" charset="0"/>
              </a:rPr>
              <a:t>   statement_2</a:t>
            </a:r>
            <a:endParaRPr lang="en-IN" sz="2200" dirty="0">
              <a:solidFill>
                <a:schemeClr val="bg2">
                  <a:lumMod val="50000"/>
                </a:schemeClr>
              </a:solidFill>
              <a:latin typeface="Consolas" panose="020B0609020204030204" pitchFamily="49" charset="0"/>
            </a:endParaRPr>
          </a:p>
          <a:p>
            <a:r>
              <a:rPr lang="en-IN" sz="2200" dirty="0">
                <a:solidFill>
                  <a:schemeClr val="bg2">
                    <a:lumMod val="50000"/>
                  </a:schemeClr>
                </a:solidFill>
                <a:latin typeface="Consolas" panose="020B0609020204030204" pitchFamily="49" charset="0"/>
              </a:rPr>
              <a:t> </a:t>
            </a:r>
            <a:r>
              <a:rPr lang="en-IN" sz="2200" dirty="0" smtClean="0">
                <a:solidFill>
                  <a:schemeClr val="bg2">
                    <a:lumMod val="50000"/>
                  </a:schemeClr>
                </a:solidFill>
                <a:latin typeface="Consolas" panose="020B0609020204030204" pitchFamily="49" charset="0"/>
              </a:rPr>
              <a:t>   ....</a:t>
            </a:r>
            <a:endParaRPr lang="en-IN" sz="2200" b="0" dirty="0">
              <a:solidFill>
                <a:schemeClr val="bg2">
                  <a:lumMod val="50000"/>
                </a:schemeClr>
              </a:solidFill>
              <a:effectLst/>
              <a:latin typeface="Consolas" panose="020B0609020204030204" pitchFamily="49" charset="0"/>
            </a:endParaRPr>
          </a:p>
        </p:txBody>
      </p:sp>
      <p:sp>
        <p:nvSpPr>
          <p:cNvPr id="2" name="Rectangle 1"/>
          <p:cNvSpPr/>
          <p:nvPr/>
        </p:nvSpPr>
        <p:spPr>
          <a:xfrm>
            <a:off x="228600" y="4267200"/>
            <a:ext cx="8686800" cy="1938992"/>
          </a:xfrm>
          <a:prstGeom prst="rect">
            <a:avLst/>
          </a:prstGeom>
        </p:spPr>
        <p:txBody>
          <a:bodyPr wrap="square">
            <a:spAutoFit/>
          </a:bodyPr>
          <a:lstStyle/>
          <a:p>
            <a:r>
              <a:rPr lang="en-IN" sz="2000" dirty="0">
                <a:solidFill>
                  <a:srgbClr val="D3AF86"/>
                </a:solidFill>
                <a:latin typeface="Consolas" panose="020B0609020204030204" pitchFamily="49" charset="0"/>
              </a:rPr>
              <a:t>a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Enter first number </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b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Enter </a:t>
            </a:r>
            <a:r>
              <a:rPr lang="en-IN" sz="2000" dirty="0" smtClean="0">
                <a:solidFill>
                  <a:srgbClr val="889B4A"/>
                </a:solidFill>
                <a:latin typeface="Consolas" panose="020B0609020204030204" pitchFamily="49" charset="0"/>
              </a:rPr>
              <a:t>second </a:t>
            </a:r>
            <a:r>
              <a:rPr lang="en-IN" sz="2000" dirty="0">
                <a:solidFill>
                  <a:srgbClr val="889B4A"/>
                </a:solidFill>
                <a:latin typeface="Consolas" panose="020B0609020204030204" pitchFamily="49" charset="0"/>
              </a:rPr>
              <a:t>number </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def</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swap</a:t>
            </a:r>
            <a:r>
              <a:rPr lang="en-IN" sz="2000" dirty="0">
                <a:solidFill>
                  <a:srgbClr val="D3AF86"/>
                </a:solidFill>
                <a:latin typeface="Consolas" panose="020B0609020204030204" pitchFamily="49" charset="0"/>
              </a:rPr>
              <a:t>(a, b) :</a:t>
            </a: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 b</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(swap(</a:t>
            </a:r>
            <a:r>
              <a:rPr lang="en-IN" sz="2000" dirty="0">
                <a:solidFill>
                  <a:srgbClr val="DC3958"/>
                </a:solidFill>
                <a:latin typeface="Consolas" panose="020B0609020204030204" pitchFamily="49" charset="0"/>
              </a:rPr>
              <a:t>a</a:t>
            </a:r>
            <a:r>
              <a:rPr lang="en-IN" sz="2000" dirty="0">
                <a:solidFill>
                  <a:srgbClr val="D3AF86"/>
                </a:solidFill>
                <a:latin typeface="Consolas" panose="020B0609020204030204" pitchFamily="49" charset="0"/>
              </a:rPr>
              <a:t>=b, </a:t>
            </a:r>
            <a:r>
              <a:rPr lang="en-IN" sz="2000" dirty="0">
                <a:solidFill>
                  <a:srgbClr val="DC3958"/>
                </a:solidFill>
                <a:latin typeface="Consolas" panose="020B0609020204030204" pitchFamily="49" charset="0"/>
              </a:rPr>
              <a:t>b</a:t>
            </a:r>
            <a:r>
              <a:rPr lang="en-IN" sz="2000" dirty="0">
                <a:solidFill>
                  <a:srgbClr val="D3AF86"/>
                </a:solidFill>
                <a:latin typeface="Consolas" panose="020B0609020204030204" pitchFamily="49" charset="0"/>
              </a:rPr>
              <a:t>=a))</a:t>
            </a:r>
            <a:endParaRPr lang="en-IN" sz="2000" b="0" dirty="0">
              <a:solidFill>
                <a:srgbClr val="D3AF86"/>
              </a:solidFill>
              <a:effectLst/>
              <a:latin typeface="Consolas" panose="020B0609020204030204" pitchFamily="49" charset="0"/>
            </a:endParaRPr>
          </a:p>
        </p:txBody>
      </p:sp>
      <p:sp>
        <p:nvSpPr>
          <p:cNvPr id="7" name="Rectangle 6"/>
          <p:cNvSpPr/>
          <p:nvPr/>
        </p:nvSpPr>
        <p:spPr>
          <a:xfrm>
            <a:off x="231422" y="3569732"/>
            <a:ext cx="8607778" cy="430887"/>
          </a:xfrm>
          <a:prstGeom prst="rect">
            <a:avLst/>
          </a:prstGeom>
        </p:spPr>
        <p:txBody>
          <a:bodyPr wrap="square">
            <a:spAutoFit/>
          </a:bodyPr>
          <a:lstStyle/>
          <a:p>
            <a:r>
              <a:rPr lang="en-IN" sz="2200" dirty="0" smtClean="0">
                <a:solidFill>
                  <a:srgbClr val="FEC758"/>
                </a:solidFill>
                <a:latin typeface="Consolas" panose="020B0609020204030204" pitchFamily="49" charset="0"/>
              </a:rPr>
              <a:t>function_name</a:t>
            </a:r>
            <a:r>
              <a:rPr lang="en-IN" sz="2200" dirty="0" smtClean="0">
                <a:solidFill>
                  <a:schemeClr val="accent1">
                    <a:lumMod val="60000"/>
                    <a:lumOff val="40000"/>
                  </a:schemeClr>
                </a:solidFill>
                <a:latin typeface="Consolas" panose="020B0609020204030204" pitchFamily="49" charset="0"/>
              </a:rPr>
              <a:t>(</a:t>
            </a:r>
            <a:r>
              <a:rPr lang="en-IN" sz="2200" i="1" dirty="0" smtClean="0">
                <a:solidFill>
                  <a:srgbClr val="FB9A4B"/>
                </a:solidFill>
                <a:latin typeface="Consolas" panose="020B0609020204030204" pitchFamily="49" charset="0"/>
              </a:rPr>
              <a:t>arg1</a:t>
            </a:r>
            <a:r>
              <a:rPr lang="en-IN" sz="2200" i="1" dirty="0" smtClean="0">
                <a:solidFill>
                  <a:schemeClr val="accent5">
                    <a:lumMod val="60000"/>
                    <a:lumOff val="40000"/>
                  </a:schemeClr>
                </a:solidFill>
                <a:latin typeface="Consolas" panose="020B0609020204030204" pitchFamily="49" charset="0"/>
              </a:rPr>
              <a:t>=</a:t>
            </a:r>
            <a:r>
              <a:rPr lang="en-IN" sz="2200" dirty="0" smtClean="0">
                <a:solidFill>
                  <a:schemeClr val="accent5">
                    <a:lumMod val="75000"/>
                  </a:schemeClr>
                </a:solidFill>
                <a:latin typeface="Consolas" panose="020B0609020204030204" pitchFamily="49" charset="0"/>
              </a:rPr>
              <a:t>value1</a:t>
            </a:r>
            <a:r>
              <a:rPr lang="en-IN" sz="2200" dirty="0" smtClean="0">
                <a:solidFill>
                  <a:schemeClr val="accent1">
                    <a:lumMod val="60000"/>
                    <a:lumOff val="40000"/>
                  </a:schemeClr>
                </a:solidFill>
                <a:latin typeface="Consolas" panose="020B0609020204030204" pitchFamily="49" charset="0"/>
              </a:rPr>
              <a:t>,</a:t>
            </a:r>
            <a:r>
              <a:rPr lang="en-IN" dirty="0" smtClean="0">
                <a:latin typeface="Consolas" panose="020B0609020204030204" pitchFamily="49" charset="0"/>
              </a:rPr>
              <a:t> </a:t>
            </a:r>
            <a:r>
              <a:rPr lang="en-IN" sz="2200" i="1" dirty="0" smtClean="0">
                <a:solidFill>
                  <a:srgbClr val="FB9A4B"/>
                </a:solidFill>
                <a:latin typeface="Consolas" panose="020B0609020204030204" pitchFamily="49" charset="0"/>
              </a:rPr>
              <a:t>arg2</a:t>
            </a:r>
            <a:r>
              <a:rPr lang="en-IN" sz="2200" i="1" dirty="0" smtClean="0">
                <a:solidFill>
                  <a:schemeClr val="accent5">
                    <a:lumMod val="60000"/>
                    <a:lumOff val="40000"/>
                  </a:schemeClr>
                </a:solidFill>
                <a:latin typeface="Consolas" panose="020B0609020204030204" pitchFamily="49" charset="0"/>
              </a:rPr>
              <a:t>=</a:t>
            </a:r>
            <a:r>
              <a:rPr lang="en-IN" sz="2200" dirty="0" smtClean="0">
                <a:solidFill>
                  <a:schemeClr val="accent5">
                    <a:lumMod val="75000"/>
                  </a:schemeClr>
                </a:solidFill>
                <a:latin typeface="Consolas" panose="020B0609020204030204" pitchFamily="49" charset="0"/>
              </a:rPr>
              <a:t>value2</a:t>
            </a:r>
            <a:r>
              <a:rPr lang="en-IN" sz="2200" i="1" dirty="0" smtClean="0">
                <a:solidFill>
                  <a:srgbClr val="FB9A4B"/>
                </a:solidFill>
                <a:latin typeface="Consolas" panose="020B0609020204030204" pitchFamily="49" charset="0"/>
              </a:rPr>
              <a:t>, arg3</a:t>
            </a:r>
            <a:r>
              <a:rPr lang="en-IN" sz="2200" i="1" dirty="0" smtClean="0">
                <a:solidFill>
                  <a:schemeClr val="accent5">
                    <a:lumMod val="60000"/>
                    <a:lumOff val="40000"/>
                  </a:schemeClr>
                </a:solidFill>
                <a:latin typeface="Consolas" panose="020B0609020204030204" pitchFamily="49" charset="0"/>
              </a:rPr>
              <a:t>=</a:t>
            </a:r>
            <a:r>
              <a:rPr lang="en-IN" sz="2200" dirty="0" smtClean="0">
                <a:solidFill>
                  <a:schemeClr val="accent5">
                    <a:lumMod val="75000"/>
                  </a:schemeClr>
                </a:solidFill>
                <a:latin typeface="Consolas" panose="020B0609020204030204" pitchFamily="49" charset="0"/>
              </a:rPr>
              <a:t>value3</a:t>
            </a:r>
            <a:r>
              <a:rPr lang="en-IN" sz="2200" dirty="0" smtClean="0">
                <a:solidFill>
                  <a:schemeClr val="accent1">
                    <a:lumMod val="60000"/>
                    <a:lumOff val="40000"/>
                  </a:schemeClr>
                </a:solidFill>
                <a:latin typeface="Consolas" panose="020B0609020204030204" pitchFamily="49" charset="0"/>
              </a:rPr>
              <a:t>)</a:t>
            </a:r>
            <a:endParaRPr lang="en-IN" sz="2200" dirty="0">
              <a:solidFill>
                <a:schemeClr val="accent1">
                  <a:lumMod val="60000"/>
                  <a:lumOff val="40000"/>
                </a:schemeClr>
              </a:solidFill>
              <a:latin typeface="Consolas" panose="020B0609020204030204" pitchFamily="49" charset="0"/>
            </a:endParaRPr>
          </a:p>
        </p:txBody>
      </p:sp>
      <p:sp>
        <p:nvSpPr>
          <p:cNvPr id="8" name="Rectangle 7"/>
          <p:cNvSpPr/>
          <p:nvPr/>
        </p:nvSpPr>
        <p:spPr>
          <a:xfrm>
            <a:off x="228600" y="3200400"/>
            <a:ext cx="1646605" cy="369332"/>
          </a:xfrm>
          <a:prstGeom prst="rect">
            <a:avLst/>
          </a:prstGeom>
        </p:spPr>
        <p:txBody>
          <a:bodyPr wrap="none">
            <a:spAutoFit/>
          </a:bodyPr>
          <a:lstStyle/>
          <a:p>
            <a:r>
              <a:rPr lang="en-IN" dirty="0">
                <a:latin typeface="Roboto"/>
              </a:rPr>
              <a:t>Call a function</a:t>
            </a:r>
            <a:endParaRPr lang="en-IN" b="0" i="0" dirty="0">
              <a:effectLst/>
              <a:latin typeface="Roboto"/>
            </a:endParaRPr>
          </a:p>
        </p:txBody>
      </p:sp>
    </p:spTree>
    <p:extLst>
      <p:ext uri="{BB962C8B-B14F-4D97-AF65-F5344CB8AC3E}">
        <p14:creationId xmlns:p14="http://schemas.microsoft.com/office/powerpoint/2010/main" val="11329136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70788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keyword </a:t>
            </a:r>
            <a:r>
              <a:rPr lang="en-IN" sz="2200" b="1" dirty="0">
                <a:solidFill>
                  <a:srgbClr val="FF6262"/>
                </a:solidFill>
                <a:latin typeface="Consolas" panose="020B0609020204030204" pitchFamily="49" charset="0"/>
              </a:rPr>
              <a:t>def</a:t>
            </a:r>
            <a:r>
              <a:rPr lang="en-IN" dirty="0">
                <a:latin typeface="Arial" panose="020B0604020202020204" pitchFamily="34" charset="0"/>
                <a:cs typeface="Arial" panose="020B0604020202020204" pitchFamily="34" charset="0"/>
              </a:rPr>
              <a:t> introduces a function definition. It must be followed by the function name and the parenthesized list of formal parameters.</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 *arguments - function</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228600" y="1600200"/>
            <a:ext cx="8763000" cy="1446550"/>
          </a:xfrm>
          <a:prstGeom prst="rect">
            <a:avLst/>
          </a:prstGeom>
        </p:spPr>
        <p:txBody>
          <a:bodyPr wrap="square">
            <a:spAutoFit/>
          </a:bodyPr>
          <a:lstStyle/>
          <a:p>
            <a:r>
              <a:rPr lang="en-IN" sz="2200" b="1" dirty="0">
                <a:solidFill>
                  <a:srgbClr val="FF6262"/>
                </a:solidFill>
                <a:latin typeface="Consolas" panose="020B0609020204030204" pitchFamily="49" charset="0"/>
              </a:rPr>
              <a:t>def</a:t>
            </a:r>
            <a:r>
              <a:rPr lang="en-IN" sz="2200" dirty="0">
                <a:solidFill>
                  <a:srgbClr val="F8F8F8"/>
                </a:solidFill>
                <a:latin typeface="Consolas" panose="020B0609020204030204" pitchFamily="49" charset="0"/>
              </a:rPr>
              <a:t> </a:t>
            </a:r>
            <a:r>
              <a:rPr lang="en-IN" sz="2200" dirty="0" smtClean="0">
                <a:solidFill>
                  <a:srgbClr val="FEC758"/>
                </a:solidFill>
                <a:latin typeface="Consolas" panose="020B0609020204030204" pitchFamily="49" charset="0"/>
              </a:rPr>
              <a:t>function_name</a:t>
            </a:r>
            <a:r>
              <a:rPr lang="en-IN" sz="2200" dirty="0" smtClean="0">
                <a:solidFill>
                  <a:schemeClr val="accent2">
                    <a:lumMod val="60000"/>
                    <a:lumOff val="40000"/>
                  </a:schemeClr>
                </a:solidFill>
                <a:latin typeface="Consolas" panose="020B0609020204030204" pitchFamily="49" charset="0"/>
              </a:rPr>
              <a:t>(</a:t>
            </a:r>
            <a:r>
              <a:rPr lang="en-IN" sz="2200" i="1" dirty="0">
                <a:solidFill>
                  <a:srgbClr val="FB9A4B"/>
                </a:solidFill>
                <a:latin typeface="Consolas" panose="020B0609020204030204" pitchFamily="49" charset="0"/>
              </a:rPr>
              <a:t>*</a:t>
            </a:r>
            <a:r>
              <a:rPr lang="en-IN" sz="2200" i="1" dirty="0" smtClean="0">
                <a:solidFill>
                  <a:srgbClr val="FB9A4B"/>
                </a:solidFill>
                <a:latin typeface="Consolas" panose="020B0609020204030204" pitchFamily="49" charset="0"/>
              </a:rPr>
              <a:t>argument</a:t>
            </a:r>
            <a:r>
              <a:rPr lang="en-IN" sz="2200" dirty="0" smtClean="0">
                <a:solidFill>
                  <a:schemeClr val="accent2">
                    <a:lumMod val="60000"/>
                    <a:lumOff val="40000"/>
                  </a:schemeClr>
                </a:solidFill>
                <a:latin typeface="Consolas" panose="020B0609020204030204" pitchFamily="49" charset="0"/>
              </a:rPr>
              <a:t>) :</a:t>
            </a:r>
            <a:endParaRPr lang="en-IN" sz="2200" dirty="0">
              <a:solidFill>
                <a:schemeClr val="accent2">
                  <a:lumMod val="60000"/>
                  <a:lumOff val="40000"/>
                </a:schemeClr>
              </a:solidFill>
              <a:latin typeface="Consolas" panose="020B0609020204030204" pitchFamily="49" charset="0"/>
            </a:endParaRPr>
          </a:p>
          <a:p>
            <a:r>
              <a:rPr lang="en-IN" sz="2200" dirty="0" smtClean="0">
                <a:solidFill>
                  <a:schemeClr val="bg2">
                    <a:lumMod val="50000"/>
                  </a:schemeClr>
                </a:solidFill>
                <a:latin typeface="Consolas" panose="020B0609020204030204" pitchFamily="49" charset="0"/>
              </a:rPr>
              <a:t>    statement_1</a:t>
            </a:r>
            <a:endParaRPr lang="en-IN" sz="2200" dirty="0">
              <a:solidFill>
                <a:schemeClr val="bg2">
                  <a:lumMod val="50000"/>
                </a:schemeClr>
              </a:solidFill>
              <a:latin typeface="Consolas" panose="020B0609020204030204" pitchFamily="49" charset="0"/>
            </a:endParaRPr>
          </a:p>
          <a:p>
            <a:r>
              <a:rPr lang="en-IN" sz="2200" dirty="0">
                <a:solidFill>
                  <a:schemeClr val="bg2">
                    <a:lumMod val="50000"/>
                  </a:schemeClr>
                </a:solidFill>
                <a:latin typeface="Consolas" panose="020B0609020204030204" pitchFamily="49" charset="0"/>
              </a:rPr>
              <a:t> </a:t>
            </a:r>
            <a:r>
              <a:rPr lang="en-IN" sz="2200" dirty="0" smtClean="0">
                <a:solidFill>
                  <a:schemeClr val="bg2">
                    <a:lumMod val="50000"/>
                  </a:schemeClr>
                </a:solidFill>
                <a:latin typeface="Consolas" panose="020B0609020204030204" pitchFamily="49" charset="0"/>
              </a:rPr>
              <a:t>   statement_2</a:t>
            </a:r>
            <a:endParaRPr lang="en-IN" sz="2200" dirty="0">
              <a:solidFill>
                <a:schemeClr val="bg2">
                  <a:lumMod val="50000"/>
                </a:schemeClr>
              </a:solidFill>
              <a:latin typeface="Consolas" panose="020B0609020204030204" pitchFamily="49" charset="0"/>
            </a:endParaRPr>
          </a:p>
          <a:p>
            <a:r>
              <a:rPr lang="en-IN" sz="2200" dirty="0">
                <a:solidFill>
                  <a:schemeClr val="bg2">
                    <a:lumMod val="50000"/>
                  </a:schemeClr>
                </a:solidFill>
                <a:latin typeface="Consolas" panose="020B0609020204030204" pitchFamily="49" charset="0"/>
              </a:rPr>
              <a:t> </a:t>
            </a:r>
            <a:r>
              <a:rPr lang="en-IN" sz="2200" dirty="0" smtClean="0">
                <a:solidFill>
                  <a:schemeClr val="bg2">
                    <a:lumMod val="50000"/>
                  </a:schemeClr>
                </a:solidFill>
                <a:latin typeface="Consolas" panose="020B0609020204030204" pitchFamily="49" charset="0"/>
              </a:rPr>
              <a:t>   ....</a:t>
            </a:r>
            <a:endParaRPr lang="en-IN" sz="2200" b="0" dirty="0">
              <a:solidFill>
                <a:schemeClr val="bg2">
                  <a:lumMod val="50000"/>
                </a:schemeClr>
              </a:solidFill>
              <a:effectLst/>
              <a:latin typeface="Consolas" panose="020B0609020204030204" pitchFamily="49" charset="0"/>
            </a:endParaRPr>
          </a:p>
        </p:txBody>
      </p:sp>
      <p:sp>
        <p:nvSpPr>
          <p:cNvPr id="2" name="Rectangle 1"/>
          <p:cNvSpPr/>
          <p:nvPr/>
        </p:nvSpPr>
        <p:spPr>
          <a:xfrm>
            <a:off x="228600" y="3276600"/>
            <a:ext cx="8686800" cy="1631216"/>
          </a:xfrm>
          <a:prstGeom prst="rect">
            <a:avLst/>
          </a:prstGeom>
        </p:spPr>
        <p:txBody>
          <a:bodyPr wrap="square">
            <a:spAutoFit/>
          </a:bodyPr>
          <a:lstStyle/>
          <a:p>
            <a:r>
              <a:rPr lang="en-IN" sz="2000" dirty="0">
                <a:solidFill>
                  <a:srgbClr val="98676A"/>
                </a:solidFill>
                <a:latin typeface="Consolas" panose="020B0609020204030204" pitchFamily="49" charset="0"/>
              </a:rPr>
              <a:t>def</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(*parameters) :</a:t>
            </a:r>
          </a:p>
          <a:p>
            <a:r>
              <a:rPr lang="en-IN" sz="2000" dirty="0">
                <a:solidFill>
                  <a:srgbClr val="98676A"/>
                </a:solidFill>
                <a:latin typeface="Consolas" panose="020B0609020204030204" pitchFamily="49" charset="0"/>
              </a:rPr>
              <a:t> </a:t>
            </a:r>
            <a:r>
              <a:rPr lang="en-IN" sz="2000" dirty="0" smtClean="0">
                <a:solidFill>
                  <a:srgbClr val="98676A"/>
                </a:solidFill>
                <a:latin typeface="Consolas" panose="020B0609020204030204" pitchFamily="49" charset="0"/>
              </a:rPr>
              <a:t>   for</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x in </a:t>
            </a:r>
            <a:r>
              <a:rPr lang="en-IN" sz="2000" dirty="0" smtClean="0">
                <a:solidFill>
                  <a:srgbClr val="D3AF86"/>
                </a:solidFill>
                <a:latin typeface="Consolas" panose="020B0609020204030204" pitchFamily="49" charset="0"/>
              </a:rPr>
              <a:t>parameters :</a:t>
            </a:r>
            <a:endParaRPr lang="en-IN" sz="2000" dirty="0">
              <a:solidFill>
                <a:srgbClr val="D3AF86"/>
              </a:solidFill>
              <a:latin typeface="Consolas" panose="020B0609020204030204" pitchFamily="49" charset="0"/>
            </a:endParaRPr>
          </a:p>
          <a:p>
            <a:r>
              <a:rPr lang="en-IN" sz="2000" dirty="0" smtClean="0">
                <a:solidFill>
                  <a:srgbClr val="7E602C"/>
                </a:solidFill>
                <a:latin typeface="Consolas" panose="020B0609020204030204" pitchFamily="49" charset="0"/>
              </a:rPr>
              <a:t>        print</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(x)</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smtClean="0">
                <a:solidFill>
                  <a:srgbClr val="D3AF86"/>
                </a:solidFill>
                <a:latin typeface="Consolas" panose="020B0609020204030204" pitchFamily="49" charset="0"/>
              </a:rPr>
              <a:t>fn(</a:t>
            </a:r>
            <a:r>
              <a:rPr lang="en-IN" sz="2000" dirty="0" smtClean="0">
                <a:solidFill>
                  <a:srgbClr val="F79A32"/>
                </a:solidFill>
                <a:latin typeface="Consolas" panose="020B0609020204030204" pitchFamily="49" charset="0"/>
              </a:rPr>
              <a:t>1</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2</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3</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5214226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1107996"/>
          </a:xfrm>
          <a:prstGeom prst="rect">
            <a:avLst/>
          </a:prstGeom>
        </p:spPr>
        <p:txBody>
          <a:bodyPr wrap="square">
            <a:spAutoFit/>
          </a:bodyPr>
          <a:lstStyle/>
          <a:p>
            <a:r>
              <a:rPr lang="en-IN" dirty="0">
                <a:latin typeface="Arial" panose="020B0604020202020204" pitchFamily="34" charset="0"/>
                <a:cs typeface="Arial" panose="020B0604020202020204" pitchFamily="34" charset="0"/>
              </a:rPr>
              <a:t>While normal functions are defined using the </a:t>
            </a:r>
            <a:r>
              <a:rPr lang="en-IN" sz="2200" b="1" dirty="0">
                <a:solidFill>
                  <a:srgbClr val="FF6262"/>
                </a:solidFill>
                <a:latin typeface="Consolas" panose="020B0609020204030204" pitchFamily="49" charset="0"/>
              </a:rPr>
              <a:t>def</a:t>
            </a:r>
            <a:r>
              <a:rPr lang="en-IN" dirty="0">
                <a:latin typeface="Arial" panose="020B0604020202020204" pitchFamily="34" charset="0"/>
                <a:cs typeface="Arial" panose="020B0604020202020204" pitchFamily="34" charset="0"/>
              </a:rPr>
              <a:t> keyword, in Python anonymous functions are defined using the </a:t>
            </a:r>
            <a:r>
              <a:rPr lang="en-IN" sz="2200" b="1" dirty="0">
                <a:solidFill>
                  <a:srgbClr val="FF6262"/>
                </a:solidFill>
                <a:latin typeface="Consolas" panose="020B0609020204030204" pitchFamily="49" charset="0"/>
              </a:rPr>
              <a:t>lambda</a:t>
            </a:r>
            <a:r>
              <a:rPr lang="en-IN" dirty="0">
                <a:latin typeface="Arial" panose="020B0604020202020204" pitchFamily="34" charset="0"/>
                <a:cs typeface="Arial" panose="020B0604020202020204" pitchFamily="34" charset="0"/>
              </a:rPr>
              <a:t> keyword. Hence, anonymous functions are also called </a:t>
            </a:r>
            <a:r>
              <a:rPr lang="en-IN" sz="2200" b="1" dirty="0">
                <a:solidFill>
                  <a:srgbClr val="FF6262"/>
                </a:solidFill>
                <a:latin typeface="Consolas" panose="020B0609020204030204" pitchFamily="49" charset="0"/>
              </a:rPr>
              <a:t>lambda</a:t>
            </a:r>
            <a:r>
              <a:rPr lang="en-IN" dirty="0">
                <a:latin typeface="Arial" panose="020B0604020202020204" pitchFamily="34" charset="0"/>
                <a:cs typeface="Arial" panose="020B0604020202020204" pitchFamily="34" charset="0"/>
              </a:rPr>
              <a:t> functions.</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lambda function</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3" name="Rectangle 2"/>
          <p:cNvSpPr/>
          <p:nvPr/>
        </p:nvSpPr>
        <p:spPr>
          <a:xfrm>
            <a:off x="228600" y="2007513"/>
            <a:ext cx="4538422" cy="430887"/>
          </a:xfrm>
          <a:prstGeom prst="rect">
            <a:avLst/>
          </a:prstGeom>
        </p:spPr>
        <p:txBody>
          <a:bodyPr wrap="none">
            <a:spAutoFit/>
          </a:bodyPr>
          <a:lstStyle/>
          <a:p>
            <a:r>
              <a:rPr lang="en-IN" sz="2200" dirty="0">
                <a:solidFill>
                  <a:srgbClr val="98676A"/>
                </a:solidFill>
                <a:latin typeface="Consolas" panose="020B0609020204030204" pitchFamily="49" charset="0"/>
              </a:rPr>
              <a:t>lambda</a:t>
            </a:r>
            <a:r>
              <a:rPr lang="en-IN" sz="2200" dirty="0">
                <a:solidFill>
                  <a:srgbClr val="D3AF86"/>
                </a:solidFill>
                <a:latin typeface="Consolas" panose="020B0609020204030204" pitchFamily="49" charset="0"/>
              </a:rPr>
              <a:t> arguments: expression</a:t>
            </a:r>
            <a:endParaRPr lang="en-IN" sz="2200" b="0" dirty="0">
              <a:solidFill>
                <a:srgbClr val="D3AF86"/>
              </a:solidFill>
              <a:effectLst/>
              <a:latin typeface="Consolas" panose="020B0609020204030204" pitchFamily="49" charset="0"/>
            </a:endParaRPr>
          </a:p>
        </p:txBody>
      </p:sp>
      <p:sp>
        <p:nvSpPr>
          <p:cNvPr id="7" name="Rectangle 6"/>
          <p:cNvSpPr/>
          <p:nvPr/>
        </p:nvSpPr>
        <p:spPr>
          <a:xfrm>
            <a:off x="92528" y="-61555"/>
            <a:ext cx="4810566" cy="707886"/>
          </a:xfrm>
          <a:prstGeom prst="rect">
            <a:avLst/>
          </a:prstGeom>
        </p:spPr>
        <p:txBody>
          <a:bodyPr wrap="square">
            <a:spAutoFit/>
          </a:bodyPr>
          <a:lstStyle/>
          <a:p>
            <a:r>
              <a:rPr lang="en-IN" sz="2000" dirty="0">
                <a:solidFill>
                  <a:srgbClr val="FFFF00"/>
                </a:solidFill>
                <a:latin typeface="Open Sans"/>
              </a:rPr>
              <a:t>Lambda functions can have any number of arguments but only one expression. </a:t>
            </a:r>
            <a:endParaRPr lang="en-IN" sz="2000" dirty="0">
              <a:solidFill>
                <a:srgbClr val="FFFF00"/>
              </a:solidFill>
            </a:endParaRPr>
          </a:p>
        </p:txBody>
      </p:sp>
      <p:sp>
        <p:nvSpPr>
          <p:cNvPr id="8" name="Rectangle 7"/>
          <p:cNvSpPr/>
          <p:nvPr/>
        </p:nvSpPr>
        <p:spPr>
          <a:xfrm>
            <a:off x="228600" y="2722759"/>
            <a:ext cx="5186035" cy="400110"/>
          </a:xfrm>
          <a:prstGeom prst="rect">
            <a:avLst/>
          </a:prstGeom>
        </p:spPr>
        <p:txBody>
          <a:bodyPr wrap="none">
            <a:spAutoFit/>
          </a:bodyPr>
          <a:lstStyle/>
          <a:p>
            <a:pPr marL="342900" indent="-342900">
              <a:buFont typeface="Arial" panose="020B0604020202020204" pitchFamily="34" charset="0"/>
              <a:buChar char="•"/>
            </a:pPr>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a:t>
            </a:r>
            <a:r>
              <a:rPr lang="en-IN" sz="2000" dirty="0">
                <a:solidFill>
                  <a:srgbClr val="98676A"/>
                </a:solidFill>
                <a:latin typeface="Consolas" panose="020B0609020204030204" pitchFamily="49" charset="0"/>
              </a:rPr>
              <a:t>lambda</a:t>
            </a:r>
            <a:r>
              <a:rPr lang="en-IN" sz="2000" dirty="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hello world</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9" name="Rectangle 8"/>
          <p:cNvSpPr/>
          <p:nvPr/>
        </p:nvSpPr>
        <p:spPr>
          <a:xfrm>
            <a:off x="228600" y="3429000"/>
            <a:ext cx="8686800" cy="1015663"/>
          </a:xfrm>
          <a:prstGeom prst="rect">
            <a:avLst/>
          </a:prstGeom>
        </p:spPr>
        <p:txBody>
          <a:bodyPr wrap="square">
            <a:spAutoFit/>
          </a:bodyPr>
          <a:lstStyle/>
          <a:p>
            <a:pPr marL="342900" indent="-342900">
              <a:buFont typeface="Arial" panose="020B0604020202020204" pitchFamily="34" charset="0"/>
              <a:buChar char="•"/>
            </a:pPr>
            <a:r>
              <a:rPr lang="en-IN" sz="2000" dirty="0">
                <a:solidFill>
                  <a:srgbClr val="D3AF86"/>
                </a:solidFill>
                <a:latin typeface="Consolas" panose="020B0609020204030204" pitchFamily="49" charset="0"/>
              </a:rPr>
              <a:t>a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Enter firstName </a:t>
            </a:r>
            <a:r>
              <a:rPr lang="en-IN" sz="2000" dirty="0">
                <a:solidFill>
                  <a:srgbClr val="D3AF86"/>
                </a:solidFill>
                <a:latin typeface="Consolas" panose="020B0609020204030204" pitchFamily="49" charset="0"/>
              </a:rPr>
              <a:t>")</a:t>
            </a:r>
          </a:p>
          <a:p>
            <a:pPr marL="358775"/>
            <a:r>
              <a:rPr lang="en-IN" sz="2000" dirty="0" smtClean="0">
                <a:solidFill>
                  <a:srgbClr val="D3AF86"/>
                </a:solidFill>
                <a:latin typeface="Consolas" panose="020B0609020204030204" pitchFamily="49" charset="0"/>
              </a:rPr>
              <a:t>b </a:t>
            </a:r>
            <a:r>
              <a:rPr lang="en-IN" sz="2000" dirty="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Enter lastName </a:t>
            </a:r>
            <a:r>
              <a:rPr lang="en-IN" sz="2000" dirty="0" smtClean="0">
                <a:solidFill>
                  <a:srgbClr val="D3AF86"/>
                </a:solidFill>
                <a:latin typeface="Consolas" panose="020B0609020204030204" pitchFamily="49" charset="0"/>
              </a:rPr>
              <a:t>")</a:t>
            </a:r>
          </a:p>
          <a:p>
            <a:pPr marL="358775"/>
            <a:r>
              <a:rPr lang="pt-BR" sz="2000" dirty="0" smtClean="0">
                <a:solidFill>
                  <a:srgbClr val="7E602C"/>
                </a:solidFill>
                <a:latin typeface="Consolas" panose="020B0609020204030204" pitchFamily="49" charset="0"/>
              </a:rPr>
              <a:t>print</a:t>
            </a:r>
            <a:r>
              <a:rPr lang="pt-BR" sz="2000" dirty="0">
                <a:solidFill>
                  <a:srgbClr val="D3AF86"/>
                </a:solidFill>
                <a:latin typeface="Consolas" panose="020B0609020204030204" pitchFamily="49" charset="0"/>
              </a:rPr>
              <a:t>((</a:t>
            </a:r>
            <a:r>
              <a:rPr lang="pt-BR" sz="2000" dirty="0">
                <a:solidFill>
                  <a:srgbClr val="98676A"/>
                </a:solidFill>
                <a:latin typeface="Consolas" panose="020B0609020204030204" pitchFamily="49" charset="0"/>
              </a:rPr>
              <a:t>lambda</a:t>
            </a:r>
            <a:r>
              <a:rPr lang="pt-BR" sz="2000" dirty="0">
                <a:solidFill>
                  <a:srgbClr val="D3AF86"/>
                </a:solidFill>
                <a:latin typeface="Consolas" panose="020B0609020204030204" pitchFamily="49" charset="0"/>
              </a:rPr>
              <a:t> a, b: a + "</a:t>
            </a:r>
            <a:r>
              <a:rPr lang="pt-BR" sz="2000" dirty="0">
                <a:solidFill>
                  <a:srgbClr val="889B4A"/>
                </a:solidFill>
                <a:latin typeface="Consolas" panose="020B0609020204030204" pitchFamily="49" charset="0"/>
              </a:rPr>
              <a:t> </a:t>
            </a:r>
            <a:r>
              <a:rPr lang="pt-BR" sz="2000" dirty="0">
                <a:solidFill>
                  <a:srgbClr val="D3AF86"/>
                </a:solidFill>
                <a:latin typeface="Consolas" panose="020B0609020204030204" pitchFamily="49" charset="0"/>
              </a:rPr>
              <a:t>" + b)(a, b))</a:t>
            </a:r>
            <a:endParaRPr lang="pt-BR" sz="2000" b="0" dirty="0">
              <a:solidFill>
                <a:srgbClr val="D3AF86"/>
              </a:solidFill>
              <a:effectLst/>
              <a:latin typeface="Consolas" panose="020B0609020204030204" pitchFamily="49" charset="0"/>
            </a:endParaRPr>
          </a:p>
        </p:txBody>
      </p:sp>
      <p:sp>
        <p:nvSpPr>
          <p:cNvPr id="11" name="Rectangle 10"/>
          <p:cNvSpPr/>
          <p:nvPr/>
        </p:nvSpPr>
        <p:spPr>
          <a:xfrm>
            <a:off x="228600" y="4702314"/>
            <a:ext cx="4572000" cy="707886"/>
          </a:xfrm>
          <a:prstGeom prst="rect">
            <a:avLst/>
          </a:prstGeom>
        </p:spPr>
        <p:txBody>
          <a:bodyPr>
            <a:spAutoFit/>
          </a:bodyPr>
          <a:lstStyle/>
          <a:p>
            <a:pPr marL="342900" indent="-342900">
              <a:buFont typeface="Arial" panose="020B0604020202020204" pitchFamily="34" charset="0"/>
              <a:buChar char="•"/>
            </a:pPr>
            <a:r>
              <a:rPr lang="en-IN" sz="2000" dirty="0">
                <a:solidFill>
                  <a:srgbClr val="D3AF86"/>
                </a:solidFill>
                <a:latin typeface="Consolas" panose="020B0609020204030204" pitchFamily="49" charset="0"/>
              </a:rPr>
              <a:t>x = </a:t>
            </a:r>
            <a:r>
              <a:rPr lang="en-IN" sz="2000" dirty="0">
                <a:solidFill>
                  <a:srgbClr val="98676A"/>
                </a:solidFill>
                <a:latin typeface="Consolas" panose="020B0609020204030204" pitchFamily="49" charset="0"/>
              </a:rPr>
              <a:t>lambda</a:t>
            </a:r>
            <a:r>
              <a:rPr lang="en-IN" sz="2000" dirty="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Hello </a:t>
            </a:r>
            <a:r>
              <a:rPr lang="en-IN" sz="2000" dirty="0" smtClean="0">
                <a:solidFill>
                  <a:srgbClr val="889B4A"/>
                </a:solidFill>
                <a:latin typeface="Consolas" panose="020B0609020204030204" pitchFamily="49" charset="0"/>
              </a:rPr>
              <a:t>World</a:t>
            </a:r>
            <a:r>
              <a:rPr lang="en-IN" sz="2000" dirty="0" smtClean="0">
                <a:solidFill>
                  <a:srgbClr val="D3AF86"/>
                </a:solidFill>
                <a:latin typeface="Consolas" panose="020B0609020204030204" pitchFamily="49" charset="0"/>
              </a:rPr>
              <a:t>"</a:t>
            </a:r>
          </a:p>
          <a:p>
            <a:pPr marL="358775"/>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(x</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2710639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1107996"/>
          </a:xfrm>
          <a:prstGeom prst="rect">
            <a:avLst/>
          </a:prstGeom>
        </p:spPr>
        <p:txBody>
          <a:bodyPr wrap="square">
            <a:spAutoFit/>
          </a:bodyPr>
          <a:lstStyle/>
          <a:p>
            <a:r>
              <a:rPr lang="en-IN" dirty="0">
                <a:latin typeface="Arial" panose="020B0604020202020204" pitchFamily="34" charset="0"/>
                <a:cs typeface="Arial" panose="020B0604020202020204" pitchFamily="34" charset="0"/>
              </a:rPr>
              <a:t>While normal functions are defined using the </a:t>
            </a:r>
            <a:r>
              <a:rPr lang="en-IN" sz="2200" b="1" dirty="0">
                <a:solidFill>
                  <a:srgbClr val="FF6262"/>
                </a:solidFill>
                <a:latin typeface="Consolas" panose="020B0609020204030204" pitchFamily="49" charset="0"/>
              </a:rPr>
              <a:t>def</a:t>
            </a:r>
            <a:r>
              <a:rPr lang="en-IN" dirty="0">
                <a:latin typeface="Arial" panose="020B0604020202020204" pitchFamily="34" charset="0"/>
                <a:cs typeface="Arial" panose="020B0604020202020204" pitchFamily="34" charset="0"/>
              </a:rPr>
              <a:t> keyword, in Python anonymous functions are defined using the </a:t>
            </a:r>
            <a:r>
              <a:rPr lang="en-IN" sz="2200" b="1" dirty="0">
                <a:solidFill>
                  <a:srgbClr val="FF6262"/>
                </a:solidFill>
                <a:latin typeface="Consolas" panose="020B0609020204030204" pitchFamily="49" charset="0"/>
              </a:rPr>
              <a:t>lambda</a:t>
            </a:r>
            <a:r>
              <a:rPr lang="en-IN" dirty="0">
                <a:latin typeface="Arial" panose="020B0604020202020204" pitchFamily="34" charset="0"/>
                <a:cs typeface="Arial" panose="020B0604020202020204" pitchFamily="34" charset="0"/>
              </a:rPr>
              <a:t> keyword. Hence, anonymous functions are also called </a:t>
            </a:r>
            <a:r>
              <a:rPr lang="en-IN" sz="2200" b="1" dirty="0">
                <a:solidFill>
                  <a:srgbClr val="FF6262"/>
                </a:solidFill>
                <a:latin typeface="Consolas" panose="020B0609020204030204" pitchFamily="49" charset="0"/>
              </a:rPr>
              <a:t>lambda</a:t>
            </a:r>
            <a:r>
              <a:rPr lang="en-IN" dirty="0">
                <a:latin typeface="Arial" panose="020B0604020202020204" pitchFamily="34" charset="0"/>
                <a:cs typeface="Arial" panose="020B0604020202020204" pitchFamily="34" charset="0"/>
              </a:rPr>
              <a:t> functions.</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lambda function</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3" name="Rectangle 2"/>
          <p:cNvSpPr/>
          <p:nvPr/>
        </p:nvSpPr>
        <p:spPr>
          <a:xfrm>
            <a:off x="228600" y="2007513"/>
            <a:ext cx="4538422" cy="430887"/>
          </a:xfrm>
          <a:prstGeom prst="rect">
            <a:avLst/>
          </a:prstGeom>
        </p:spPr>
        <p:txBody>
          <a:bodyPr wrap="none">
            <a:spAutoFit/>
          </a:bodyPr>
          <a:lstStyle/>
          <a:p>
            <a:r>
              <a:rPr lang="en-IN" sz="2200" dirty="0">
                <a:solidFill>
                  <a:srgbClr val="98676A"/>
                </a:solidFill>
                <a:latin typeface="Consolas" panose="020B0609020204030204" pitchFamily="49" charset="0"/>
              </a:rPr>
              <a:t>lambda</a:t>
            </a:r>
            <a:r>
              <a:rPr lang="en-IN" sz="2200" dirty="0">
                <a:solidFill>
                  <a:srgbClr val="D3AF86"/>
                </a:solidFill>
                <a:latin typeface="Consolas" panose="020B0609020204030204" pitchFamily="49" charset="0"/>
              </a:rPr>
              <a:t> arguments: expression</a:t>
            </a:r>
            <a:endParaRPr lang="en-IN" sz="2200" b="0" dirty="0">
              <a:solidFill>
                <a:srgbClr val="D3AF86"/>
              </a:solidFill>
              <a:effectLst/>
              <a:latin typeface="Consolas" panose="020B0609020204030204" pitchFamily="49" charset="0"/>
            </a:endParaRPr>
          </a:p>
        </p:txBody>
      </p:sp>
      <p:sp>
        <p:nvSpPr>
          <p:cNvPr id="7" name="Rectangle 6"/>
          <p:cNvSpPr/>
          <p:nvPr/>
        </p:nvSpPr>
        <p:spPr>
          <a:xfrm>
            <a:off x="92528" y="-61555"/>
            <a:ext cx="4810566" cy="707886"/>
          </a:xfrm>
          <a:prstGeom prst="rect">
            <a:avLst/>
          </a:prstGeom>
        </p:spPr>
        <p:txBody>
          <a:bodyPr wrap="square">
            <a:spAutoFit/>
          </a:bodyPr>
          <a:lstStyle/>
          <a:p>
            <a:r>
              <a:rPr lang="en-IN" sz="2000" dirty="0">
                <a:solidFill>
                  <a:srgbClr val="FFFF00"/>
                </a:solidFill>
                <a:latin typeface="Open Sans"/>
              </a:rPr>
              <a:t>Lambda functions can have any number of arguments but only one expression. </a:t>
            </a:r>
            <a:endParaRPr lang="en-IN" sz="2000" dirty="0">
              <a:solidFill>
                <a:srgbClr val="FFFF00"/>
              </a:solidFill>
            </a:endParaRPr>
          </a:p>
        </p:txBody>
      </p:sp>
      <p:sp>
        <p:nvSpPr>
          <p:cNvPr id="12" name="Rectangle 11"/>
          <p:cNvSpPr/>
          <p:nvPr/>
        </p:nvSpPr>
        <p:spPr>
          <a:xfrm>
            <a:off x="228600" y="2630031"/>
            <a:ext cx="8686800" cy="2246769"/>
          </a:xfrm>
          <a:prstGeom prst="rect">
            <a:avLst/>
          </a:prstGeom>
        </p:spPr>
        <p:txBody>
          <a:bodyPr wrap="square">
            <a:spAutoFit/>
          </a:bodyPr>
          <a:lstStyle/>
          <a:p>
            <a:r>
              <a:rPr lang="en-IN" sz="2000" dirty="0">
                <a:solidFill>
                  <a:srgbClr val="D3AF86"/>
                </a:solidFill>
                <a:latin typeface="Consolas" panose="020B0609020204030204" pitchFamily="49" charset="0"/>
              </a:rPr>
              <a:t>firstName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Enter firstName </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lastName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Enter lastName </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fullName = </a:t>
            </a:r>
            <a:r>
              <a:rPr lang="en-IN" sz="2000" dirty="0">
                <a:solidFill>
                  <a:srgbClr val="98676A"/>
                </a:solidFill>
                <a:latin typeface="Consolas" panose="020B0609020204030204" pitchFamily="49" charset="0"/>
              </a:rPr>
              <a:t>lambda</a:t>
            </a:r>
            <a:r>
              <a:rPr lang="en-IN" sz="2000" dirty="0">
                <a:solidFill>
                  <a:srgbClr val="D3AF86"/>
                </a:solidFill>
                <a:latin typeface="Consolas" panose="020B0609020204030204" pitchFamily="49" charset="0"/>
              </a:rPr>
              <a:t> a, b: a + "</a:t>
            </a:r>
            <a:r>
              <a:rPr lang="en-IN" sz="2000" dirty="0">
                <a:solidFill>
                  <a:srgbClr val="889B4A"/>
                </a:solidFill>
                <a:latin typeface="Consolas" panose="020B0609020204030204" pitchFamily="49" charset="0"/>
              </a:rPr>
              <a:t> </a:t>
            </a:r>
            <a:r>
              <a:rPr lang="en-IN" sz="2000" dirty="0">
                <a:solidFill>
                  <a:srgbClr val="D3AF86"/>
                </a:solidFill>
                <a:latin typeface="Consolas" panose="020B0609020204030204" pitchFamily="49" charset="0"/>
              </a:rPr>
              <a:t>" + b</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fName = fullName(</a:t>
            </a:r>
            <a:r>
              <a:rPr lang="en-IN" sz="2000" dirty="0">
                <a:solidFill>
                  <a:srgbClr val="DC3958"/>
                </a:solidFill>
                <a:latin typeface="Consolas" panose="020B0609020204030204" pitchFamily="49" charset="0"/>
              </a:rPr>
              <a:t>a</a:t>
            </a:r>
            <a:r>
              <a:rPr lang="en-IN" sz="2000" dirty="0">
                <a:solidFill>
                  <a:srgbClr val="D3AF86"/>
                </a:solidFill>
                <a:latin typeface="Consolas" panose="020B0609020204030204" pitchFamily="49" charset="0"/>
              </a:rPr>
              <a:t>=firstName , </a:t>
            </a:r>
            <a:r>
              <a:rPr lang="en-IN" sz="2000" dirty="0">
                <a:solidFill>
                  <a:srgbClr val="DC3958"/>
                </a:solidFill>
                <a:latin typeface="Consolas" panose="020B0609020204030204" pitchFamily="49" charset="0"/>
              </a:rPr>
              <a:t>b</a:t>
            </a:r>
            <a:r>
              <a:rPr lang="en-IN" sz="2000" dirty="0">
                <a:solidFill>
                  <a:srgbClr val="D3AF86"/>
                </a:solidFill>
                <a:latin typeface="Consolas" panose="020B0609020204030204" pitchFamily="49" charset="0"/>
              </a:rPr>
              <a:t>=lastName)</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(fName)</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1131606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smtClean="0"/>
              <a:t>Module</a:t>
            </a:r>
            <a:endParaRPr lang="en-US" dirty="0"/>
          </a:p>
        </p:txBody>
      </p:sp>
      <p:sp>
        <p:nvSpPr>
          <p:cNvPr id="3" name="Rectangle 2"/>
          <p:cNvSpPr/>
          <p:nvPr/>
        </p:nvSpPr>
        <p:spPr>
          <a:xfrm>
            <a:off x="487401" y="2895600"/>
            <a:ext cx="8169198" cy="769441"/>
          </a:xfrm>
          <a:prstGeom prst="rect">
            <a:avLst/>
          </a:prstGeom>
        </p:spPr>
        <p:txBody>
          <a:bodyPr wrap="square">
            <a:spAutoFit/>
          </a:bodyPr>
          <a:lstStyle/>
          <a:p>
            <a:r>
              <a:rPr lang="en-IN" sz="2200" dirty="0">
                <a:solidFill>
                  <a:srgbClr val="7A5A58"/>
                </a:solidFill>
              </a:rPr>
              <a:t>A module can define functions, classes and variables. A module can also include runnable code.</a:t>
            </a:r>
          </a:p>
        </p:txBody>
      </p:sp>
    </p:spTree>
    <p:extLst>
      <p:ext uri="{BB962C8B-B14F-4D97-AF65-F5344CB8AC3E}">
        <p14:creationId xmlns:p14="http://schemas.microsoft.com/office/powerpoint/2010/main" val="315398962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modules</a:t>
            </a:r>
            <a:r>
              <a:rPr lang="en-IN" sz="3600" dirty="0">
                <a:solidFill>
                  <a:schemeClr val="bg1">
                    <a:lumMod val="95000"/>
                  </a:schemeClr>
                </a:solidFill>
                <a:latin typeface="Garamond" panose="02020404030301010803" pitchFamily="18" charset="0"/>
                <a:cs typeface="Arial" panose="020B0604020202020204" pitchFamily="34" charset="0"/>
              </a:rPr>
              <a:t> </a:t>
            </a:r>
          </a:p>
        </p:txBody>
      </p:sp>
      <p:grpSp>
        <p:nvGrpSpPr>
          <p:cNvPr id="9" name="Group 8"/>
          <p:cNvGrpSpPr/>
          <p:nvPr/>
        </p:nvGrpSpPr>
        <p:grpSpPr>
          <a:xfrm>
            <a:off x="152400" y="849868"/>
            <a:ext cx="8839200" cy="1692771"/>
            <a:chOff x="152400" y="849868"/>
            <a:chExt cx="8839200" cy="1692771"/>
          </a:xfrm>
        </p:grpSpPr>
        <p:sp>
          <p:nvSpPr>
            <p:cNvPr id="5" name="Rectangle 4"/>
            <p:cNvSpPr/>
            <p:nvPr/>
          </p:nvSpPr>
          <p:spPr>
            <a:xfrm>
              <a:off x="152400" y="1219200"/>
              <a:ext cx="8839200" cy="1323439"/>
            </a:xfrm>
            <a:prstGeom prst="rect">
              <a:avLst/>
            </a:prstGeom>
          </p:spPr>
          <p:txBody>
            <a:bodyPr wrap="square">
              <a:spAutoFit/>
            </a:bodyPr>
            <a:lstStyle/>
            <a:p>
              <a:r>
                <a:rPr lang="pt-BR" sz="2000" dirty="0">
                  <a:solidFill>
                    <a:srgbClr val="D3AF86"/>
                  </a:solidFill>
                  <a:latin typeface="Consolas" panose="020B0609020204030204" pitchFamily="49" charset="0"/>
                </a:rPr>
                <a:t>fn1 = </a:t>
              </a:r>
              <a:r>
                <a:rPr lang="pt-BR" sz="2000" dirty="0">
                  <a:solidFill>
                    <a:srgbClr val="98676A"/>
                  </a:solidFill>
                  <a:latin typeface="Consolas" panose="020B0609020204030204" pitchFamily="49" charset="0"/>
                </a:rPr>
                <a:t>lambda</a:t>
              </a:r>
              <a:r>
                <a:rPr lang="pt-BR" sz="2000" dirty="0">
                  <a:solidFill>
                    <a:srgbClr val="D3AF86"/>
                  </a:solidFill>
                  <a:latin typeface="Consolas" panose="020B0609020204030204" pitchFamily="49" charset="0"/>
                </a:rPr>
                <a:t> a, b : a + b</a:t>
              </a:r>
            </a:p>
            <a:p>
              <a:r>
                <a:rPr lang="pt-BR" sz="2000" dirty="0">
                  <a:solidFill>
                    <a:srgbClr val="D3AF86"/>
                  </a:solidFill>
                  <a:latin typeface="Consolas" panose="020B0609020204030204" pitchFamily="49" charset="0"/>
                </a:rPr>
                <a:t>fn2 = </a:t>
              </a:r>
              <a:r>
                <a:rPr lang="pt-BR" sz="2000" dirty="0">
                  <a:solidFill>
                    <a:srgbClr val="98676A"/>
                  </a:solidFill>
                  <a:latin typeface="Consolas" panose="020B0609020204030204" pitchFamily="49" charset="0"/>
                </a:rPr>
                <a:t>lambda</a:t>
              </a:r>
              <a:r>
                <a:rPr lang="pt-BR" sz="2000" dirty="0">
                  <a:solidFill>
                    <a:srgbClr val="D3AF86"/>
                  </a:solidFill>
                  <a:latin typeface="Consolas" panose="020B0609020204030204" pitchFamily="49" charset="0"/>
                </a:rPr>
                <a:t> a, b : a - b</a:t>
              </a:r>
            </a:p>
            <a:p>
              <a:r>
                <a:rPr lang="pt-BR" sz="2000" dirty="0">
                  <a:solidFill>
                    <a:srgbClr val="D3AF86"/>
                  </a:solidFill>
                  <a:latin typeface="Consolas" panose="020B0609020204030204" pitchFamily="49" charset="0"/>
                </a:rPr>
                <a:t>fn3 = </a:t>
              </a:r>
              <a:r>
                <a:rPr lang="pt-BR" sz="2000" dirty="0">
                  <a:solidFill>
                    <a:srgbClr val="98676A"/>
                  </a:solidFill>
                  <a:latin typeface="Consolas" panose="020B0609020204030204" pitchFamily="49" charset="0"/>
                </a:rPr>
                <a:t>lambda</a:t>
              </a:r>
              <a:r>
                <a:rPr lang="pt-BR" sz="2000" dirty="0">
                  <a:solidFill>
                    <a:srgbClr val="D3AF86"/>
                  </a:solidFill>
                  <a:latin typeface="Consolas" panose="020B0609020204030204" pitchFamily="49" charset="0"/>
                </a:rPr>
                <a:t> a, b : a * b</a:t>
              </a:r>
            </a:p>
            <a:p>
              <a:r>
                <a:rPr lang="pt-BR" sz="2000" dirty="0">
                  <a:solidFill>
                    <a:srgbClr val="D3AF86"/>
                  </a:solidFill>
                  <a:latin typeface="Consolas" panose="020B0609020204030204" pitchFamily="49" charset="0"/>
                </a:rPr>
                <a:t>fn4 = </a:t>
              </a:r>
              <a:r>
                <a:rPr lang="pt-BR" sz="2000" dirty="0">
                  <a:solidFill>
                    <a:srgbClr val="98676A"/>
                  </a:solidFill>
                  <a:latin typeface="Consolas" panose="020B0609020204030204" pitchFamily="49" charset="0"/>
                </a:rPr>
                <a:t>lambda</a:t>
              </a:r>
              <a:r>
                <a:rPr lang="pt-BR" sz="2000" dirty="0">
                  <a:solidFill>
                    <a:srgbClr val="D3AF86"/>
                  </a:solidFill>
                  <a:latin typeface="Consolas" panose="020B0609020204030204" pitchFamily="49" charset="0"/>
                </a:rPr>
                <a:t> a, b : a / b</a:t>
              </a:r>
              <a:endParaRPr lang="pt-BR" sz="2000" b="0" dirty="0">
                <a:solidFill>
                  <a:srgbClr val="D3AF86"/>
                </a:solidFill>
                <a:effectLst/>
                <a:latin typeface="Consolas" panose="020B0609020204030204" pitchFamily="49" charset="0"/>
              </a:endParaRPr>
            </a:p>
          </p:txBody>
        </p:sp>
        <p:sp>
          <p:nvSpPr>
            <p:cNvPr id="7" name="TextBox 6"/>
            <p:cNvSpPr txBox="1"/>
            <p:nvPr/>
          </p:nvSpPr>
          <p:spPr>
            <a:xfrm>
              <a:off x="152400" y="849868"/>
              <a:ext cx="1467068" cy="369332"/>
            </a:xfrm>
            <a:prstGeom prst="rect">
              <a:avLst/>
            </a:prstGeom>
            <a:noFill/>
          </p:spPr>
          <p:txBody>
            <a:bodyPr wrap="none" rtlCol="0">
              <a:spAutoFit/>
            </a:bodyPr>
            <a:lstStyle/>
            <a:p>
              <a:r>
                <a:rPr lang="en-IN" b="1" i="1" dirty="0" smtClean="0">
                  <a:solidFill>
                    <a:srgbClr val="00B050"/>
                  </a:solidFill>
                </a:rPr>
                <a:t>module1.py</a:t>
              </a:r>
              <a:endParaRPr lang="en-IN" b="1" i="1" dirty="0">
                <a:solidFill>
                  <a:srgbClr val="00B050"/>
                </a:solidFill>
              </a:endParaRPr>
            </a:p>
          </p:txBody>
        </p:sp>
      </p:grpSp>
      <p:grpSp>
        <p:nvGrpSpPr>
          <p:cNvPr id="11" name="Group 10"/>
          <p:cNvGrpSpPr/>
          <p:nvPr/>
        </p:nvGrpSpPr>
        <p:grpSpPr>
          <a:xfrm>
            <a:off x="152400" y="2743200"/>
            <a:ext cx="8839200" cy="3478693"/>
            <a:chOff x="152400" y="2983468"/>
            <a:chExt cx="8839200" cy="3478693"/>
          </a:xfrm>
        </p:grpSpPr>
        <p:sp>
          <p:nvSpPr>
            <p:cNvPr id="8" name="TextBox 7"/>
            <p:cNvSpPr txBox="1"/>
            <p:nvPr/>
          </p:nvSpPr>
          <p:spPr>
            <a:xfrm>
              <a:off x="152400" y="2983468"/>
              <a:ext cx="1467068" cy="369332"/>
            </a:xfrm>
            <a:prstGeom prst="rect">
              <a:avLst/>
            </a:prstGeom>
            <a:noFill/>
          </p:spPr>
          <p:txBody>
            <a:bodyPr wrap="none" rtlCol="0">
              <a:spAutoFit/>
            </a:bodyPr>
            <a:lstStyle/>
            <a:p>
              <a:r>
                <a:rPr lang="en-IN" b="1" i="1" dirty="0" smtClean="0">
                  <a:solidFill>
                    <a:srgbClr val="00B050"/>
                  </a:solidFill>
                </a:rPr>
                <a:t>module2.py</a:t>
              </a:r>
              <a:endParaRPr lang="en-IN" b="1" i="1" dirty="0">
                <a:solidFill>
                  <a:srgbClr val="00B050"/>
                </a:solidFill>
              </a:endParaRPr>
            </a:p>
          </p:txBody>
        </p:sp>
        <p:sp>
          <p:nvSpPr>
            <p:cNvPr id="10" name="Rectangle 9"/>
            <p:cNvSpPr/>
            <p:nvPr/>
          </p:nvSpPr>
          <p:spPr>
            <a:xfrm>
              <a:off x="174702" y="3384395"/>
              <a:ext cx="8816898" cy="3077766"/>
            </a:xfrm>
            <a:prstGeom prst="rect">
              <a:avLst/>
            </a:prstGeom>
          </p:spPr>
          <p:txBody>
            <a:bodyPr wrap="square">
              <a:spAutoFit/>
            </a:bodyPr>
            <a:lstStyle/>
            <a:p>
              <a:r>
                <a:rPr lang="en-IN" dirty="0">
                  <a:solidFill>
                    <a:srgbClr val="D3AF86"/>
                  </a:solidFill>
                  <a:latin typeface="Consolas" panose="020B0609020204030204" pitchFamily="49" charset="0"/>
                </a:rPr>
                <a:t>x = "</a:t>
              </a:r>
              <a:r>
                <a:rPr lang="en-IN" dirty="0" smtClean="0">
                  <a:solidFill>
                    <a:srgbClr val="889B4A"/>
                  </a:solidFill>
                  <a:latin typeface="Consolas" panose="020B0609020204030204" pitchFamily="49" charset="0"/>
                </a:rPr>
                <a:t>Infoway </a:t>
              </a:r>
              <a:r>
                <a:rPr lang="en-IN" dirty="0">
                  <a:solidFill>
                    <a:srgbClr val="889B4A"/>
                  </a:solidFill>
                  <a:latin typeface="Consolas" panose="020B0609020204030204" pitchFamily="49" charset="0"/>
                </a:rPr>
                <a:t>Technologies</a:t>
              </a:r>
              <a:r>
                <a:rPr lang="en-IN" dirty="0">
                  <a:solidFill>
                    <a:srgbClr val="D3AF86"/>
                  </a:solidFill>
                  <a:latin typeface="Consolas" panose="020B0609020204030204" pitchFamily="49" charset="0"/>
                </a:rPr>
                <a:t>"</a:t>
              </a:r>
            </a:p>
            <a:p>
              <a:endParaRPr lang="en-IN" dirty="0" smtClean="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person </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p>
            <a:p>
              <a:r>
                <a:rPr lang="en-IN" sz="2000" dirty="0" smtClean="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id</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1001</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firstName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lastName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Bagde</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p>
            <a:p>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salary</a:t>
              </a:r>
              <a:r>
                <a:rPr lang="en-IN" sz="2000" dirty="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20000</a:t>
              </a:r>
              <a:r>
                <a:rPr lang="en-IN" sz="2000" dirty="0" smtClean="0">
                  <a:solidFill>
                    <a:srgbClr val="D3AF86"/>
                  </a:solidFill>
                  <a:latin typeface="Consolas" panose="020B0609020204030204" pitchFamily="49" charset="0"/>
                </a:rPr>
                <a:t>“ }, </a:t>
              </a:r>
            </a:p>
            <a:p>
              <a:r>
                <a:rPr lang="en-IN" sz="2000" dirty="0" smtClean="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id</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1002</a:t>
              </a:r>
              <a:r>
                <a:rPr lang="en-IN" sz="2000" dirty="0" smtClean="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firstName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Vrushali</a:t>
              </a:r>
              <a:r>
                <a:rPr lang="en-IN" sz="2000" dirty="0" smtClean="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lastName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Bagde</a:t>
              </a:r>
              <a:r>
                <a:rPr lang="en-IN" sz="2000" dirty="0" smtClean="0">
                  <a:solidFill>
                    <a:srgbClr val="D3AF86"/>
                  </a:solidFill>
                  <a:latin typeface="Consolas" panose="020B0609020204030204" pitchFamily="49" charset="0"/>
                </a:rPr>
                <a:t>", </a:t>
              </a:r>
            </a:p>
            <a:p>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salary</a:t>
              </a:r>
              <a:r>
                <a:rPr lang="en-IN" sz="2000" dirty="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40000</a:t>
              </a:r>
              <a:r>
                <a:rPr lang="en-IN" sz="2000" dirty="0" smtClean="0">
                  <a:solidFill>
                    <a:srgbClr val="D3AF86"/>
                  </a:solidFill>
                  <a:latin typeface="Consolas" panose="020B0609020204030204" pitchFamily="49" charset="0"/>
                </a:rPr>
                <a:t>“ }, </a:t>
              </a:r>
            </a:p>
            <a:p>
              <a:r>
                <a:rPr lang="en-IN" sz="2000" dirty="0" smtClean="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id</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1003</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firstName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Sharmin</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lastName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Bagde</a:t>
              </a:r>
              <a:r>
                <a:rPr lang="en-IN" sz="2000" dirty="0">
                  <a:solidFill>
                    <a:srgbClr val="D3AF86"/>
                  </a:solidFill>
                  <a:latin typeface="Consolas" panose="020B0609020204030204" pitchFamily="49" charset="0"/>
                </a:rPr>
                <a:t>", </a:t>
              </a:r>
              <a:endParaRPr lang="en-IN" sz="2000" dirty="0" smtClean="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salary</a:t>
              </a:r>
              <a:r>
                <a:rPr lang="en-IN" sz="2000" dirty="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60000</a:t>
              </a:r>
              <a:r>
                <a:rPr lang="en-IN" sz="2000" dirty="0" smtClean="0">
                  <a:solidFill>
                    <a:srgbClr val="D3AF86"/>
                  </a:solidFill>
                  <a:latin typeface="Consolas" panose="020B0609020204030204" pitchFamily="49" charset="0"/>
                </a:rPr>
                <a:t>“ } </a:t>
              </a:r>
            </a:p>
            <a:p>
              <a:r>
                <a:rPr lang="en-IN" dirty="0" smtClean="0">
                  <a:solidFill>
                    <a:srgbClr val="D3AF86"/>
                  </a:solidFill>
                  <a:latin typeface="Consolas" panose="020B0609020204030204" pitchFamily="49" charset="0"/>
                </a:rPr>
                <a:t>]</a:t>
              </a:r>
              <a:endParaRPr lang="en-IN" b="0" dirty="0">
                <a:solidFill>
                  <a:srgbClr val="D3AF86"/>
                </a:solidFill>
                <a:effectLst/>
                <a:latin typeface="Consolas" panose="020B0609020204030204" pitchFamily="49" charset="0"/>
              </a:endParaRPr>
            </a:p>
          </p:txBody>
        </p:sp>
      </p:grpSp>
    </p:spTree>
    <p:extLst>
      <p:ext uri="{BB962C8B-B14F-4D97-AF65-F5344CB8AC3E}">
        <p14:creationId xmlns:p14="http://schemas.microsoft.com/office/powerpoint/2010/main" val="13251195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i</a:t>
            </a:r>
            <a:r>
              <a:rPr lang="en-IN" dirty="0" smtClean="0"/>
              <a:t>mport</a:t>
            </a:r>
            <a:endParaRPr lang="en-US" dirty="0"/>
          </a:p>
        </p:txBody>
      </p:sp>
    </p:spTree>
    <p:extLst>
      <p:ext uri="{BB962C8B-B14F-4D97-AF65-F5344CB8AC3E}">
        <p14:creationId xmlns:p14="http://schemas.microsoft.com/office/powerpoint/2010/main" val="17546696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646331"/>
          </a:xfrm>
          <a:prstGeom prst="rect">
            <a:avLst/>
          </a:prstGeom>
        </p:spPr>
        <p:txBody>
          <a:bodyPr wrap="square">
            <a:spAutoFit/>
          </a:bodyPr>
          <a:lstStyle/>
          <a:p>
            <a:r>
              <a:rPr lang="en-IN" dirty="0"/>
              <a:t>You can use any Python source file as a module by executing an import statement in some other Python source file.</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import statement</a:t>
            </a:r>
            <a:r>
              <a:rPr lang="en-US" sz="3600" dirty="0" smtClean="0">
                <a:solidFill>
                  <a:schemeClr val="bg1">
                    <a:lumMod val="95000"/>
                  </a:schemeClr>
                </a:solidFill>
                <a:latin typeface="Garamond" panose="02020404030301010803" pitchFamily="18" charset="0"/>
                <a:cs typeface="Arial" panose="020B0604020202020204" pitchFamily="34" charset="0"/>
              </a:rPr>
              <a:t> </a:t>
            </a:r>
            <a:r>
              <a:rPr lang="en-IN" sz="3600" dirty="0">
                <a:solidFill>
                  <a:schemeClr val="bg1">
                    <a:lumMod val="95000"/>
                  </a:schemeClr>
                </a:solidFill>
                <a:latin typeface="Garamond" panose="02020404030301010803" pitchFamily="18" charset="0"/>
                <a:cs typeface="Arial" panose="020B0604020202020204" pitchFamily="34" charset="0"/>
              </a:rPr>
              <a:t> </a:t>
            </a:r>
          </a:p>
        </p:txBody>
      </p:sp>
      <p:sp>
        <p:nvSpPr>
          <p:cNvPr id="2" name="Rectangle 1"/>
          <p:cNvSpPr/>
          <p:nvPr/>
        </p:nvSpPr>
        <p:spPr>
          <a:xfrm>
            <a:off x="232317" y="2209800"/>
            <a:ext cx="8686800" cy="3662541"/>
          </a:xfrm>
          <a:prstGeom prst="rect">
            <a:avLst/>
          </a:prstGeom>
        </p:spPr>
        <p:txBody>
          <a:bodyPr wrap="square">
            <a:spAutoFit/>
          </a:bodyPr>
          <a:lstStyle/>
          <a:p>
            <a:r>
              <a:rPr lang="en-IN" sz="1600" dirty="0">
                <a:solidFill>
                  <a:srgbClr val="E80647"/>
                </a:solidFill>
                <a:latin typeface="Consolas" panose="020B0609020204030204" pitchFamily="49" charset="0"/>
              </a:rPr>
              <a:t>e.g</a:t>
            </a:r>
            <a:r>
              <a:rPr lang="en-IN" sz="1600" dirty="0" smtClean="0">
                <a:solidFill>
                  <a:srgbClr val="E80647"/>
                </a:solidFill>
                <a:latin typeface="Consolas" panose="020B0609020204030204" pitchFamily="49" charset="0"/>
              </a:rPr>
              <a:t>.</a:t>
            </a:r>
          </a:p>
          <a:p>
            <a:endParaRPr lang="en-IN" sz="1600" dirty="0" smtClean="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&gt;&gt;&gt; </a:t>
            </a:r>
            <a:r>
              <a:rPr lang="en-IN" sz="2000" dirty="0">
                <a:solidFill>
                  <a:srgbClr val="98676A"/>
                </a:solidFill>
                <a:latin typeface="Consolas" panose="020B0609020204030204" pitchFamily="49" charset="0"/>
              </a:rPr>
              <a:t>import</a:t>
            </a:r>
            <a:r>
              <a:rPr lang="en-IN" sz="2000" dirty="0">
                <a:solidFill>
                  <a:srgbClr val="D3AF86"/>
                </a:solidFill>
                <a:latin typeface="Consolas" panose="020B0609020204030204" pitchFamily="49" charset="0"/>
              </a:rPr>
              <a:t> os</a:t>
            </a:r>
          </a:p>
          <a:p>
            <a:r>
              <a:rPr lang="en-IN" sz="2000" dirty="0">
                <a:solidFill>
                  <a:srgbClr val="D3AF86"/>
                </a:solidFill>
                <a:latin typeface="Consolas" panose="020B0609020204030204" pitchFamily="49" charset="0"/>
              </a:rPr>
              <a:t>&gt;&gt;&gt; os.system</a:t>
            </a:r>
            <a:r>
              <a:rPr lang="en-IN" sz="2000" dirty="0" smtClean="0">
                <a:solidFill>
                  <a:srgbClr val="D3AF86"/>
                </a:solidFill>
                <a:latin typeface="Consolas" panose="020B0609020204030204" pitchFamily="49" charset="0"/>
              </a:rPr>
              <a:t>(</a:t>
            </a:r>
            <a:r>
              <a:rPr lang="en-IN" sz="2000" dirty="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cls</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&gt;&gt;&gt; </a:t>
            </a:r>
            <a:r>
              <a:rPr lang="en-IN" sz="2000" dirty="0">
                <a:solidFill>
                  <a:srgbClr val="98676A"/>
                </a:solidFill>
                <a:latin typeface="Consolas" panose="020B0609020204030204" pitchFamily="49" charset="0"/>
              </a:rPr>
              <a:t>import</a:t>
            </a:r>
            <a:r>
              <a:rPr lang="en-IN" sz="2000" dirty="0">
                <a:solidFill>
                  <a:srgbClr val="D3AF86"/>
                </a:solidFill>
                <a:latin typeface="Consolas" panose="020B0609020204030204" pitchFamily="49" charset="0"/>
              </a:rPr>
              <a:t> datetime</a:t>
            </a:r>
          </a:p>
          <a:p>
            <a:r>
              <a:rPr lang="en-IN" sz="2000" dirty="0">
                <a:solidFill>
                  <a:srgbClr val="D3AF86"/>
                </a:solidFill>
                <a:latin typeface="Consolas" panose="020B0609020204030204" pitchFamily="49" charset="0"/>
              </a:rPr>
              <a:t>&gt;&gt;&gt; now = datetime.datetime.now();</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&gt;&gt;&gt; </a:t>
            </a:r>
            <a:r>
              <a:rPr lang="en-IN" sz="2000" dirty="0">
                <a:solidFill>
                  <a:srgbClr val="98676A"/>
                </a:solidFill>
                <a:latin typeface="Consolas" panose="020B0609020204030204" pitchFamily="49" charset="0"/>
              </a:rPr>
              <a:t>import</a:t>
            </a:r>
            <a:r>
              <a:rPr lang="en-IN" sz="2000" dirty="0">
                <a:solidFill>
                  <a:srgbClr val="D3AF86"/>
                </a:solidFill>
                <a:latin typeface="Consolas" panose="020B0609020204030204" pitchFamily="49" charset="0"/>
              </a:rPr>
              <a:t> math</a:t>
            </a:r>
          </a:p>
          <a:p>
            <a:r>
              <a:rPr lang="en-IN" sz="2000" dirty="0">
                <a:solidFill>
                  <a:srgbClr val="D3AF86"/>
                </a:solidFill>
                <a:latin typeface="Consolas" panose="020B0609020204030204" pitchFamily="49" charset="0"/>
              </a:rPr>
              <a:t>&gt;&gt;&gt; </a:t>
            </a:r>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(math.trunc </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1234.456</a:t>
            </a:r>
            <a:r>
              <a:rPr lang="en-IN" sz="2000" dirty="0" smtClean="0">
                <a:solidFill>
                  <a:srgbClr val="D3AF86"/>
                </a:solidFill>
                <a:latin typeface="Consolas" panose="020B0609020204030204" pitchFamily="49" charset="0"/>
              </a:rPr>
              <a:t>));</a:t>
            </a:r>
          </a:p>
          <a:p>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a:t>
            </a:r>
            <a:r>
              <a:rPr lang="en-IN" sz="2000" dirty="0" smtClean="0">
                <a:solidFill>
                  <a:srgbClr val="98676A"/>
                </a:solidFill>
                <a:latin typeface="Consolas" panose="020B0609020204030204" pitchFamily="49" charset="0"/>
              </a:rPr>
              <a:t>import</a:t>
            </a:r>
            <a:r>
              <a:rPr lang="en-IN" sz="2000" dirty="0" smtClean="0">
                <a:solidFill>
                  <a:srgbClr val="D3AF86"/>
                </a:solidFill>
                <a:latin typeface="Consolas" panose="020B0609020204030204" pitchFamily="49" charset="0"/>
              </a:rPr>
              <a:t> random</a:t>
            </a:r>
            <a:endParaRPr lang="en-IN" sz="2000" dirty="0">
              <a:solidFill>
                <a:srgbClr val="D3AF86"/>
              </a:solidFill>
              <a:latin typeface="Consolas" panose="020B0609020204030204" pitchFamily="49" charset="0"/>
            </a:endParaRPr>
          </a:p>
        </p:txBody>
      </p:sp>
      <p:sp>
        <p:nvSpPr>
          <p:cNvPr id="3" name="Rectangle 2"/>
          <p:cNvSpPr/>
          <p:nvPr/>
        </p:nvSpPr>
        <p:spPr>
          <a:xfrm>
            <a:off x="217714" y="1626513"/>
            <a:ext cx="8697686" cy="430887"/>
          </a:xfrm>
          <a:prstGeom prst="rect">
            <a:avLst/>
          </a:prstGeom>
        </p:spPr>
        <p:txBody>
          <a:bodyPr wrap="square">
            <a:spAutoFit/>
          </a:bodyPr>
          <a:lstStyle/>
          <a:p>
            <a:r>
              <a:rPr lang="en-IN" sz="2200" dirty="0">
                <a:solidFill>
                  <a:srgbClr val="98676A"/>
                </a:solidFill>
                <a:latin typeface="Consolas" panose="020B0609020204030204" pitchFamily="49" charset="0"/>
              </a:rPr>
              <a:t>import</a:t>
            </a:r>
            <a:r>
              <a:rPr lang="en-IN" sz="2200" dirty="0">
                <a:solidFill>
                  <a:srgbClr val="D3AF86"/>
                </a:solidFill>
                <a:latin typeface="Consolas" panose="020B0609020204030204" pitchFamily="49" charset="0"/>
              </a:rPr>
              <a:t> module1[, module2[,</a:t>
            </a:r>
            <a:r>
              <a:rPr lang="en-IN" sz="2200" dirty="0">
                <a:solidFill>
                  <a:srgbClr val="F79A32"/>
                </a:solidFill>
                <a:latin typeface="Consolas" panose="020B0609020204030204" pitchFamily="49" charset="0"/>
              </a:rPr>
              <a:t>...</a:t>
            </a:r>
            <a:r>
              <a:rPr lang="en-IN" sz="2200" dirty="0">
                <a:solidFill>
                  <a:srgbClr val="D3AF86"/>
                </a:solidFill>
                <a:latin typeface="Consolas" panose="020B0609020204030204" pitchFamily="49" charset="0"/>
              </a:rPr>
              <a:t> moduleN]</a:t>
            </a:r>
            <a:endParaRPr lang="en-IN" sz="22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8634600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646331"/>
          </a:xfrm>
          <a:prstGeom prst="rect">
            <a:avLst/>
          </a:prstGeom>
        </p:spPr>
        <p:txBody>
          <a:bodyPr wrap="square">
            <a:spAutoFit/>
          </a:bodyPr>
          <a:lstStyle/>
          <a:p>
            <a:r>
              <a:rPr lang="en-IN" dirty="0"/>
              <a:t>Python's from statement lets you import specific attributes from a module into the current namespace.</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from...import </a:t>
            </a:r>
            <a:r>
              <a:rPr lang="en-IN" sz="3600" dirty="0" smtClean="0">
                <a:solidFill>
                  <a:schemeClr val="bg1">
                    <a:lumMod val="95000"/>
                  </a:schemeClr>
                </a:solidFill>
                <a:latin typeface="Garamond" panose="02020404030301010803" pitchFamily="18" charset="0"/>
                <a:cs typeface="Arial" panose="020B0604020202020204" pitchFamily="34" charset="0"/>
              </a:rPr>
              <a:t>statement</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8" name="Rectangle 7"/>
          <p:cNvSpPr/>
          <p:nvPr/>
        </p:nvSpPr>
        <p:spPr>
          <a:xfrm>
            <a:off x="228600" y="1626513"/>
            <a:ext cx="8686800" cy="430887"/>
          </a:xfrm>
          <a:prstGeom prst="rect">
            <a:avLst/>
          </a:prstGeom>
        </p:spPr>
        <p:txBody>
          <a:bodyPr wrap="square">
            <a:spAutoFit/>
          </a:bodyPr>
          <a:lstStyle/>
          <a:p>
            <a:r>
              <a:rPr lang="en-IN" sz="2200" dirty="0">
                <a:solidFill>
                  <a:srgbClr val="98676A"/>
                </a:solidFill>
                <a:latin typeface="Consolas" panose="020B0609020204030204" pitchFamily="49" charset="0"/>
              </a:rPr>
              <a:t>from</a:t>
            </a:r>
            <a:r>
              <a:rPr lang="en-IN" sz="2200" dirty="0">
                <a:solidFill>
                  <a:srgbClr val="D3AF86"/>
                </a:solidFill>
                <a:latin typeface="Consolas" panose="020B0609020204030204" pitchFamily="49" charset="0"/>
              </a:rPr>
              <a:t> </a:t>
            </a:r>
            <a:r>
              <a:rPr lang="en-IN" sz="2200" dirty="0" smtClean="0">
                <a:solidFill>
                  <a:srgbClr val="D3AF86"/>
                </a:solidFill>
                <a:latin typeface="Consolas" panose="020B0609020204030204" pitchFamily="49" charset="0"/>
              </a:rPr>
              <a:t>moduleName </a:t>
            </a:r>
            <a:r>
              <a:rPr lang="en-IN" sz="2200" dirty="0">
                <a:solidFill>
                  <a:srgbClr val="98676A"/>
                </a:solidFill>
                <a:latin typeface="Consolas" panose="020B0609020204030204" pitchFamily="49" charset="0"/>
              </a:rPr>
              <a:t>import</a:t>
            </a:r>
            <a:r>
              <a:rPr lang="en-IN" sz="2200" dirty="0">
                <a:solidFill>
                  <a:srgbClr val="D3AF86"/>
                </a:solidFill>
                <a:latin typeface="Consolas" panose="020B0609020204030204" pitchFamily="49" charset="0"/>
              </a:rPr>
              <a:t> name1[, name2[, </a:t>
            </a:r>
            <a:r>
              <a:rPr lang="en-IN" sz="2200" dirty="0">
                <a:solidFill>
                  <a:srgbClr val="F79A32"/>
                </a:solidFill>
                <a:latin typeface="Consolas" panose="020B0609020204030204" pitchFamily="49" charset="0"/>
              </a:rPr>
              <a:t>...</a:t>
            </a:r>
            <a:r>
              <a:rPr lang="en-IN" sz="2200" dirty="0">
                <a:solidFill>
                  <a:srgbClr val="D3AF86"/>
                </a:solidFill>
                <a:latin typeface="Consolas" panose="020B0609020204030204" pitchFamily="49" charset="0"/>
              </a:rPr>
              <a:t> nameN]]</a:t>
            </a:r>
            <a:endParaRPr lang="en-IN" sz="2200" b="0" dirty="0">
              <a:solidFill>
                <a:srgbClr val="D3AF86"/>
              </a:solidFill>
              <a:effectLst/>
              <a:latin typeface="Consolas" panose="020B0609020204030204" pitchFamily="49" charset="0"/>
            </a:endParaRPr>
          </a:p>
        </p:txBody>
      </p:sp>
      <p:sp>
        <p:nvSpPr>
          <p:cNvPr id="10" name="Rectangle 9"/>
          <p:cNvSpPr/>
          <p:nvPr/>
        </p:nvSpPr>
        <p:spPr>
          <a:xfrm>
            <a:off x="228600" y="2278559"/>
            <a:ext cx="8610600" cy="1046440"/>
          </a:xfrm>
          <a:prstGeom prst="rect">
            <a:avLst/>
          </a:prstGeom>
        </p:spPr>
        <p:txBody>
          <a:bodyPr wrap="square">
            <a:spAutoFit/>
          </a:bodyPr>
          <a:lstStyle/>
          <a:p>
            <a:r>
              <a:rPr lang="en-IN" sz="1600" dirty="0" smtClean="0">
                <a:solidFill>
                  <a:srgbClr val="E80647"/>
                </a:solidFill>
                <a:latin typeface="Consolas" panose="020B0609020204030204" pitchFamily="49" charset="0"/>
              </a:rPr>
              <a:t>e.g.</a:t>
            </a:r>
          </a:p>
          <a:p>
            <a:r>
              <a:rPr lang="en-IN" sz="2200" dirty="0" smtClean="0">
                <a:solidFill>
                  <a:srgbClr val="98676A"/>
                </a:solidFill>
                <a:latin typeface="Consolas" panose="020B0609020204030204" pitchFamily="49" charset="0"/>
              </a:rPr>
              <a:t>from</a:t>
            </a:r>
            <a:r>
              <a:rPr lang="en-IN" sz="2200" dirty="0" smtClean="0">
                <a:solidFill>
                  <a:srgbClr val="D3AF86"/>
                </a:solidFill>
                <a:latin typeface="Consolas" panose="020B0609020204030204" pitchFamily="49" charset="0"/>
              </a:rPr>
              <a:t> </a:t>
            </a:r>
            <a:r>
              <a:rPr lang="en-IN" sz="2200" dirty="0">
                <a:solidFill>
                  <a:srgbClr val="D3AF86"/>
                </a:solidFill>
                <a:latin typeface="Consolas" panose="020B0609020204030204" pitchFamily="49" charset="0"/>
              </a:rPr>
              <a:t>module1 </a:t>
            </a:r>
            <a:r>
              <a:rPr lang="en-IN" sz="2200" dirty="0">
                <a:solidFill>
                  <a:srgbClr val="98676A"/>
                </a:solidFill>
                <a:latin typeface="Consolas" panose="020B0609020204030204" pitchFamily="49" charset="0"/>
              </a:rPr>
              <a:t>import</a:t>
            </a:r>
            <a:r>
              <a:rPr lang="en-IN" sz="2200" dirty="0">
                <a:solidFill>
                  <a:srgbClr val="D3AF86"/>
                </a:solidFill>
                <a:latin typeface="Consolas" panose="020B0609020204030204" pitchFamily="49" charset="0"/>
              </a:rPr>
              <a:t> fn1, fn2, fn3, fn4</a:t>
            </a:r>
          </a:p>
          <a:p>
            <a:r>
              <a:rPr lang="en-IN" sz="2200" dirty="0">
                <a:solidFill>
                  <a:srgbClr val="98676A"/>
                </a:solidFill>
                <a:latin typeface="Consolas" panose="020B0609020204030204" pitchFamily="49" charset="0"/>
              </a:rPr>
              <a:t>from</a:t>
            </a:r>
            <a:r>
              <a:rPr lang="en-IN" sz="2200" dirty="0">
                <a:solidFill>
                  <a:srgbClr val="D3AF86"/>
                </a:solidFill>
                <a:latin typeface="Consolas" panose="020B0609020204030204" pitchFamily="49" charset="0"/>
              </a:rPr>
              <a:t> module2 </a:t>
            </a:r>
            <a:r>
              <a:rPr lang="en-IN" sz="2200" dirty="0">
                <a:solidFill>
                  <a:srgbClr val="98676A"/>
                </a:solidFill>
                <a:latin typeface="Consolas" panose="020B0609020204030204" pitchFamily="49" charset="0"/>
              </a:rPr>
              <a:t>import</a:t>
            </a:r>
            <a:r>
              <a:rPr lang="en-IN" sz="2200" dirty="0">
                <a:solidFill>
                  <a:srgbClr val="D3AF86"/>
                </a:solidFill>
                <a:latin typeface="Consolas" panose="020B0609020204030204" pitchFamily="49" charset="0"/>
              </a:rPr>
              <a:t> x, person</a:t>
            </a:r>
            <a:endParaRPr lang="en-IN" sz="22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21324872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b="1" i="1">
                <a:solidFill>
                  <a:srgbClr val="D9D021"/>
                </a:solidFill>
                <a:latin typeface="SimSun" panose="02010600030101010101" pitchFamily="2" charset="-122"/>
                <a:ea typeface="SimSun" panose="02010600030101010101" pitchFamily="2" charset="-122"/>
                <a:cs typeface="Arial" pitchFamily="34" charset="0"/>
              </a:defRPr>
            </a:lvl1pPr>
          </a:lstStyle>
          <a:p>
            <a:r>
              <a:rPr lang="en-IN" sz="5000" dirty="0" smtClean="0">
                <a:solidFill>
                  <a:srgbClr val="DFD72D"/>
                </a:solidFill>
              </a:rPr>
              <a:t>c</a:t>
            </a:r>
            <a:r>
              <a:rPr lang="en-IN" sz="5400" b="0" i="0" dirty="0" smtClean="0"/>
              <a:t>lass definition &amp; class objects</a:t>
            </a:r>
            <a:endParaRPr lang="en-IN" sz="5400" b="0" i="0" dirty="0"/>
          </a:p>
          <a:p>
            <a:endParaRPr lang="en-US" sz="5000" dirty="0">
              <a:solidFill>
                <a:srgbClr val="DFD72D"/>
              </a:solidFill>
            </a:endParaRPr>
          </a:p>
        </p:txBody>
      </p:sp>
    </p:spTree>
    <p:extLst>
      <p:ext uri="{BB962C8B-B14F-4D97-AF65-F5344CB8AC3E}">
        <p14:creationId xmlns:p14="http://schemas.microsoft.com/office/powerpoint/2010/main" val="24435221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smtClean="0"/>
              <a:t>None</a:t>
            </a:r>
            <a:endParaRPr lang="en-US" dirty="0"/>
          </a:p>
        </p:txBody>
      </p:sp>
      <p:sp>
        <p:nvSpPr>
          <p:cNvPr id="3" name="Rectangle 2"/>
          <p:cNvSpPr/>
          <p:nvPr/>
        </p:nvSpPr>
        <p:spPr>
          <a:xfrm>
            <a:off x="1026721" y="2858869"/>
            <a:ext cx="7090558" cy="646331"/>
          </a:xfrm>
          <a:prstGeom prst="rect">
            <a:avLst/>
          </a:prstGeom>
        </p:spPr>
        <p:txBody>
          <a:bodyPr wrap="square">
            <a:spAutoFit/>
          </a:bodyPr>
          <a:lstStyle/>
          <a:p>
            <a:r>
              <a:rPr lang="en-IN" sz="2000" dirty="0">
                <a:solidFill>
                  <a:srgbClr val="7A5A58"/>
                </a:solidFill>
              </a:rPr>
              <a:t>The equivalent of the </a:t>
            </a:r>
            <a:r>
              <a:rPr lang="en-IN" sz="3600" dirty="0">
                <a:solidFill>
                  <a:srgbClr val="7A5A58"/>
                </a:solidFill>
              </a:rPr>
              <a:t>null </a:t>
            </a:r>
            <a:r>
              <a:rPr lang="en-IN" sz="2000" dirty="0">
                <a:solidFill>
                  <a:srgbClr val="7A5A58"/>
                </a:solidFill>
              </a:rPr>
              <a:t>keyword in Python is </a:t>
            </a:r>
            <a:r>
              <a:rPr lang="en-IN" sz="3600" dirty="0">
                <a:solidFill>
                  <a:srgbClr val="7A5A58"/>
                </a:solidFill>
              </a:rPr>
              <a:t>None</a:t>
            </a:r>
            <a:r>
              <a:rPr lang="en-IN" sz="2000" dirty="0">
                <a:solidFill>
                  <a:srgbClr val="7A5A58"/>
                </a:solidFill>
              </a:rPr>
              <a:t>.</a:t>
            </a:r>
          </a:p>
        </p:txBody>
      </p:sp>
      <p:sp>
        <p:nvSpPr>
          <p:cNvPr id="7" name="Rectangle 6"/>
          <p:cNvSpPr/>
          <p:nvPr/>
        </p:nvSpPr>
        <p:spPr>
          <a:xfrm>
            <a:off x="152400" y="179338"/>
            <a:ext cx="8839200" cy="1631216"/>
          </a:xfrm>
          <a:prstGeom prst="rect">
            <a:avLst/>
          </a:prstGeom>
        </p:spPr>
        <p:txBody>
          <a:bodyPr wrap="square">
            <a:spAutoFit/>
          </a:bodyPr>
          <a:lstStyle/>
          <a:p>
            <a:r>
              <a:rPr lang="en-IN" sz="2000" dirty="0">
                <a:solidFill>
                  <a:srgbClr val="5A5262"/>
                </a:solidFill>
                <a:latin typeface="Consolas" panose="020B0609020204030204" pitchFamily="49" charset="0"/>
              </a:rPr>
              <a:t>x</a:t>
            </a:r>
            <a:r>
              <a:rPr lang="en-IN" sz="2000" dirty="0">
                <a:solidFill>
                  <a:srgbClr val="F8F8F2"/>
                </a:solidFill>
                <a:latin typeface="Consolas" panose="020B0609020204030204" pitchFamily="49" charset="0"/>
              </a:rPr>
              <a:t> </a:t>
            </a:r>
            <a:r>
              <a:rPr lang="en-IN" sz="2000" dirty="0">
                <a:solidFill>
                  <a:srgbClr val="F92672"/>
                </a:solidFill>
                <a:latin typeface="Consolas" panose="020B0609020204030204" pitchFamily="49" charset="0"/>
              </a:rPr>
              <a:t>=</a:t>
            </a:r>
            <a:r>
              <a:rPr lang="en-IN" sz="2000" dirty="0">
                <a:solidFill>
                  <a:srgbClr val="F8F8F2"/>
                </a:solidFill>
                <a:latin typeface="Consolas" panose="020B0609020204030204" pitchFamily="49" charset="0"/>
              </a:rPr>
              <a:t> </a:t>
            </a:r>
            <a:r>
              <a:rPr lang="en-IN" sz="2000" dirty="0">
                <a:solidFill>
                  <a:srgbClr val="AE81FF"/>
                </a:solidFill>
                <a:latin typeface="Consolas" panose="020B0609020204030204" pitchFamily="49" charset="0"/>
              </a:rPr>
              <a:t>None</a:t>
            </a:r>
            <a:endParaRPr lang="en-IN" sz="2000" dirty="0">
              <a:solidFill>
                <a:srgbClr val="F8F8F2"/>
              </a:solidFill>
              <a:latin typeface="Consolas" panose="020B0609020204030204" pitchFamily="49" charset="0"/>
            </a:endParaRPr>
          </a:p>
          <a:p>
            <a:r>
              <a:rPr lang="en-IN" sz="2000" dirty="0">
                <a:solidFill>
                  <a:srgbClr val="F92672"/>
                </a:solidFill>
                <a:latin typeface="Consolas" panose="020B0609020204030204" pitchFamily="49" charset="0"/>
              </a:rPr>
              <a:t>if</a:t>
            </a:r>
            <a:r>
              <a:rPr lang="en-IN" sz="2000" dirty="0">
                <a:solidFill>
                  <a:srgbClr val="F8F8F2"/>
                </a:solidFill>
                <a:latin typeface="Consolas" panose="020B0609020204030204" pitchFamily="49" charset="0"/>
              </a:rPr>
              <a:t> </a:t>
            </a:r>
            <a:r>
              <a:rPr lang="en-IN" sz="2000" dirty="0">
                <a:solidFill>
                  <a:srgbClr val="5A5262"/>
                </a:solidFill>
                <a:latin typeface="Consolas" panose="020B0609020204030204" pitchFamily="49" charset="0"/>
              </a:rPr>
              <a:t>x</a:t>
            </a:r>
            <a:r>
              <a:rPr lang="en-IN" sz="2000" dirty="0">
                <a:solidFill>
                  <a:srgbClr val="F8F8F2"/>
                </a:solidFill>
                <a:latin typeface="Consolas" panose="020B0609020204030204" pitchFamily="49" charset="0"/>
              </a:rPr>
              <a:t> </a:t>
            </a:r>
            <a:r>
              <a:rPr lang="en-IN" sz="2000" dirty="0">
                <a:solidFill>
                  <a:srgbClr val="F92672"/>
                </a:solidFill>
                <a:latin typeface="Consolas" panose="020B0609020204030204" pitchFamily="49" charset="0"/>
              </a:rPr>
              <a:t>is</a:t>
            </a:r>
            <a:r>
              <a:rPr lang="en-IN" sz="2000" dirty="0">
                <a:solidFill>
                  <a:srgbClr val="F8F8F2"/>
                </a:solidFill>
                <a:latin typeface="Consolas" panose="020B0609020204030204" pitchFamily="49" charset="0"/>
              </a:rPr>
              <a:t> </a:t>
            </a:r>
            <a:r>
              <a:rPr lang="en-IN" sz="2000" dirty="0" smtClean="0">
                <a:solidFill>
                  <a:srgbClr val="AE81FF"/>
                </a:solidFill>
                <a:latin typeface="Consolas" panose="020B0609020204030204" pitchFamily="49" charset="0"/>
              </a:rPr>
              <a:t>None</a:t>
            </a:r>
            <a:r>
              <a:rPr lang="en-IN" sz="2000" dirty="0">
                <a:solidFill>
                  <a:schemeClr val="bg1">
                    <a:lumMod val="75000"/>
                  </a:schemeClr>
                </a:solidFill>
                <a:latin typeface="Consolas" panose="020B0609020204030204" pitchFamily="49" charset="0"/>
              </a:rPr>
              <a:t>:</a:t>
            </a:r>
          </a:p>
          <a:p>
            <a:r>
              <a:rPr lang="en-IN" sz="2000" dirty="0">
                <a:solidFill>
                  <a:srgbClr val="F8F8F2"/>
                </a:solidFill>
                <a:latin typeface="Consolas" panose="020B0609020204030204" pitchFamily="49" charset="0"/>
              </a:rPr>
              <a:t> </a:t>
            </a:r>
            <a:r>
              <a:rPr lang="en-IN" sz="2000" dirty="0" smtClean="0">
                <a:solidFill>
                  <a:srgbClr val="F8F8F2"/>
                </a:solidFill>
                <a:latin typeface="Consolas" panose="020B0609020204030204" pitchFamily="49" charset="0"/>
              </a:rPr>
              <a:t>   </a:t>
            </a:r>
            <a:r>
              <a:rPr lang="en-IN" sz="2000" dirty="0" smtClean="0">
                <a:solidFill>
                  <a:srgbClr val="66D9EF"/>
                </a:solidFill>
                <a:latin typeface="Consolas" panose="020B0609020204030204" pitchFamily="49" charset="0"/>
              </a:rPr>
              <a:t>print</a:t>
            </a:r>
            <a:r>
              <a:rPr lang="en-IN" sz="2000" dirty="0">
                <a:solidFill>
                  <a:schemeClr val="bg1">
                    <a:lumMod val="75000"/>
                  </a:schemeClr>
                </a:solidFill>
                <a:latin typeface="Consolas" panose="020B0609020204030204" pitchFamily="49" charset="0"/>
              </a:rPr>
              <a:t>(</a:t>
            </a:r>
            <a:r>
              <a:rPr lang="en-IN" sz="2000" dirty="0">
                <a:solidFill>
                  <a:srgbClr val="E6DB74"/>
                </a:solidFill>
                <a:latin typeface="Consolas" panose="020B0609020204030204" pitchFamily="49" charset="0"/>
              </a:rPr>
              <a:t>'x is None'</a:t>
            </a:r>
            <a:r>
              <a:rPr lang="en-IN" sz="2000" dirty="0">
                <a:solidFill>
                  <a:schemeClr val="bg1">
                    <a:lumMod val="75000"/>
                  </a:schemeClr>
                </a:solidFill>
                <a:latin typeface="Consolas" panose="020B0609020204030204" pitchFamily="49" charset="0"/>
              </a:rPr>
              <a:t>)</a:t>
            </a:r>
          </a:p>
          <a:p>
            <a:r>
              <a:rPr lang="en-IN" sz="2000" dirty="0">
                <a:solidFill>
                  <a:srgbClr val="F92672"/>
                </a:solidFill>
                <a:latin typeface="Consolas" panose="020B0609020204030204" pitchFamily="49" charset="0"/>
              </a:rPr>
              <a:t>else</a:t>
            </a:r>
            <a:r>
              <a:rPr lang="en-IN" sz="2000" dirty="0">
                <a:solidFill>
                  <a:srgbClr val="F8F8F2"/>
                </a:solidFill>
                <a:latin typeface="Consolas" panose="020B0609020204030204" pitchFamily="49" charset="0"/>
              </a:rPr>
              <a:t> :</a:t>
            </a:r>
          </a:p>
          <a:p>
            <a:r>
              <a:rPr lang="en-IN" sz="2000" dirty="0" smtClean="0">
                <a:solidFill>
                  <a:srgbClr val="66D9EF"/>
                </a:solidFill>
                <a:latin typeface="Consolas" panose="020B0609020204030204" pitchFamily="49" charset="0"/>
              </a:rPr>
              <a:t>    print</a:t>
            </a:r>
            <a:r>
              <a:rPr lang="en-IN" sz="2000" dirty="0" smtClean="0">
                <a:solidFill>
                  <a:srgbClr val="F8F8F2"/>
                </a:solidFill>
                <a:latin typeface="Consolas" panose="020B0609020204030204" pitchFamily="49" charset="0"/>
              </a:rPr>
              <a:t> </a:t>
            </a:r>
            <a:r>
              <a:rPr lang="en-IN" sz="2000" dirty="0">
                <a:solidFill>
                  <a:schemeClr val="bg1">
                    <a:lumMod val="75000"/>
                  </a:schemeClr>
                </a:solidFill>
                <a:latin typeface="Consolas" panose="020B0609020204030204" pitchFamily="49" charset="0"/>
              </a:rPr>
              <a:t>(</a:t>
            </a:r>
            <a:r>
              <a:rPr lang="en-IN" sz="2000" dirty="0">
                <a:solidFill>
                  <a:srgbClr val="E6DB74"/>
                </a:solidFill>
                <a:latin typeface="Consolas" panose="020B0609020204030204" pitchFamily="49" charset="0"/>
              </a:rPr>
              <a:t>'x has some value'</a:t>
            </a:r>
            <a:r>
              <a:rPr lang="en-IN" sz="2000" dirty="0">
                <a:solidFill>
                  <a:schemeClr val="bg1">
                    <a:lumMod val="75000"/>
                  </a:schemeClr>
                </a:solidFill>
                <a:latin typeface="Consolas" panose="020B0609020204030204" pitchFamily="49" charset="0"/>
              </a:rPr>
              <a:t>)</a:t>
            </a:r>
          </a:p>
        </p:txBody>
      </p:sp>
      <p:sp>
        <p:nvSpPr>
          <p:cNvPr id="4" name="Rectangle 3"/>
          <p:cNvSpPr/>
          <p:nvPr/>
        </p:nvSpPr>
        <p:spPr>
          <a:xfrm>
            <a:off x="152400" y="3701296"/>
            <a:ext cx="8763000" cy="1785104"/>
          </a:xfrm>
          <a:prstGeom prst="rect">
            <a:avLst/>
          </a:prstGeom>
        </p:spPr>
        <p:txBody>
          <a:bodyPr wrap="square">
            <a:spAutoFit/>
          </a:bodyPr>
          <a:lstStyle/>
          <a:p>
            <a:r>
              <a:rPr lang="en-IN" sz="2200" dirty="0">
                <a:solidFill>
                  <a:srgbClr val="F92672"/>
                </a:solidFill>
                <a:latin typeface="Consolas" panose="020B0609020204030204" pitchFamily="49" charset="0"/>
              </a:rPr>
              <a:t>if</a:t>
            </a:r>
            <a:r>
              <a:rPr lang="en-IN" sz="2200" dirty="0">
                <a:solidFill>
                  <a:srgbClr val="F8F8F2"/>
                </a:solidFill>
                <a:latin typeface="Consolas" panose="020B0609020204030204" pitchFamily="49" charset="0"/>
              </a:rPr>
              <a:t> </a:t>
            </a:r>
            <a:r>
              <a:rPr lang="en-IN" sz="2200" dirty="0">
                <a:solidFill>
                  <a:srgbClr val="5A5262"/>
                </a:solidFill>
                <a:latin typeface="Consolas" panose="020B0609020204030204" pitchFamily="49" charset="0"/>
              </a:rPr>
              <a:t>x</a:t>
            </a:r>
            <a:r>
              <a:rPr lang="en-IN" sz="2200" dirty="0">
                <a:solidFill>
                  <a:srgbClr val="F8F8F2"/>
                </a:solidFill>
                <a:latin typeface="Consolas" panose="020B0609020204030204" pitchFamily="49" charset="0"/>
              </a:rPr>
              <a:t> </a:t>
            </a:r>
            <a:r>
              <a:rPr lang="en-IN" sz="2200" dirty="0">
                <a:solidFill>
                  <a:srgbClr val="F92672"/>
                </a:solidFill>
                <a:latin typeface="Consolas" panose="020B0609020204030204" pitchFamily="49" charset="0"/>
              </a:rPr>
              <a:t>is</a:t>
            </a:r>
            <a:r>
              <a:rPr lang="en-IN" sz="2200" dirty="0">
                <a:solidFill>
                  <a:srgbClr val="F8F8F2"/>
                </a:solidFill>
                <a:latin typeface="Consolas" panose="020B0609020204030204" pitchFamily="49" charset="0"/>
              </a:rPr>
              <a:t> </a:t>
            </a:r>
            <a:r>
              <a:rPr lang="en-IN" sz="2200" dirty="0">
                <a:solidFill>
                  <a:srgbClr val="F79A32"/>
                </a:solidFill>
                <a:latin typeface="Consolas" panose="020B0609020204030204" pitchFamily="49" charset="0"/>
              </a:rPr>
              <a:t>None</a:t>
            </a:r>
            <a:r>
              <a:rPr lang="en-IN" sz="2200" dirty="0" smtClean="0">
                <a:solidFill>
                  <a:schemeClr val="bg1">
                    <a:lumMod val="75000"/>
                  </a:schemeClr>
                </a:solidFill>
                <a:latin typeface="Consolas" panose="020B0609020204030204" pitchFamily="49" charset="0"/>
              </a:rPr>
              <a:t>:</a:t>
            </a:r>
          </a:p>
          <a:p>
            <a:r>
              <a:rPr lang="en-IN" sz="2200" dirty="0">
                <a:solidFill>
                  <a:schemeClr val="bg1">
                    <a:lumMod val="75000"/>
                  </a:schemeClr>
                </a:solidFill>
                <a:latin typeface="Consolas" panose="020B0609020204030204" pitchFamily="49" charset="0"/>
              </a:rPr>
              <a:t> </a:t>
            </a:r>
            <a:r>
              <a:rPr lang="en-IN" sz="2200" dirty="0" smtClean="0">
                <a:solidFill>
                  <a:schemeClr val="bg1">
                    <a:lumMod val="75000"/>
                  </a:schemeClr>
                </a:solidFill>
                <a:latin typeface="Consolas" panose="020B0609020204030204" pitchFamily="49" charset="0"/>
              </a:rPr>
              <a:t>   </a:t>
            </a:r>
            <a:r>
              <a:rPr lang="en-IN" sz="2200" dirty="0" smtClean="0">
                <a:solidFill>
                  <a:srgbClr val="98676A"/>
                </a:solidFill>
                <a:latin typeface="Consolas" panose="020B0609020204030204" pitchFamily="49" charset="0"/>
              </a:rPr>
              <a:t>pass</a:t>
            </a:r>
          </a:p>
          <a:p>
            <a:endParaRPr lang="en-IN" sz="2200" dirty="0">
              <a:solidFill>
                <a:srgbClr val="98676A"/>
              </a:solidFill>
              <a:latin typeface="Consolas" panose="020B0609020204030204" pitchFamily="49" charset="0"/>
            </a:endParaRPr>
          </a:p>
          <a:p>
            <a:r>
              <a:rPr lang="en-IN" sz="2200" dirty="0">
                <a:solidFill>
                  <a:srgbClr val="F92672"/>
                </a:solidFill>
                <a:latin typeface="Consolas" panose="020B0609020204030204" pitchFamily="49" charset="0"/>
              </a:rPr>
              <a:t>if</a:t>
            </a:r>
            <a:r>
              <a:rPr lang="en-IN" sz="2200" dirty="0">
                <a:solidFill>
                  <a:srgbClr val="F8F8F2"/>
                </a:solidFill>
                <a:latin typeface="Consolas" panose="020B0609020204030204" pitchFamily="49" charset="0"/>
              </a:rPr>
              <a:t> </a:t>
            </a:r>
            <a:r>
              <a:rPr lang="en-IN" sz="2200" dirty="0">
                <a:solidFill>
                  <a:srgbClr val="5A5262"/>
                </a:solidFill>
                <a:latin typeface="Consolas" panose="020B0609020204030204" pitchFamily="49" charset="0"/>
              </a:rPr>
              <a:t>x</a:t>
            </a:r>
            <a:r>
              <a:rPr lang="en-IN" sz="2200" dirty="0">
                <a:solidFill>
                  <a:srgbClr val="F8F8F2"/>
                </a:solidFill>
                <a:latin typeface="Consolas" panose="020B0609020204030204" pitchFamily="49" charset="0"/>
              </a:rPr>
              <a:t> </a:t>
            </a:r>
            <a:r>
              <a:rPr lang="en-IN" sz="2200" dirty="0" smtClean="0">
                <a:solidFill>
                  <a:srgbClr val="F92672"/>
                </a:solidFill>
                <a:latin typeface="Consolas" panose="020B0609020204030204" pitchFamily="49" charset="0"/>
              </a:rPr>
              <a:t>is not</a:t>
            </a:r>
            <a:r>
              <a:rPr lang="en-IN" sz="2200" dirty="0" smtClean="0">
                <a:solidFill>
                  <a:srgbClr val="F8F8F2"/>
                </a:solidFill>
                <a:latin typeface="Consolas" panose="020B0609020204030204" pitchFamily="49" charset="0"/>
              </a:rPr>
              <a:t> </a:t>
            </a:r>
            <a:r>
              <a:rPr lang="en-IN" sz="2200" dirty="0">
                <a:solidFill>
                  <a:srgbClr val="F79A32"/>
                </a:solidFill>
                <a:latin typeface="Consolas" panose="020B0609020204030204" pitchFamily="49" charset="0"/>
              </a:rPr>
              <a:t>None</a:t>
            </a:r>
            <a:r>
              <a:rPr lang="en-IN" sz="2200" dirty="0">
                <a:solidFill>
                  <a:schemeClr val="bg1">
                    <a:lumMod val="75000"/>
                  </a:schemeClr>
                </a:solidFill>
                <a:latin typeface="Consolas" panose="020B0609020204030204" pitchFamily="49" charset="0"/>
              </a:rPr>
              <a:t>:</a:t>
            </a:r>
          </a:p>
          <a:p>
            <a:r>
              <a:rPr lang="en-IN" sz="2200" dirty="0">
                <a:solidFill>
                  <a:schemeClr val="bg1">
                    <a:lumMod val="75000"/>
                  </a:schemeClr>
                </a:solidFill>
                <a:latin typeface="Consolas" panose="020B0609020204030204" pitchFamily="49" charset="0"/>
              </a:rPr>
              <a:t>    </a:t>
            </a:r>
            <a:r>
              <a:rPr lang="en-IN" sz="2200" dirty="0" smtClean="0">
                <a:solidFill>
                  <a:srgbClr val="98676A"/>
                </a:solidFill>
                <a:latin typeface="Consolas" panose="020B0609020204030204" pitchFamily="49" charset="0"/>
              </a:rPr>
              <a:t>pass</a:t>
            </a:r>
            <a:endParaRPr lang="en-IN" sz="2200" dirty="0">
              <a:solidFill>
                <a:srgbClr val="D3AF86"/>
              </a:solidFill>
              <a:latin typeface="Consolas" panose="020B0609020204030204" pitchFamily="49" charset="0"/>
            </a:endParaRPr>
          </a:p>
        </p:txBody>
      </p:sp>
    </p:spTree>
    <p:extLst>
      <p:ext uri="{BB962C8B-B14F-4D97-AF65-F5344CB8AC3E}">
        <p14:creationId xmlns:p14="http://schemas.microsoft.com/office/powerpoint/2010/main" val="330045400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69332"/>
          </a:xfrm>
          <a:prstGeom prst="rect">
            <a:avLst/>
          </a:prstGeom>
        </p:spPr>
        <p:txBody>
          <a:bodyPr wrap="square">
            <a:spAutoFit/>
          </a:bodyPr>
          <a:lstStyle/>
          <a:p>
            <a:r>
              <a:rPr lang="en-IN" dirty="0" smtClean="0"/>
              <a:t>TODO</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class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228600" y="1524000"/>
            <a:ext cx="3276600" cy="1446550"/>
          </a:xfrm>
          <a:prstGeom prst="rect">
            <a:avLst/>
          </a:prstGeom>
        </p:spPr>
        <p:txBody>
          <a:bodyPr wrap="square">
            <a:spAutoFit/>
          </a:bodyPr>
          <a:lstStyle/>
          <a:p>
            <a:r>
              <a:rPr lang="en-IN" sz="2200" dirty="0">
                <a:solidFill>
                  <a:srgbClr val="98676A"/>
                </a:solidFill>
                <a:latin typeface="Consolas" panose="020B0609020204030204" pitchFamily="49" charset="0"/>
              </a:rPr>
              <a:t>class</a:t>
            </a:r>
            <a:r>
              <a:rPr lang="en-IN" sz="2200" dirty="0">
                <a:solidFill>
                  <a:srgbClr val="D3AF86"/>
                </a:solidFill>
                <a:latin typeface="Consolas" panose="020B0609020204030204" pitchFamily="49" charset="0"/>
              </a:rPr>
              <a:t> </a:t>
            </a:r>
            <a:r>
              <a:rPr lang="en-IN" sz="2200" dirty="0">
                <a:solidFill>
                  <a:srgbClr val="F06431"/>
                </a:solidFill>
                <a:latin typeface="Consolas" panose="020B0609020204030204" pitchFamily="49" charset="0"/>
              </a:rPr>
              <a:t>ClassName</a:t>
            </a:r>
            <a:r>
              <a:rPr lang="en-IN" sz="2200" dirty="0">
                <a:solidFill>
                  <a:srgbClr val="D3AF86"/>
                </a:solidFill>
                <a:latin typeface="Consolas" panose="020B0609020204030204" pitchFamily="49" charset="0"/>
              </a:rPr>
              <a:t>:</a:t>
            </a:r>
          </a:p>
          <a:p>
            <a:r>
              <a:rPr lang="en-IN" sz="2200" dirty="0" smtClean="0">
                <a:solidFill>
                  <a:srgbClr val="D3AF86"/>
                </a:solidFill>
                <a:latin typeface="Consolas" panose="020B0609020204030204" pitchFamily="49" charset="0"/>
              </a:rPr>
              <a:t>    &lt;</a:t>
            </a:r>
            <a:r>
              <a:rPr lang="en-IN" sz="2200" dirty="0">
                <a:solidFill>
                  <a:srgbClr val="D3AF86"/>
                </a:solidFill>
                <a:latin typeface="Consolas" panose="020B0609020204030204" pitchFamily="49" charset="0"/>
              </a:rPr>
              <a:t>statement-</a:t>
            </a:r>
            <a:r>
              <a:rPr lang="en-IN" sz="2200" dirty="0">
                <a:solidFill>
                  <a:srgbClr val="F79A32"/>
                </a:solidFill>
                <a:latin typeface="Consolas" panose="020B0609020204030204" pitchFamily="49" charset="0"/>
              </a:rPr>
              <a:t>1</a:t>
            </a:r>
            <a:r>
              <a:rPr lang="en-IN" sz="2200" dirty="0">
                <a:solidFill>
                  <a:srgbClr val="D3AF86"/>
                </a:solidFill>
                <a:latin typeface="Consolas" panose="020B0609020204030204" pitchFamily="49" charset="0"/>
              </a:rPr>
              <a:t>&gt;</a:t>
            </a:r>
          </a:p>
          <a:p>
            <a:r>
              <a:rPr lang="en-IN" sz="2200" dirty="0" smtClean="0">
                <a:solidFill>
                  <a:srgbClr val="D3AF86"/>
                </a:solidFill>
                <a:latin typeface="Consolas" panose="020B0609020204030204" pitchFamily="49" charset="0"/>
              </a:rPr>
              <a:t>    ...</a:t>
            </a:r>
            <a:endParaRPr lang="en-IN" sz="2200" dirty="0">
              <a:solidFill>
                <a:srgbClr val="D3AF86"/>
              </a:solidFill>
              <a:latin typeface="Consolas" panose="020B0609020204030204" pitchFamily="49" charset="0"/>
            </a:endParaRPr>
          </a:p>
          <a:p>
            <a:r>
              <a:rPr lang="en-IN" sz="2200" dirty="0" smtClean="0">
                <a:solidFill>
                  <a:srgbClr val="D3AF86"/>
                </a:solidFill>
                <a:latin typeface="Consolas" panose="020B0609020204030204" pitchFamily="49" charset="0"/>
              </a:rPr>
              <a:t>    &lt;</a:t>
            </a:r>
            <a:r>
              <a:rPr lang="en-IN" sz="2200" dirty="0">
                <a:solidFill>
                  <a:srgbClr val="D3AF86"/>
                </a:solidFill>
                <a:latin typeface="Consolas" panose="020B0609020204030204" pitchFamily="49" charset="0"/>
              </a:rPr>
              <a:t>statement-N&gt;</a:t>
            </a:r>
            <a:endParaRPr lang="en-IN" sz="2200" b="0" dirty="0">
              <a:solidFill>
                <a:srgbClr val="D3AF86"/>
              </a:solidFill>
              <a:effectLst/>
              <a:latin typeface="Consolas" panose="020B0609020204030204" pitchFamily="49" charset="0"/>
            </a:endParaRPr>
          </a:p>
        </p:txBody>
      </p:sp>
      <p:sp>
        <p:nvSpPr>
          <p:cNvPr id="5" name="Rectangle 4"/>
          <p:cNvSpPr/>
          <p:nvPr/>
        </p:nvSpPr>
        <p:spPr>
          <a:xfrm>
            <a:off x="236034" y="3200400"/>
            <a:ext cx="7993566" cy="2862322"/>
          </a:xfrm>
          <a:prstGeom prst="rect">
            <a:avLst/>
          </a:prstGeom>
        </p:spPr>
        <p:txBody>
          <a:bodyPr wrap="square">
            <a:spAutoFit/>
          </a:bodyPr>
          <a:lstStyle/>
          <a:p>
            <a:r>
              <a:rPr lang="en-IN" sz="2000" dirty="0">
                <a:solidFill>
                  <a:srgbClr val="98676A"/>
                </a:solidFill>
                <a:latin typeface="Consolas" panose="020B0609020204030204" pitchFamily="49" charset="0"/>
              </a:rPr>
              <a:t>class</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student</a:t>
            </a:r>
            <a:r>
              <a:rPr lang="en-IN" sz="2000" dirty="0">
                <a:solidFill>
                  <a:srgbClr val="D3AF86"/>
                </a:solidFill>
                <a:latin typeface="Consolas" panose="020B0609020204030204" pitchFamily="49" charset="0"/>
              </a:rPr>
              <a:t> :</a:t>
            </a:r>
          </a:p>
          <a:p>
            <a:r>
              <a:rPr lang="en-IN" sz="2000" dirty="0" smtClean="0">
                <a:solidFill>
                  <a:srgbClr val="D3AF86"/>
                </a:solidFill>
                <a:latin typeface="Consolas" panose="020B0609020204030204" pitchFamily="49" charset="0"/>
              </a:rPr>
              <a:t>    firstName = </a:t>
            </a:r>
            <a:r>
              <a:rPr lang="en-IN" sz="2000" dirty="0" smtClean="0">
                <a:solidFill>
                  <a:srgbClr val="F79A32"/>
                </a:solidFill>
                <a:latin typeface="Consolas" panose="020B0609020204030204" pitchFamily="49" charset="0"/>
              </a:rPr>
              <a:t>None</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    lastName = </a:t>
            </a:r>
            <a:r>
              <a:rPr lang="en-IN" sz="2000" dirty="0" smtClean="0">
                <a:solidFill>
                  <a:srgbClr val="F79A32"/>
                </a:solidFill>
                <a:latin typeface="Consolas" panose="020B0609020204030204" pitchFamily="49" charset="0"/>
              </a:rPr>
              <a:t>None</a:t>
            </a:r>
            <a:endParaRPr lang="en-IN" sz="2000" dirty="0">
              <a:solidFill>
                <a:srgbClr val="D3AF86"/>
              </a:solidFill>
              <a:latin typeface="Consolas" panose="020B0609020204030204" pitchFamily="49" charset="0"/>
            </a:endParaRPr>
          </a:p>
          <a:p>
            <a:r>
              <a:rPr lang="en-IN" sz="2000" dirty="0" smtClean="0">
                <a:solidFill>
                  <a:srgbClr val="98676A"/>
                </a:solidFill>
                <a:latin typeface="Consolas" panose="020B0609020204030204" pitchFamily="49" charset="0"/>
              </a:rPr>
              <a:t>    def</a:t>
            </a:r>
            <a:r>
              <a:rPr lang="en-IN" sz="2000" dirty="0" smtClean="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__init__</a:t>
            </a:r>
            <a:r>
              <a:rPr lang="en-IN" sz="2000" dirty="0">
                <a:solidFill>
                  <a:srgbClr val="D3AF86"/>
                </a:solidFill>
                <a:latin typeface="Consolas" panose="020B0609020204030204" pitchFamily="49" charset="0"/>
              </a:rPr>
              <a:t>(</a:t>
            </a:r>
            <a:r>
              <a:rPr lang="en-IN" sz="2000" i="1" dirty="0">
                <a:solidFill>
                  <a:srgbClr val="D3AF86"/>
                </a:solidFill>
                <a:latin typeface="Consolas" panose="020B0609020204030204" pitchFamily="49" charset="0"/>
              </a:rPr>
              <a:t>self</a:t>
            </a:r>
            <a:r>
              <a:rPr lang="en-IN" sz="2000" dirty="0" smtClean="0">
                <a:solidFill>
                  <a:srgbClr val="D3AF86"/>
                </a:solidFill>
                <a:latin typeface="Consolas" panose="020B0609020204030204" pitchFamily="49" charset="0"/>
              </a:rPr>
              <a:t>, firstName</a:t>
            </a:r>
            <a:r>
              <a:rPr lang="en-IN" sz="2000" dirty="0">
                <a:solidFill>
                  <a:srgbClr val="D3AF86"/>
                </a:solidFill>
                <a:latin typeface="Consolas" panose="020B0609020204030204" pitchFamily="49" charset="0"/>
              </a:rPr>
              <a:t>, lastName) :</a:t>
            </a:r>
          </a:p>
          <a:p>
            <a:r>
              <a:rPr lang="en-IN" sz="2000" dirty="0" smtClean="0">
                <a:solidFill>
                  <a:srgbClr val="DC3958"/>
                </a:solidFill>
                <a:latin typeface="Consolas" panose="020B0609020204030204" pitchFamily="49" charset="0"/>
              </a:rPr>
              <a:t>        </a:t>
            </a:r>
            <a:r>
              <a:rPr lang="en-IN" sz="2000" i="1" dirty="0" smtClean="0">
                <a:solidFill>
                  <a:srgbClr val="DC3958"/>
                </a:solidFill>
                <a:latin typeface="Consolas" panose="020B0609020204030204" pitchFamily="49" charset="0"/>
              </a:rPr>
              <a:t>self</a:t>
            </a:r>
            <a:r>
              <a:rPr lang="en-IN" sz="2000" dirty="0" smtClean="0">
                <a:solidFill>
                  <a:srgbClr val="D3AF86"/>
                </a:solidFill>
                <a:latin typeface="Consolas" panose="020B0609020204030204" pitchFamily="49" charset="0"/>
              </a:rPr>
              <a:t>.firstName </a:t>
            </a:r>
            <a:r>
              <a:rPr lang="en-IN" sz="2000" dirty="0">
                <a:solidFill>
                  <a:srgbClr val="D3AF86"/>
                </a:solidFill>
                <a:latin typeface="Consolas" panose="020B0609020204030204" pitchFamily="49" charset="0"/>
              </a:rPr>
              <a:t>= firstName</a:t>
            </a:r>
          </a:p>
          <a:p>
            <a:r>
              <a:rPr lang="en-IN" sz="2000" dirty="0" smtClean="0">
                <a:solidFill>
                  <a:srgbClr val="DC3958"/>
                </a:solidFill>
                <a:latin typeface="Consolas" panose="020B0609020204030204" pitchFamily="49" charset="0"/>
              </a:rPr>
              <a:t>        </a:t>
            </a:r>
            <a:r>
              <a:rPr lang="en-IN" sz="2000" i="1" dirty="0" smtClean="0">
                <a:solidFill>
                  <a:srgbClr val="DC3958"/>
                </a:solidFill>
                <a:latin typeface="Consolas" panose="020B0609020204030204" pitchFamily="49" charset="0"/>
              </a:rPr>
              <a:t>self</a:t>
            </a:r>
            <a:r>
              <a:rPr lang="en-IN" sz="2000" dirty="0" smtClean="0">
                <a:solidFill>
                  <a:srgbClr val="D3AF86"/>
                </a:solidFill>
                <a:latin typeface="Consolas" panose="020B0609020204030204" pitchFamily="49" charset="0"/>
              </a:rPr>
              <a:t>.lastName </a:t>
            </a:r>
            <a:r>
              <a:rPr lang="en-IN" sz="2000" dirty="0">
                <a:solidFill>
                  <a:srgbClr val="D3AF86"/>
                </a:solidFill>
                <a:latin typeface="Consolas" panose="020B0609020204030204" pitchFamily="49" charset="0"/>
              </a:rPr>
              <a:t>= lastName</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smtClean="0">
                <a:solidFill>
                  <a:srgbClr val="D3AF86"/>
                </a:solidFill>
                <a:latin typeface="Consolas" panose="020B0609020204030204" pitchFamily="49" charset="0"/>
              </a:rPr>
              <a:t>    </a:t>
            </a:r>
            <a:r>
              <a:rPr lang="en-IN" sz="2000" dirty="0" smtClean="0">
                <a:solidFill>
                  <a:srgbClr val="98676A"/>
                </a:solidFill>
                <a:latin typeface="Consolas" panose="020B0609020204030204" pitchFamily="49" charset="0"/>
              </a:rPr>
              <a:t>def</a:t>
            </a:r>
            <a:r>
              <a:rPr lang="en-IN" sz="2000" dirty="0" smtClean="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displayStudent</a:t>
            </a:r>
            <a:r>
              <a:rPr lang="en-IN" sz="2000" dirty="0">
                <a:solidFill>
                  <a:srgbClr val="D3AF86"/>
                </a:solidFill>
                <a:latin typeface="Consolas" panose="020B0609020204030204" pitchFamily="49" charset="0"/>
              </a:rPr>
              <a:t>(</a:t>
            </a:r>
            <a:r>
              <a:rPr lang="en-IN" sz="2000" i="1" dirty="0">
                <a:solidFill>
                  <a:srgbClr val="D3AF86"/>
                </a:solidFill>
                <a:latin typeface="Consolas" panose="020B0609020204030204" pitchFamily="49" charset="0"/>
              </a:rPr>
              <a:t>self</a:t>
            </a:r>
            <a:r>
              <a:rPr lang="en-IN" sz="2000" dirty="0">
                <a:solidFill>
                  <a:srgbClr val="D3AF86"/>
                </a:solidFill>
                <a:latin typeface="Consolas" panose="020B0609020204030204" pitchFamily="49" charset="0"/>
              </a:rPr>
              <a:t>) :</a:t>
            </a:r>
          </a:p>
          <a:p>
            <a:r>
              <a:rPr lang="en-IN" sz="2000" dirty="0" smtClean="0">
                <a:solidFill>
                  <a:srgbClr val="7E602C"/>
                </a:solidFill>
                <a:latin typeface="Consolas" panose="020B0609020204030204" pitchFamily="49" charset="0"/>
              </a:rPr>
              <a:t>        print</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i="1" dirty="0">
                <a:solidFill>
                  <a:srgbClr val="DC3958"/>
                </a:solidFill>
                <a:latin typeface="Consolas" panose="020B0609020204030204" pitchFamily="49" charset="0"/>
              </a:rPr>
              <a:t>self</a:t>
            </a:r>
            <a:r>
              <a:rPr lang="en-IN" sz="2000" dirty="0">
                <a:solidFill>
                  <a:srgbClr val="D3AF86"/>
                </a:solidFill>
                <a:latin typeface="Consolas" panose="020B0609020204030204" pitchFamily="49" charset="0"/>
              </a:rPr>
              <a:t>.firstName, </a:t>
            </a:r>
            <a:r>
              <a:rPr lang="en-IN" sz="2000" i="1" dirty="0">
                <a:solidFill>
                  <a:srgbClr val="DC3958"/>
                </a:solidFill>
                <a:latin typeface="Consolas" panose="020B0609020204030204" pitchFamily="49" charset="0"/>
              </a:rPr>
              <a:t>self</a:t>
            </a:r>
            <a:r>
              <a:rPr lang="en-IN" sz="2000" dirty="0">
                <a:solidFill>
                  <a:srgbClr val="D3AF86"/>
                </a:solidFill>
                <a:latin typeface="Consolas" panose="020B0609020204030204" pitchFamily="49" charset="0"/>
              </a:rPr>
              <a:t>.lastName)</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7026013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646331"/>
          </a:xfrm>
          <a:prstGeom prst="rect">
            <a:avLst/>
          </a:prstGeom>
        </p:spPr>
        <p:txBody>
          <a:bodyPr wrap="square">
            <a:spAutoFit/>
          </a:bodyPr>
          <a:lstStyle/>
          <a:p>
            <a:r>
              <a:rPr lang="en-IN" dirty="0" smtClean="0"/>
              <a:t>Object </a:t>
            </a:r>
            <a:r>
              <a:rPr lang="en-IN" dirty="0"/>
              <a:t>is one of instances of the class. which can perform the functionalities which are defined in the class.</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class object</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3" name="Rectangle 2"/>
          <p:cNvSpPr/>
          <p:nvPr/>
        </p:nvSpPr>
        <p:spPr>
          <a:xfrm>
            <a:off x="228600" y="1647813"/>
            <a:ext cx="2828018" cy="430887"/>
          </a:xfrm>
          <a:prstGeom prst="rect">
            <a:avLst/>
          </a:prstGeom>
        </p:spPr>
        <p:txBody>
          <a:bodyPr wrap="none">
            <a:spAutoFit/>
          </a:bodyPr>
          <a:lstStyle/>
          <a:p>
            <a:r>
              <a:rPr lang="en-IN" sz="2200" dirty="0">
                <a:solidFill>
                  <a:srgbClr val="D3AF86"/>
                </a:solidFill>
                <a:latin typeface="Consolas" panose="020B0609020204030204" pitchFamily="49" charset="0"/>
              </a:rPr>
              <a:t>obj = ClassName()</a:t>
            </a:r>
            <a:endParaRPr lang="en-IN" sz="22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00206261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354765"/>
          </a:xfrm>
          <a:prstGeom prst="rect">
            <a:avLst/>
          </a:prstGeom>
        </p:spPr>
        <p:txBody>
          <a:bodyPr wrap="square">
            <a:spAutoFit/>
          </a:bodyPr>
          <a:lstStyle/>
          <a:p>
            <a:r>
              <a:rPr lang="en-IN" sz="2600" i="1" dirty="0" smtClean="0">
                <a:solidFill>
                  <a:srgbClr val="DC3958"/>
                </a:solidFill>
                <a:latin typeface="Consolas" panose="020B0609020204030204" pitchFamily="49" charset="0"/>
              </a:rPr>
              <a:t>self</a:t>
            </a:r>
            <a:endParaRPr lang="en-IN" sz="2600" dirty="0"/>
          </a:p>
          <a:p>
            <a:endParaRPr lang="en-IN" dirty="0" smtClean="0"/>
          </a:p>
          <a:p>
            <a:r>
              <a:rPr lang="en-IN" dirty="0"/>
              <a:t>"</a:t>
            </a:r>
            <a:r>
              <a:rPr lang="en-IN" sz="2600" i="1" dirty="0" smtClean="0">
                <a:solidFill>
                  <a:srgbClr val="DC3958"/>
                </a:solidFill>
                <a:latin typeface="Consolas" panose="020B0609020204030204" pitchFamily="49" charset="0"/>
              </a:rPr>
              <a:t>self</a:t>
            </a:r>
            <a:r>
              <a:rPr lang="en-IN" dirty="0" smtClean="0"/>
              <a:t> </a:t>
            </a:r>
            <a:r>
              <a:rPr lang="en-IN" dirty="0"/>
              <a:t>"</a:t>
            </a:r>
            <a:r>
              <a:rPr lang="en-IN" dirty="0" smtClean="0"/>
              <a:t> </a:t>
            </a:r>
            <a:r>
              <a:rPr lang="en-IN" dirty="0"/>
              <a:t>represents the instance of the class. By using the "</a:t>
            </a:r>
            <a:r>
              <a:rPr lang="en-IN" sz="2600" i="1" dirty="0">
                <a:solidFill>
                  <a:srgbClr val="DC3958"/>
                </a:solidFill>
                <a:latin typeface="Consolas" panose="020B0609020204030204" pitchFamily="49" charset="0"/>
              </a:rPr>
              <a:t>self</a:t>
            </a:r>
            <a:r>
              <a:rPr lang="en-IN" dirty="0"/>
              <a:t>" keyword we can access the attributes and methods of the class in python.</a:t>
            </a:r>
          </a:p>
          <a:p>
            <a:endParaRPr lang="en-IN" dirty="0"/>
          </a:p>
          <a:p>
            <a:r>
              <a:rPr lang="en-IN" sz="2600" i="1" dirty="0">
                <a:solidFill>
                  <a:srgbClr val="DC3958"/>
                </a:solidFill>
                <a:latin typeface="Consolas" panose="020B0609020204030204" pitchFamily="49" charset="0"/>
              </a:rPr>
              <a:t>__init</a:t>
            </a:r>
            <a:r>
              <a:rPr lang="en-IN" sz="2600" i="1" dirty="0" smtClean="0">
                <a:solidFill>
                  <a:srgbClr val="DC3958"/>
                </a:solidFill>
                <a:latin typeface="Consolas" panose="020B0609020204030204" pitchFamily="49" charset="0"/>
              </a:rPr>
              <a:t>__</a:t>
            </a:r>
            <a:endParaRPr lang="en-IN" dirty="0"/>
          </a:p>
          <a:p>
            <a:endParaRPr lang="en-IN" dirty="0"/>
          </a:p>
          <a:p>
            <a:r>
              <a:rPr lang="en-IN" dirty="0"/>
              <a:t>"</a:t>
            </a:r>
            <a:r>
              <a:rPr lang="en-IN" sz="2600" i="1" dirty="0">
                <a:solidFill>
                  <a:srgbClr val="DC3958"/>
                </a:solidFill>
                <a:latin typeface="Consolas" panose="020B0609020204030204" pitchFamily="49" charset="0"/>
              </a:rPr>
              <a:t>__init</a:t>
            </a:r>
            <a:r>
              <a:rPr lang="en-IN" sz="2600" i="1" dirty="0" smtClean="0">
                <a:solidFill>
                  <a:srgbClr val="DC3958"/>
                </a:solidFill>
                <a:latin typeface="Consolas" panose="020B0609020204030204" pitchFamily="49" charset="0"/>
              </a:rPr>
              <a:t>__</a:t>
            </a:r>
            <a:r>
              <a:rPr lang="en-IN" dirty="0"/>
              <a:t>"</a:t>
            </a:r>
            <a:r>
              <a:rPr lang="en-IN" dirty="0" smtClean="0"/>
              <a:t> </a:t>
            </a:r>
            <a:r>
              <a:rPr lang="en-IN" dirty="0"/>
              <a:t>is a </a:t>
            </a:r>
            <a:r>
              <a:rPr lang="en-IN" dirty="0" smtClean="0"/>
              <a:t>reserved </a:t>
            </a:r>
            <a:r>
              <a:rPr lang="en-IN" dirty="0"/>
              <a:t>method in python classes. </a:t>
            </a:r>
            <a:r>
              <a:rPr lang="en-IN" b="1" i="1" dirty="0">
                <a:solidFill>
                  <a:schemeClr val="accent2">
                    <a:lumMod val="75000"/>
                  </a:schemeClr>
                </a:solidFill>
              </a:rPr>
              <a:t>It is known as a </a:t>
            </a:r>
            <a:r>
              <a:rPr lang="en-IN" b="1" i="1" dirty="0">
                <a:solidFill>
                  <a:schemeClr val="accent2">
                    <a:lumMod val="75000"/>
                  </a:schemeClr>
                </a:solidFill>
              </a:rPr>
              <a:t>constructor</a:t>
            </a:r>
            <a:r>
              <a:rPr lang="en-IN" dirty="0">
                <a:solidFill>
                  <a:schemeClr val="accent2">
                    <a:lumMod val="75000"/>
                  </a:schemeClr>
                </a:solidFill>
              </a:rPr>
              <a:t> </a:t>
            </a:r>
            <a:r>
              <a:rPr lang="en-IN" b="1" i="1" dirty="0">
                <a:solidFill>
                  <a:schemeClr val="accent2">
                    <a:lumMod val="75000"/>
                  </a:schemeClr>
                </a:solidFill>
              </a:rPr>
              <a:t>in object oriented concepts</a:t>
            </a:r>
            <a:r>
              <a:rPr lang="en-IN" dirty="0"/>
              <a:t>. This method called when an object is created from the class and it allow the class to initialize the attributes of a class.</a:t>
            </a:r>
            <a:endParaRPr lang="en-IN" dirty="0"/>
          </a:p>
        </p:txBody>
      </p:sp>
      <p:sp>
        <p:nvSpPr>
          <p:cNvPr id="6" name="Rectangle 5"/>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self  </a:t>
            </a:r>
            <a:r>
              <a:rPr lang="en-IN" sz="3600" dirty="0" smtClean="0">
                <a:solidFill>
                  <a:schemeClr val="bg1">
                    <a:lumMod val="95000"/>
                  </a:schemeClr>
                </a:solidFill>
                <a:latin typeface="Garamond" panose="02020404030301010803" pitchFamily="18" charset="0"/>
                <a:cs typeface="Arial" panose="020B0604020202020204" pitchFamily="34" charset="0"/>
              </a:rPr>
              <a:t>&amp; __</a:t>
            </a:r>
            <a:r>
              <a:rPr lang="en-IN" sz="3600" dirty="0">
                <a:solidFill>
                  <a:schemeClr val="bg1">
                    <a:lumMod val="95000"/>
                  </a:schemeClr>
                </a:solidFill>
                <a:latin typeface="Garamond" panose="02020404030301010803" pitchFamily="18" charset="0"/>
                <a:cs typeface="Arial" panose="020B0604020202020204" pitchFamily="34" charset="0"/>
              </a:rPr>
              <a:t>init__</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Tree>
    <p:extLst>
      <p:ext uri="{BB962C8B-B14F-4D97-AF65-F5344CB8AC3E}">
        <p14:creationId xmlns:p14="http://schemas.microsoft.com/office/powerpoint/2010/main" val="344190766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b="1" i="1">
                <a:solidFill>
                  <a:srgbClr val="D9D021"/>
                </a:solidFill>
                <a:latin typeface="SimSun" panose="02010600030101010101" pitchFamily="2" charset="-122"/>
                <a:ea typeface="SimSun" panose="02010600030101010101" pitchFamily="2" charset="-122"/>
                <a:cs typeface="Arial" pitchFamily="34" charset="0"/>
              </a:defRPr>
            </a:lvl1pPr>
          </a:lstStyle>
          <a:p>
            <a:r>
              <a:rPr lang="en-IN" sz="5000" dirty="0" smtClean="0">
                <a:solidFill>
                  <a:srgbClr val="DFD72D"/>
                </a:solidFill>
              </a:rPr>
              <a:t>Conditional statement</a:t>
            </a:r>
            <a:endParaRPr lang="en-US" sz="5000" dirty="0">
              <a:solidFill>
                <a:srgbClr val="DFD72D"/>
              </a:solidFill>
            </a:endParaRPr>
          </a:p>
        </p:txBody>
      </p:sp>
    </p:spTree>
    <p:extLst>
      <p:ext uri="{BB962C8B-B14F-4D97-AF65-F5344CB8AC3E}">
        <p14:creationId xmlns:p14="http://schemas.microsoft.com/office/powerpoint/2010/main" val="183635701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TODO</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381000" y="990600"/>
            <a:ext cx="6324600" cy="1938992"/>
          </a:xfrm>
          <a:prstGeom prst="rect">
            <a:avLst/>
          </a:prstGeom>
        </p:spPr>
        <p:txBody>
          <a:bodyPr wrap="square">
            <a:spAutoFit/>
          </a:bodyPr>
          <a:lstStyle/>
          <a:p>
            <a:r>
              <a:rPr lang="en-IN" sz="2400" dirty="0">
                <a:solidFill>
                  <a:srgbClr val="D3AF86"/>
                </a:solidFill>
                <a:latin typeface="Consolas" panose="020B0609020204030204" pitchFamily="49" charset="0"/>
              </a:rPr>
              <a:t>person = {"</a:t>
            </a:r>
            <a:r>
              <a:rPr lang="en-IN" sz="2400" dirty="0">
                <a:solidFill>
                  <a:srgbClr val="889B4A"/>
                </a:solidFill>
                <a:latin typeface="Consolas" panose="020B0609020204030204" pitchFamily="49" charset="0"/>
              </a:rPr>
              <a:t>ID</a:t>
            </a:r>
            <a:r>
              <a:rPr lang="en-IN" sz="2400" dirty="0">
                <a:solidFill>
                  <a:srgbClr val="D3AF86"/>
                </a:solidFill>
                <a:latin typeface="Consolas" panose="020B0609020204030204" pitchFamily="49" charset="0"/>
              </a:rPr>
              <a:t>":"</a:t>
            </a:r>
            <a:r>
              <a:rPr lang="en-IN" sz="2400" dirty="0">
                <a:solidFill>
                  <a:srgbClr val="889B4A"/>
                </a:solidFill>
                <a:latin typeface="Consolas" panose="020B0609020204030204" pitchFamily="49" charset="0"/>
              </a:rPr>
              <a:t>1001</a:t>
            </a:r>
            <a:r>
              <a:rPr lang="en-IN" sz="2400" dirty="0">
                <a:solidFill>
                  <a:srgbClr val="D3AF86"/>
                </a:solidFill>
                <a:latin typeface="Consolas" panose="020B0609020204030204" pitchFamily="49" charset="0"/>
              </a:rPr>
              <a:t>"}</a:t>
            </a:r>
          </a:p>
          <a:p>
            <a:r>
              <a:rPr lang="en-IN" sz="2400" dirty="0">
                <a:solidFill>
                  <a:srgbClr val="98676A"/>
                </a:solidFill>
                <a:latin typeface="Consolas" panose="020B0609020204030204" pitchFamily="49" charset="0"/>
              </a:rPr>
              <a:t>for</a:t>
            </a:r>
            <a:r>
              <a:rPr lang="en-IN" sz="2400" dirty="0">
                <a:solidFill>
                  <a:srgbClr val="D3AF86"/>
                </a:solidFill>
                <a:latin typeface="Consolas" panose="020B0609020204030204" pitchFamily="49" charset="0"/>
              </a:rPr>
              <a:t> keys, values in person.items() :</a:t>
            </a:r>
          </a:p>
          <a:p>
            <a:r>
              <a:rPr lang="en-IN" sz="2400" dirty="0">
                <a:solidFill>
                  <a:srgbClr val="7E602C"/>
                </a:solidFill>
                <a:latin typeface="Consolas" panose="020B0609020204030204" pitchFamily="49" charset="0"/>
              </a:rPr>
              <a:t>print</a:t>
            </a:r>
            <a:r>
              <a:rPr lang="en-IN" sz="2400" dirty="0">
                <a:solidFill>
                  <a:srgbClr val="D3AF86"/>
                </a:solidFill>
                <a:latin typeface="Consolas" panose="020B0609020204030204" pitchFamily="49" charset="0"/>
              </a:rPr>
              <a:t> (keys, values)</a:t>
            </a:r>
          </a:p>
          <a:p>
            <a:r>
              <a:rPr lang="en-IN" sz="2400" dirty="0">
                <a:solidFill>
                  <a:srgbClr val="D3AF86"/>
                </a:solidFill>
                <a:latin typeface="Consolas" panose="020B0609020204030204" pitchFamily="49" charset="0"/>
              </a:rPr>
              <a:t/>
            </a:r>
            <a:br>
              <a:rPr lang="en-IN" sz="2400" dirty="0">
                <a:solidFill>
                  <a:srgbClr val="D3AF86"/>
                </a:solidFill>
                <a:latin typeface="Consolas" panose="020B0609020204030204" pitchFamily="49" charset="0"/>
              </a:rPr>
            </a:br>
            <a:r>
              <a:rPr lang="en-IN" sz="2400" dirty="0">
                <a:solidFill>
                  <a:srgbClr val="7E602C"/>
                </a:solidFill>
                <a:latin typeface="Consolas" panose="020B0609020204030204" pitchFamily="49" charset="0"/>
              </a:rPr>
              <a:t>print</a:t>
            </a:r>
            <a:r>
              <a:rPr lang="en-IN" sz="2400" dirty="0">
                <a:solidFill>
                  <a:srgbClr val="D3AF86"/>
                </a:solidFill>
                <a:latin typeface="Consolas" panose="020B0609020204030204" pitchFamily="49" charset="0"/>
              </a:rPr>
              <a:t>('</a:t>
            </a:r>
            <a:r>
              <a:rPr lang="en-IN" sz="2400" dirty="0">
                <a:solidFill>
                  <a:srgbClr val="889B4A"/>
                </a:solidFill>
                <a:latin typeface="Consolas" panose="020B0609020204030204" pitchFamily="49" charset="0"/>
              </a:rPr>
              <a:t>done...</a:t>
            </a:r>
            <a:r>
              <a:rPr lang="en-IN" sz="2400" dirty="0">
                <a:solidFill>
                  <a:srgbClr val="D3AF86"/>
                </a:solidFill>
                <a:latin typeface="Consolas" panose="020B0609020204030204" pitchFamily="49" charset="0"/>
              </a:rPr>
              <a:t>')</a:t>
            </a:r>
            <a:endParaRPr lang="en-IN" sz="2400" b="0" dirty="0">
              <a:solidFill>
                <a:srgbClr val="D3AF86"/>
              </a:solidFill>
              <a:effectLst/>
              <a:latin typeface="Consolas" panose="020B0609020204030204" pitchFamily="49" charset="0"/>
            </a:endParaRPr>
          </a:p>
        </p:txBody>
      </p:sp>
      <p:sp>
        <p:nvSpPr>
          <p:cNvPr id="4" name="Rectangle 3"/>
          <p:cNvSpPr/>
          <p:nvPr/>
        </p:nvSpPr>
        <p:spPr>
          <a:xfrm>
            <a:off x="190500" y="3283154"/>
            <a:ext cx="8763000" cy="1938992"/>
          </a:xfrm>
          <a:prstGeom prst="rect">
            <a:avLst/>
          </a:prstGeom>
        </p:spPr>
        <p:txBody>
          <a:bodyPr wrap="square">
            <a:spAutoFit/>
          </a:bodyPr>
          <a:lstStyle/>
          <a:p>
            <a:r>
              <a:rPr lang="en-IN" sz="2000" dirty="0">
                <a:solidFill>
                  <a:srgbClr val="D3AF86"/>
                </a:solidFill>
                <a:latin typeface="Consolas" panose="020B0609020204030204" pitchFamily="49" charset="0"/>
              </a:rPr>
              <a:t>person = [</a:t>
            </a:r>
          </a:p>
          <a:p>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id</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1001</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firstName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lastName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Bagde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salary</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20000</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id</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1002</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firstName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Vrushali</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lastName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Bagde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salary</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40000</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id</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1003</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firstName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Sharmin</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lastName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Bagde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salary</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60000</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84102817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TODO</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228600" y="1066800"/>
            <a:ext cx="8077200" cy="3785652"/>
          </a:xfrm>
          <a:prstGeom prst="rect">
            <a:avLst/>
          </a:prstGeom>
        </p:spPr>
        <p:txBody>
          <a:bodyPr wrap="square">
            <a:spAutoFit/>
          </a:bodyPr>
          <a:lstStyle/>
          <a:p>
            <a:r>
              <a:rPr lang="en-IN" sz="2400" dirty="0">
                <a:solidFill>
                  <a:srgbClr val="98676A"/>
                </a:solidFill>
                <a:latin typeface="Consolas" panose="020B0609020204030204" pitchFamily="49" charset="0"/>
              </a:rPr>
              <a:t>class</a:t>
            </a:r>
            <a:r>
              <a:rPr lang="en-IN" sz="2400" dirty="0">
                <a:solidFill>
                  <a:srgbClr val="D3AF86"/>
                </a:solidFill>
                <a:latin typeface="Consolas" panose="020B0609020204030204" pitchFamily="49" charset="0"/>
              </a:rPr>
              <a:t> </a:t>
            </a:r>
            <a:r>
              <a:rPr lang="en-IN" sz="2400" dirty="0" err="1">
                <a:solidFill>
                  <a:srgbClr val="F06431"/>
                </a:solidFill>
                <a:latin typeface="Consolas" panose="020B0609020204030204" pitchFamily="49" charset="0"/>
              </a:rPr>
              <a:t>ClassA</a:t>
            </a:r>
            <a:r>
              <a:rPr lang="en-IN" sz="2400" dirty="0">
                <a:solidFill>
                  <a:srgbClr val="D3AF86"/>
                </a:solidFill>
                <a:latin typeface="Consolas" panose="020B0609020204030204" pitchFamily="49" charset="0"/>
              </a:rPr>
              <a:t>(object):</a:t>
            </a:r>
          </a:p>
          <a:p>
            <a:r>
              <a:rPr lang="en-IN" sz="2400" dirty="0" smtClean="0">
                <a:solidFill>
                  <a:srgbClr val="98676A"/>
                </a:solidFill>
                <a:latin typeface="Consolas" panose="020B0609020204030204" pitchFamily="49" charset="0"/>
              </a:rPr>
              <a:t>    def</a:t>
            </a:r>
            <a:r>
              <a:rPr lang="en-IN" sz="2400" dirty="0" smtClean="0">
                <a:solidFill>
                  <a:srgbClr val="D3AF86"/>
                </a:solidFill>
                <a:latin typeface="Consolas" panose="020B0609020204030204" pitchFamily="49" charset="0"/>
              </a:rPr>
              <a:t> </a:t>
            </a:r>
            <a:r>
              <a:rPr lang="en-IN" sz="2400" dirty="0">
                <a:solidFill>
                  <a:srgbClr val="7E602C"/>
                </a:solidFill>
                <a:latin typeface="Consolas" panose="020B0609020204030204" pitchFamily="49" charset="0"/>
              </a:rPr>
              <a:t>__init__</a:t>
            </a:r>
            <a:r>
              <a:rPr lang="en-IN" sz="2400" dirty="0">
                <a:solidFill>
                  <a:srgbClr val="D3AF86"/>
                </a:solidFill>
                <a:latin typeface="Consolas" panose="020B0609020204030204" pitchFamily="49" charset="0"/>
              </a:rPr>
              <a:t> (self) :</a:t>
            </a:r>
          </a:p>
          <a:p>
            <a:r>
              <a:rPr lang="en-IN" sz="2400" dirty="0" smtClean="0">
                <a:solidFill>
                  <a:srgbClr val="7E602C"/>
                </a:solidFill>
                <a:latin typeface="Consolas" panose="020B0609020204030204" pitchFamily="49" charset="0"/>
              </a:rPr>
              <a:t>        print</a:t>
            </a:r>
            <a:r>
              <a:rPr lang="en-IN" sz="2400" dirty="0">
                <a:solidFill>
                  <a:srgbClr val="D3AF86"/>
                </a:solidFill>
                <a:latin typeface="Consolas" panose="020B0609020204030204" pitchFamily="49" charset="0"/>
              </a:rPr>
              <a:t>("</a:t>
            </a:r>
            <a:r>
              <a:rPr lang="en-IN" sz="2400" dirty="0">
                <a:solidFill>
                  <a:srgbClr val="889B4A"/>
                </a:solidFill>
                <a:latin typeface="Consolas" panose="020B0609020204030204" pitchFamily="49" charset="0"/>
              </a:rPr>
              <a:t>ClassA</a:t>
            </a:r>
            <a:r>
              <a:rPr lang="en-IN" sz="2400" dirty="0">
                <a:solidFill>
                  <a:srgbClr val="D3AF86"/>
                </a:solidFill>
                <a:latin typeface="Consolas" panose="020B0609020204030204" pitchFamily="49" charset="0"/>
              </a:rPr>
              <a:t>")</a:t>
            </a:r>
          </a:p>
          <a:p>
            <a:r>
              <a:rPr lang="en-IN" sz="2400" dirty="0" smtClean="0">
                <a:solidFill>
                  <a:srgbClr val="D3AF86"/>
                </a:solidFill>
                <a:latin typeface="Consolas" panose="020B0609020204030204" pitchFamily="49" charset="0"/>
              </a:rPr>
              <a:t> </a:t>
            </a:r>
            <a:r>
              <a:rPr lang="en-IN" sz="2400" dirty="0">
                <a:solidFill>
                  <a:srgbClr val="D3AF86"/>
                </a:solidFill>
                <a:latin typeface="Consolas" panose="020B0609020204030204" pitchFamily="49" charset="0"/>
              </a:rPr>
              <a:t/>
            </a:r>
            <a:br>
              <a:rPr lang="en-IN" sz="2400" dirty="0">
                <a:solidFill>
                  <a:srgbClr val="D3AF86"/>
                </a:solidFill>
                <a:latin typeface="Consolas" panose="020B0609020204030204" pitchFamily="49" charset="0"/>
              </a:rPr>
            </a:br>
            <a:r>
              <a:rPr lang="en-IN" sz="2400" dirty="0">
                <a:solidFill>
                  <a:srgbClr val="98676A"/>
                </a:solidFill>
                <a:latin typeface="Consolas" panose="020B0609020204030204" pitchFamily="49" charset="0"/>
              </a:rPr>
              <a:t>class</a:t>
            </a:r>
            <a:r>
              <a:rPr lang="en-IN" sz="2400" dirty="0">
                <a:solidFill>
                  <a:srgbClr val="D3AF86"/>
                </a:solidFill>
                <a:latin typeface="Consolas" panose="020B0609020204030204" pitchFamily="49" charset="0"/>
              </a:rPr>
              <a:t> </a:t>
            </a:r>
            <a:r>
              <a:rPr lang="en-IN" sz="2400" dirty="0" smtClean="0">
                <a:solidFill>
                  <a:srgbClr val="F06431"/>
                </a:solidFill>
                <a:latin typeface="Consolas" panose="020B0609020204030204" pitchFamily="49" charset="0"/>
              </a:rPr>
              <a:t>ClassB</a:t>
            </a:r>
            <a:r>
              <a:rPr lang="en-IN" sz="2400" dirty="0" smtClean="0">
                <a:solidFill>
                  <a:srgbClr val="D3AF86"/>
                </a:solidFill>
                <a:latin typeface="Consolas" panose="020B0609020204030204" pitchFamily="49" charset="0"/>
              </a:rPr>
              <a:t>(</a:t>
            </a:r>
            <a:r>
              <a:rPr lang="en-IN" sz="2400" dirty="0" smtClean="0">
                <a:solidFill>
                  <a:srgbClr val="889B4A"/>
                </a:solidFill>
                <a:latin typeface="Consolas" panose="020B0609020204030204" pitchFamily="49" charset="0"/>
              </a:rPr>
              <a:t>ClassA</a:t>
            </a:r>
            <a:r>
              <a:rPr lang="en-IN" sz="2400" dirty="0">
                <a:solidFill>
                  <a:srgbClr val="D3AF86"/>
                </a:solidFill>
                <a:latin typeface="Consolas" panose="020B0609020204030204" pitchFamily="49" charset="0"/>
              </a:rPr>
              <a:t>) :</a:t>
            </a:r>
          </a:p>
          <a:p>
            <a:r>
              <a:rPr lang="en-IN" sz="2400" dirty="0" smtClean="0">
                <a:solidFill>
                  <a:srgbClr val="98676A"/>
                </a:solidFill>
                <a:latin typeface="Consolas" panose="020B0609020204030204" pitchFamily="49" charset="0"/>
              </a:rPr>
              <a:t>    def</a:t>
            </a:r>
            <a:r>
              <a:rPr lang="en-IN" sz="2400" dirty="0" smtClean="0">
                <a:solidFill>
                  <a:srgbClr val="D3AF86"/>
                </a:solidFill>
                <a:latin typeface="Consolas" panose="020B0609020204030204" pitchFamily="49" charset="0"/>
              </a:rPr>
              <a:t> </a:t>
            </a:r>
            <a:r>
              <a:rPr lang="en-IN" sz="2400" dirty="0">
                <a:solidFill>
                  <a:srgbClr val="7E602C"/>
                </a:solidFill>
                <a:latin typeface="Consolas" panose="020B0609020204030204" pitchFamily="49" charset="0"/>
              </a:rPr>
              <a:t>__init__</a:t>
            </a:r>
            <a:r>
              <a:rPr lang="en-IN" sz="2400" dirty="0">
                <a:solidFill>
                  <a:srgbClr val="D3AF86"/>
                </a:solidFill>
                <a:latin typeface="Consolas" panose="020B0609020204030204" pitchFamily="49" charset="0"/>
              </a:rPr>
              <a:t>(self) :</a:t>
            </a:r>
          </a:p>
          <a:p>
            <a:r>
              <a:rPr lang="en-IN" sz="2400" dirty="0" smtClean="0">
                <a:solidFill>
                  <a:srgbClr val="7E602C"/>
                </a:solidFill>
                <a:latin typeface="Consolas" panose="020B0609020204030204" pitchFamily="49" charset="0"/>
              </a:rPr>
              <a:t>        print</a:t>
            </a:r>
            <a:r>
              <a:rPr lang="en-IN" sz="2400" dirty="0">
                <a:solidFill>
                  <a:srgbClr val="D3AF86"/>
                </a:solidFill>
                <a:latin typeface="Consolas" panose="020B0609020204030204" pitchFamily="49" charset="0"/>
              </a:rPr>
              <a:t>("</a:t>
            </a:r>
            <a:r>
              <a:rPr lang="en-IN" sz="2400" dirty="0">
                <a:solidFill>
                  <a:srgbClr val="889B4A"/>
                </a:solidFill>
                <a:latin typeface="Consolas" panose="020B0609020204030204" pitchFamily="49" charset="0"/>
              </a:rPr>
              <a:t>ClassB</a:t>
            </a:r>
            <a:r>
              <a:rPr lang="en-IN" sz="2400" dirty="0">
                <a:solidFill>
                  <a:srgbClr val="D3AF86"/>
                </a:solidFill>
                <a:latin typeface="Consolas" panose="020B0609020204030204" pitchFamily="49" charset="0"/>
              </a:rPr>
              <a:t>")</a:t>
            </a:r>
          </a:p>
          <a:p>
            <a:r>
              <a:rPr lang="en-IN" sz="2400" dirty="0" smtClean="0">
                <a:solidFill>
                  <a:srgbClr val="D3AF86"/>
                </a:solidFill>
                <a:latin typeface="Consolas" panose="020B0609020204030204" pitchFamily="49" charset="0"/>
              </a:rPr>
              <a:t>        super</a:t>
            </a:r>
            <a:r>
              <a:rPr lang="en-IN" sz="2400" dirty="0">
                <a:solidFill>
                  <a:srgbClr val="D3AF86"/>
                </a:solidFill>
                <a:latin typeface="Consolas" panose="020B0609020204030204" pitchFamily="49" charset="0"/>
              </a:rPr>
              <a:t>().</a:t>
            </a:r>
            <a:r>
              <a:rPr lang="en-IN" sz="2400" dirty="0">
                <a:solidFill>
                  <a:srgbClr val="7E602C"/>
                </a:solidFill>
                <a:latin typeface="Consolas" panose="020B0609020204030204" pitchFamily="49" charset="0"/>
              </a:rPr>
              <a:t>__init__</a:t>
            </a:r>
            <a:r>
              <a:rPr lang="en-IN" sz="2400" dirty="0">
                <a:solidFill>
                  <a:srgbClr val="D3AF86"/>
                </a:solidFill>
                <a:latin typeface="Consolas" panose="020B0609020204030204" pitchFamily="49" charset="0"/>
              </a:rPr>
              <a:t>()</a:t>
            </a:r>
          </a:p>
          <a:p>
            <a:r>
              <a:rPr lang="en-IN" sz="2400" dirty="0">
                <a:solidFill>
                  <a:srgbClr val="D3AF86"/>
                </a:solidFill>
                <a:latin typeface="Consolas" panose="020B0609020204030204" pitchFamily="49" charset="0"/>
              </a:rPr>
              <a:t/>
            </a:r>
            <a:br>
              <a:rPr lang="en-IN" sz="2400" dirty="0">
                <a:solidFill>
                  <a:srgbClr val="D3AF86"/>
                </a:solidFill>
                <a:latin typeface="Consolas" panose="020B0609020204030204" pitchFamily="49" charset="0"/>
              </a:rPr>
            </a:br>
            <a:r>
              <a:rPr lang="en-IN" sz="2400" dirty="0">
                <a:solidFill>
                  <a:srgbClr val="D3AF86"/>
                </a:solidFill>
                <a:latin typeface="Consolas" panose="020B0609020204030204" pitchFamily="49" charset="0"/>
              </a:rPr>
              <a:t>o = ClassB()</a:t>
            </a:r>
            <a:endParaRPr lang="en-IN" sz="24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14684733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Mutable and Immutable Data Types</a:t>
            </a:r>
            <a:endParaRPr lang="en-US" dirty="0"/>
          </a:p>
        </p:txBody>
      </p:sp>
    </p:spTree>
    <p:extLst>
      <p:ext uri="{BB962C8B-B14F-4D97-AF65-F5344CB8AC3E}">
        <p14:creationId xmlns:p14="http://schemas.microsoft.com/office/powerpoint/2010/main" val="17912580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477328"/>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Data types in Python can be distinguished based on whether objects of the type are mutable or immutable. The content of objects of immutable types cannot be changed after they are created. Only mutable objects support methods that change the object in place, such as reassignment of a sequence slice, which will work for lists, but raise an error for tuples and strings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609600" y="2711557"/>
            <a:ext cx="3581400" cy="3231654"/>
          </a:xfrm>
          <a:prstGeom prst="rect">
            <a:avLst/>
          </a:prstGeom>
          <a:noFill/>
        </p:spPr>
        <p:txBody>
          <a:bodyPr wrap="square">
            <a:spAutoFit/>
          </a:bodyPr>
          <a:lstStyle/>
          <a:p>
            <a:pPr>
              <a:lnSpc>
                <a:spcPct val="150000"/>
              </a:lnSpc>
            </a:pPr>
            <a:r>
              <a:rPr lang="en-IN" b="1" dirty="0">
                <a:solidFill>
                  <a:srgbClr val="C00000"/>
                </a:solidFill>
                <a:latin typeface="Consolas" panose="020B0609020204030204" pitchFamily="49" charset="0"/>
                <a:cs typeface="Arial" panose="020B0604020202020204" pitchFamily="34" charset="0"/>
              </a:rPr>
              <a:t>Some immutable (unchangeable) types</a:t>
            </a:r>
            <a:endParaRPr lang="en-IN" b="1" dirty="0" smtClean="0">
              <a:solidFill>
                <a:srgbClr val="C00000"/>
              </a:solidFill>
              <a:latin typeface="Consolas" panose="020B0609020204030204" pitchFamily="49" charset="0"/>
              <a:cs typeface="Arial" panose="020B0604020202020204" pitchFamily="34" charset="0"/>
            </a:endParaRP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int, float, complex</a:t>
            </a: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string</a:t>
            </a: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bytes</a:t>
            </a: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tuple</a:t>
            </a: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frozen set</a:t>
            </a:r>
          </a:p>
        </p:txBody>
      </p:sp>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Data</a:t>
            </a:r>
            <a:r>
              <a:rPr lang="en-IN" sz="3600" dirty="0" smtClean="0">
                <a:solidFill>
                  <a:schemeClr val="bg1">
                    <a:lumMod val="95000"/>
                  </a:schemeClr>
                </a:solidFill>
                <a:latin typeface="Arial" panose="020B0604020202020204" pitchFamily="34" charset="0"/>
                <a:cs typeface="Arial" panose="020B0604020202020204" pitchFamily="34" charset="0"/>
              </a:rPr>
              <a:t> </a:t>
            </a:r>
            <a:r>
              <a:rPr lang="en-IN" sz="3600" dirty="0" smtClean="0">
                <a:solidFill>
                  <a:schemeClr val="bg1">
                    <a:lumMod val="95000"/>
                  </a:schemeClr>
                </a:solidFill>
                <a:latin typeface="Garamond" panose="02020404030301010803" pitchFamily="18" charset="0"/>
                <a:cs typeface="Arial" panose="020B0604020202020204" pitchFamily="34" charset="0"/>
              </a:rPr>
              <a:t>Types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8" name="Rectangle 7"/>
          <p:cNvSpPr/>
          <p:nvPr/>
        </p:nvSpPr>
        <p:spPr>
          <a:xfrm>
            <a:off x="5105400" y="2711557"/>
            <a:ext cx="3124200" cy="2769989"/>
          </a:xfrm>
          <a:prstGeom prst="rect">
            <a:avLst/>
          </a:prstGeom>
          <a:noFill/>
        </p:spPr>
        <p:txBody>
          <a:bodyPr wrap="square">
            <a:spAutoFit/>
          </a:bodyPr>
          <a:lstStyle/>
          <a:p>
            <a:pPr>
              <a:lnSpc>
                <a:spcPct val="150000"/>
              </a:lnSpc>
            </a:pPr>
            <a:r>
              <a:rPr lang="en-IN" b="1" dirty="0">
                <a:solidFill>
                  <a:srgbClr val="C00000"/>
                </a:solidFill>
                <a:latin typeface="Consolas" panose="020B0609020204030204" pitchFamily="49" charset="0"/>
                <a:cs typeface="Arial" panose="020B0604020202020204" pitchFamily="34" charset="0"/>
              </a:rPr>
              <a:t>Some </a:t>
            </a:r>
            <a:r>
              <a:rPr lang="en-IN" b="1" dirty="0" smtClean="0">
                <a:solidFill>
                  <a:srgbClr val="C00000"/>
                </a:solidFill>
                <a:latin typeface="Consolas" panose="020B0609020204030204" pitchFamily="49" charset="0"/>
                <a:cs typeface="Arial" panose="020B0604020202020204" pitchFamily="34" charset="0"/>
              </a:rPr>
              <a:t>mutable (</a:t>
            </a:r>
            <a:r>
              <a:rPr lang="en-IN" b="1" dirty="0">
                <a:solidFill>
                  <a:srgbClr val="C00000"/>
                </a:solidFill>
                <a:latin typeface="Consolas" panose="020B0609020204030204" pitchFamily="49" charset="0"/>
                <a:cs typeface="Arial" panose="020B0604020202020204" pitchFamily="34" charset="0"/>
              </a:rPr>
              <a:t>changeable</a:t>
            </a:r>
            <a:r>
              <a:rPr lang="en-IN" dirty="0" smtClean="0">
                <a:latin typeface="Consolas" panose="020B0609020204030204" pitchFamily="49" charset="0"/>
              </a:rPr>
              <a:t> </a:t>
            </a:r>
            <a:r>
              <a:rPr lang="en-IN" b="1" dirty="0" smtClean="0">
                <a:solidFill>
                  <a:srgbClr val="C00000"/>
                </a:solidFill>
                <a:latin typeface="Consolas" panose="020B0609020204030204" pitchFamily="49" charset="0"/>
                <a:cs typeface="Arial" panose="020B0604020202020204" pitchFamily="34" charset="0"/>
              </a:rPr>
              <a:t>) </a:t>
            </a:r>
            <a:r>
              <a:rPr lang="en-IN" b="1" dirty="0">
                <a:solidFill>
                  <a:srgbClr val="C00000"/>
                </a:solidFill>
                <a:latin typeface="Consolas" panose="020B0609020204030204" pitchFamily="49" charset="0"/>
                <a:cs typeface="Arial" panose="020B0604020202020204" pitchFamily="34" charset="0"/>
              </a:rPr>
              <a:t>types</a:t>
            </a:r>
            <a:endParaRPr lang="en-IN" b="1" dirty="0" smtClean="0">
              <a:solidFill>
                <a:srgbClr val="C00000"/>
              </a:solidFill>
              <a:latin typeface="Consolas" panose="020B0609020204030204" pitchFamily="49" charset="0"/>
              <a:cs typeface="Arial" panose="020B0604020202020204" pitchFamily="34" charset="0"/>
            </a:endParaRP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byte array</a:t>
            </a: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list</a:t>
            </a: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set</a:t>
            </a: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dict</a:t>
            </a:r>
          </a:p>
        </p:txBody>
      </p:sp>
    </p:spTree>
    <p:extLst>
      <p:ext uri="{BB962C8B-B14F-4D97-AF65-F5344CB8AC3E}">
        <p14:creationId xmlns:p14="http://schemas.microsoft.com/office/powerpoint/2010/main" val="35044365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923330"/>
          </a:xfrm>
          <a:prstGeom prst="rect">
            <a:avLst/>
          </a:prstGeom>
        </p:spPr>
        <p:txBody>
          <a:bodyPr wrap="square">
            <a:spAutoFit/>
          </a:bodyPr>
          <a:lstStyle/>
          <a:p>
            <a:pPr>
              <a:lnSpc>
                <a:spcPct val="150000"/>
              </a:lnSpc>
            </a:pPr>
            <a:r>
              <a:rPr lang="en-IN" dirty="0">
                <a:latin typeface="Arial" panose="020B0604020202020204" pitchFamily="34" charset="0"/>
                <a:cs typeface="Arial" panose="020B0604020202020204" pitchFamily="34" charset="0"/>
              </a:rPr>
              <a:t>Assigning Values to </a:t>
            </a:r>
            <a:r>
              <a:rPr lang="en-IN" dirty="0" smtClean="0">
                <a:latin typeface="Arial" panose="020B0604020202020204" pitchFamily="34" charset="0"/>
                <a:cs typeface="Arial" panose="020B0604020202020204" pitchFamily="34" charset="0"/>
              </a:rPr>
              <a:t>Variables</a:t>
            </a:r>
          </a:p>
          <a:p>
            <a:pPr>
              <a:lnSpc>
                <a:spcPct val="150000"/>
              </a:lnSpc>
            </a:pPr>
            <a:r>
              <a:rPr lang="en-IN" dirty="0" smtClean="0">
                <a:solidFill>
                  <a:srgbClr val="1668B2"/>
                </a:solidFill>
                <a:latin typeface="Arial" panose="020B0604020202020204" pitchFamily="34" charset="0"/>
                <a:cs typeface="Arial" panose="020B0604020202020204" pitchFamily="34" charset="0"/>
              </a:rPr>
              <a:t>&lt;variableName&gt; </a:t>
            </a:r>
            <a:r>
              <a:rPr lang="en-IN" dirty="0">
                <a:solidFill>
                  <a:srgbClr val="1668B2"/>
                </a:solidFill>
                <a:latin typeface="Arial" panose="020B0604020202020204" pitchFamily="34" charset="0"/>
                <a:cs typeface="Arial" panose="020B0604020202020204" pitchFamily="34" charset="0"/>
              </a:rPr>
              <a:t>= &lt;expr&gt;</a:t>
            </a:r>
          </a:p>
        </p:txBody>
      </p:sp>
      <p:sp>
        <p:nvSpPr>
          <p:cNvPr id="7" name="Rectangle 6"/>
          <p:cNvSpPr/>
          <p:nvPr/>
        </p:nvSpPr>
        <p:spPr>
          <a:xfrm>
            <a:off x="0" y="0"/>
            <a:ext cx="9144000" cy="646331"/>
          </a:xfrm>
          <a:prstGeom prst="rect">
            <a:avLst/>
          </a:prstGeom>
          <a:solidFill>
            <a:srgbClr val="4682B4"/>
          </a:solidFill>
        </p:spPr>
        <p:txBody>
          <a:bodyPr wrap="square">
            <a:spAutoFit/>
          </a:bodyPr>
          <a:lstStyle/>
          <a:p>
            <a:pPr algn="ctr"/>
            <a:r>
              <a:rPr lang="en-IN" sz="3600" dirty="0" smtClean="0">
                <a:solidFill>
                  <a:schemeClr val="bg1">
                    <a:lumMod val="95000"/>
                  </a:schemeClr>
                </a:solidFill>
                <a:latin typeface="Garamond" panose="02020404030301010803" pitchFamily="18" charset="0"/>
                <a:cs typeface="Arial" panose="020B0604020202020204" pitchFamily="34" charset="0"/>
              </a:rPr>
              <a:t>assignment operator</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76200" y="3352800"/>
            <a:ext cx="8991600" cy="1338828"/>
          </a:xfrm>
          <a:prstGeom prst="rect">
            <a:avLst/>
          </a:prstGeom>
        </p:spPr>
        <p:txBody>
          <a:bodyPr wrap="square">
            <a:spAutoFit/>
          </a:bodyPr>
          <a:lstStyle/>
          <a:p>
            <a:pPr>
              <a:lnSpc>
                <a:spcPct val="150000"/>
              </a:lnSpc>
            </a:pPr>
            <a:r>
              <a:rPr lang="en-IN" dirty="0">
                <a:latin typeface="Arial" panose="020B0604020202020204" pitchFamily="34" charset="0"/>
                <a:cs typeface="Arial" panose="020B0604020202020204" pitchFamily="34" charset="0"/>
              </a:rPr>
              <a:t>Multiple </a:t>
            </a:r>
            <a:r>
              <a:rPr lang="en-IN" dirty="0" smtClean="0">
                <a:latin typeface="Arial" panose="020B0604020202020204" pitchFamily="34" charset="0"/>
                <a:cs typeface="Arial" panose="020B0604020202020204" pitchFamily="34" charset="0"/>
              </a:rPr>
              <a:t>Assignment</a:t>
            </a:r>
          </a:p>
          <a:p>
            <a:pPr>
              <a:lnSpc>
                <a:spcPct val="150000"/>
              </a:lnSpc>
            </a:pPr>
            <a:r>
              <a:rPr lang="en-IN" dirty="0">
                <a:solidFill>
                  <a:srgbClr val="1668B2"/>
                </a:solidFill>
                <a:latin typeface="Arial" panose="020B0604020202020204" pitchFamily="34" charset="0"/>
                <a:cs typeface="Arial" panose="020B0604020202020204" pitchFamily="34" charset="0"/>
              </a:rPr>
              <a:t>variableName1</a:t>
            </a:r>
            <a:r>
              <a:rPr lang="sv-SE" dirty="0">
                <a:solidFill>
                  <a:srgbClr val="1668B2"/>
                </a:solidFill>
                <a:latin typeface="Arial" panose="020B0604020202020204" pitchFamily="34" charset="0"/>
                <a:cs typeface="Arial" panose="020B0604020202020204" pitchFamily="34" charset="0"/>
              </a:rPr>
              <a:t>= </a:t>
            </a:r>
            <a:r>
              <a:rPr lang="en-IN" dirty="0">
                <a:solidFill>
                  <a:srgbClr val="1668B2"/>
                </a:solidFill>
                <a:latin typeface="Arial" panose="020B0604020202020204" pitchFamily="34" charset="0"/>
                <a:cs typeface="Arial" panose="020B0604020202020204" pitchFamily="34" charset="0"/>
              </a:rPr>
              <a:t>variableName2</a:t>
            </a:r>
            <a:r>
              <a:rPr lang="sv-SE" dirty="0">
                <a:solidFill>
                  <a:srgbClr val="1668B2"/>
                </a:solidFill>
                <a:latin typeface="Arial" panose="020B0604020202020204" pitchFamily="34" charset="0"/>
                <a:cs typeface="Arial" panose="020B0604020202020204" pitchFamily="34" charset="0"/>
              </a:rPr>
              <a:t>= </a:t>
            </a:r>
            <a:r>
              <a:rPr lang="en-IN" dirty="0">
                <a:solidFill>
                  <a:srgbClr val="1668B2"/>
                </a:solidFill>
                <a:latin typeface="Arial" panose="020B0604020202020204" pitchFamily="34" charset="0"/>
                <a:cs typeface="Arial" panose="020B0604020202020204" pitchFamily="34" charset="0"/>
              </a:rPr>
              <a:t>variableName3</a:t>
            </a:r>
            <a:r>
              <a:rPr lang="sv-SE" dirty="0">
                <a:solidFill>
                  <a:srgbClr val="1668B2"/>
                </a:solidFill>
                <a:latin typeface="Arial" panose="020B0604020202020204" pitchFamily="34" charset="0"/>
                <a:cs typeface="Arial" panose="020B0604020202020204" pitchFamily="34" charset="0"/>
              </a:rPr>
              <a:t>...</a:t>
            </a:r>
            <a:r>
              <a:rPr lang="en-IN" dirty="0">
                <a:solidFill>
                  <a:srgbClr val="1668B2"/>
                </a:solidFill>
                <a:latin typeface="Arial" panose="020B0604020202020204" pitchFamily="34" charset="0"/>
                <a:cs typeface="Arial" panose="020B0604020202020204" pitchFamily="34" charset="0"/>
              </a:rPr>
              <a:t> variableNameN</a:t>
            </a:r>
            <a:r>
              <a:rPr lang="sv-SE" dirty="0">
                <a:solidFill>
                  <a:srgbClr val="1668B2"/>
                </a:solidFill>
                <a:latin typeface="Arial" panose="020B0604020202020204" pitchFamily="34" charset="0"/>
                <a:cs typeface="Arial" panose="020B0604020202020204" pitchFamily="34" charset="0"/>
              </a:rPr>
              <a:t>= &lt;expr&gt;</a:t>
            </a:r>
          </a:p>
          <a:p>
            <a:pPr>
              <a:lnSpc>
                <a:spcPct val="150000"/>
              </a:lnSpc>
            </a:pPr>
            <a:r>
              <a:rPr lang="sv-SE" dirty="0">
                <a:solidFill>
                  <a:srgbClr val="1668B2"/>
                </a:solidFill>
                <a:latin typeface="Arial" panose="020B0604020202020204" pitchFamily="34" charset="0"/>
                <a:cs typeface="Arial" panose="020B0604020202020204" pitchFamily="34" charset="0"/>
              </a:rPr>
              <a:t>&lt;</a:t>
            </a:r>
            <a:r>
              <a:rPr lang="en-IN" dirty="0">
                <a:solidFill>
                  <a:srgbClr val="1668B2"/>
                </a:solidFill>
                <a:latin typeface="Arial" panose="020B0604020202020204" pitchFamily="34" charset="0"/>
                <a:cs typeface="Arial" panose="020B0604020202020204" pitchFamily="34" charset="0"/>
              </a:rPr>
              <a:t>variableName</a:t>
            </a:r>
            <a:r>
              <a:rPr lang="sv-SE" dirty="0">
                <a:solidFill>
                  <a:srgbClr val="1668B2"/>
                </a:solidFill>
                <a:latin typeface="Arial" panose="020B0604020202020204" pitchFamily="34" charset="0"/>
                <a:cs typeface="Arial" panose="020B0604020202020204" pitchFamily="34" charset="0"/>
              </a:rPr>
              <a:t>&gt;, &lt;</a:t>
            </a:r>
            <a:r>
              <a:rPr lang="en-IN" dirty="0">
                <a:solidFill>
                  <a:srgbClr val="1668B2"/>
                </a:solidFill>
                <a:latin typeface="Arial" panose="020B0604020202020204" pitchFamily="34" charset="0"/>
                <a:cs typeface="Arial" panose="020B0604020202020204" pitchFamily="34" charset="0"/>
              </a:rPr>
              <a:t>variableName</a:t>
            </a:r>
            <a:r>
              <a:rPr lang="sv-SE" dirty="0">
                <a:solidFill>
                  <a:srgbClr val="1668B2"/>
                </a:solidFill>
                <a:latin typeface="Arial" panose="020B0604020202020204" pitchFamily="34" charset="0"/>
                <a:cs typeface="Arial" panose="020B0604020202020204" pitchFamily="34" charset="0"/>
              </a:rPr>
              <a:t>&gt;, ..., &lt;</a:t>
            </a:r>
            <a:r>
              <a:rPr lang="en-IN" dirty="0">
                <a:solidFill>
                  <a:srgbClr val="1668B2"/>
                </a:solidFill>
                <a:latin typeface="Arial" panose="020B0604020202020204" pitchFamily="34" charset="0"/>
                <a:cs typeface="Arial" panose="020B0604020202020204" pitchFamily="34" charset="0"/>
              </a:rPr>
              <a:t>variableName</a:t>
            </a:r>
            <a:r>
              <a:rPr lang="sv-SE" dirty="0">
                <a:solidFill>
                  <a:srgbClr val="1668B2"/>
                </a:solidFill>
                <a:latin typeface="Arial" panose="020B0604020202020204" pitchFamily="34" charset="0"/>
                <a:cs typeface="Arial" panose="020B0604020202020204" pitchFamily="34" charset="0"/>
              </a:rPr>
              <a:t>&gt; = &lt;expr&gt;, &lt;expr&gt;, ..., &lt;expr&gt;</a:t>
            </a:r>
            <a:endParaRPr lang="en-IN" dirty="0">
              <a:solidFill>
                <a:srgbClr val="1668B2"/>
              </a:solidFill>
              <a:latin typeface="Arial" panose="020B0604020202020204" pitchFamily="34" charset="0"/>
              <a:cs typeface="Arial" panose="020B0604020202020204" pitchFamily="34" charset="0"/>
            </a:endParaRPr>
          </a:p>
        </p:txBody>
      </p:sp>
      <p:sp>
        <p:nvSpPr>
          <p:cNvPr id="2" name="Rectangle 1"/>
          <p:cNvSpPr/>
          <p:nvPr/>
        </p:nvSpPr>
        <p:spPr>
          <a:xfrm>
            <a:off x="185058" y="1828800"/>
            <a:ext cx="4572000" cy="1323439"/>
          </a:xfrm>
          <a:prstGeom prst="rect">
            <a:avLst/>
          </a:prstGeom>
        </p:spPr>
        <p:txBody>
          <a:bodyPr>
            <a:spAutoFit/>
          </a:bodyPr>
          <a:lstStyle/>
          <a:p>
            <a:r>
              <a:rPr lang="en-IN" sz="2000" dirty="0">
                <a:solidFill>
                  <a:srgbClr val="D3AF86"/>
                </a:solidFill>
                <a:latin typeface="Consolas" panose="020B0609020204030204" pitchFamily="49" charset="0"/>
              </a:rPr>
              <a:t>&gt;&gt;&gt; city = '</a:t>
            </a:r>
            <a:r>
              <a:rPr lang="en-IN" sz="2000" dirty="0">
                <a:solidFill>
                  <a:srgbClr val="889B4A"/>
                </a:solidFill>
                <a:latin typeface="Consolas" panose="020B0609020204030204" pitchFamily="49" charset="0"/>
              </a:rPr>
              <a:t>Pune</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&gt;&gt;&gt; latitude = </a:t>
            </a:r>
            <a:r>
              <a:rPr lang="en-IN" sz="2000" dirty="0">
                <a:solidFill>
                  <a:srgbClr val="F79A32"/>
                </a:solidFill>
                <a:latin typeface="Consolas" panose="020B0609020204030204" pitchFamily="49" charset="0"/>
              </a:rPr>
              <a:t>18.5204303</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longitude = </a:t>
            </a:r>
            <a:r>
              <a:rPr lang="en-IN" sz="2000" dirty="0">
                <a:solidFill>
                  <a:srgbClr val="F79A32"/>
                </a:solidFill>
                <a:latin typeface="Consolas" panose="020B0609020204030204" pitchFamily="49" charset="0"/>
              </a:rPr>
              <a:t>73.8567437</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boolean = </a:t>
            </a:r>
            <a:r>
              <a:rPr lang="en-IN" sz="2000" dirty="0">
                <a:solidFill>
                  <a:srgbClr val="F79A32"/>
                </a:solidFill>
                <a:latin typeface="Consolas" panose="020B0609020204030204" pitchFamily="49" charset="0"/>
              </a:rPr>
              <a:t>True</a:t>
            </a:r>
            <a:endParaRPr lang="en-IN" sz="2000" b="0" dirty="0">
              <a:solidFill>
                <a:srgbClr val="D3AF86"/>
              </a:solidFill>
              <a:effectLst/>
              <a:latin typeface="Consolas" panose="020B0609020204030204" pitchFamily="49" charset="0"/>
            </a:endParaRPr>
          </a:p>
        </p:txBody>
      </p:sp>
      <p:sp>
        <p:nvSpPr>
          <p:cNvPr id="3" name="Rectangle 2"/>
          <p:cNvSpPr/>
          <p:nvPr/>
        </p:nvSpPr>
        <p:spPr>
          <a:xfrm>
            <a:off x="185058" y="4699337"/>
            <a:ext cx="8730342" cy="1015663"/>
          </a:xfrm>
          <a:prstGeom prst="rect">
            <a:avLst/>
          </a:prstGeom>
        </p:spPr>
        <p:txBody>
          <a:bodyPr wrap="square">
            <a:spAutoFit/>
          </a:bodyPr>
          <a:lstStyle/>
          <a:p>
            <a:r>
              <a:rPr lang="en-IN" sz="2000" dirty="0">
                <a:solidFill>
                  <a:srgbClr val="D3AF86"/>
                </a:solidFill>
                <a:latin typeface="Consolas" panose="020B0609020204030204" pitchFamily="49" charset="0"/>
              </a:rPr>
              <a:t>&gt;&gt;&gt; a = b = c = </a:t>
            </a:r>
            <a:r>
              <a:rPr lang="en-IN" sz="2000" dirty="0">
                <a:solidFill>
                  <a:srgbClr val="F79A32"/>
                </a:solidFill>
                <a:latin typeface="Consolas" panose="020B0609020204030204" pitchFamily="49" charset="0"/>
              </a:rPr>
              <a:t>1</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city, latitude, longitude, boolean = '</a:t>
            </a:r>
            <a:r>
              <a:rPr lang="en-IN" sz="2000" dirty="0">
                <a:solidFill>
                  <a:srgbClr val="889B4A"/>
                </a:solidFill>
                <a:latin typeface="Consolas" panose="020B0609020204030204" pitchFamily="49" charset="0"/>
              </a:rPr>
              <a:t>Pune</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18.5204303</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73.8567437</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True</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4769602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a:t>Objects, values and types</a:t>
            </a:r>
          </a:p>
        </p:txBody>
      </p:sp>
      <p:sp>
        <p:nvSpPr>
          <p:cNvPr id="3" name="Rectangle 2"/>
          <p:cNvSpPr/>
          <p:nvPr/>
        </p:nvSpPr>
        <p:spPr>
          <a:xfrm>
            <a:off x="152400" y="2867561"/>
            <a:ext cx="8839200" cy="1323439"/>
          </a:xfrm>
          <a:prstGeom prst="rect">
            <a:avLst/>
          </a:prstGeom>
          <a:solidFill>
            <a:schemeClr val="bg1"/>
          </a:solidFill>
        </p:spPr>
        <p:txBody>
          <a:bodyPr wrap="square">
            <a:spAutoFit/>
          </a:bodyPr>
          <a:lstStyle/>
          <a:p>
            <a:pPr algn="just"/>
            <a:r>
              <a:rPr lang="en-IN" sz="2000" dirty="0">
                <a:latin typeface="Arial" panose="020B0604020202020204" pitchFamily="34" charset="0"/>
                <a:cs typeface="Arial" panose="020B0604020202020204" pitchFamily="34" charset="0"/>
              </a:rPr>
              <a:t>All data in a Python program is represented by objects. Every object has an identity, a type and a value. An object’s identity never changes once it has been created. The </a:t>
            </a:r>
            <a:r>
              <a:rPr lang="en-IN" sz="2000" b="1" dirty="0">
                <a:solidFill>
                  <a:srgbClr val="298AE5"/>
                </a:solidFill>
                <a:latin typeface="Arial" panose="020B0604020202020204" pitchFamily="34" charset="0"/>
                <a:cs typeface="Arial" panose="020B0604020202020204" pitchFamily="34" charset="0"/>
              </a:rPr>
              <a:t>'is'</a:t>
            </a:r>
            <a:r>
              <a:rPr lang="en-IN" sz="2000" dirty="0">
                <a:latin typeface="Arial" panose="020B0604020202020204" pitchFamily="34" charset="0"/>
                <a:cs typeface="Arial" panose="020B0604020202020204" pitchFamily="34" charset="0"/>
              </a:rPr>
              <a:t> operator compares the identity of two objects; the </a:t>
            </a:r>
            <a:r>
              <a:rPr lang="en-IN" sz="2000" dirty="0">
                <a:solidFill>
                  <a:srgbClr val="298AE5"/>
                </a:solidFill>
                <a:latin typeface="Arial" panose="020B0604020202020204" pitchFamily="34" charset="0"/>
                <a:cs typeface="Arial" panose="020B0604020202020204" pitchFamily="34" charset="0"/>
              </a:rPr>
              <a:t>'</a:t>
            </a:r>
            <a:r>
              <a:rPr lang="en-IN" sz="2000" b="1" dirty="0">
                <a:solidFill>
                  <a:srgbClr val="298AE5"/>
                </a:solidFill>
                <a:latin typeface="Arial" panose="020B0604020202020204" pitchFamily="34" charset="0"/>
                <a:cs typeface="Arial" panose="020B0604020202020204" pitchFamily="34" charset="0"/>
              </a:rPr>
              <a:t>id()</a:t>
            </a:r>
            <a:r>
              <a:rPr lang="en-IN" sz="2000" dirty="0">
                <a:solidFill>
                  <a:srgbClr val="298AE5"/>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function returns an integer representing its identity.</a:t>
            </a:r>
          </a:p>
        </p:txBody>
      </p:sp>
    </p:spTree>
    <p:extLst>
      <p:ext uri="{BB962C8B-B14F-4D97-AF65-F5344CB8AC3E}">
        <p14:creationId xmlns:p14="http://schemas.microsoft.com/office/powerpoint/2010/main" val="11016389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14564</TotalTime>
  <Words>2778</Words>
  <Application>Microsoft Office PowerPoint</Application>
  <PresentationFormat>On-screen Show (4:3)</PresentationFormat>
  <Paragraphs>514</Paragraphs>
  <Slides>56</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56</vt:i4>
      </vt:variant>
    </vt:vector>
  </HeadingPairs>
  <TitlesOfParts>
    <vt:vector size="72" baseType="lpstr">
      <vt:lpstr>SimSun</vt:lpstr>
      <vt:lpstr>Arial</vt:lpstr>
      <vt:lpstr>Bookman Old Style</vt:lpstr>
      <vt:lpstr>Calibri</vt:lpstr>
      <vt:lpstr>Cambria</vt:lpstr>
      <vt:lpstr>Consolas</vt:lpstr>
      <vt:lpstr>Garamond</vt:lpstr>
      <vt:lpstr>Gill Sans MT</vt:lpstr>
      <vt:lpstr>Gill Sans MT (Body)</vt:lpstr>
      <vt:lpstr>Open Sans</vt:lpstr>
      <vt:lpstr>Roboto</vt:lpstr>
      <vt:lpstr>Segoe Print</vt:lpstr>
      <vt:lpstr>Segoe UI Light</vt:lpstr>
      <vt:lpstr>Wingdings</vt:lpstr>
      <vt:lpstr>Wingdings 3</vt:lpstr>
      <vt:lpstr>Origin</vt:lpstr>
      <vt:lpstr>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2916</cp:revision>
  <dcterms:created xsi:type="dcterms:W3CDTF">2015-10-09T06:09:34Z</dcterms:created>
  <dcterms:modified xsi:type="dcterms:W3CDTF">2018-08-07T09:44:55Z</dcterms:modified>
</cp:coreProperties>
</file>