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5.png" ContentType="image/png"/>
  <Override PartName="/ppt/media/image2.jpeg" ContentType="image/jpeg"/>
  <Override PartName="/ppt/media/image3.jpeg" ContentType="image/jpeg"/>
  <Override PartName="/ppt/media/image4.jpeg" ContentType="image/jpeg"/>
  <Override PartName="/ppt/media/image6.png" ContentType="image/png"/>
  <Override PartName="/ppt/media/image7.jpeg" ContentType="image/jpeg"/>
  <Override PartName="/ppt/media/image8.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5.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25.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30.xml.rels" ContentType="application/vnd.openxmlformats-package.relationships+xml"/>
  <Override PartName="/ppt/slides/_rels/slide90.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91.xml.rels" ContentType="application/vnd.openxmlformats-package.relationships+xml"/>
  <Override PartName="/ppt/slides/_rels/slide2.xml.rels" ContentType="application/vnd.openxmlformats-package.relationships+xml"/>
  <Override PartName="/ppt/slides/_rels/slide86.xml.rels" ContentType="application/vnd.openxmlformats-package.relationships+xml"/>
  <Override PartName="/ppt/slides/_rels/slide27.xml.rels" ContentType="application/vnd.openxmlformats-package.relationships+xml"/>
  <Override PartName="/ppt/slides/_rels/slide3.xml.rels" ContentType="application/vnd.openxmlformats-package.relationships+xml"/>
  <Override PartName="/ppt/slides/_rels/slide87.xml.rels" ContentType="application/vnd.openxmlformats-package.relationships+xml"/>
  <Override PartName="/ppt/slides/_rels/slide28.xml.rels" ContentType="application/vnd.openxmlformats-package.relationships+xml"/>
  <Override PartName="/ppt/slides/_rels/slide92.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15.xml.rels" ContentType="application/vnd.openxmlformats-package.relationships+xml"/>
  <Override PartName="/ppt/slides/_rels/slide39.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80.xml.rels" ContentType="application/vnd.openxmlformats-package.relationships+xml"/>
  <Override PartName="/ppt/slides/_rels/slide95.xml.rels" ContentType="application/vnd.openxmlformats-package.relationships+xml"/>
  <Override PartName="/ppt/slides/_rels/slide88.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11.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81.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89.xml.rels" ContentType="application/vnd.openxmlformats-package.relationships+xml"/>
  <Override PartName="/ppt/slides/_rels/slide14.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82.xml.rels" ContentType="application/vnd.openxmlformats-package.relationships+xml"/>
  <Override PartName="/ppt/slides/_rels/slide94.xml.rels" ContentType="application/vnd.openxmlformats-package.relationships+xml"/>
  <Override PartName="/ppt/slides/_rels/slide78.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_rels/slide93.xml.rels" ContentType="application/vnd.openxmlformats-package.relationships+xml"/>
  <Override PartName="/ppt/slides/_rels/slide77.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43.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80.xml" ContentType="application/vnd.openxmlformats-officedocument.presentationml.slide+xml"/>
  <Override PartName="/ppt/slides/slide47.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94.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0.xml" ContentType="application/vnd.openxmlformats-officedocument.presentationml.slide+xml"/>
  <Override PartName="/ppt/slides/slide93.xml" ContentType="application/vnd.openxmlformats-officedocument.presentationml.slide+xml"/>
  <Override PartName="/ppt/slides/slide28.xml" ContentType="application/vnd.openxmlformats-officedocument.presentationml.slide+xml"/>
  <Override PartName="/ppt/slides/slide69.xml" ContentType="application/vnd.openxmlformats-officedocument.presentationml.slide+xml"/>
  <Override PartName="/ppt/slides/slide72.xml" ContentType="application/vnd.openxmlformats-officedocument.presentationml.slide+xml"/>
  <Override PartName="/ppt/slides/slide60.xml" ContentType="application/vnd.openxmlformats-officedocument.presentationml.slide+xml"/>
  <Override PartName="/ppt/slides/slide95.xml" ContentType="application/vnd.openxmlformats-officedocument.presentationml.slide+xml"/>
  <Override PartName="/ppt/slides/slide89.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88.xml" ContentType="application/vnd.openxmlformats-officedocument.presentationml.slide+xml"/>
  <Override PartName="/ppt/slides/slide76.xml" ContentType="application/vnd.openxmlformats-officedocument.presentationml.slide+xml"/>
  <Override PartName="/ppt/slides/slide8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85.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9.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92.xml" ContentType="application/vnd.openxmlformats-officedocument.presentationml.slide+xml"/>
  <Override PartName="/ppt/slides/slide27.xml" ContentType="application/vnd.openxmlformats-officedocument.presentationml.slide+xml"/>
  <Override PartName="/ppt/slides/slide91.xml" ContentType="application/vnd.openxmlformats-officedocument.presentationml.slide+xml"/>
  <Override PartName="/ppt/slides/slide26.xml" ContentType="application/vnd.openxmlformats-officedocument.presentationml.slide+xml"/>
  <Override PartName="/ppt/slides/slide9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12720" y="6447240"/>
            <a:ext cx="168480" cy="1382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31160" cy="125784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31160" cy="66348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82600" cy="125784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82600" cy="66348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12720" y="6447240"/>
            <a:ext cx="168480" cy="1382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12720" y="6447240"/>
            <a:ext cx="168480" cy="1382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93.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553920"/>
            <a:ext cx="8512200" cy="96840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32120" cy="2832120"/>
          </a:xfrm>
          <a:prstGeom prst="rect">
            <a:avLst/>
          </a:prstGeom>
          <a:ln>
            <a:noFill/>
          </a:ln>
        </p:spPr>
      </p:pic>
      <p:sp>
        <p:nvSpPr>
          <p:cNvPr id="90" name="CustomShape 2"/>
          <p:cNvSpPr/>
          <p:nvPr/>
        </p:nvSpPr>
        <p:spPr>
          <a:xfrm>
            <a:off x="720000" y="5158800"/>
            <a:ext cx="10862280" cy="116748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9000" spc="-1" strike="noStrike">
                <a:solidFill>
                  <a:srgbClr val="17a889"/>
                </a:solidFill>
                <a:latin typeface="Calibri"/>
                <a:ea typeface="DejaVu Sans"/>
              </a:rPr>
              <a:t>iet</a:t>
            </a:r>
            <a:endParaRPr b="0" lang="en-IN" sz="9000" spc="-1" strike="noStrike">
              <a:latin typeface="Arial"/>
            </a:endParaRPr>
          </a:p>
        </p:txBody>
      </p:sp>
      <p:pic>
        <p:nvPicPr>
          <p:cNvPr id="91" name="Picture 2" descr=""/>
          <p:cNvPicPr/>
          <p:nvPr/>
        </p:nvPicPr>
        <p:blipFill>
          <a:blip r:embed="rId2">
            <a:alphaModFix amt="0"/>
          </a:blip>
          <a:stretch/>
        </p:blipFill>
        <p:spPr>
          <a:xfrm>
            <a:off x="181440" y="196560"/>
            <a:ext cx="2832120" cy="1045440"/>
          </a:xfrm>
          <a:prstGeom prst="rect">
            <a:avLst/>
          </a:prstGeom>
          <a:ln>
            <a:noFill/>
          </a:ln>
        </p:spPr>
      </p:pic>
      <p:sp>
        <p:nvSpPr>
          <p:cNvPr id="92" name="CustomShape 3"/>
          <p:cNvSpPr/>
          <p:nvPr/>
        </p:nvSpPr>
        <p:spPr>
          <a:xfrm>
            <a:off x="3557880" y="93600"/>
            <a:ext cx="843048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33920" cy="1047240"/>
          </a:xfrm>
          <a:prstGeom prst="rect">
            <a:avLst/>
          </a:prstGeom>
          <a:ln>
            <a:noFill/>
          </a:ln>
        </p:spPr>
      </p:pic>
      <p:pic>
        <p:nvPicPr>
          <p:cNvPr id="94" name="Picture 7" descr=""/>
          <p:cNvPicPr/>
          <p:nvPr/>
        </p:nvPicPr>
        <p:blipFill>
          <a:blip r:embed="rId4"/>
          <a:stretch/>
        </p:blipFill>
        <p:spPr>
          <a:xfrm>
            <a:off x="57960" y="2448000"/>
            <a:ext cx="3530160" cy="3530160"/>
          </a:xfrm>
          <a:prstGeom prst="rect">
            <a:avLst/>
          </a:prstGeom>
          <a:ln>
            <a:noFill/>
          </a:ln>
        </p:spPr>
      </p:pic>
      <p:sp>
        <p:nvSpPr>
          <p:cNvPr id="95" name="CustomShape 4"/>
          <p:cNvSpPr/>
          <p:nvPr/>
        </p:nvSpPr>
        <p:spPr>
          <a:xfrm>
            <a:off x="7632000" y="4716000"/>
            <a:ext cx="3446280" cy="3931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Re</a:t>
            </a:r>
            <a:r>
              <a:rPr b="0" lang="en-IN" sz="2200" spc="-1" strike="noStrike">
                <a:solidFill>
                  <a:srgbClr val="000000"/>
                </a:solidFill>
                <a:latin typeface="Arial"/>
                <a:ea typeface="DejaVu Sans"/>
              </a:rPr>
              <a:t>mote </a:t>
            </a:r>
            <a:r>
              <a:rPr b="1" lang="en-IN" sz="2200" spc="-1" strike="noStrike">
                <a:solidFill>
                  <a:srgbClr val="000000"/>
                </a:solidFill>
                <a:latin typeface="Arial"/>
                <a:ea typeface="DejaVu Sans"/>
              </a:rPr>
              <a:t>Di</a:t>
            </a:r>
            <a:r>
              <a:rPr b="0" lang="en-IN" sz="2200" spc="-1" strike="noStrike">
                <a:solidFill>
                  <a:srgbClr val="000000"/>
                </a:solidFill>
                <a:latin typeface="Arial"/>
                <a:ea typeface="DejaVu Sans"/>
              </a:rPr>
              <a:t>ctionary </a:t>
            </a:r>
            <a:r>
              <a:rPr b="1" lang="en-IN" sz="2200" spc="-1" strike="noStrike">
                <a:solidFill>
                  <a:srgbClr val="000000"/>
                </a:solidFill>
                <a:latin typeface="Arial"/>
                <a:ea typeface="DejaVu Sans"/>
              </a:rPr>
              <a:t>S</a:t>
            </a:r>
            <a:r>
              <a:rPr b="0" lang="en-IN" sz="2200" spc="-1" strike="noStrike">
                <a:solidFill>
                  <a:srgbClr val="000000"/>
                </a:solidFill>
                <a:latin typeface="Arial"/>
                <a:ea typeface="DejaVu Sans"/>
              </a:rPr>
              <a:t>erver</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2" name="CustomShape 2"/>
          <p:cNvSpPr/>
          <p:nvPr/>
        </p:nvSpPr>
        <p:spPr>
          <a:xfrm>
            <a:off x="248400" y="762120"/>
            <a:ext cx="116902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a:t>
            </a:r>
            <a:r>
              <a:rPr b="1" lang="en-US" sz="1800" spc="-1" strike="noStrike">
                <a:solidFill>
                  <a:srgbClr val="000000"/>
                </a:solidFill>
                <a:latin typeface="Arial"/>
                <a:ea typeface="DejaVu Sans"/>
              </a:rPr>
              <a:t>"SET if Not eXists"</a:t>
            </a:r>
            <a:r>
              <a:rPr b="0" lang="en-US" sz="1800" spc="-1" strike="noStrike">
                <a:solidFill>
                  <a:srgbClr val="000000"/>
                </a:solidFill>
                <a:latin typeface="Arial"/>
                <a:ea typeface="DejaVu Sans"/>
              </a:rPr>
              <a:t>.</a:t>
            </a:r>
            <a:endParaRPr b="0" lang="en-IN" sz="1800" spc="-1" strike="noStrike">
              <a:latin typeface="Arial"/>
            </a:endParaRPr>
          </a:p>
        </p:txBody>
      </p:sp>
      <p:sp>
        <p:nvSpPr>
          <p:cNvPr id="133" name="CustomShape 3"/>
          <p:cNvSpPr/>
          <p:nvPr/>
        </p:nvSpPr>
        <p:spPr>
          <a:xfrm>
            <a:off x="246600" y="3024360"/>
            <a:ext cx="11692080" cy="214704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
        <p:nvSpPr>
          <p:cNvPr id="134"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5" name="CustomShape 5"/>
          <p:cNvSpPr/>
          <p:nvPr/>
        </p:nvSpPr>
        <p:spPr>
          <a:xfrm>
            <a:off x="246600" y="2133720"/>
            <a:ext cx="116920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7"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9" name="CustomShape 2"/>
          <p:cNvSpPr/>
          <p:nvPr/>
        </p:nvSpPr>
        <p:spPr>
          <a:xfrm>
            <a:off x="248400" y="762120"/>
            <a:ext cx="116902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40" name="CustomShape 3"/>
          <p:cNvSpPr/>
          <p:nvPr/>
        </p:nvSpPr>
        <p:spPr>
          <a:xfrm>
            <a:off x="246600" y="3209040"/>
            <a:ext cx="11692080" cy="255852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
        <p:nvSpPr>
          <p:cNvPr id="141"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2" name="CustomShape 5"/>
          <p:cNvSpPr/>
          <p:nvPr/>
        </p:nvSpPr>
        <p:spPr>
          <a:xfrm>
            <a:off x="246600" y="2206440"/>
            <a:ext cx="116920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676520" y="2362320"/>
            <a:ext cx="88167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4" name="CustomShape 2"/>
          <p:cNvSpPr/>
          <p:nvPr/>
        </p:nvSpPr>
        <p:spPr>
          <a:xfrm>
            <a:off x="522360" y="4323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45" name="Table 3"/>
          <p:cNvGraphicFramePr/>
          <p:nvPr/>
        </p:nvGraphicFramePr>
        <p:xfrm>
          <a:off x="208800" y="12420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7" name="CustomShape 2"/>
          <p:cNvSpPr/>
          <p:nvPr/>
        </p:nvSpPr>
        <p:spPr>
          <a:xfrm>
            <a:off x="248400" y="762120"/>
            <a:ext cx="116902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8" name="CustomShape 3"/>
          <p:cNvSpPr/>
          <p:nvPr/>
        </p:nvSpPr>
        <p:spPr>
          <a:xfrm>
            <a:off x="246600" y="4582800"/>
            <a:ext cx="11692080" cy="214704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
        <p:nvSpPr>
          <p:cNvPr id="149"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0" name="CustomShape 5"/>
          <p:cNvSpPr/>
          <p:nvPr/>
        </p:nvSpPr>
        <p:spPr>
          <a:xfrm>
            <a:off x="246600" y="2845080"/>
            <a:ext cx="1169208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2"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4" name="CustomShape 2"/>
          <p:cNvSpPr/>
          <p:nvPr/>
        </p:nvSpPr>
        <p:spPr>
          <a:xfrm>
            <a:off x="248400" y="762120"/>
            <a:ext cx="1169028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5" name="CustomShape 3"/>
          <p:cNvSpPr/>
          <p:nvPr/>
        </p:nvSpPr>
        <p:spPr>
          <a:xfrm>
            <a:off x="246600" y="2681640"/>
            <a:ext cx="8867520" cy="173556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6" name="CustomShape 4"/>
          <p:cNvSpPr/>
          <p:nvPr/>
        </p:nvSpPr>
        <p:spPr>
          <a:xfrm>
            <a:off x="6482880" y="1945080"/>
            <a:ext cx="5455800" cy="2187360"/>
          </a:xfrm>
          <a:prstGeom prst="rect">
            <a:avLst/>
          </a:prstGeom>
          <a:noFill/>
          <a:ln>
            <a:noFill/>
          </a:ln>
        </p:spPr>
        <p:style>
          <a:lnRef idx="0"/>
          <a:fillRef idx="0"/>
          <a:effectRef idx="0"/>
          <a:fontRef idx="minor"/>
        </p:style>
        <p:txBody>
          <a:bodyPr lIns="90000" rIns="90000" tIns="45000" bIns="45000">
            <a:noAutofit/>
          </a:bodyPr>
          <a:p>
            <a:pPr marL="216000" indent="-19692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1969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1969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1969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1969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
        <p:nvSpPr>
          <p:cNvPr id="157"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8" name="CustomShape 6"/>
          <p:cNvSpPr/>
          <p:nvPr/>
        </p:nvSpPr>
        <p:spPr>
          <a:xfrm>
            <a:off x="246600" y="1742040"/>
            <a:ext cx="116920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60"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2" name="CustomShape 2"/>
          <p:cNvSpPr/>
          <p:nvPr/>
        </p:nvSpPr>
        <p:spPr>
          <a:xfrm>
            <a:off x="248400" y="762120"/>
            <a:ext cx="1169028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3" name="CustomShape 3"/>
          <p:cNvSpPr/>
          <p:nvPr/>
        </p:nvSpPr>
        <p:spPr>
          <a:xfrm>
            <a:off x="246600" y="3533040"/>
            <a:ext cx="8867520" cy="132408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4" name="CustomShape 4"/>
          <p:cNvSpPr/>
          <p:nvPr/>
        </p:nvSpPr>
        <p:spPr>
          <a:xfrm>
            <a:off x="246600" y="5091840"/>
            <a:ext cx="8834040" cy="99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4040">
              <a:lnSpc>
                <a:spcPct val="100000"/>
              </a:lnSpc>
              <a:buClr>
                <a:srgbClr val="000000"/>
              </a:buClr>
              <a:buSzPct val="45000"/>
              <a:buFont typeface="Wingdings" charset="2"/>
              <a:buChar char=""/>
            </a:pPr>
            <a:r>
              <a:rPr b="0" lang="en-IN" sz="1800" spc="-1" strike="noStrike">
                <a:solidFill>
                  <a:srgbClr val="262626"/>
                </a:solidFill>
                <a:latin typeface="Arial"/>
                <a:ea typeface="Open Sans"/>
              </a:rPr>
              <a:t>The command returns -1 if the key exists but has no associated expire.</a:t>
            </a:r>
            <a:endParaRPr b="0" lang="en-IN" sz="1800" spc="-1" strike="noStrike">
              <a:latin typeface="Arial"/>
            </a:endParaRPr>
          </a:p>
          <a:p>
            <a:pPr marL="216000" indent="-194040">
              <a:lnSpc>
                <a:spcPct val="100000"/>
              </a:lnSpc>
              <a:buClr>
                <a:srgbClr val="000000"/>
              </a:buClr>
              <a:buSzPct val="45000"/>
              <a:buFont typeface="Wingdings" charset="2"/>
              <a:buChar char=""/>
            </a:pPr>
            <a:r>
              <a:rPr b="0" lang="en-IN" sz="1800" spc="-1" strike="noStrike">
                <a:solidFill>
                  <a:srgbClr val="262626"/>
                </a:solidFill>
                <a:latin typeface="Arial"/>
                <a:ea typeface="Open Sans"/>
              </a:rPr>
              <a:t>The command returns -2 if the key does not exist.</a:t>
            </a:r>
            <a:endParaRPr b="0" lang="en-IN" sz="1800" spc="-1" strike="noStrike">
              <a:latin typeface="Arial"/>
            </a:endParaRPr>
          </a:p>
        </p:txBody>
      </p:sp>
      <p:sp>
        <p:nvSpPr>
          <p:cNvPr id="165" name="CustomShape 5"/>
          <p:cNvSpPr/>
          <p:nvPr/>
        </p:nvSpPr>
        <p:spPr>
          <a:xfrm>
            <a:off x="246600" y="2903400"/>
            <a:ext cx="11692080" cy="4626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
        <p:nvSpPr>
          <p:cNvPr id="166"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7" name="CustomShape 7"/>
          <p:cNvSpPr/>
          <p:nvPr/>
        </p:nvSpPr>
        <p:spPr>
          <a:xfrm>
            <a:off x="246600" y="1742040"/>
            <a:ext cx="116920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9"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258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167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99" name="CustomShape 4"/>
          <p:cNvSpPr/>
          <p:nvPr/>
        </p:nvSpPr>
        <p:spPr>
          <a:xfrm>
            <a:off x="648000" y="1269360"/>
            <a:ext cx="10941480" cy="678960"/>
          </a:xfrm>
          <a:prstGeom prst="rect">
            <a:avLst/>
          </a:prstGeom>
          <a:noFill/>
          <a:ln>
            <a:noFill/>
          </a:ln>
        </p:spPr>
        <p:style>
          <a:lnRef idx="0"/>
          <a:fillRef idx="0"/>
          <a:effectRef idx="0"/>
          <a:fontRef idx="minor"/>
        </p:style>
        <p:txBody>
          <a:bodyPr lIns="90000" rIns="90000" tIns="45000" bIns="45000">
            <a:noAutofit/>
          </a:bodyPr>
          <a:p>
            <a:pPr marL="216000" indent="-213480">
              <a:lnSpc>
                <a:spcPct val="100000"/>
              </a:lnSpc>
              <a:buClr>
                <a:srgbClr val="000000"/>
              </a:buClr>
              <a:buSzPct val="45000"/>
              <a:buFont typeface="Wingdings" charset="2"/>
              <a:buChar char=""/>
            </a:pPr>
            <a:r>
              <a:rPr b="0" lang="en-IN" sz="2000" spc="-1" strike="noStrike">
                <a:solidFill>
                  <a:srgbClr val="00838f"/>
                </a:solidFill>
                <a:latin typeface="Segoe UI"/>
                <a:ea typeface="DejaVu Sans"/>
              </a:rPr>
              <a:t>Redis allows us to store keys that map to any one of five different data structure types; </a:t>
            </a:r>
            <a:r>
              <a:rPr b="1" lang="en-IN" sz="2000" spc="-1" strike="noStrike">
                <a:solidFill>
                  <a:srgbClr val="00838f"/>
                </a:solidFill>
                <a:latin typeface="Segoe UI"/>
                <a:ea typeface="DejaVu Sans"/>
              </a:rPr>
              <a:t>STRINGs, LISTs, SETs, HASHes, and ZSETs.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1" name="CustomShape 2"/>
          <p:cNvSpPr/>
          <p:nvPr/>
        </p:nvSpPr>
        <p:spPr>
          <a:xfrm>
            <a:off x="248400" y="762120"/>
            <a:ext cx="116902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2" name="CustomShape 3"/>
          <p:cNvSpPr/>
          <p:nvPr/>
        </p:nvSpPr>
        <p:spPr>
          <a:xfrm>
            <a:off x="246600" y="3545280"/>
            <a:ext cx="11692080" cy="173556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3"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4" name="CustomShape 5"/>
          <p:cNvSpPr/>
          <p:nvPr/>
        </p:nvSpPr>
        <p:spPr>
          <a:xfrm>
            <a:off x="246600" y="2546640"/>
            <a:ext cx="116920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1676520" y="2362320"/>
            <a:ext cx="88167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6"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8" name="CustomShape 2"/>
          <p:cNvSpPr/>
          <p:nvPr/>
        </p:nvSpPr>
        <p:spPr>
          <a:xfrm>
            <a:off x="248400" y="762120"/>
            <a:ext cx="116128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79" name="CustomShape 3"/>
          <p:cNvSpPr/>
          <p:nvPr/>
        </p:nvSpPr>
        <p:spPr>
          <a:xfrm>
            <a:off x="246600" y="4313880"/>
            <a:ext cx="10997280" cy="132408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0" name="CustomShape 4"/>
          <p:cNvSpPr/>
          <p:nvPr/>
        </p:nvSpPr>
        <p:spPr>
          <a:xfrm>
            <a:off x="246600" y="5682240"/>
            <a:ext cx="11692080" cy="99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6400">
              <a:lnSpc>
                <a:spcPct val="100000"/>
              </a:lnSpc>
              <a:buClr>
                <a:srgbClr val="666666"/>
              </a:buClr>
              <a:buFont typeface="Arial"/>
              <a:buChar char="•"/>
            </a:pPr>
            <a:r>
              <a:rPr b="1" lang="en-IN" sz="1800" spc="-1" strike="noStrike">
                <a:solidFill>
                  <a:srgbClr val="262626"/>
                </a:solidFill>
                <a:latin typeface="Arial"/>
                <a:ea typeface="Open Sans"/>
              </a:rPr>
              <a:t>returns 0</a:t>
            </a:r>
            <a:r>
              <a:rPr b="0" lang="en-IN" sz="1800" spc="-1" strike="noStrike">
                <a:solidFill>
                  <a:srgbClr val="262626"/>
                </a:solidFill>
                <a:latin typeface="Arial"/>
                <a:ea typeface="Open Sans"/>
              </a:rPr>
              <a:t> if no key was set (at least one key already existed).</a:t>
            </a:r>
            <a:endParaRPr b="0" lang="en-IN" sz="1800" spc="-1" strike="noStrike">
              <a:latin typeface="Arial"/>
            </a:endParaRPr>
          </a:p>
          <a:p>
            <a:pPr marL="285840" indent="-266400">
              <a:lnSpc>
                <a:spcPct val="100000"/>
              </a:lnSpc>
              <a:buClr>
                <a:srgbClr val="666666"/>
              </a:buClr>
              <a:buFont typeface="Arial"/>
              <a:buChar char="•"/>
            </a:pPr>
            <a:r>
              <a:rPr b="1" lang="en-IN" sz="1800" spc="-1" strike="noStrike">
                <a:solidFill>
                  <a:srgbClr val="262626"/>
                </a:solidFill>
                <a:latin typeface="Arial"/>
                <a:ea typeface="Open Sans"/>
              </a:rPr>
              <a:t>returns 1</a:t>
            </a:r>
            <a:r>
              <a:rPr b="0" lang="en-IN" sz="1800" spc="-1" strike="noStrike">
                <a:solidFill>
                  <a:srgbClr val="262626"/>
                </a:solidFill>
                <a:latin typeface="Arial"/>
                <a:ea typeface="Open Sans"/>
              </a:rPr>
              <a:t> if the all the keys were set.</a:t>
            </a:r>
            <a:endParaRPr b="0" lang="en-IN" sz="1800" spc="-1" strike="noStrike">
              <a:latin typeface="Arial"/>
            </a:endParaRPr>
          </a:p>
        </p:txBody>
      </p:sp>
      <p:sp>
        <p:nvSpPr>
          <p:cNvPr id="181"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2" name="CustomShape 6"/>
          <p:cNvSpPr/>
          <p:nvPr/>
        </p:nvSpPr>
        <p:spPr>
          <a:xfrm>
            <a:off x="246600" y="3120840"/>
            <a:ext cx="116920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1676520" y="2362320"/>
            <a:ext cx="88167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4"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5" name="Table 3"/>
          <p:cNvGraphicFramePr/>
          <p:nvPr/>
        </p:nvGraphicFramePr>
        <p:xfrm>
          <a:off x="131040" y="154800"/>
          <a:ext cx="5293800" cy="1830240"/>
        </p:xfrm>
        <a:graphic>
          <a:graphicData uri="http://schemas.openxmlformats.org/drawingml/2006/table">
            <a:tbl>
              <a:tblPr/>
              <a:tblGrid>
                <a:gridCol w="1764360"/>
                <a:gridCol w="1764360"/>
                <a:gridCol w="1765440"/>
              </a:tblGrid>
              <a:tr h="36612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r>
              <a:tr h="36612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7" name="CustomShape 2"/>
          <p:cNvSpPr/>
          <p:nvPr/>
        </p:nvSpPr>
        <p:spPr>
          <a:xfrm>
            <a:off x="248400" y="762120"/>
            <a:ext cx="116902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8" name="CustomShape 3"/>
          <p:cNvSpPr/>
          <p:nvPr/>
        </p:nvSpPr>
        <p:spPr>
          <a:xfrm>
            <a:off x="246600" y="4482000"/>
            <a:ext cx="8867520" cy="91260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89" name="CustomShape 4"/>
          <p:cNvSpPr/>
          <p:nvPr/>
        </p:nvSpPr>
        <p:spPr>
          <a:xfrm>
            <a:off x="246600" y="5600520"/>
            <a:ext cx="8834040" cy="908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6400">
              <a:lnSpc>
                <a:spcPct val="100000"/>
              </a:lnSpc>
              <a:buClr>
                <a:srgbClr val="666666"/>
              </a:buClr>
              <a:buFont typeface="Arial"/>
              <a:buChar char="•"/>
            </a:pPr>
            <a:r>
              <a:rPr b="0" lang="en-IN" sz="1800" spc="-1" strike="noStrike">
                <a:solidFill>
                  <a:srgbClr val="262626"/>
                </a:solidFill>
                <a:latin typeface="Arial"/>
                <a:ea typeface="Open Sans"/>
              </a:rPr>
              <a:t>This operation is limited to 64 bit signed integers.</a:t>
            </a:r>
            <a:endParaRPr b="0" lang="en-IN" sz="1800" spc="-1" strike="noStrike">
              <a:latin typeface="Arial"/>
            </a:endParaRPr>
          </a:p>
        </p:txBody>
      </p:sp>
      <p:sp>
        <p:nvSpPr>
          <p:cNvPr id="190"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1" name="CustomShape 6"/>
          <p:cNvSpPr/>
          <p:nvPr/>
        </p:nvSpPr>
        <p:spPr>
          <a:xfrm>
            <a:off x="246600" y="3091680"/>
            <a:ext cx="116920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3"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4"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6" name="CustomShape 2"/>
          <p:cNvSpPr/>
          <p:nvPr/>
        </p:nvSpPr>
        <p:spPr>
          <a:xfrm>
            <a:off x="248400" y="762120"/>
            <a:ext cx="116902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7" name="CustomShape 3"/>
          <p:cNvSpPr/>
          <p:nvPr/>
        </p:nvSpPr>
        <p:spPr>
          <a:xfrm>
            <a:off x="246600" y="3429000"/>
            <a:ext cx="8867520" cy="91260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198" name="CustomShape 4"/>
          <p:cNvSpPr/>
          <p:nvPr/>
        </p:nvSpPr>
        <p:spPr>
          <a:xfrm>
            <a:off x="246600" y="4676040"/>
            <a:ext cx="8834040" cy="908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6400">
              <a:lnSpc>
                <a:spcPct val="100000"/>
              </a:lnSpc>
              <a:buClr>
                <a:srgbClr val="666666"/>
              </a:buClr>
              <a:buFont typeface="Arial"/>
              <a:buChar char="•"/>
            </a:pPr>
            <a:r>
              <a:rPr b="0" lang="en-IN" sz="1800" spc="-1" strike="noStrike">
                <a:solidFill>
                  <a:srgbClr val="262626"/>
                </a:solidFill>
                <a:latin typeface="Arial"/>
                <a:ea typeface="Open Sans"/>
              </a:rPr>
              <a:t>This operation is limited to 64 bit signed integers.</a:t>
            </a:r>
            <a:endParaRPr b="0" lang="en-IN" sz="1800" spc="-1" strike="noStrike">
              <a:latin typeface="Arial"/>
            </a:endParaRPr>
          </a:p>
        </p:txBody>
      </p:sp>
      <p:sp>
        <p:nvSpPr>
          <p:cNvPr id="199"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0" name="CustomShape 6"/>
          <p:cNvSpPr/>
          <p:nvPr/>
        </p:nvSpPr>
        <p:spPr>
          <a:xfrm>
            <a:off x="246600" y="2395080"/>
            <a:ext cx="116920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2"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4" name="CustomShape 2"/>
          <p:cNvSpPr/>
          <p:nvPr/>
        </p:nvSpPr>
        <p:spPr>
          <a:xfrm>
            <a:off x="248400" y="762120"/>
            <a:ext cx="116902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TYPE</a:t>
            </a:r>
            <a:r>
              <a:rPr b="0" lang="en-US" sz="1800" spc="-1" strike="noStrike">
                <a:solidFill>
                  <a:srgbClr val="000000"/>
                </a:solidFill>
                <a:latin typeface="Arial"/>
                <a:ea typeface="DejaVu Sans"/>
              </a:rPr>
              <a:t> returns the string representation of the type of the value stored at key. The different types that can be returned are: string, list, set, zset (sorted set), hash and stream.</a:t>
            </a:r>
            <a:endParaRPr b="0" lang="en-IN" sz="1800" spc="-1" strike="noStrike">
              <a:latin typeface="Arial"/>
            </a:endParaRPr>
          </a:p>
        </p:txBody>
      </p:sp>
      <p:sp>
        <p:nvSpPr>
          <p:cNvPr id="205" name="CustomShape 3"/>
          <p:cNvSpPr/>
          <p:nvPr/>
        </p:nvSpPr>
        <p:spPr>
          <a:xfrm>
            <a:off x="246600" y="4626000"/>
            <a:ext cx="8867520" cy="132408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type longtext</a:t>
            </a:r>
            <a:endParaRPr b="0" lang="en-IN" sz="1800" spc="-1" strike="noStrike">
              <a:latin typeface="Arial"/>
            </a:endParaRPr>
          </a:p>
        </p:txBody>
      </p:sp>
      <p:sp>
        <p:nvSpPr>
          <p:cNvPr id="206" name="Line 4"/>
          <p:cNvSpPr/>
          <p:nvPr/>
        </p:nvSpPr>
        <p:spPr>
          <a:xfrm>
            <a:off x="0" y="2770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7" name="CustomShape 5"/>
          <p:cNvSpPr/>
          <p:nvPr/>
        </p:nvSpPr>
        <p:spPr>
          <a:xfrm>
            <a:off x="246600" y="2976480"/>
            <a:ext cx="116920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TYPE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1676520" y="2362320"/>
            <a:ext cx="88167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09" name="CustomShape 2"/>
          <p:cNvSpPr/>
          <p:nvPr/>
        </p:nvSpPr>
        <p:spPr>
          <a:xfrm>
            <a:off x="522360" y="4467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246600" y="2563200"/>
            <a:ext cx="11695320" cy="851400"/>
          </a:xfrm>
          <a:prstGeom prst="rect">
            <a:avLst/>
          </a:prstGeom>
          <a:noFill/>
          <a:ln>
            <a:noFill/>
          </a:ln>
        </p:spPr>
        <p:style>
          <a:lnRef idx="0"/>
          <a:fillRef idx="0"/>
          <a:effectRef idx="0"/>
          <a:fontRef idx="minor"/>
        </p:style>
        <p:txBody>
          <a:bodyPr lIns="90000" rIns="90000" tIns="45000" bIns="45000">
            <a:spAutoFit/>
          </a:bodyPr>
          <a:p>
            <a:pPr marL="343080" indent="-32076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--redis.conf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2076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1" name="CustomShape 2"/>
          <p:cNvSpPr/>
          <p:nvPr/>
        </p:nvSpPr>
        <p:spPr>
          <a:xfrm>
            <a:off x="246600" y="1742040"/>
            <a:ext cx="116953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2" name="CustomShape 3"/>
          <p:cNvSpPr/>
          <p:nvPr/>
        </p:nvSpPr>
        <p:spPr>
          <a:xfrm>
            <a:off x="246600" y="762120"/>
            <a:ext cx="1169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103" name="CustomShape 4"/>
          <p:cNvSpPr/>
          <p:nvPr/>
        </p:nvSpPr>
        <p:spPr>
          <a:xfrm>
            <a:off x="246600" y="4239720"/>
            <a:ext cx="11695320" cy="1994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63520">
              <a:lnSpc>
                <a:spcPct val="100000"/>
              </a:lnSpc>
              <a:buClr>
                <a:srgbClr val="000000"/>
              </a:buClr>
              <a:buFont typeface="Arial"/>
              <a:buChar char="•"/>
            </a:pPr>
            <a:r>
              <a:rPr b="0" lang="en-IN" sz="1800" spc="-1" strike="noStrike">
                <a:solidFill>
                  <a:srgbClr val="000000"/>
                </a:solidFill>
                <a:latin typeface="Open Sans"/>
                <a:ea typeface="Open Sans"/>
              </a:rPr>
              <a:t>By default</a:t>
            </a:r>
            <a:r>
              <a:rPr b="1"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63520">
              <a:lnSpc>
                <a:spcPct val="100000"/>
              </a:lnSpc>
              <a:buClr>
                <a:srgbClr val="000000"/>
              </a:buClr>
              <a:buFont typeface="Arial"/>
              <a:buChar char="•"/>
            </a:pPr>
            <a:r>
              <a:rPr b="0" lang="en-IN" sz="1800" spc="-1" strike="noStrike">
                <a:solidFill>
                  <a:srgbClr val="000000"/>
                </a:solidFill>
                <a:latin typeface="Open Sans"/>
                <a:ea typeface="Open Sans"/>
              </a:rPr>
              <a:t>It's possible to run the same command multiple times by prefixing the command name by a number.</a:t>
            </a:r>
            <a:endParaRPr b="0" lang="en-IN" sz="1800" spc="-1" strike="noStrike">
              <a:latin typeface="Arial"/>
            </a:endParaRPr>
          </a:p>
          <a:p>
            <a:pPr>
              <a:lnSpc>
                <a:spcPct val="100000"/>
              </a:lnSpc>
            </a:pPr>
            <a:r>
              <a:rPr b="0" lang="en-IN" sz="1600" spc="-1" strike="noStrike">
                <a:solidFill>
                  <a:srgbClr val="e53935"/>
                </a:solidFill>
                <a:latin typeface="Open Sans"/>
                <a:ea typeface="Open Sans"/>
              </a:rPr>
              <a:t>e.g.</a:t>
            </a:r>
            <a:endParaRPr b="0" lang="en-IN" sz="1600" spc="-1" strike="noStrike">
              <a:latin typeface="Arial"/>
            </a:endParaRPr>
          </a:p>
          <a:p>
            <a:pPr marL="285840" indent="-263520">
              <a:lnSpc>
                <a:spcPct val="150000"/>
              </a:lnSpc>
              <a:buClr>
                <a:srgbClr val="00000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5</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a:t>
            </a:r>
            <a:endParaRPr b="0" lang="en-IN" sz="1800" spc="-1" strike="noStrike">
              <a:latin typeface="Arial"/>
            </a:endParaRPr>
          </a:p>
        </p:txBody>
      </p:sp>
      <p:sp>
        <p:nvSpPr>
          <p:cNvPr id="104" name="CustomShape 5"/>
          <p:cNvSpPr/>
          <p:nvPr/>
        </p:nvSpPr>
        <p:spPr>
          <a:xfrm>
            <a:off x="246600" y="3678480"/>
            <a:ext cx="8690040" cy="334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5" name="CustomShape 6"/>
          <p:cNvSpPr/>
          <p:nvPr/>
        </p:nvSpPr>
        <p:spPr>
          <a:xfrm>
            <a:off x="2466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 Started</a:t>
            </a:r>
            <a:endParaRPr b="0" lang="en-IN" sz="4000" spc="-1" strike="noStrike">
              <a:latin typeface="Arial"/>
            </a:endParaRPr>
          </a:p>
        </p:txBody>
      </p:sp>
      <p:sp>
        <p:nvSpPr>
          <p:cNvPr id="106" name="CustomShape 7"/>
          <p:cNvSpPr/>
          <p:nvPr/>
        </p:nvSpPr>
        <p:spPr>
          <a:xfrm>
            <a:off x="246600" y="6212880"/>
            <a:ext cx="11228760" cy="4780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757575"/>
                </a:solidFill>
                <a:latin typeface="Arial"/>
                <a:ea typeface="DejaVu Sans"/>
              </a:rPr>
              <a:t>saleel@saleel-Latitude-E6430:~$ </a:t>
            </a:r>
            <a:r>
              <a:rPr b="0" lang="en-IN" sz="1800" spc="-1" strike="noStrike">
                <a:solidFill>
                  <a:srgbClr val="ff5733"/>
                </a:solidFill>
                <a:latin typeface="Consolas"/>
                <a:ea typeface="SimSun"/>
              </a:rPr>
              <a:t>redis-cli -h 127.0.0.1 -p 6379 -n 5 </a:t>
            </a:r>
            <a:r>
              <a:rPr b="0" lang="en-IN" sz="2400" spc="-1" strike="noStrike">
                <a:solidFill>
                  <a:srgbClr val="ff5733"/>
                </a:solidFill>
                <a:latin typeface="Consolas"/>
                <a:ea typeface="SimSun"/>
              </a:rPr>
              <a:t>-r</a:t>
            </a:r>
            <a:r>
              <a:rPr b="0" lang="en-IN" sz="1800" spc="-1" strike="noStrike">
                <a:solidFill>
                  <a:srgbClr val="ff5733"/>
                </a:solidFill>
                <a:latin typeface="Consolas"/>
                <a:ea typeface="SimSun"/>
              </a:rPr>
              <a:t> 10 incr cnt</a:t>
            </a:r>
            <a:endParaRPr b="0" lang="en-IN" sz="1800" spc="-1" strike="noStrike">
              <a:latin typeface="Arial"/>
            </a:endParaRPr>
          </a:p>
        </p:txBody>
      </p:sp>
      <p:sp>
        <p:nvSpPr>
          <p:cNvPr id="107" name="CustomShape 8"/>
          <p:cNvSpPr/>
          <p:nvPr/>
        </p:nvSpPr>
        <p:spPr>
          <a:xfrm>
            <a:off x="6357240" y="5906160"/>
            <a:ext cx="6237720" cy="370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IN" sz="1800" spc="-1" strike="noStrike">
                <a:solidFill>
                  <a:srgbClr val="000000"/>
                </a:solidFill>
                <a:latin typeface="Arial"/>
                <a:ea typeface="DejaVu Sans"/>
              </a:rPr>
              <a:t>-r</a:t>
            </a:r>
            <a:r>
              <a:rPr b="1" lang="en-IN" sz="1800" spc="-1" strike="noStrike">
                <a:solidFill>
                  <a:srgbClr val="000000"/>
                </a:solidFill>
                <a:latin typeface="Arial"/>
                <a:ea typeface="DejaVu Sans"/>
              </a:rPr>
              <a:t> &lt;count&gt;</a:t>
            </a:r>
            <a:r>
              <a:rPr b="0" lang="en-IN" sz="1800" spc="-1" strike="noStrike">
                <a:solidFill>
                  <a:srgbClr val="000000"/>
                </a:solidFill>
                <a:latin typeface="Arial"/>
                <a:ea typeface="DejaVu Sans"/>
              </a:rPr>
              <a:t>, means how many times to run a command.</a:t>
            </a:r>
            <a:endParaRPr b="0" lang="en-IN" sz="1800" spc="-1" strike="noStrike">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1" name="CustomShape 2"/>
          <p:cNvSpPr/>
          <p:nvPr/>
        </p:nvSpPr>
        <p:spPr>
          <a:xfrm>
            <a:off x="248400" y="762120"/>
            <a:ext cx="116902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2" name="CustomShape 3"/>
          <p:cNvSpPr/>
          <p:nvPr/>
        </p:nvSpPr>
        <p:spPr>
          <a:xfrm>
            <a:off x="246600" y="4868280"/>
            <a:ext cx="8867520" cy="173556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3"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4" name="CustomShape 5"/>
          <p:cNvSpPr/>
          <p:nvPr/>
        </p:nvSpPr>
        <p:spPr>
          <a:xfrm>
            <a:off x="246600" y="3047040"/>
            <a:ext cx="1169208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1676520" y="2362320"/>
            <a:ext cx="88167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16" name="CustomShape 2"/>
          <p:cNvSpPr/>
          <p:nvPr/>
        </p:nvSpPr>
        <p:spPr>
          <a:xfrm>
            <a:off x="522360" y="425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17" name="Table 3"/>
          <p:cNvGraphicFramePr/>
          <p:nvPr/>
        </p:nvGraphicFramePr>
        <p:xfrm>
          <a:off x="207720" y="1231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marL="4680" algn="ctr">
                        <a:lnSpc>
                          <a:spcPct val="100000"/>
                        </a:lnSpc>
                        <a:tabLst>
                          <a:tab algn="l" pos="0"/>
                        </a:tabLst>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19" name="CustomShape 2"/>
          <p:cNvSpPr/>
          <p:nvPr/>
        </p:nvSpPr>
        <p:spPr>
          <a:xfrm>
            <a:off x="248400" y="762120"/>
            <a:ext cx="116902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oldkey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20" name="CustomShape 3"/>
          <p:cNvSpPr/>
          <p:nvPr/>
        </p:nvSpPr>
        <p:spPr>
          <a:xfrm>
            <a:off x="246600" y="3821760"/>
            <a:ext cx="8867520" cy="132408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1"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2" name="CustomShape 5"/>
          <p:cNvSpPr/>
          <p:nvPr/>
        </p:nvSpPr>
        <p:spPr>
          <a:xfrm>
            <a:off x="246600" y="2496600"/>
            <a:ext cx="116920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4" name="CustomShape 2"/>
          <p:cNvSpPr/>
          <p:nvPr/>
        </p:nvSpPr>
        <p:spPr>
          <a:xfrm>
            <a:off x="1666800" y="609480"/>
            <a:ext cx="88167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25" name="CustomShape 3"/>
          <p:cNvSpPr/>
          <p:nvPr/>
        </p:nvSpPr>
        <p:spPr>
          <a:xfrm>
            <a:off x="522360" y="3531600"/>
            <a:ext cx="1105380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27"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When we push items onto a LIST, the command returns the current length of the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29" name="CustomShape 2"/>
          <p:cNvSpPr/>
          <p:nvPr/>
        </p:nvSpPr>
        <p:spPr>
          <a:xfrm>
            <a:off x="248400" y="762120"/>
            <a:ext cx="116902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30" name="CustomShape 3"/>
          <p:cNvSpPr/>
          <p:nvPr/>
        </p:nvSpPr>
        <p:spPr>
          <a:xfrm>
            <a:off x="246600" y="3461760"/>
            <a:ext cx="8867520" cy="173556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ff5733"/>
                </a:solidFill>
                <a:latin typeface="Consolas"/>
                <a:ea typeface="SimSun"/>
              </a:rPr>
              <a:t>lpush a 0 1 2 3 4</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ff5733"/>
                </a:solidFill>
                <a:latin typeface="Consolas"/>
                <a:ea typeface="SimSun"/>
              </a:rPr>
              <a:t>rpush a 5 6 7 8 9</a:t>
            </a:r>
            <a:endParaRPr b="0" lang="en-IN" sz="1800" spc="-1" strike="noStrike">
              <a:latin typeface="Arial"/>
            </a:endParaRPr>
          </a:p>
        </p:txBody>
      </p:sp>
      <p:sp>
        <p:nvSpPr>
          <p:cNvPr id="231" name="CustomShape 4"/>
          <p:cNvSpPr/>
          <p:nvPr/>
        </p:nvSpPr>
        <p:spPr>
          <a:xfrm>
            <a:off x="10445400" y="2217960"/>
            <a:ext cx="1493280" cy="40518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
        <p:nvSpPr>
          <p:cNvPr id="232"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3" name="CustomShape 6"/>
          <p:cNvSpPr/>
          <p:nvPr/>
        </p:nvSpPr>
        <p:spPr>
          <a:xfrm>
            <a:off x="246600" y="2496600"/>
            <a:ext cx="116920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35"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36" name="Table 3"/>
          <p:cNvGraphicFramePr/>
          <p:nvPr/>
        </p:nvGraphicFramePr>
        <p:xfrm>
          <a:off x="209160" y="12456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38" name="CustomShape 2"/>
          <p:cNvSpPr/>
          <p:nvPr/>
        </p:nvSpPr>
        <p:spPr>
          <a:xfrm>
            <a:off x="248400" y="762120"/>
            <a:ext cx="116902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39" name="CustomShape 3"/>
          <p:cNvSpPr/>
          <p:nvPr/>
        </p:nvSpPr>
        <p:spPr>
          <a:xfrm>
            <a:off x="8849880" y="2814840"/>
            <a:ext cx="29696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40" name="CustomShape 4"/>
          <p:cNvSpPr/>
          <p:nvPr/>
        </p:nvSpPr>
        <p:spPr>
          <a:xfrm>
            <a:off x="246600" y="3870720"/>
            <a:ext cx="8867520" cy="91260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41"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2" name="CustomShape 6"/>
          <p:cNvSpPr/>
          <p:nvPr/>
        </p:nvSpPr>
        <p:spPr>
          <a:xfrm>
            <a:off x="246600" y="2903040"/>
            <a:ext cx="115729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43" name="CustomShape 7"/>
          <p:cNvSpPr/>
          <p:nvPr/>
        </p:nvSpPr>
        <p:spPr>
          <a:xfrm>
            <a:off x="246600" y="5082120"/>
            <a:ext cx="10119240" cy="908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1800" spc="-1" strike="noStrike">
                <a:solidFill>
                  <a:srgbClr val="262626"/>
                </a:solidFill>
                <a:latin typeface="Arial"/>
                <a:ea typeface="Open Sans"/>
              </a:rPr>
              <a:t>We can fetch the entire list by passing a range of 0 for the start index and -1 for the last index.</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45"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47" name="CustomShape 2"/>
          <p:cNvSpPr/>
          <p:nvPr/>
        </p:nvSpPr>
        <p:spPr>
          <a:xfrm>
            <a:off x="248400" y="762120"/>
            <a:ext cx="1169028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48" name="CustomShape 3"/>
          <p:cNvSpPr/>
          <p:nvPr/>
        </p:nvSpPr>
        <p:spPr>
          <a:xfrm>
            <a:off x="246600" y="2748960"/>
            <a:ext cx="8867520" cy="132408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49" name="CustomShape 4"/>
          <p:cNvSpPr/>
          <p:nvPr/>
        </p:nvSpPr>
        <p:spPr>
          <a:xfrm>
            <a:off x="4601520" y="5832000"/>
            <a:ext cx="5606640" cy="344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50" name="CustomShape 5"/>
          <p:cNvSpPr/>
          <p:nvPr/>
        </p:nvSpPr>
        <p:spPr>
          <a:xfrm>
            <a:off x="10584000" y="3710160"/>
            <a:ext cx="1392840" cy="25380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
        <p:nvSpPr>
          <p:cNvPr id="251"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2" name="CustomShape 7"/>
          <p:cNvSpPr/>
          <p:nvPr/>
        </p:nvSpPr>
        <p:spPr>
          <a:xfrm>
            <a:off x="246600" y="1858320"/>
            <a:ext cx="116920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10"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54"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56" name="CustomShape 2"/>
          <p:cNvSpPr/>
          <p:nvPr/>
        </p:nvSpPr>
        <p:spPr>
          <a:xfrm>
            <a:off x="248400" y="762120"/>
            <a:ext cx="116902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57" name="CustomShape 3"/>
          <p:cNvSpPr/>
          <p:nvPr/>
        </p:nvSpPr>
        <p:spPr>
          <a:xfrm>
            <a:off x="246600" y="3990600"/>
            <a:ext cx="11692080" cy="91260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58"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9" name="CustomShape 5"/>
          <p:cNvSpPr/>
          <p:nvPr/>
        </p:nvSpPr>
        <p:spPr>
          <a:xfrm>
            <a:off x="246600" y="2961000"/>
            <a:ext cx="116920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61"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3" name="CustomShape 2"/>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64" name="CustomShape 3"/>
          <p:cNvSpPr/>
          <p:nvPr/>
        </p:nvSpPr>
        <p:spPr>
          <a:xfrm>
            <a:off x="248400" y="762120"/>
            <a:ext cx="104097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65" name="CustomShape 4"/>
          <p:cNvSpPr/>
          <p:nvPr/>
        </p:nvSpPr>
        <p:spPr>
          <a:xfrm>
            <a:off x="246600" y="4199760"/>
            <a:ext cx="8867520" cy="91260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66" name="CustomShape 5"/>
          <p:cNvSpPr/>
          <p:nvPr/>
        </p:nvSpPr>
        <p:spPr>
          <a:xfrm>
            <a:off x="2244600" y="5914440"/>
            <a:ext cx="8157240" cy="358560"/>
          </a:xfrm>
          <a:prstGeom prst="rect">
            <a:avLst/>
          </a:prstGeom>
          <a:noFill/>
          <a:ln>
            <a:noFill/>
          </a:ln>
        </p:spPr>
        <p:style>
          <a:lnRef idx="0"/>
          <a:fillRef idx="0"/>
          <a:effectRef idx="0"/>
          <a:fontRef idx="minor"/>
        </p:style>
        <p:txBody>
          <a:bodyPr lIns="90000" rIns="90000" tIns="45000" bIns="45000">
            <a:noAutofit/>
          </a:bodyPr>
          <a:p>
            <a:pPr marL="216000" indent="-20016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67" name="CustomShape 6"/>
          <p:cNvSpPr/>
          <p:nvPr/>
        </p:nvSpPr>
        <p:spPr>
          <a:xfrm>
            <a:off x="10585440" y="973800"/>
            <a:ext cx="1422720" cy="57063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68" name="CustomShape 7"/>
          <p:cNvSpPr/>
          <p:nvPr/>
        </p:nvSpPr>
        <p:spPr>
          <a:xfrm>
            <a:off x="246600" y="3135600"/>
            <a:ext cx="116920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70"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72" name="CustomShape 2"/>
          <p:cNvSpPr/>
          <p:nvPr/>
        </p:nvSpPr>
        <p:spPr>
          <a:xfrm>
            <a:off x="248400" y="762120"/>
            <a:ext cx="103212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73" name="CustomShape 3"/>
          <p:cNvSpPr/>
          <p:nvPr/>
        </p:nvSpPr>
        <p:spPr>
          <a:xfrm>
            <a:off x="246600" y="3099240"/>
            <a:ext cx="8867520" cy="173556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74" name="CustomShape 4"/>
          <p:cNvSpPr/>
          <p:nvPr/>
        </p:nvSpPr>
        <p:spPr>
          <a:xfrm>
            <a:off x="1224000" y="5904000"/>
            <a:ext cx="8912160" cy="344160"/>
          </a:xfrm>
          <a:prstGeom prst="rect">
            <a:avLst/>
          </a:prstGeom>
          <a:noFill/>
          <a:ln>
            <a:noFill/>
          </a:ln>
        </p:spPr>
        <p:style>
          <a:lnRef idx="0"/>
          <a:fillRef idx="0"/>
          <a:effectRef idx="0"/>
          <a:fontRef idx="minor"/>
        </p:style>
        <p:txBody>
          <a:bodyPr lIns="90000" rIns="90000" tIns="45000" bIns="45000">
            <a:noAutofit/>
          </a:bodyPr>
          <a:p>
            <a:pPr marL="216000" indent="-20016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5" name="CustomShape 5"/>
          <p:cNvSpPr/>
          <p:nvPr/>
        </p:nvSpPr>
        <p:spPr>
          <a:xfrm>
            <a:off x="10585440" y="1036440"/>
            <a:ext cx="1422720" cy="56437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76"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7" name="CustomShape 7"/>
          <p:cNvSpPr/>
          <p:nvPr/>
        </p:nvSpPr>
        <p:spPr>
          <a:xfrm>
            <a:off x="246600" y="2496600"/>
            <a:ext cx="116920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79" name="CustomShape 2"/>
          <p:cNvSpPr/>
          <p:nvPr/>
        </p:nvSpPr>
        <p:spPr>
          <a:xfrm>
            <a:off x="1666800" y="609480"/>
            <a:ext cx="88167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80" name="CustomShape 3"/>
          <p:cNvSpPr/>
          <p:nvPr/>
        </p:nvSpPr>
        <p:spPr>
          <a:xfrm>
            <a:off x="522360" y="3531600"/>
            <a:ext cx="1105380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0124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1676520" y="2362320"/>
            <a:ext cx="88167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82"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pic>
        <p:nvPicPr>
          <p:cNvPr id="283" name="" descr=""/>
          <p:cNvPicPr/>
          <p:nvPr/>
        </p:nvPicPr>
        <p:blipFill>
          <a:blip r:embed="rId1"/>
          <a:stretch/>
        </p:blipFill>
        <p:spPr>
          <a:xfrm>
            <a:off x="216000" y="72000"/>
            <a:ext cx="6262200" cy="2201760"/>
          </a:xfrm>
          <a:prstGeom prst="rect">
            <a:avLst/>
          </a:prstGeom>
          <a:ln>
            <a:noFill/>
          </a:ln>
        </p:spPr>
      </p:pic>
      <p:sp>
        <p:nvSpPr>
          <p:cNvPr id="284" name="CustomShape 3"/>
          <p:cNvSpPr/>
          <p:nvPr/>
        </p:nvSpPr>
        <p:spPr>
          <a:xfrm>
            <a:off x="144000" y="5256000"/>
            <a:ext cx="11806200" cy="79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600" spc="-1" strike="noStrike">
                <a:solidFill>
                  <a:srgbClr val="808080"/>
                </a:solidFill>
                <a:latin typeface="Consolas"/>
                <a:ea typeface="SimSun"/>
              </a:rPr>
              <a:t>127.0.0.1:6379&gt;</a:t>
            </a:r>
            <a:r>
              <a:rPr b="0" lang="en-IN" sz="1600" spc="-1" strike="noStrike">
                <a:solidFill>
                  <a:srgbClr val="000000"/>
                </a:solidFill>
                <a:latin typeface="Consolas"/>
                <a:ea typeface="SimSun"/>
              </a:rPr>
              <a:t> </a:t>
            </a:r>
            <a:r>
              <a:rPr b="0" lang="en-IN" sz="1600" spc="-1" strike="noStrike">
                <a:solidFill>
                  <a:srgbClr val="ff5733"/>
                </a:solidFill>
                <a:latin typeface="Consolas"/>
                <a:ea typeface="SimSun"/>
              </a:rPr>
              <a:t>hset user:1000 name 'John Smith' email john.smith@example.com password s3cret</a:t>
            </a:r>
            <a:endParaRPr b="0" lang="en-IN" sz="1600" spc="-1" strike="noStrike">
              <a:latin typeface="Arial"/>
            </a:endParaRPr>
          </a:p>
          <a:p>
            <a:pPr>
              <a:lnSpc>
                <a:spcPct val="100000"/>
              </a:lnSpc>
            </a:pPr>
            <a:r>
              <a:rPr b="0" lang="en-IN" sz="1600" spc="-1" strike="noStrike">
                <a:solidFill>
                  <a:srgbClr val="808080"/>
                </a:solidFill>
                <a:latin typeface="Consolas"/>
                <a:ea typeface="SimSun"/>
              </a:rPr>
              <a:t>127.0.0.1:6379&gt;</a:t>
            </a:r>
            <a:r>
              <a:rPr b="0" lang="en-IN" sz="1600" spc="-1" strike="noStrike">
                <a:solidFill>
                  <a:srgbClr val="000000"/>
                </a:solidFill>
                <a:latin typeface="Consolas"/>
                <a:ea typeface="SimSun"/>
              </a:rPr>
              <a:t> </a:t>
            </a:r>
            <a:r>
              <a:rPr b="0" lang="en-IN" sz="1600" spc="-1" strike="noStrike">
                <a:solidFill>
                  <a:srgbClr val="ff5733"/>
                </a:solidFill>
                <a:latin typeface="Consolas"/>
                <a:ea typeface="SimSun"/>
              </a:rPr>
              <a:t>hset user:1001 name 'Mery Jones' email mjones@example.com password hiden</a:t>
            </a:r>
            <a:endParaRPr b="0" lang="en-IN" sz="1600" spc="-1" strike="noStrike">
              <a:latin typeface="Arial"/>
            </a:endParaRPr>
          </a:p>
          <a:p>
            <a:pPr>
              <a:lnSpc>
                <a:spcPct val="100000"/>
              </a:lnSpc>
            </a:pPr>
            <a:r>
              <a:rPr b="0" lang="en-IN" sz="1600" spc="-1" strike="noStrike">
                <a:solidFill>
                  <a:srgbClr val="808080"/>
                </a:solidFill>
                <a:latin typeface="Consolas"/>
                <a:ea typeface="SimSun"/>
              </a:rPr>
              <a:t>127.0.0.1:6379&gt;</a:t>
            </a:r>
            <a:r>
              <a:rPr b="0" lang="en-IN" sz="1600" spc="-1" strike="noStrike">
                <a:solidFill>
                  <a:srgbClr val="000000"/>
                </a:solidFill>
                <a:latin typeface="Consolas"/>
                <a:ea typeface="SimSun"/>
              </a:rPr>
              <a:t> </a:t>
            </a:r>
            <a:r>
              <a:rPr b="0" lang="en-IN" sz="1600" spc="-1" strike="noStrike">
                <a:solidFill>
                  <a:srgbClr val="ff5733"/>
                </a:solidFill>
                <a:latin typeface="Consolas"/>
                <a:ea typeface="SimSun"/>
              </a:rPr>
              <a:t>hset user:1002 name 'Sally Brown' email sally.b@example.com password p4sswOrd</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86" name="CustomShape 2"/>
          <p:cNvSpPr/>
          <p:nvPr/>
        </p:nvSpPr>
        <p:spPr>
          <a:xfrm>
            <a:off x="248400" y="762120"/>
            <a:ext cx="1169028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p:txBody>
      </p:sp>
      <p:sp>
        <p:nvSpPr>
          <p:cNvPr id="287" name="CustomShape 3"/>
          <p:cNvSpPr/>
          <p:nvPr/>
        </p:nvSpPr>
        <p:spPr>
          <a:xfrm>
            <a:off x="248400" y="3494880"/>
            <a:ext cx="116902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88" name="CustomShape 4"/>
          <p:cNvSpPr/>
          <p:nvPr/>
        </p:nvSpPr>
        <p:spPr>
          <a:xfrm>
            <a:off x="248400" y="4896360"/>
            <a:ext cx="11531520" cy="91260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89"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91"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
        <p:nvSpPr>
          <p:cNvPr id="292" name="CustomShape 3"/>
          <p:cNvSpPr/>
          <p:nvPr/>
        </p:nvSpPr>
        <p:spPr>
          <a:xfrm>
            <a:off x="504000" y="1584000"/>
            <a:ext cx="6262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As per Redis 4.0.0, HMSET is considered deprecated.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246600" y="762120"/>
            <a:ext cx="1168884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a:t>
            </a:r>
            <a:endParaRPr b="0" lang="en-IN" sz="1800" spc="-1" strike="noStrike">
              <a:latin typeface="Arial"/>
            </a:endParaRPr>
          </a:p>
        </p:txBody>
      </p:sp>
      <p:sp>
        <p:nvSpPr>
          <p:cNvPr id="112" name="CustomShape 2"/>
          <p:cNvSpPr/>
          <p:nvPr/>
        </p:nvSpPr>
        <p:spPr>
          <a:xfrm>
            <a:off x="246600" y="3089520"/>
            <a:ext cx="9398520" cy="173556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3" name="CustomShape 3"/>
          <p:cNvSpPr/>
          <p:nvPr/>
        </p:nvSpPr>
        <p:spPr>
          <a:xfrm>
            <a:off x="246600" y="5028480"/>
            <a:ext cx="8834040" cy="994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404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
        <p:nvSpPr>
          <p:cNvPr id="114" name="CustomShape 4"/>
          <p:cNvSpPr/>
          <p:nvPr/>
        </p:nvSpPr>
        <p:spPr>
          <a:xfrm>
            <a:off x="246600" y="0"/>
            <a:ext cx="11688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88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94" name="CustomShape 2"/>
          <p:cNvSpPr/>
          <p:nvPr/>
        </p:nvSpPr>
        <p:spPr>
          <a:xfrm>
            <a:off x="248400" y="762120"/>
            <a:ext cx="116902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295" name="CustomShape 3"/>
          <p:cNvSpPr/>
          <p:nvPr/>
        </p:nvSpPr>
        <p:spPr>
          <a:xfrm>
            <a:off x="248400" y="2628720"/>
            <a:ext cx="116902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296" name="CustomShape 4"/>
          <p:cNvSpPr/>
          <p:nvPr/>
        </p:nvSpPr>
        <p:spPr>
          <a:xfrm>
            <a:off x="248400" y="3709800"/>
            <a:ext cx="11657880" cy="91260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297"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1676520" y="2362320"/>
            <a:ext cx="88167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299"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01" name="CustomShape 2"/>
          <p:cNvSpPr/>
          <p:nvPr/>
        </p:nvSpPr>
        <p:spPr>
          <a:xfrm>
            <a:off x="248400" y="762120"/>
            <a:ext cx="116902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302" name="CustomShape 3"/>
          <p:cNvSpPr/>
          <p:nvPr/>
        </p:nvSpPr>
        <p:spPr>
          <a:xfrm>
            <a:off x="248400" y="2508480"/>
            <a:ext cx="116902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303" name="CustomShape 4"/>
          <p:cNvSpPr/>
          <p:nvPr/>
        </p:nvSpPr>
        <p:spPr>
          <a:xfrm>
            <a:off x="248400" y="3837600"/>
            <a:ext cx="8867520" cy="132408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304"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1676520" y="2362320"/>
            <a:ext cx="88167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06"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7"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09" name="CustomShape 2"/>
          <p:cNvSpPr/>
          <p:nvPr/>
        </p:nvSpPr>
        <p:spPr>
          <a:xfrm>
            <a:off x="248400" y="762120"/>
            <a:ext cx="116902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10" name="CustomShape 3"/>
          <p:cNvSpPr/>
          <p:nvPr/>
        </p:nvSpPr>
        <p:spPr>
          <a:xfrm>
            <a:off x="248400" y="2669760"/>
            <a:ext cx="116902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11" name="CustomShape 4"/>
          <p:cNvSpPr/>
          <p:nvPr/>
        </p:nvSpPr>
        <p:spPr>
          <a:xfrm>
            <a:off x="248400" y="3724920"/>
            <a:ext cx="8867520" cy="132408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12"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1676520" y="2362320"/>
            <a:ext cx="881676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14"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15"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17" name="CustomShape 2"/>
          <p:cNvSpPr/>
          <p:nvPr/>
        </p:nvSpPr>
        <p:spPr>
          <a:xfrm>
            <a:off x="248400" y="762120"/>
            <a:ext cx="1169028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18" name="CustomShape 3"/>
          <p:cNvSpPr/>
          <p:nvPr/>
        </p:nvSpPr>
        <p:spPr>
          <a:xfrm>
            <a:off x="248400" y="3206880"/>
            <a:ext cx="1169028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19" name="CustomShape 4"/>
          <p:cNvSpPr/>
          <p:nvPr/>
        </p:nvSpPr>
        <p:spPr>
          <a:xfrm>
            <a:off x="248400" y="4872240"/>
            <a:ext cx="11556360" cy="132408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20"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22" name="CustomShape 2"/>
          <p:cNvSpPr/>
          <p:nvPr/>
        </p:nvSpPr>
        <p:spPr>
          <a:xfrm>
            <a:off x="1666800" y="609480"/>
            <a:ext cx="88167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23" name="CustomShape 3"/>
          <p:cNvSpPr/>
          <p:nvPr/>
        </p:nvSpPr>
        <p:spPr>
          <a:xfrm>
            <a:off x="522360" y="3531600"/>
            <a:ext cx="110538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1676520" y="2362320"/>
            <a:ext cx="88167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sadd, smembers, sismember &amp; scard</a:t>
            </a:r>
            <a:endParaRPr b="0" lang="en-IN" sz="5400" spc="-1" strike="noStrike">
              <a:latin typeface="Arial"/>
            </a:endParaRPr>
          </a:p>
        </p:txBody>
      </p:sp>
      <p:sp>
        <p:nvSpPr>
          <p:cNvPr id="325"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
        <p:nvSpPr>
          <p:cNvPr id="326" name="CustomShape 3"/>
          <p:cNvSpPr/>
          <p:nvPr/>
        </p:nvSpPr>
        <p:spPr>
          <a:xfrm>
            <a:off x="246600" y="5082120"/>
            <a:ext cx="11631240" cy="908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1800" spc="-1" strike="noStrike">
                <a:solidFill>
                  <a:srgbClr val="262626"/>
                </a:solidFill>
                <a:latin typeface="Arial"/>
                <a:ea typeface="Open Sans"/>
              </a:rPr>
              <a:t>When adding an item to a SET, Redis will return a </a:t>
            </a:r>
            <a:r>
              <a:rPr b="1" lang="en-IN" sz="1800" spc="-1" strike="noStrike">
                <a:solidFill>
                  <a:srgbClr val="262626"/>
                </a:solidFill>
                <a:latin typeface="Arial"/>
                <a:ea typeface="Open Sans"/>
              </a:rPr>
              <a:t>1</a:t>
            </a:r>
            <a:r>
              <a:rPr b="0" lang="en-IN" sz="1800" spc="-1" strike="noStrike">
                <a:solidFill>
                  <a:srgbClr val="262626"/>
                </a:solidFill>
                <a:latin typeface="Arial"/>
                <a:ea typeface="Open Sans"/>
              </a:rPr>
              <a:t> if the item is new to the set and </a:t>
            </a:r>
            <a:r>
              <a:rPr b="1" lang="en-IN" sz="1800" spc="-1" strike="noStrike">
                <a:solidFill>
                  <a:srgbClr val="262626"/>
                </a:solidFill>
                <a:latin typeface="Arial"/>
                <a:ea typeface="Open Sans"/>
              </a:rPr>
              <a:t>0</a:t>
            </a:r>
            <a:r>
              <a:rPr b="0" lang="en-IN" sz="1800" spc="-1" strike="noStrike">
                <a:solidFill>
                  <a:srgbClr val="262626"/>
                </a:solidFill>
                <a:latin typeface="Arial"/>
                <a:ea typeface="Open Sans"/>
              </a:rPr>
              <a:t> if it was already in the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sadd, smembers, sismember &amp; scard</a:t>
            </a:r>
            <a:endParaRPr b="0" lang="en-IN" sz="4000" spc="-1" strike="noStrike">
              <a:latin typeface="Arial"/>
            </a:endParaRPr>
          </a:p>
        </p:txBody>
      </p:sp>
      <p:sp>
        <p:nvSpPr>
          <p:cNvPr id="328" name="CustomShape 2"/>
          <p:cNvSpPr/>
          <p:nvPr/>
        </p:nvSpPr>
        <p:spPr>
          <a:xfrm>
            <a:off x="248400" y="762120"/>
            <a:ext cx="1169028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SADD</a:t>
            </a:r>
            <a:r>
              <a:rPr b="0" lang="en-US" sz="1800" spc="-1" strike="noStrike">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SMEMBERS</a:t>
            </a:r>
            <a:r>
              <a:rPr b="0" lang="en-US" sz="1800" spc="-1" strike="noStrike">
                <a:solidFill>
                  <a:srgbClr val="000000"/>
                </a:solidFill>
                <a:latin typeface="Arial"/>
                <a:ea typeface="DejaVu Sans"/>
              </a:rPr>
              <a:t> returns all the members of the set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SISMEMBER</a:t>
            </a:r>
            <a:r>
              <a:rPr b="0" lang="en-US" sz="1800" spc="-1" strike="noStrike">
                <a:solidFill>
                  <a:srgbClr val="000000"/>
                </a:solidFill>
                <a:latin typeface="Arial"/>
                <a:ea typeface="DejaVu Sans"/>
              </a:rPr>
              <a:t> returns if member is a member of the set stored at key.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a member of the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the set, or if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SCARD</a:t>
            </a:r>
            <a:r>
              <a:rPr b="0" lang="en-US" sz="1800" spc="-1" strike="noStrike">
                <a:solidFill>
                  <a:srgbClr val="000000"/>
                </a:solidFill>
                <a:latin typeface="Arial"/>
                <a:ea typeface="DejaVu Sans"/>
              </a:rPr>
              <a:t> returns the set cardinality (number of elements) of the set stored in key or returns 0 if key does not exist.</a:t>
            </a:r>
            <a:endParaRPr b="0" lang="en-IN" sz="1800" spc="-1" strike="noStrike">
              <a:latin typeface="Arial"/>
            </a:endParaRPr>
          </a:p>
        </p:txBody>
      </p:sp>
      <p:sp>
        <p:nvSpPr>
          <p:cNvPr id="329" name="CustomShape 3"/>
          <p:cNvSpPr/>
          <p:nvPr/>
        </p:nvSpPr>
        <p:spPr>
          <a:xfrm>
            <a:off x="248400" y="3422880"/>
            <a:ext cx="1169028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SADD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SMEMBERS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SISMEMBER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SCARD key</a:t>
            </a:r>
            <a:endParaRPr b="0" lang="en-IN" sz="2000" spc="-1" strike="noStrike">
              <a:latin typeface="Arial"/>
            </a:endParaRPr>
          </a:p>
        </p:txBody>
      </p:sp>
      <p:sp>
        <p:nvSpPr>
          <p:cNvPr id="330" name="CustomShape 4"/>
          <p:cNvSpPr/>
          <p:nvPr/>
        </p:nvSpPr>
        <p:spPr>
          <a:xfrm>
            <a:off x="288000" y="4687920"/>
            <a:ext cx="11650680" cy="214704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point:1 101 102 103 104 105 106</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point:2 103 104 105 106 107 108</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smembers point:1</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sismembers point:1 103</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scard point:1</a:t>
            </a:r>
            <a:endParaRPr b="0" lang="en-IN" sz="1800" spc="-1" strike="noStrike">
              <a:latin typeface="Arial"/>
            </a:endParaRPr>
          </a:p>
        </p:txBody>
      </p:sp>
      <p:sp>
        <p:nvSpPr>
          <p:cNvPr id="331"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8" name="CustomShape 2"/>
          <p:cNvSpPr/>
          <p:nvPr/>
        </p:nvSpPr>
        <p:spPr>
          <a:xfrm>
            <a:off x="1666800" y="609480"/>
            <a:ext cx="88167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9" name="CustomShape 3"/>
          <p:cNvSpPr/>
          <p:nvPr/>
        </p:nvSpPr>
        <p:spPr>
          <a:xfrm>
            <a:off x="522360" y="3531600"/>
            <a:ext cx="110538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pic>
        <p:nvPicPr>
          <p:cNvPr id="120" name="" descr=""/>
          <p:cNvPicPr/>
          <p:nvPr/>
        </p:nvPicPr>
        <p:blipFill>
          <a:blip r:embed="rId1"/>
          <a:stretch/>
        </p:blipFill>
        <p:spPr>
          <a:xfrm>
            <a:off x="7920000" y="72000"/>
            <a:ext cx="4245480" cy="2546280"/>
          </a:xfrm>
          <a:prstGeom prst="rect">
            <a:avLst/>
          </a:prstGeom>
          <a:ln>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 sinter and sdiff</a:t>
            </a:r>
            <a:endParaRPr b="0" lang="en-IN" sz="5400" spc="-1" strike="noStrike">
              <a:latin typeface="Arial"/>
            </a:endParaRPr>
          </a:p>
        </p:txBody>
      </p:sp>
      <p:sp>
        <p:nvSpPr>
          <p:cNvPr id="333"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 ainter &amp; sdiff</a:t>
            </a:r>
            <a:endParaRPr b="0" lang="en-IN" sz="4000" spc="-1" strike="noStrike">
              <a:latin typeface="Arial"/>
            </a:endParaRPr>
          </a:p>
        </p:txBody>
      </p:sp>
      <p:sp>
        <p:nvSpPr>
          <p:cNvPr id="335" name="CustomShape 2"/>
          <p:cNvSpPr/>
          <p:nvPr/>
        </p:nvSpPr>
        <p:spPr>
          <a:xfrm>
            <a:off x="248400" y="762120"/>
            <a:ext cx="116902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a:t>
            </a:r>
            <a:r>
              <a:rPr b="0" lang="en-US" sz="1800" spc="-1" strike="noStrike">
                <a:solidFill>
                  <a:srgbClr val="000000"/>
                </a:solidFill>
                <a:latin typeface="Arial"/>
                <a:ea typeface="DejaVu Sans"/>
              </a:rPr>
              <a:t> returns the members of the set resulting from the union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a:t>
            </a:r>
            <a:r>
              <a:rPr b="0" lang="en-US" sz="1800" spc="-1" strike="noStrike">
                <a:solidFill>
                  <a:srgbClr val="000000"/>
                </a:solidFill>
                <a:latin typeface="Arial"/>
                <a:ea typeface="DejaVu Sans"/>
              </a:rPr>
              <a:t> returns the members of the set resulting from the intersection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a:t>
            </a:r>
            <a:r>
              <a:rPr b="0" lang="en-US" sz="1800" spc="-1" strike="noStrike">
                <a:solidFill>
                  <a:srgbClr val="000000"/>
                </a:solidFill>
                <a:latin typeface="Arial"/>
                <a:ea typeface="DejaVu Sans"/>
              </a:rPr>
              <a:t> returns the members of the set resulting from the difference between the first set and all the successive sets.</a:t>
            </a:r>
            <a:endParaRPr b="0" lang="en-IN" sz="1800" spc="-1" strike="noStrike">
              <a:latin typeface="Arial"/>
            </a:endParaRPr>
          </a:p>
        </p:txBody>
      </p:sp>
      <p:sp>
        <p:nvSpPr>
          <p:cNvPr id="336" name="CustomShape 3"/>
          <p:cNvSpPr/>
          <p:nvPr/>
        </p:nvSpPr>
        <p:spPr>
          <a:xfrm>
            <a:off x="248400" y="2549160"/>
            <a:ext cx="116902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 key [key ...]</a:t>
            </a:r>
            <a:endParaRPr b="0" lang="en-IN" sz="2000" spc="-1" strike="noStrike">
              <a:latin typeface="Arial"/>
            </a:endParaRPr>
          </a:p>
        </p:txBody>
      </p:sp>
      <p:sp>
        <p:nvSpPr>
          <p:cNvPr id="337" name="CustomShape 4"/>
          <p:cNvSpPr/>
          <p:nvPr/>
        </p:nvSpPr>
        <p:spPr>
          <a:xfrm>
            <a:off x="248400" y="4104000"/>
            <a:ext cx="8867520" cy="132408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8"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9" name="CustomShape 6"/>
          <p:cNvSpPr/>
          <p:nvPr/>
        </p:nvSpPr>
        <p:spPr>
          <a:xfrm>
            <a:off x="6095880" y="2882880"/>
            <a:ext cx="5919120" cy="639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473935"/>
                </a:solidFill>
                <a:latin typeface="Courier New"/>
                <a:ea typeface="DejaVu Sans"/>
              </a:rPr>
              <a:t>point:1 = { 101 102 103 104 105 106 }</a:t>
            </a:r>
            <a:endParaRPr b="0" lang="en-IN" sz="2000" spc="-1" strike="noStrike">
              <a:latin typeface="Arial"/>
            </a:endParaRPr>
          </a:p>
          <a:p>
            <a:pPr>
              <a:lnSpc>
                <a:spcPct val="100000"/>
              </a:lnSpc>
            </a:pPr>
            <a:r>
              <a:rPr b="0" lang="en-IN" sz="2000" spc="-1" strike="noStrike">
                <a:solidFill>
                  <a:srgbClr val="473935"/>
                </a:solidFill>
                <a:latin typeface="Courier New"/>
                <a:ea typeface="DejaVu Sans"/>
              </a:rPr>
              <a:t>Point:2 =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1676520" y="2362320"/>
            <a:ext cx="88167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sunionstore, sinterstore and sdiffstore</a:t>
            </a:r>
            <a:endParaRPr b="0" lang="en-IN" sz="5400" spc="-1" strike="noStrike">
              <a:latin typeface="Arial"/>
            </a:endParaRPr>
          </a:p>
        </p:txBody>
      </p:sp>
      <p:sp>
        <p:nvSpPr>
          <p:cNvPr id="341"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sunionstore, sinterstore &amp; sdiffstore</a:t>
            </a:r>
            <a:endParaRPr b="0" lang="en-IN" sz="4000" spc="-1" strike="noStrike">
              <a:latin typeface="Arial"/>
            </a:endParaRPr>
          </a:p>
        </p:txBody>
      </p:sp>
      <p:sp>
        <p:nvSpPr>
          <p:cNvPr id="343" name="CustomShape 2"/>
          <p:cNvSpPr/>
          <p:nvPr/>
        </p:nvSpPr>
        <p:spPr>
          <a:xfrm>
            <a:off x="248400" y="762120"/>
            <a:ext cx="116902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SUNIONSTORE</a:t>
            </a:r>
            <a:r>
              <a:rPr b="0" lang="en-US" sz="1800" spc="-1" strike="noStrike">
                <a:solidFill>
                  <a:srgbClr val="000000"/>
                </a:solidFill>
                <a:latin typeface="Arial"/>
                <a:ea typeface="DejaVu Sans"/>
              </a:rPr>
              <a:t> command is equal to SUNION,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SINTERSTORE</a:t>
            </a:r>
            <a:r>
              <a:rPr b="0" lang="en-US" sz="1800" spc="-1" strike="noStrike">
                <a:solidFill>
                  <a:srgbClr val="000000"/>
                </a:solidFill>
                <a:latin typeface="Arial"/>
                <a:ea typeface="DejaVu Sans"/>
              </a:rPr>
              <a:t> command is equal to SINTER,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SDIFFSTORE</a:t>
            </a:r>
            <a:r>
              <a:rPr b="0" lang="en-US" sz="1800" spc="-1" strike="noStrike">
                <a:solidFill>
                  <a:srgbClr val="000000"/>
                </a:solidFill>
                <a:latin typeface="Arial"/>
                <a:ea typeface="DejaVu Sans"/>
              </a:rPr>
              <a:t> command is equal to SDIFF, but instead of returning the resulting set, it is stored in destination. If destination already exists, it is overwritten.</a:t>
            </a:r>
            <a:endParaRPr b="0" lang="en-IN" sz="1800" spc="-1" strike="noStrike">
              <a:latin typeface="Arial"/>
            </a:endParaRPr>
          </a:p>
        </p:txBody>
      </p:sp>
      <p:sp>
        <p:nvSpPr>
          <p:cNvPr id="344" name="CustomShape 3"/>
          <p:cNvSpPr/>
          <p:nvPr/>
        </p:nvSpPr>
        <p:spPr>
          <a:xfrm>
            <a:off x="248400" y="3026880"/>
            <a:ext cx="116902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SUNIONSTORE destination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SINTERSTORE destination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SDIFFSTORE destination key [key ...]</a:t>
            </a:r>
            <a:endParaRPr b="0" lang="en-IN" sz="2000" spc="-1" strike="noStrike">
              <a:latin typeface="Arial"/>
            </a:endParaRPr>
          </a:p>
        </p:txBody>
      </p:sp>
      <p:sp>
        <p:nvSpPr>
          <p:cNvPr id="345" name="CustomShape 4"/>
          <p:cNvSpPr/>
          <p:nvPr/>
        </p:nvSpPr>
        <p:spPr>
          <a:xfrm>
            <a:off x="248400" y="4351320"/>
            <a:ext cx="11690280" cy="132408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46"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7" name="CustomShape 6"/>
          <p:cNvSpPr/>
          <p:nvPr/>
        </p:nvSpPr>
        <p:spPr>
          <a:xfrm>
            <a:off x="6095880" y="2999160"/>
            <a:ext cx="5919120" cy="6390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473935"/>
                </a:solidFill>
                <a:latin typeface="Courier New"/>
                <a:ea typeface="DejaVu Sans"/>
              </a:rPr>
              <a:t>point:1 = { 101 102 103 104 105 106 }</a:t>
            </a:r>
            <a:endParaRPr b="0" lang="en-IN" sz="2000" spc="-1" strike="noStrike">
              <a:latin typeface="Arial"/>
            </a:endParaRPr>
          </a:p>
          <a:p>
            <a:pPr>
              <a:lnSpc>
                <a:spcPct val="100000"/>
              </a:lnSpc>
            </a:pPr>
            <a:r>
              <a:rPr b="0" lang="en-IN" sz="2000" spc="-1" strike="noStrike">
                <a:solidFill>
                  <a:srgbClr val="473935"/>
                </a:solidFill>
                <a:latin typeface="Courier New"/>
                <a:ea typeface="DejaVu Sans"/>
              </a:rPr>
              <a:t>Point:2 =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1676520" y="2362320"/>
            <a:ext cx="88167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smove, srem &amp; srandmember</a:t>
            </a:r>
            <a:endParaRPr b="0" lang="en-IN" sz="5400" spc="-1" strike="noStrike">
              <a:latin typeface="Arial"/>
            </a:endParaRPr>
          </a:p>
        </p:txBody>
      </p:sp>
      <p:sp>
        <p:nvSpPr>
          <p:cNvPr id="349"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50" name="Table 3"/>
          <p:cNvGraphicFramePr/>
          <p:nvPr/>
        </p:nvGraphicFramePr>
        <p:xfrm>
          <a:off x="208440" y="12384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smove, srem &amp; srandmember</a:t>
            </a:r>
            <a:endParaRPr b="0" lang="en-IN" sz="4000" spc="-1" strike="noStrike">
              <a:latin typeface="Arial"/>
            </a:endParaRPr>
          </a:p>
        </p:txBody>
      </p:sp>
      <p:sp>
        <p:nvSpPr>
          <p:cNvPr id="352" name="CustomShape 2"/>
          <p:cNvSpPr/>
          <p:nvPr/>
        </p:nvSpPr>
        <p:spPr>
          <a:xfrm>
            <a:off x="248400" y="762120"/>
            <a:ext cx="1169028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SMOVE</a:t>
            </a:r>
            <a:r>
              <a:rPr b="0" lang="en-US" sz="1800" spc="-1" strike="noStrike">
                <a:solidFill>
                  <a:srgbClr val="000000"/>
                </a:solidFill>
                <a:latin typeface="Arial"/>
                <a:ea typeface="DejaVu Sans"/>
              </a:rPr>
              <a:t> moves member from the set at source to the set at destination.</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moved.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source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SREM</a:t>
            </a:r>
            <a:r>
              <a:rPr b="0" lang="en-US" sz="1800" spc="-1" strike="noStrike">
                <a:solidFill>
                  <a:srgbClr val="000000"/>
                </a:solidFill>
                <a:latin typeface="Arial"/>
                <a:ea typeface="DejaVu Sans"/>
              </a:rPr>
              <a:t> removes the specified members from the set stored at key. Specified members that are not a member of this set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SRANDMEMBER</a:t>
            </a:r>
            <a:r>
              <a:rPr b="0" lang="en-US" sz="1800" spc="-1" strike="noStrike">
                <a:solidFill>
                  <a:srgbClr val="000000"/>
                </a:solidFill>
                <a:latin typeface="Arial"/>
                <a:ea typeface="DejaVu Sans"/>
              </a:rPr>
              <a:t> returns a random element from the set value stored at key. If the provided count argument is positive, return an array of distinct elements.</a:t>
            </a:r>
            <a:endParaRPr b="0" lang="en-IN" sz="1800" spc="-1" strike="noStrike">
              <a:latin typeface="Arial"/>
            </a:endParaRPr>
          </a:p>
        </p:txBody>
      </p:sp>
      <p:sp>
        <p:nvSpPr>
          <p:cNvPr id="353" name="CustomShape 3"/>
          <p:cNvSpPr/>
          <p:nvPr/>
        </p:nvSpPr>
        <p:spPr>
          <a:xfrm>
            <a:off x="248400" y="3366360"/>
            <a:ext cx="116902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SMOVE source destination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SREM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SRANDMEMBER key [count]</a:t>
            </a:r>
            <a:endParaRPr b="0" lang="en-IN" sz="2000" spc="-1" strike="noStrike">
              <a:latin typeface="Arial"/>
            </a:endParaRPr>
          </a:p>
        </p:txBody>
      </p:sp>
      <p:sp>
        <p:nvSpPr>
          <p:cNvPr id="354" name="CustomShape 4"/>
          <p:cNvSpPr/>
          <p:nvPr/>
        </p:nvSpPr>
        <p:spPr>
          <a:xfrm>
            <a:off x="248400" y="4647960"/>
            <a:ext cx="11690280" cy="173556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smove point:3 point:1 1</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srem point:3 1 2 3 4 5</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 2</a:t>
            </a:r>
            <a:endParaRPr b="0" lang="en-IN" sz="1800" spc="-1" strike="noStrike">
              <a:latin typeface="Arial"/>
            </a:endParaRPr>
          </a:p>
        </p:txBody>
      </p:sp>
      <p:sp>
        <p:nvSpPr>
          <p:cNvPr id="355"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Sorted Sets</a:t>
            </a:r>
            <a:endParaRPr b="0" lang="en-IN" sz="5400" spc="-1" strike="noStrike">
              <a:latin typeface="Arial"/>
            </a:endParaRPr>
          </a:p>
        </p:txBody>
      </p:sp>
      <p:sp>
        <p:nvSpPr>
          <p:cNvPr id="357" name="CustomShape 2"/>
          <p:cNvSpPr/>
          <p:nvPr/>
        </p:nvSpPr>
        <p:spPr>
          <a:xfrm>
            <a:off x="1666800" y="609480"/>
            <a:ext cx="88167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58" name="CustomShape 3"/>
          <p:cNvSpPr/>
          <p:nvPr/>
        </p:nvSpPr>
        <p:spPr>
          <a:xfrm>
            <a:off x="522360" y="3531600"/>
            <a:ext cx="110538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zadd</a:t>
            </a:r>
            <a:endParaRPr b="0" lang="en-IN" sz="5400" spc="-1" strike="noStrike">
              <a:latin typeface="Arial"/>
            </a:endParaRPr>
          </a:p>
        </p:txBody>
      </p:sp>
      <p:sp>
        <p:nvSpPr>
          <p:cNvPr id="360"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zadd</a:t>
            </a:r>
            <a:endParaRPr b="0" lang="en-IN" sz="4000" spc="-1" strike="noStrike">
              <a:latin typeface="Arial"/>
            </a:endParaRPr>
          </a:p>
        </p:txBody>
      </p:sp>
      <p:sp>
        <p:nvSpPr>
          <p:cNvPr id="362" name="CustomShape 2"/>
          <p:cNvSpPr/>
          <p:nvPr/>
        </p:nvSpPr>
        <p:spPr>
          <a:xfrm>
            <a:off x="248400" y="762120"/>
            <a:ext cx="116902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ZADD</a:t>
            </a:r>
            <a:r>
              <a:rPr b="0" lang="en-US" sz="1800" spc="-1" strike="noStrike">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b="1" lang="en-US" sz="1800" spc="-1" strike="noStrike">
                <a:solidFill>
                  <a:srgbClr val="000000"/>
                </a:solidFill>
                <a:latin typeface="Arial"/>
                <a:ea typeface="DejaVu Sans"/>
              </a:rPr>
              <a:t>score values</a:t>
            </a:r>
            <a:r>
              <a:rPr b="0" lang="en-US" sz="1800" spc="-1" strike="noStrike">
                <a:solidFill>
                  <a:srgbClr val="000000"/>
                </a:solidFill>
                <a:latin typeface="Arial"/>
                <a:ea typeface="DejaVu Sans"/>
              </a:rPr>
              <a:t> should be the string representation of a double precision floating point number.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or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values are valid values as well.</a:t>
            </a:r>
            <a:endParaRPr b="0" lang="en-IN" sz="1800" spc="-1" strike="noStrike">
              <a:latin typeface="Arial"/>
            </a:endParaRPr>
          </a:p>
        </p:txBody>
      </p:sp>
      <p:sp>
        <p:nvSpPr>
          <p:cNvPr id="363" name="CustomShape 3"/>
          <p:cNvSpPr/>
          <p:nvPr/>
        </p:nvSpPr>
        <p:spPr>
          <a:xfrm>
            <a:off x="248400" y="2567160"/>
            <a:ext cx="116902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ZADD key [NX|XX] [GT|LT] [CH] [INCR] score member [score member ...]</a:t>
            </a:r>
            <a:endParaRPr b="0" lang="en-IN" sz="2000" spc="-1" strike="noStrike">
              <a:latin typeface="Arial"/>
            </a:endParaRPr>
          </a:p>
        </p:txBody>
      </p:sp>
      <p:sp>
        <p:nvSpPr>
          <p:cNvPr id="364" name="CustomShape 4"/>
          <p:cNvSpPr/>
          <p:nvPr/>
        </p:nvSpPr>
        <p:spPr>
          <a:xfrm>
            <a:off x="248400" y="3101760"/>
            <a:ext cx="11802240" cy="338148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zero 5 apple 2 orange 1 grapes 4 mango 3 watermelon 1 red 2 blueberry 1 pink 3 kiwi 3 white 2 coconut 2 apple 1 mango 4 tomato 5 cherry</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game:1 12 saleel 04 neel 28 deep 10 nitish 7 gau 5 ruhan 5 raj 10 kau 17 saleel 23 sangita</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b="0" lang="en-IN" sz="1800" spc="-1" strike="noStrike">
              <a:latin typeface="Arial"/>
            </a:endParaRPr>
          </a:p>
        </p:txBody>
      </p:sp>
      <p:sp>
        <p:nvSpPr>
          <p:cNvPr id="365"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 and zrevrange</a:t>
            </a:r>
            <a:endParaRPr b="0" lang="en-IN" sz="5400" spc="-1" strike="noStrike">
              <a:latin typeface="Arial"/>
            </a:endParaRPr>
          </a:p>
        </p:txBody>
      </p:sp>
      <p:sp>
        <p:nvSpPr>
          <p:cNvPr id="367"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68" name="Table 3"/>
          <p:cNvGraphicFramePr/>
          <p:nvPr/>
        </p:nvGraphicFramePr>
        <p:xfrm>
          <a:off x="209160" y="12456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22"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a:t>
            </a:r>
            <a:endParaRPr b="0" lang="en-IN" sz="4000" spc="-1" strike="noStrike">
              <a:latin typeface="Arial"/>
            </a:endParaRPr>
          </a:p>
        </p:txBody>
      </p:sp>
      <p:sp>
        <p:nvSpPr>
          <p:cNvPr id="370" name="CustomShape 2"/>
          <p:cNvSpPr/>
          <p:nvPr/>
        </p:nvSpPr>
        <p:spPr>
          <a:xfrm>
            <a:off x="248400" y="762120"/>
            <a:ext cx="98982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a:t>
            </a:r>
            <a:r>
              <a:rPr b="0" lang="en-US" sz="1800" spc="-1" strike="noStrike">
                <a:solidFill>
                  <a:srgbClr val="000000"/>
                </a:solidFill>
                <a:latin typeface="Arial"/>
                <a:ea typeface="DejaVu Sans"/>
              </a:rPr>
              <a:t> returns the specified range of elements in the sorted set stored at &lt;key&gt;. By default, the command performs an index range query. The </a:t>
            </a:r>
            <a:r>
              <a:rPr b="1" lang="en-US" sz="1800" spc="-1" strike="noStrike">
                <a:solidFill>
                  <a:srgbClr val="000000"/>
                </a:solidFill>
                <a:latin typeface="Arial"/>
                <a:ea typeface="DejaVu Sans"/>
              </a:rPr>
              <a:t>&lt;min&gt; and &lt;max&gt;</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(both inclusive range)</a:t>
            </a:r>
            <a:r>
              <a:rPr b="0" lang="en-US" sz="1800" spc="-1" strike="noStrike">
                <a:solidFill>
                  <a:srgbClr val="000000"/>
                </a:solidFill>
                <a:latin typeface="Arial"/>
                <a:ea typeface="DejaVu Sans"/>
              </a:rPr>
              <a:t> arguments represent zero-based indexes, where 0 is the first element and so on. If </a:t>
            </a:r>
            <a:r>
              <a:rPr b="1" lang="en-US" sz="1800" spc="-1" strike="noStrike">
                <a:solidFill>
                  <a:srgbClr val="000000"/>
                </a:solidFill>
                <a:latin typeface="Arial"/>
                <a:ea typeface="DejaVu Sans"/>
              </a:rPr>
              <a:t>BYSCORE</a:t>
            </a:r>
            <a:r>
              <a:rPr b="0" lang="en-US" sz="1800" spc="-1" strike="noStrike">
                <a:solidFill>
                  <a:srgbClr val="000000"/>
                </a:solidFill>
                <a:latin typeface="Arial"/>
                <a:ea typeface="DejaVu Sans"/>
              </a:rPr>
              <a:t> option is provided, the command behaves like </a:t>
            </a:r>
            <a:r>
              <a:rPr b="1" lang="en-US" sz="1800" spc="-1" strike="noStrike">
                <a:solidFill>
                  <a:srgbClr val="000000"/>
                </a:solidFill>
                <a:latin typeface="Arial"/>
                <a:ea typeface="DejaVu Sans"/>
              </a:rPr>
              <a:t>ZRANGEBYSCORE</a:t>
            </a:r>
            <a:r>
              <a:rPr b="0" lang="en-US" sz="1800" spc="-1" strike="noStrike">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 </a:t>
            </a:r>
            <a:r>
              <a:rPr b="1" lang="en-US" sz="1800" spc="-1" strike="noStrike">
                <a:solidFill>
                  <a:srgbClr val="000000"/>
                </a:solidFill>
                <a:latin typeface="Arial"/>
                <a:ea typeface="DejaVu Sans"/>
              </a:rPr>
              <a:t>(</a:t>
            </a:r>
            <a:r>
              <a:rPr b="0" lang="en-US" sz="1800" spc="-1" strike="noStrike">
                <a:solidFill>
                  <a:srgbClr val="000000"/>
                </a:solidFill>
                <a:latin typeface="Arial"/>
                <a:ea typeface="DejaVu Sans"/>
              </a:rPr>
              <a:t>.</a:t>
            </a:r>
            <a:endParaRPr b="0" lang="en-IN" sz="1800" spc="-1" strike="noStrike">
              <a:latin typeface="Arial"/>
            </a:endParaRPr>
          </a:p>
        </p:txBody>
      </p:sp>
      <p:sp>
        <p:nvSpPr>
          <p:cNvPr id="371" name="CustomShape 3"/>
          <p:cNvSpPr/>
          <p:nvPr/>
        </p:nvSpPr>
        <p:spPr>
          <a:xfrm>
            <a:off x="248400" y="3062880"/>
            <a:ext cx="98262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 key min max [BYSCORE|BYLEX] [REV] [LIMIT offset count] [WITHSCORES] </a:t>
            </a:r>
            <a:endParaRPr b="0" lang="en-IN" sz="2000" spc="-1" strike="noStrike">
              <a:latin typeface="Arial"/>
            </a:endParaRPr>
          </a:p>
        </p:txBody>
      </p:sp>
      <p:sp>
        <p:nvSpPr>
          <p:cNvPr id="372" name="CustomShape 4"/>
          <p:cNvSpPr/>
          <p:nvPr/>
        </p:nvSpPr>
        <p:spPr>
          <a:xfrm>
            <a:off x="248400" y="3866400"/>
            <a:ext cx="11802240" cy="297000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 withscores</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p:txBody>
      </p:sp>
      <p:sp>
        <p:nvSpPr>
          <p:cNvPr id="373"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4" name="CustomShape 6"/>
          <p:cNvSpPr/>
          <p:nvPr/>
        </p:nvSpPr>
        <p:spPr>
          <a:xfrm>
            <a:off x="10332000" y="682560"/>
            <a:ext cx="1890720" cy="57096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 "neel"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2) "4"</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3) "raj"</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4)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5) "ruhan"</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6)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7) "gau"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8) "7"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9) "kau"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10)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11) "nitish"</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12)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13)  "saleel"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14) "17"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15) "sangita"</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16) "23"</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17) "deep"</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18) "28"</a:t>
            </a:r>
            <a:endParaRPr b="0" lang="en-IN" sz="2200" spc="-1" strike="noStrike">
              <a:latin typeface="Arial"/>
            </a:endParaRPr>
          </a:p>
        </p:txBody>
      </p:sp>
      <p:sp>
        <p:nvSpPr>
          <p:cNvPr id="375" name="Line 7"/>
          <p:cNvSpPr/>
          <p:nvPr/>
        </p:nvSpPr>
        <p:spPr>
          <a:xfrm flipH="1">
            <a:off x="6458760" y="3960000"/>
            <a:ext cx="4017240" cy="597240"/>
          </a:xfrm>
          <a:prstGeom prst="line">
            <a:avLst/>
          </a:prstGeom>
          <a:ln w="50400">
            <a:solidFill>
              <a:srgbClr val="cddc39"/>
            </a:solidFill>
            <a:round/>
            <a:headEnd len="med" type="triangle" w="med"/>
            <a:tailEnd len="med" type="diamond"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zrevrange</a:t>
            </a:r>
            <a:endParaRPr b="0" lang="en-IN" sz="4000" spc="-1" strike="noStrike">
              <a:latin typeface="Arial"/>
            </a:endParaRPr>
          </a:p>
        </p:txBody>
      </p:sp>
      <p:sp>
        <p:nvSpPr>
          <p:cNvPr id="377" name="CustomShape 2"/>
          <p:cNvSpPr/>
          <p:nvPr/>
        </p:nvSpPr>
        <p:spPr>
          <a:xfrm>
            <a:off x="248400" y="762120"/>
            <a:ext cx="1169028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REVRANGE</a:t>
            </a:r>
            <a:r>
              <a:rPr b="0" lang="en-US" sz="1800" spc="-1" strike="noStrike">
                <a:solidFill>
                  <a:srgbClr val="000000"/>
                </a:solidFill>
                <a:latin typeface="Arial"/>
                <a:ea typeface="DejaVu Sans"/>
              </a:rPr>
              <a:t> returns the specified range of elements in the sorted set stored at key. The elements are considered to be ordered from the highest to the lowest score. </a:t>
            </a:r>
            <a:endParaRPr b="0" lang="en-IN" sz="1800" spc="-1" strike="noStrike">
              <a:latin typeface="Arial"/>
            </a:endParaRPr>
          </a:p>
        </p:txBody>
      </p:sp>
      <p:sp>
        <p:nvSpPr>
          <p:cNvPr id="378" name="CustomShape 3"/>
          <p:cNvSpPr/>
          <p:nvPr/>
        </p:nvSpPr>
        <p:spPr>
          <a:xfrm>
            <a:off x="248400" y="1752840"/>
            <a:ext cx="982620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ZREVRANGE key start stop [WITHSCORES] </a:t>
            </a:r>
            <a:endParaRPr b="0" lang="en-IN" sz="2000" spc="-1" strike="noStrike">
              <a:latin typeface="Arial"/>
            </a:endParaRPr>
          </a:p>
        </p:txBody>
      </p:sp>
      <p:sp>
        <p:nvSpPr>
          <p:cNvPr id="379" name="CustomShape 4"/>
          <p:cNvSpPr/>
          <p:nvPr/>
        </p:nvSpPr>
        <p:spPr>
          <a:xfrm>
            <a:off x="248400" y="2309760"/>
            <a:ext cx="11802240" cy="91260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 withscores</a:t>
            </a:r>
            <a:endParaRPr b="0" lang="en-IN" sz="1800" spc="-1" strike="noStrike">
              <a:latin typeface="Arial"/>
            </a:endParaRPr>
          </a:p>
        </p:txBody>
      </p:sp>
      <p:sp>
        <p:nvSpPr>
          <p:cNvPr id="380"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1676520" y="2362320"/>
            <a:ext cx="88167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zrangebyscore &amp; zrevrangebyscore</a:t>
            </a:r>
            <a:endParaRPr b="0" lang="en-IN" sz="5400" spc="-1" strike="noStrike">
              <a:latin typeface="Arial"/>
            </a:endParaRPr>
          </a:p>
        </p:txBody>
      </p:sp>
      <p:sp>
        <p:nvSpPr>
          <p:cNvPr id="382"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83" name="Table 3"/>
          <p:cNvGraphicFramePr/>
          <p:nvPr/>
        </p:nvGraphicFramePr>
        <p:xfrm>
          <a:off x="209520" y="12492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zrangebyscore &amp; zrevrangebyscore</a:t>
            </a:r>
            <a:endParaRPr b="0" lang="en-IN" sz="4000" spc="-1" strike="noStrike">
              <a:latin typeface="Arial"/>
            </a:endParaRPr>
          </a:p>
        </p:txBody>
      </p:sp>
      <p:sp>
        <p:nvSpPr>
          <p:cNvPr id="385" name="CustomShape 2"/>
          <p:cNvSpPr/>
          <p:nvPr/>
        </p:nvSpPr>
        <p:spPr>
          <a:xfrm>
            <a:off x="248400" y="762120"/>
            <a:ext cx="116982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ZRANGEBYSCORE</a:t>
            </a:r>
            <a:r>
              <a:rPr b="0" lang="en-US" sz="1800" spc="-1" strike="noStrike">
                <a:solidFill>
                  <a:srgbClr val="000000"/>
                </a:solidFill>
                <a:latin typeface="Arial"/>
                <a:ea typeface="DejaVu Sans"/>
              </a:rPr>
              <a:t> returns all the elements in the sorted set at key with a score between min and max </a:t>
            </a:r>
            <a:r>
              <a:rPr b="1" lang="en-US" sz="1800" spc="-1" strike="noStrike">
                <a:solidFill>
                  <a:srgbClr val="000000"/>
                </a:solidFill>
                <a:latin typeface="Arial"/>
                <a:ea typeface="DejaVu Sans"/>
              </a:rPr>
              <a:t>(including elements with score equal to min or max)</a:t>
            </a:r>
            <a:r>
              <a:rPr b="0" lang="en-US" sz="1800" spc="-1" strike="noStrike">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ZREVRANGEBYSCORE</a:t>
            </a:r>
            <a:r>
              <a:rPr b="0" lang="en-US" sz="1800" spc="-1" strike="noStrike">
                <a:solidFill>
                  <a:srgbClr val="000000"/>
                </a:solidFill>
                <a:latin typeface="Arial"/>
                <a:ea typeface="DejaVu Sans"/>
              </a:rPr>
              <a:t> returns all the elements in the sorted set at key with a score between max and min (including elements with score equal to max or min).</a:t>
            </a:r>
            <a:endParaRPr b="0" lang="en-IN" sz="1800" spc="-1" strike="noStrike">
              <a:latin typeface="Arial"/>
            </a:endParaRPr>
          </a:p>
        </p:txBody>
      </p:sp>
      <p:sp>
        <p:nvSpPr>
          <p:cNvPr id="386" name="CustomShape 3"/>
          <p:cNvSpPr/>
          <p:nvPr/>
        </p:nvSpPr>
        <p:spPr>
          <a:xfrm>
            <a:off x="248400" y="2911320"/>
            <a:ext cx="98262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ZRANGEBYSCORE key min max [WITHSCORES] [LIMIT offset count]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ZREVRANGEBYSCORE key max min [WITHSCORES] [LIMIT offset count]</a:t>
            </a:r>
            <a:endParaRPr b="0" lang="en-IN" sz="2000" spc="-1" strike="noStrike">
              <a:latin typeface="Arial"/>
            </a:endParaRPr>
          </a:p>
        </p:txBody>
      </p:sp>
      <p:sp>
        <p:nvSpPr>
          <p:cNvPr id="387" name="CustomShape 4"/>
          <p:cNvSpPr/>
          <p:nvPr/>
        </p:nvSpPr>
        <p:spPr>
          <a:xfrm>
            <a:off x="288000" y="3751920"/>
            <a:ext cx="11802240" cy="297000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limit 1 3</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p:txBody>
      </p:sp>
      <p:sp>
        <p:nvSpPr>
          <p:cNvPr id="388"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1676520" y="2362320"/>
            <a:ext cx="88167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zrank, zrevrank and zscore, zmscore</a:t>
            </a:r>
            <a:endParaRPr b="0" lang="en-IN" sz="5400" spc="-1" strike="noStrike">
              <a:latin typeface="Arial"/>
            </a:endParaRPr>
          </a:p>
        </p:txBody>
      </p:sp>
      <p:sp>
        <p:nvSpPr>
          <p:cNvPr id="390"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zrank, zrevrank &amp; zscore, zmscore</a:t>
            </a:r>
            <a:endParaRPr b="0" lang="en-IN" sz="4000" spc="-1" strike="noStrike">
              <a:latin typeface="Arial"/>
            </a:endParaRPr>
          </a:p>
        </p:txBody>
      </p:sp>
      <p:sp>
        <p:nvSpPr>
          <p:cNvPr id="392" name="CustomShape 2"/>
          <p:cNvSpPr/>
          <p:nvPr/>
        </p:nvSpPr>
        <p:spPr>
          <a:xfrm>
            <a:off x="248400" y="762120"/>
            <a:ext cx="1169820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ZRANK</a:t>
            </a:r>
            <a:r>
              <a:rPr b="0" lang="en-US" sz="1800" spc="-1" strike="noStrike">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ZREVRANK</a:t>
            </a:r>
            <a:r>
              <a:rPr b="0" lang="en-US" sz="1800" spc="-1" strike="noStrike">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ZSCORE</a:t>
            </a:r>
            <a:r>
              <a:rPr b="0" lang="en-US" sz="1800" spc="-1" strike="noStrike">
                <a:solidFill>
                  <a:srgbClr val="000000"/>
                </a:solidFill>
                <a:latin typeface="Arial"/>
                <a:ea typeface="DejaVu Sans"/>
              </a:rPr>
              <a:t> returns the score of member in the sorted set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ZMSCORE</a:t>
            </a:r>
            <a:r>
              <a:rPr b="0" lang="en-US" sz="1800" spc="-1" strike="noStrike">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b="0" lang="en-IN" sz="1800" spc="-1" strike="noStrike">
              <a:latin typeface="Arial"/>
            </a:endParaRPr>
          </a:p>
        </p:txBody>
      </p:sp>
      <p:sp>
        <p:nvSpPr>
          <p:cNvPr id="393" name="CustomShape 3"/>
          <p:cNvSpPr/>
          <p:nvPr/>
        </p:nvSpPr>
        <p:spPr>
          <a:xfrm>
            <a:off x="248400" y="3350160"/>
            <a:ext cx="11690280" cy="2040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ZRANK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ZREVRANK key member</a:t>
            </a:r>
            <a:endParaRPr b="0" lang="en-IN" sz="2000" spc="-1" strike="noStrike">
              <a:latin typeface="Arial"/>
            </a:endParaRPr>
          </a:p>
          <a:p>
            <a:pPr>
              <a:lnSpc>
                <a:spcPct val="100000"/>
              </a:lnSpc>
            </a:pPr>
            <a:r>
              <a:rPr b="0" lang="en-US" sz="800" spc="-1" strike="noStrike">
                <a:solidFill>
                  <a:srgbClr val="00b0f0"/>
                </a:solidFill>
                <a:latin typeface="Consolas"/>
                <a:ea typeface="DejaVu Sans"/>
              </a:rPr>
              <a:t> </a:t>
            </a:r>
            <a:endParaRPr b="0" lang="en-IN" sz="800" spc="-1" strike="noStrike">
              <a:latin typeface="Arial"/>
            </a:endParaRPr>
          </a:p>
          <a:p>
            <a:pPr>
              <a:lnSpc>
                <a:spcPct val="100000"/>
              </a:lnSpc>
            </a:pPr>
            <a:r>
              <a:rPr b="0" lang="en-US" sz="2000" spc="-1" strike="noStrike">
                <a:solidFill>
                  <a:srgbClr val="00b0f0"/>
                </a:solidFill>
                <a:latin typeface="Consolas"/>
                <a:ea typeface="DejaVu Sans"/>
              </a:rPr>
              <a:t>ZSCORE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ZMSCORE key member [member ...]</a:t>
            </a:r>
            <a:endParaRPr b="0" lang="en-IN" sz="2000" spc="-1" strike="noStrike">
              <a:latin typeface="Arial"/>
            </a:endParaRPr>
          </a:p>
        </p:txBody>
      </p:sp>
      <p:sp>
        <p:nvSpPr>
          <p:cNvPr id="394" name="CustomShape 4"/>
          <p:cNvSpPr/>
          <p:nvPr/>
        </p:nvSpPr>
        <p:spPr>
          <a:xfrm>
            <a:off x="248400" y="5087160"/>
            <a:ext cx="11802240" cy="173556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zrank game:1 saleel</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zrevrank game:1 saleel</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zmscore game:1 saleel sharmin</a:t>
            </a:r>
            <a:endParaRPr b="0" lang="en-IN" sz="1800" spc="-1" strike="noStrike">
              <a:latin typeface="Arial"/>
            </a:endParaRPr>
          </a:p>
        </p:txBody>
      </p:sp>
      <p:sp>
        <p:nvSpPr>
          <p:cNvPr id="395"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CustomShape 1"/>
          <p:cNvSpPr/>
          <p:nvPr/>
        </p:nvSpPr>
        <p:spPr>
          <a:xfrm>
            <a:off x="1676520" y="2362320"/>
            <a:ext cx="88167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zcount, zrem, zrandmember</a:t>
            </a:r>
            <a:endParaRPr b="0" lang="en-IN" sz="5400" spc="-1" strike="noStrike">
              <a:latin typeface="Arial"/>
            </a:endParaRPr>
          </a:p>
        </p:txBody>
      </p:sp>
      <p:sp>
        <p:nvSpPr>
          <p:cNvPr id="397"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zcount, zrem, zrandmember</a:t>
            </a:r>
            <a:endParaRPr b="0" lang="en-IN" sz="4000" spc="-1" strike="noStrike">
              <a:latin typeface="Arial"/>
            </a:endParaRPr>
          </a:p>
        </p:txBody>
      </p:sp>
      <p:sp>
        <p:nvSpPr>
          <p:cNvPr id="399" name="CustomShape 2"/>
          <p:cNvSpPr/>
          <p:nvPr/>
        </p:nvSpPr>
        <p:spPr>
          <a:xfrm>
            <a:off x="248400" y="762120"/>
            <a:ext cx="116982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ZCOUNT</a:t>
            </a:r>
            <a:r>
              <a:rPr b="0" lang="en-US" sz="1800" spc="-1" strike="noStrike">
                <a:solidFill>
                  <a:srgbClr val="000000"/>
                </a:solidFill>
                <a:latin typeface="Arial"/>
                <a:ea typeface="DejaVu Sans"/>
              </a:rPr>
              <a:t> returns the number of elements in the sorted set at key with a </a:t>
            </a:r>
            <a:r>
              <a:rPr b="1" lang="en-US" sz="1800" spc="-1" strike="noStrike">
                <a:solidFill>
                  <a:srgbClr val="000000"/>
                </a:solidFill>
                <a:latin typeface="Arial"/>
                <a:ea typeface="DejaVu Sans"/>
              </a:rPr>
              <a:t>score between min and max</a:t>
            </a:r>
            <a:r>
              <a:rPr b="0" lang="en-US" sz="1800" spc="-1" strike="noStrike">
                <a:solidFill>
                  <a:srgbClr val="000000"/>
                </a:solidFill>
                <a:latin typeface="Arial"/>
                <a:ea typeface="DejaVu Sans"/>
              </a:rPr>
              <a:t>.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ZREM</a:t>
            </a:r>
            <a:r>
              <a:rPr b="0" lang="en-US" sz="1800" spc="-1" strike="noStrike">
                <a:solidFill>
                  <a:srgbClr val="000000"/>
                </a:solidFill>
                <a:latin typeface="Arial"/>
                <a:ea typeface="DejaVu Sans"/>
              </a:rPr>
              <a:t> removes the specified members from the sorted set stored at key. Non existing members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ZRANDMEMBER</a:t>
            </a:r>
            <a:r>
              <a:rPr b="0" lang="en-US" sz="1800" spc="-1" strike="noStrike">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b="0" lang="en-IN" sz="1800" spc="-1" strike="noStrike">
              <a:latin typeface="Arial"/>
            </a:endParaRPr>
          </a:p>
        </p:txBody>
      </p:sp>
      <p:sp>
        <p:nvSpPr>
          <p:cNvPr id="400" name="CustomShape 3"/>
          <p:cNvSpPr/>
          <p:nvPr/>
        </p:nvSpPr>
        <p:spPr>
          <a:xfrm>
            <a:off x="248400" y="2896920"/>
            <a:ext cx="116902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ZCOUNT key min max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ZREM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ZRANDMEMBER key [count [WITHSCORES]]</a:t>
            </a:r>
            <a:endParaRPr b="0" lang="en-IN" sz="2000" spc="-1" strike="noStrike">
              <a:latin typeface="Arial"/>
            </a:endParaRPr>
          </a:p>
        </p:txBody>
      </p:sp>
      <p:sp>
        <p:nvSpPr>
          <p:cNvPr id="401" name="CustomShape 4"/>
          <p:cNvSpPr/>
          <p:nvPr/>
        </p:nvSpPr>
        <p:spPr>
          <a:xfrm>
            <a:off x="248400" y="4193640"/>
            <a:ext cx="11802240" cy="255852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zrem iplTeamRank "Dummy Team" "Dummy Team1" "Dummy Team2"</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zrandmember iplTeamRank</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zrandmember iplTeamRank 3</a:t>
            </a:r>
            <a:endParaRPr b="0" lang="en-IN" sz="1800" spc="-1" strike="noStrike">
              <a:latin typeface="Arial"/>
            </a:endParaRPr>
          </a:p>
        </p:txBody>
      </p:sp>
      <p:sp>
        <p:nvSpPr>
          <p:cNvPr id="402"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zunion, zinter and zdiff</a:t>
            </a:r>
            <a:endParaRPr b="0" lang="en-IN" sz="5400" spc="-1" strike="noStrike">
              <a:latin typeface="Arial"/>
            </a:endParaRPr>
          </a:p>
        </p:txBody>
      </p:sp>
      <p:sp>
        <p:nvSpPr>
          <p:cNvPr id="404"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zunion, zinter, zdiff</a:t>
            </a:r>
            <a:endParaRPr b="0" lang="en-IN" sz="4000" spc="-1" strike="noStrike">
              <a:latin typeface="Arial"/>
            </a:endParaRPr>
          </a:p>
        </p:txBody>
      </p:sp>
      <p:sp>
        <p:nvSpPr>
          <p:cNvPr id="406" name="CustomShape 2"/>
          <p:cNvSpPr/>
          <p:nvPr/>
        </p:nvSpPr>
        <p:spPr>
          <a:xfrm>
            <a:off x="248400" y="762120"/>
            <a:ext cx="116982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ZCOUNT</a:t>
            </a:r>
            <a:r>
              <a:rPr b="0" lang="en-US" sz="1800" spc="-1" strike="noStrike">
                <a:solidFill>
                  <a:srgbClr val="000000"/>
                </a:solidFill>
                <a:latin typeface="Arial"/>
                <a:ea typeface="DejaVu Sans"/>
              </a:rPr>
              <a:t> returns the number of elements in the sorted set at key with a </a:t>
            </a:r>
            <a:r>
              <a:rPr b="1" lang="en-US" sz="1800" spc="-1" strike="noStrike">
                <a:solidFill>
                  <a:srgbClr val="000000"/>
                </a:solidFill>
                <a:latin typeface="Arial"/>
                <a:ea typeface="DejaVu Sans"/>
              </a:rPr>
              <a:t>score between min and max</a:t>
            </a:r>
            <a:r>
              <a:rPr b="0" lang="en-US" sz="1800" spc="-1" strike="noStrike">
                <a:solidFill>
                  <a:srgbClr val="000000"/>
                </a:solidFill>
                <a:latin typeface="Arial"/>
                <a:ea typeface="DejaVu Sans"/>
              </a:rPr>
              <a:t>.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ZREM</a:t>
            </a:r>
            <a:r>
              <a:rPr b="0" lang="en-US" sz="1800" spc="-1" strike="noStrike">
                <a:solidFill>
                  <a:srgbClr val="000000"/>
                </a:solidFill>
                <a:latin typeface="Arial"/>
                <a:ea typeface="DejaVu Sans"/>
              </a:rPr>
              <a:t> removes the specified members from the sorted set stored at key. Non existing members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ZRANDMEMBER</a:t>
            </a:r>
            <a:r>
              <a:rPr b="0" lang="en-US" sz="1800" spc="-1" strike="noStrike">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b="0" lang="en-IN" sz="1800" spc="-1" strike="noStrike">
              <a:latin typeface="Arial"/>
            </a:endParaRPr>
          </a:p>
        </p:txBody>
      </p:sp>
      <p:sp>
        <p:nvSpPr>
          <p:cNvPr id="407" name="CustomShape 3"/>
          <p:cNvSpPr/>
          <p:nvPr/>
        </p:nvSpPr>
        <p:spPr>
          <a:xfrm>
            <a:off x="248400" y="4048920"/>
            <a:ext cx="1169028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ZUNION numkeys key [key ...] [WEIGHTS weight [weight ...]] [AGGREGATE SUM|MIN|MAX] [WITHSCORES]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ZINTER numkeys key [key ...] [WEIGHTS weight [weight ...]] [AGGREGATE SUM|MIN|MAX] [WITHSCORES]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ZDIFF numkeys key [key ...] [WITHSCORES]</a:t>
            </a:r>
            <a:endParaRPr b="0" lang="en-IN" sz="2000" spc="-1" strike="noStrike">
              <a:latin typeface="Arial"/>
            </a:endParaRPr>
          </a:p>
        </p:txBody>
      </p:sp>
      <p:sp>
        <p:nvSpPr>
          <p:cNvPr id="408"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4" name="CustomShape 2"/>
          <p:cNvSpPr/>
          <p:nvPr/>
        </p:nvSpPr>
        <p:spPr>
          <a:xfrm>
            <a:off x="248400" y="762120"/>
            <a:ext cx="1169028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5" name="CustomShape 3"/>
          <p:cNvSpPr/>
          <p:nvPr/>
        </p:nvSpPr>
        <p:spPr>
          <a:xfrm>
            <a:off x="246600" y="4042800"/>
            <a:ext cx="9063720" cy="255852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6" name="Table 4"/>
          <p:cNvGraphicFramePr/>
          <p:nvPr/>
        </p:nvGraphicFramePr>
        <p:xfrm>
          <a:off x="246600" y="2465640"/>
          <a:ext cx="9067320" cy="1464120"/>
        </p:xfrm>
        <a:graphic>
          <a:graphicData uri="http://schemas.openxmlformats.org/drawingml/2006/table">
            <a:tbl>
              <a:tblPr/>
              <a:tblGrid>
                <a:gridCol w="2565720"/>
                <a:gridCol w="6501960"/>
              </a:tblGrid>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7"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8" name="CustomShape 6"/>
          <p:cNvSpPr/>
          <p:nvPr/>
        </p:nvSpPr>
        <p:spPr>
          <a:xfrm>
            <a:off x="246600" y="1742040"/>
            <a:ext cx="116920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flushdb and flushall</a:t>
            </a:r>
            <a:endParaRPr b="0" lang="en-IN" sz="5400" spc="-1" strike="noStrike">
              <a:latin typeface="Arial"/>
            </a:endParaRPr>
          </a:p>
        </p:txBody>
      </p:sp>
      <p:sp>
        <p:nvSpPr>
          <p:cNvPr id="410"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flushdb &amp; flushall</a:t>
            </a:r>
            <a:endParaRPr b="0" lang="en-IN" sz="4000" spc="-1" strike="noStrike">
              <a:latin typeface="Arial"/>
            </a:endParaRPr>
          </a:p>
        </p:txBody>
      </p:sp>
      <p:sp>
        <p:nvSpPr>
          <p:cNvPr id="412" name="CustomShape 2"/>
          <p:cNvSpPr/>
          <p:nvPr/>
        </p:nvSpPr>
        <p:spPr>
          <a:xfrm>
            <a:off x="248400" y="4948920"/>
            <a:ext cx="116902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FLUSHDB [ASYNC|SYNC]</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FLUSHALL [ASYNC|SYNC]</a:t>
            </a:r>
            <a:endParaRPr b="0" lang="en-IN" sz="2000" spc="-1" strike="noStrike">
              <a:latin typeface="Arial"/>
            </a:endParaRPr>
          </a:p>
        </p:txBody>
      </p:sp>
      <p:sp>
        <p:nvSpPr>
          <p:cNvPr id="413" name="CustomShape 3"/>
          <p:cNvSpPr/>
          <p:nvPr/>
        </p:nvSpPr>
        <p:spPr>
          <a:xfrm>
            <a:off x="248400" y="5777640"/>
            <a:ext cx="11802240" cy="91260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flushdb</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flushall</a:t>
            </a:r>
            <a:endParaRPr b="0" lang="en-IN" sz="1800" spc="-1" strike="noStrike">
              <a:latin typeface="Arial"/>
            </a:endParaRPr>
          </a:p>
        </p:txBody>
      </p:sp>
      <p:sp>
        <p:nvSpPr>
          <p:cNvPr id="414"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5" name="CustomShape 5"/>
          <p:cNvSpPr/>
          <p:nvPr/>
        </p:nvSpPr>
        <p:spPr>
          <a:xfrm>
            <a:off x="248400" y="762120"/>
            <a:ext cx="11698200" cy="3777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FLUSHDB</a:t>
            </a:r>
            <a:r>
              <a:rPr b="0" lang="en-US" sz="1800" spc="-1" strike="noStrike">
                <a:solidFill>
                  <a:srgbClr val="000000"/>
                </a:solidFill>
                <a:latin typeface="Arial"/>
                <a:ea typeface="DejaVu Sans"/>
              </a:rPr>
              <a:t> delete all the keys of the currently selected DB. Default, </a:t>
            </a:r>
            <a:r>
              <a:rPr b="1" lang="en-US" sz="1800" spc="-1" strike="noStrike">
                <a:solidFill>
                  <a:srgbClr val="000000"/>
                </a:solidFill>
                <a:latin typeface="Arial"/>
                <a:ea typeface="DejaVu Sans"/>
              </a:rPr>
              <a:t>FLUSHDB</a:t>
            </a:r>
            <a:r>
              <a:rPr b="0" lang="en-US" sz="1800" spc="-1" strike="noStrike">
                <a:solidFill>
                  <a:srgbClr val="000000"/>
                </a:solidFill>
                <a:latin typeface="Arial"/>
                <a:ea typeface="DejaVu Sans"/>
              </a:rPr>
              <a:t> will synchronously flush all keys from the database.</a:t>
            </a:r>
            <a:endParaRPr b="0" lang="en-IN" sz="1800" spc="-1" strike="noStrike">
              <a:latin typeface="Arial"/>
            </a:endParaRPr>
          </a:p>
          <a:p>
            <a:pPr marL="216000" indent="-214920" algn="just">
              <a:lnSpc>
                <a:spcPct val="100000"/>
              </a:lnSpc>
              <a:buClr>
                <a:srgbClr val="000000"/>
              </a:buClr>
              <a:buFont typeface="Wingdings" charset="2"/>
              <a:buChar char=""/>
            </a:pPr>
            <a:r>
              <a:rPr b="1" lang="en-US" sz="1800" spc="-1" strike="noStrike">
                <a:solidFill>
                  <a:srgbClr val="000000"/>
                </a:solidFill>
                <a:latin typeface="Arial"/>
                <a:ea typeface="DejaVu Sans"/>
              </a:rPr>
              <a:t>ASYNC</a:t>
            </a:r>
            <a:r>
              <a:rPr b="0" lang="en-US" sz="1800" spc="-1" strike="noStrike">
                <a:solidFill>
                  <a:srgbClr val="000000"/>
                </a:solidFill>
                <a:latin typeface="Arial"/>
                <a:ea typeface="DejaVu Sans"/>
              </a:rPr>
              <a:t>: flushes the database asynchronously</a:t>
            </a:r>
            <a:endParaRPr b="0" lang="en-IN" sz="1800" spc="-1" strike="noStrike">
              <a:latin typeface="Arial"/>
            </a:endParaRPr>
          </a:p>
          <a:p>
            <a:pPr marL="216000" indent="-214920" algn="just">
              <a:lnSpc>
                <a:spcPct val="100000"/>
              </a:lnSpc>
              <a:buClr>
                <a:srgbClr val="000000"/>
              </a:buClr>
              <a:buFont typeface="Wingdings" charset="2"/>
              <a:buChar char=""/>
            </a:pPr>
            <a:r>
              <a:rPr b="1" lang="en-US" sz="1800" spc="-1" strike="noStrike">
                <a:solidFill>
                  <a:srgbClr val="000000"/>
                </a:solidFill>
                <a:latin typeface="Arial"/>
                <a:ea typeface="DejaVu Sans"/>
              </a:rPr>
              <a:t>SYNC</a:t>
            </a:r>
            <a:r>
              <a:rPr b="0" lang="en-US" sz="1800" spc="-1" strike="noStrike">
                <a:solidFill>
                  <a:srgbClr val="000000"/>
                </a:solidFill>
                <a:latin typeface="Arial"/>
                <a:ea typeface="DejaVu Sans"/>
              </a:rPr>
              <a:t>: flushes the database synchronously</a:t>
            </a:r>
            <a:endParaRPr b="0" lang="en-IN" sz="1800" spc="-1" strike="noStrike">
              <a:latin typeface="Arial"/>
            </a:endParaRPr>
          </a:p>
          <a:p>
            <a:pPr algn="just">
              <a:lnSpc>
                <a:spcPct val="100000"/>
              </a:lnSpc>
            </a:pPr>
            <a:r>
              <a:rPr b="0" lang="en-US" sz="2200" spc="-1" strike="noStrike">
                <a:solidFill>
                  <a:srgbClr val="c9211e"/>
                </a:solidFill>
                <a:latin typeface="Arial"/>
                <a:ea typeface="DejaVu Sans"/>
              </a:rPr>
              <a:t>Note:</a:t>
            </a:r>
            <a:r>
              <a:rPr b="0" lang="en-US" sz="1800" spc="-1" strike="noStrike">
                <a:solidFill>
                  <a:srgbClr val="000000"/>
                </a:solidFill>
                <a:latin typeface="Arial"/>
                <a:ea typeface="DejaVu Sans"/>
              </a:rPr>
              <a:t> an </a:t>
            </a:r>
            <a:r>
              <a:rPr b="1" lang="en-US" sz="1800" spc="-1" strike="noStrike">
                <a:solidFill>
                  <a:srgbClr val="000000"/>
                </a:solidFill>
                <a:latin typeface="Arial"/>
                <a:ea typeface="DejaVu Sans"/>
              </a:rPr>
              <a:t>asynchronous</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FLUSHDB</a:t>
            </a:r>
            <a:r>
              <a:rPr b="0" lang="en-US" sz="1800" spc="-1" strike="noStrike">
                <a:solidFill>
                  <a:srgbClr val="000000"/>
                </a:solidFill>
                <a:latin typeface="Arial"/>
                <a:ea typeface="DejaVu Sans"/>
              </a:rPr>
              <a:t> command only deletes keys that were present at the time the command was invoked. </a:t>
            </a:r>
            <a:r>
              <a:rPr b="1" lang="en-US" sz="1800" spc="-1" strike="noStrike">
                <a:solidFill>
                  <a:srgbClr val="000000"/>
                </a:solidFill>
                <a:latin typeface="Arial"/>
                <a:ea typeface="DejaVu Sans"/>
              </a:rPr>
              <a:t>Keys created during an asynchronous flush will be unaffected.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FLUSHALL</a:t>
            </a:r>
            <a:r>
              <a:rPr b="0" lang="en-US" sz="1800" spc="-1" strike="noStrike">
                <a:solidFill>
                  <a:srgbClr val="000000"/>
                </a:solidFill>
                <a:latin typeface="Arial"/>
                <a:ea typeface="DejaVu Sans"/>
              </a:rPr>
              <a:t> delete all the keys of the existing DB not just the currently selected one. By default, </a:t>
            </a:r>
            <a:r>
              <a:rPr b="1" lang="en-US" sz="1800" spc="-1" strike="noStrike">
                <a:solidFill>
                  <a:srgbClr val="000000"/>
                </a:solidFill>
                <a:latin typeface="Arial"/>
                <a:ea typeface="DejaVu Sans"/>
              </a:rPr>
              <a:t>FLUSHALL</a:t>
            </a:r>
            <a:r>
              <a:rPr b="0" lang="en-US" sz="1800" spc="-1" strike="noStrike">
                <a:solidFill>
                  <a:srgbClr val="000000"/>
                </a:solidFill>
                <a:latin typeface="Arial"/>
                <a:ea typeface="DejaVu Sans"/>
              </a:rPr>
              <a:t> will synchronously flush all the databases.</a:t>
            </a:r>
            <a:endParaRPr b="0" lang="en-IN" sz="1800" spc="-1" strike="noStrike">
              <a:latin typeface="Arial"/>
            </a:endParaRPr>
          </a:p>
          <a:p>
            <a:pPr marL="216000" indent="-214920" algn="just">
              <a:lnSpc>
                <a:spcPct val="100000"/>
              </a:lnSpc>
              <a:buClr>
                <a:srgbClr val="000000"/>
              </a:buClr>
              <a:buFont typeface="Wingdings" charset="2"/>
              <a:buChar char=""/>
            </a:pPr>
            <a:r>
              <a:rPr b="1" lang="en-US" sz="1800" spc="-1" strike="noStrike">
                <a:solidFill>
                  <a:srgbClr val="000000"/>
                </a:solidFill>
                <a:latin typeface="Arial"/>
                <a:ea typeface="DejaVu Sans"/>
              </a:rPr>
              <a:t>ASYNC</a:t>
            </a:r>
            <a:r>
              <a:rPr b="0" lang="en-US" sz="1800" spc="-1" strike="noStrike">
                <a:solidFill>
                  <a:srgbClr val="000000"/>
                </a:solidFill>
                <a:latin typeface="Arial"/>
                <a:ea typeface="DejaVu Sans"/>
              </a:rPr>
              <a:t>: flushes the database asynchronously</a:t>
            </a:r>
            <a:endParaRPr b="0" lang="en-IN" sz="1800" spc="-1" strike="noStrike">
              <a:latin typeface="Arial"/>
            </a:endParaRPr>
          </a:p>
          <a:p>
            <a:pPr marL="216000" indent="-214920" algn="just">
              <a:lnSpc>
                <a:spcPct val="100000"/>
              </a:lnSpc>
              <a:buClr>
                <a:srgbClr val="000000"/>
              </a:buClr>
              <a:buFont typeface="Wingdings" charset="2"/>
              <a:buChar char=""/>
            </a:pPr>
            <a:r>
              <a:rPr b="1" lang="en-US" sz="1800" spc="-1" strike="noStrike">
                <a:solidFill>
                  <a:srgbClr val="000000"/>
                </a:solidFill>
                <a:latin typeface="Arial"/>
                <a:ea typeface="DejaVu Sans"/>
              </a:rPr>
              <a:t>SYNC</a:t>
            </a:r>
            <a:r>
              <a:rPr b="0" lang="en-US" sz="1800" spc="-1" strike="noStrike">
                <a:solidFill>
                  <a:srgbClr val="000000"/>
                </a:solidFill>
                <a:latin typeface="Arial"/>
                <a:ea typeface="DejaVu Sans"/>
              </a:rPr>
              <a:t>: flushes the database synchronously</a:t>
            </a:r>
            <a:endParaRPr b="0" lang="en-IN" sz="1800" spc="-1" strike="noStrike">
              <a:latin typeface="Arial"/>
            </a:endParaRPr>
          </a:p>
          <a:p>
            <a:pPr algn="just">
              <a:lnSpc>
                <a:spcPct val="100000"/>
              </a:lnSpc>
            </a:pPr>
            <a:r>
              <a:rPr b="0" lang="en-US" sz="2200" spc="-1" strike="noStrike">
                <a:solidFill>
                  <a:srgbClr val="c9211e"/>
                </a:solidFill>
                <a:latin typeface="Arial"/>
                <a:ea typeface="DejaVu Sans"/>
              </a:rPr>
              <a:t>Note:</a:t>
            </a:r>
            <a:r>
              <a:rPr b="0" lang="en-US" sz="1800" spc="-1" strike="noStrike">
                <a:solidFill>
                  <a:srgbClr val="000000"/>
                </a:solidFill>
                <a:latin typeface="Arial"/>
                <a:ea typeface="DejaVu Sans"/>
              </a:rPr>
              <a:t> an </a:t>
            </a:r>
            <a:r>
              <a:rPr b="1" lang="en-US" sz="1800" spc="-1" strike="noStrike">
                <a:solidFill>
                  <a:srgbClr val="000000"/>
                </a:solidFill>
                <a:latin typeface="Arial"/>
                <a:ea typeface="DejaVu Sans"/>
              </a:rPr>
              <a:t>asynchronous</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FLUSHALL</a:t>
            </a:r>
            <a:r>
              <a:rPr b="0" lang="en-US" sz="1800" spc="-1" strike="noStrike">
                <a:solidFill>
                  <a:srgbClr val="000000"/>
                </a:solidFill>
                <a:latin typeface="Arial"/>
                <a:ea typeface="DejaVu Sans"/>
              </a:rPr>
              <a:t> command only deletes keys that were present at the time the command was invoked. </a:t>
            </a:r>
            <a:r>
              <a:rPr b="1" lang="en-US" sz="1800" spc="-1" strike="noStrike">
                <a:solidFill>
                  <a:srgbClr val="000000"/>
                </a:solidFill>
                <a:latin typeface="Arial"/>
                <a:ea typeface="DejaVu Sans"/>
              </a:rPr>
              <a:t>Keys created during an asynchronous flush will be unaffected.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417" name="CustomShape 2"/>
          <p:cNvSpPr/>
          <p:nvPr/>
        </p:nvSpPr>
        <p:spPr>
          <a:xfrm>
            <a:off x="1666800" y="609480"/>
            <a:ext cx="88167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418" name="CustomShape 3"/>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0" y="727200"/>
            <a:ext cx="193248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20" name="CustomShape 2"/>
          <p:cNvSpPr/>
          <p:nvPr/>
        </p:nvSpPr>
        <p:spPr>
          <a:xfrm>
            <a:off x="288000" y="2061720"/>
            <a:ext cx="11652480" cy="404532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solidFill>
                  <a:srgbClr val="000000"/>
                </a:solidFill>
                <a:latin typeface="Arial"/>
                <a:ea typeface="DejaVu Sans"/>
              </a:rPr>
              <a:t>EVAL</a:t>
            </a:r>
            <a:r>
              <a:rPr b="0" lang="en-IN" sz="2000" spc="-1" strike="noStrike">
                <a:solidFill>
                  <a:srgbClr val="000000"/>
                </a:solidFill>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0448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first argument of EVAL</a:t>
            </a:r>
            <a:r>
              <a:rPr b="0" lang="en-IN" sz="2000" spc="-1" strike="noStrike">
                <a:solidFill>
                  <a:srgbClr val="000000"/>
                </a:solidFill>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0448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second argument of EVAL</a:t>
            </a:r>
            <a:r>
              <a:rPr b="0" lang="en-IN" sz="2000" spc="-1" strike="noStrike">
                <a:solidFill>
                  <a:srgbClr val="000000"/>
                </a:solidFill>
                <a:latin typeface="Arial"/>
                <a:ea typeface="DejaVu Sans"/>
              </a:rPr>
              <a:t> is the number of arguments that follows the script (starting from the third argument) that represent Redis key names. The arguments can be accessed by Lua using the </a:t>
            </a:r>
            <a:r>
              <a:rPr b="1" lang="en-IN" sz="2000" spc="-1" strike="noStrike">
                <a:solidFill>
                  <a:srgbClr val="000000"/>
                </a:solidFill>
                <a:latin typeface="Arial"/>
                <a:ea typeface="DejaVu Sans"/>
              </a:rPr>
              <a:t>KEYS global variable</a:t>
            </a:r>
            <a:r>
              <a:rPr b="0" lang="en-IN" sz="2000" spc="-1" strike="noStrike">
                <a:solidFill>
                  <a:srgbClr val="000000"/>
                </a:solidFill>
                <a:latin typeface="Arial"/>
                <a:ea typeface="DejaVu Sans"/>
              </a:rPr>
              <a:t> in the form of a one-based array (so </a:t>
            </a:r>
            <a:r>
              <a:rPr b="1" lang="en-IN" sz="2000" spc="-1" strike="noStrike">
                <a:solidFill>
                  <a:srgbClr val="000000"/>
                </a:solidFill>
                <a:latin typeface="Arial"/>
                <a:ea typeface="DejaVu Sans"/>
              </a:rPr>
              <a:t>KEYS[1], KEYS[2], ...</a:t>
            </a:r>
            <a:r>
              <a:rPr b="0" lang="en-IN" sz="2000" spc="-1" strike="noStrike">
                <a:solidFill>
                  <a:srgbClr val="000000"/>
                </a:solidFill>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All the additional arguments should not represent key names and can be accessed by Lua using the </a:t>
            </a:r>
            <a:r>
              <a:rPr b="1" lang="en-IN" sz="2000" spc="-1" strike="noStrike">
                <a:solidFill>
                  <a:srgbClr val="000000"/>
                </a:solidFill>
                <a:latin typeface="Arial"/>
                <a:ea typeface="DejaVu Sans"/>
              </a:rPr>
              <a:t>ARGV global variable</a:t>
            </a:r>
            <a:r>
              <a:rPr b="0" lang="en-IN" sz="2000" spc="-1" strike="noStrike">
                <a:solidFill>
                  <a:srgbClr val="000000"/>
                </a:solidFill>
                <a:latin typeface="Arial"/>
                <a:ea typeface="DejaVu Sans"/>
              </a:rPr>
              <a:t>, very similarly to what happens with keys (so </a:t>
            </a:r>
            <a:r>
              <a:rPr b="1" lang="en-IN" sz="2000" spc="-1" strike="noStrike">
                <a:solidFill>
                  <a:srgbClr val="000000"/>
                </a:solidFill>
                <a:latin typeface="Arial"/>
                <a:ea typeface="DejaVu Sans"/>
              </a:rPr>
              <a:t>ARGV[1], ARGV[2], ...</a:t>
            </a:r>
            <a:r>
              <a:rPr b="0" lang="en-IN" sz="2000" spc="-1" strike="noStrike">
                <a:solidFill>
                  <a:srgbClr val="000000"/>
                </a:solidFill>
                <a:latin typeface="Arial"/>
                <a:ea typeface="DejaVu Sans"/>
              </a:rPr>
              <a:t>).</a:t>
            </a:r>
            <a:endParaRPr b="0" lang="en-IN" sz="2000" spc="-1" strike="noStrike">
              <a:latin typeface="Arial"/>
            </a:endParaRPr>
          </a:p>
        </p:txBody>
      </p:sp>
      <p:sp>
        <p:nvSpPr>
          <p:cNvPr id="421" name="CustomShape 3"/>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422" name="CustomShape 4"/>
          <p:cNvSpPr/>
          <p:nvPr/>
        </p:nvSpPr>
        <p:spPr>
          <a:xfrm>
            <a:off x="576000" y="1504080"/>
            <a:ext cx="8340480" cy="35640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23" name="CustomShape 5"/>
          <p:cNvSpPr/>
          <p:nvPr/>
        </p:nvSpPr>
        <p:spPr>
          <a:xfrm>
            <a:off x="288000" y="5543280"/>
            <a:ext cx="10824480" cy="99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216000" y="216000"/>
            <a:ext cx="193248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25" name="CustomShape 2"/>
          <p:cNvSpPr/>
          <p:nvPr/>
        </p:nvSpPr>
        <p:spPr>
          <a:xfrm>
            <a:off x="432720" y="1224000"/>
            <a:ext cx="8340480" cy="35640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26" name="CustomShape 3"/>
          <p:cNvSpPr/>
          <p:nvPr/>
        </p:nvSpPr>
        <p:spPr>
          <a:xfrm>
            <a:off x="288000" y="1656000"/>
            <a:ext cx="600120" cy="388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427" name="CustomShape 4"/>
          <p:cNvSpPr/>
          <p:nvPr/>
        </p:nvSpPr>
        <p:spPr>
          <a:xfrm>
            <a:off x="216000" y="2253600"/>
            <a:ext cx="11754360" cy="379296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eval "local x = 'Hello World!'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redis.call('keys',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x=redis.call('keys','*')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x=redis.call('mget', KEYS[1],KEYS[2],KEYS[3]) return x" 3 a b c</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KEYS[1],KEYS[2],KEYS[3])" 3 a b 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CustomShape 1"/>
          <p:cNvSpPr/>
          <p:nvPr/>
        </p:nvSpPr>
        <p:spPr>
          <a:xfrm>
            <a:off x="216000" y="216000"/>
            <a:ext cx="193248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29" name="CustomShape 2"/>
          <p:cNvSpPr/>
          <p:nvPr/>
        </p:nvSpPr>
        <p:spPr>
          <a:xfrm>
            <a:off x="432720" y="1224000"/>
            <a:ext cx="8340480" cy="35640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30" name="CustomShape 3"/>
          <p:cNvSpPr/>
          <p:nvPr/>
        </p:nvSpPr>
        <p:spPr>
          <a:xfrm>
            <a:off x="216000" y="2253600"/>
            <a:ext cx="11739960" cy="3381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redis.call('zrank', 'game:1', ARGV[1])" 0 saleel</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p:txBody>
      </p:sp>
      <p:sp>
        <p:nvSpPr>
          <p:cNvPr id="431" name="CustomShape 4"/>
          <p:cNvSpPr/>
          <p:nvPr/>
        </p:nvSpPr>
        <p:spPr>
          <a:xfrm>
            <a:off x="288000" y="1656000"/>
            <a:ext cx="600120" cy="388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pub/sub</a:t>
            </a:r>
            <a:endParaRPr b="0" lang="en-IN" sz="5400" spc="-1" strike="noStrike">
              <a:latin typeface="Arial"/>
            </a:endParaRPr>
          </a:p>
        </p:txBody>
      </p:sp>
      <p:sp>
        <p:nvSpPr>
          <p:cNvPr id="433"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subscribe, publish</a:t>
            </a:r>
            <a:endParaRPr b="0" lang="en-IN" sz="4000" spc="-1" strike="noStrike">
              <a:latin typeface="Arial"/>
            </a:endParaRPr>
          </a:p>
        </p:txBody>
      </p:sp>
      <p:sp>
        <p:nvSpPr>
          <p:cNvPr id="435" name="CustomShape 2"/>
          <p:cNvSpPr/>
          <p:nvPr/>
        </p:nvSpPr>
        <p:spPr>
          <a:xfrm>
            <a:off x="248400" y="2968920"/>
            <a:ext cx="11690280" cy="1248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SUBSCRIBE channel [channel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PUBLISH channel message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UNSUBSCRIBE [channel [channel ...]]</a:t>
            </a:r>
            <a:endParaRPr b="0" lang="en-IN" sz="2000" spc="-1" strike="noStrike">
              <a:latin typeface="Arial"/>
            </a:endParaRPr>
          </a:p>
        </p:txBody>
      </p:sp>
      <p:sp>
        <p:nvSpPr>
          <p:cNvPr id="436" name="CustomShape 3"/>
          <p:cNvSpPr/>
          <p:nvPr/>
        </p:nvSpPr>
        <p:spPr>
          <a:xfrm>
            <a:off x="248400" y="4517640"/>
            <a:ext cx="11943720" cy="214776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subscribe bsnl vi mseb </a:t>
            </a:r>
            <a:r>
              <a:rPr b="0" lang="en-IN" sz="1800" spc="-1" strike="noStrike">
                <a:solidFill>
                  <a:srgbClr val="76ff03"/>
                </a:solidFill>
                <a:latin typeface="Consolas"/>
                <a:ea typeface="SimSun"/>
              </a:rPr>
              <a:t># Client:1</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subscribe bsnl mseb    </a:t>
            </a:r>
            <a:r>
              <a:rPr b="0" lang="en-IN" sz="1800" spc="-1" strike="noStrike">
                <a:solidFill>
                  <a:srgbClr val="76ff03"/>
                </a:solidFill>
                <a:latin typeface="Consolas"/>
                <a:ea typeface="SimSun"/>
              </a:rPr>
              <a:t># Client:2</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publish bsnl "Your BSNL bill is generated and is due on 06-07-2021"</a:t>
            </a:r>
            <a:r>
              <a:rPr b="0" lang="en-IN" sz="1800" spc="-1" strike="noStrike">
                <a:solidFill>
                  <a:srgbClr val="ff5733"/>
                </a:solidFill>
                <a:latin typeface="Consolas"/>
                <a:ea typeface="SimSun"/>
              </a:rPr>
              <a:t> </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publish vi "Your VI bill is generated and is due on 06-07-2021"</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unsubscribe OR </a:t>
            </a:r>
            <a:r>
              <a:rPr b="0" lang="en-IN" sz="1800" spc="-1" strike="noStrike">
                <a:solidFill>
                  <a:srgbClr val="ff5733"/>
                </a:solidFill>
                <a:latin typeface="Consolas"/>
                <a:ea typeface="SimSun"/>
              </a:rPr>
              <a:t>unsubscribe vi mseb</a:t>
            </a:r>
            <a:endParaRPr b="0" lang="en-IN" sz="1800" spc="-1" strike="noStrike">
              <a:latin typeface="Arial"/>
            </a:endParaRPr>
          </a:p>
        </p:txBody>
      </p:sp>
      <p:sp>
        <p:nvSpPr>
          <p:cNvPr id="437"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8" name="CustomShape 5"/>
          <p:cNvSpPr/>
          <p:nvPr/>
        </p:nvSpPr>
        <p:spPr>
          <a:xfrm>
            <a:off x="248400" y="762120"/>
            <a:ext cx="11698200" cy="170532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SUBSCRIBE</a:t>
            </a:r>
            <a:r>
              <a:rPr b="0" lang="en-US" sz="1800" spc="-1" strike="noStrike">
                <a:latin typeface="Arial"/>
                <a:ea typeface="DejaVu Sans"/>
              </a:rPr>
              <a:t> subscribes the client to the specified channels. Once the client enters the subscribed state it is not supposed to issue any other commands.</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PUBLISH</a:t>
            </a:r>
            <a:r>
              <a:rPr b="0" lang="en-US" sz="1800" spc="-1" strike="noStrike">
                <a:latin typeface="Arial"/>
                <a:ea typeface="DejaVu Sans"/>
              </a:rPr>
              <a:t> posts a message to the given channel.</a:t>
            </a:r>
            <a:endParaRPr b="0" lang="en-IN" sz="1800" spc="-1" strike="noStrike">
              <a:latin typeface="Arial"/>
            </a:endParaRPr>
          </a:p>
          <a:p>
            <a:pPr algn="just"/>
            <a:endParaRPr b="0" lang="en-IN" sz="1800" spc="-1" strike="noStrike">
              <a:latin typeface="Arial"/>
            </a:endParaRPr>
          </a:p>
          <a:p>
            <a:pPr algn="just"/>
            <a:r>
              <a:rPr b="1" lang="en-US" sz="1800" spc="-1" strike="noStrike">
                <a:solidFill>
                  <a:srgbClr val="7c4dff"/>
                </a:solidFill>
                <a:latin typeface="Arial"/>
                <a:ea typeface="DejaVu Sans"/>
              </a:rPr>
              <a:t>UNSUBSCRIBE</a:t>
            </a:r>
            <a:r>
              <a:rPr b="0" lang="en-US" sz="1800" spc="-1" strike="noStrike">
                <a:latin typeface="Arial"/>
                <a:ea typeface="DejaVu Sans"/>
              </a:rPr>
              <a:t> unsubscribes the client from the given channels, or from all of them if none is given. When no channels are specified, the client is unsubscribed from all the previously subscribed channels.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9"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transcation</a:t>
            </a:r>
            <a:endParaRPr b="0" lang="en-IN" sz="5400" spc="-1" strike="noStrike">
              <a:latin typeface="Arial"/>
            </a:endParaRPr>
          </a:p>
        </p:txBody>
      </p:sp>
      <p:sp>
        <p:nvSpPr>
          <p:cNvPr id="440"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CustomShape 1"/>
          <p:cNvSpPr/>
          <p:nvPr/>
        </p:nvSpPr>
        <p:spPr>
          <a:xfrm>
            <a:off x="248400" y="0"/>
            <a:ext cx="116902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multi, exec &amp; discard</a:t>
            </a:r>
            <a:endParaRPr b="0" lang="en-IN" sz="4000" spc="-1" strike="noStrike">
              <a:latin typeface="Arial"/>
            </a:endParaRPr>
          </a:p>
        </p:txBody>
      </p:sp>
      <p:sp>
        <p:nvSpPr>
          <p:cNvPr id="442" name="CustomShape 2"/>
          <p:cNvSpPr/>
          <p:nvPr/>
        </p:nvSpPr>
        <p:spPr>
          <a:xfrm>
            <a:off x="248400" y="2968920"/>
            <a:ext cx="1169028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MULTI</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EXEC</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DISCARD</a:t>
            </a:r>
            <a:endParaRPr b="0" lang="en-IN" sz="2000" spc="-1" strike="noStrike">
              <a:latin typeface="Arial"/>
            </a:endParaRPr>
          </a:p>
        </p:txBody>
      </p:sp>
      <p:sp>
        <p:nvSpPr>
          <p:cNvPr id="443" name="CustomShape 3"/>
          <p:cNvSpPr/>
          <p:nvPr/>
        </p:nvSpPr>
        <p:spPr>
          <a:xfrm>
            <a:off x="248400" y="4517640"/>
            <a:ext cx="11802240" cy="1324440"/>
          </a:xfrm>
          <a:prstGeom prst="rect">
            <a:avLst/>
          </a:prstGeom>
          <a:noFill/>
          <a:ln>
            <a:noFill/>
          </a:ln>
        </p:spPr>
        <p:style>
          <a:lnRef idx="0"/>
          <a:fillRef idx="0"/>
          <a:effectRef idx="0"/>
          <a:fontRef idx="minor"/>
        </p:style>
        <p:txBody>
          <a:bodyPr lIns="90000" rIns="90000" tIns="45000" bIns="45000">
            <a:spAutoFit/>
          </a:bodyPr>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multi</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exec</a:t>
            </a:r>
            <a:endParaRPr b="0" lang="en-IN" sz="1800" spc="-1" strike="noStrike">
              <a:latin typeface="Arial"/>
            </a:endParaRPr>
          </a:p>
          <a:p>
            <a:pPr marL="285840" indent="-263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discard</a:t>
            </a:r>
            <a:endParaRPr b="0" lang="en-IN" sz="1800" spc="-1" strike="noStrike">
              <a:latin typeface="Arial"/>
            </a:endParaRPr>
          </a:p>
        </p:txBody>
      </p:sp>
      <p:sp>
        <p:nvSpPr>
          <p:cNvPr id="444"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5" name="CustomShape 5"/>
          <p:cNvSpPr/>
          <p:nvPr/>
        </p:nvSpPr>
        <p:spPr>
          <a:xfrm>
            <a:off x="248400" y="762120"/>
            <a:ext cx="116982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MULTI</a:t>
            </a:r>
            <a:r>
              <a:rPr b="0" lang="en-US" sz="1800" spc="-1" strike="noStrike">
                <a:solidFill>
                  <a:srgbClr val="000000"/>
                </a:solidFill>
                <a:latin typeface="Arial"/>
                <a:ea typeface="DejaVu Sans"/>
              </a:rPr>
              <a:t> marks the start of a transaction block. Subsequent commands will be queued for atomic execution using </a:t>
            </a:r>
            <a:r>
              <a:rPr b="1" lang="en-US" sz="1800" spc="-1" strike="noStrike">
                <a:solidFill>
                  <a:srgbClr val="000000"/>
                </a:solidFill>
                <a:latin typeface="Arial"/>
                <a:ea typeface="DejaVu Sans"/>
              </a:rPr>
              <a:t>EXEC</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EXEC</a:t>
            </a:r>
            <a:r>
              <a:rPr b="0" lang="en-US" sz="1800" spc="-1" strike="noStrike">
                <a:solidFill>
                  <a:srgbClr val="000000"/>
                </a:solidFill>
                <a:latin typeface="Arial"/>
                <a:ea typeface="DejaVu Sans"/>
              </a:rPr>
              <a:t> will execute all previously queued commands in a transaction and restores the connection state to normal.</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DISCARD</a:t>
            </a:r>
            <a:r>
              <a:rPr b="0" lang="en-US" sz="1800" spc="-1" strike="noStrike">
                <a:solidFill>
                  <a:srgbClr val="000000"/>
                </a:solidFill>
                <a:latin typeface="Arial"/>
                <a:ea typeface="DejaVu Sans"/>
              </a:rPr>
              <a:t> will flushes all previously queued commands in a transaction and restores the connection state to normal.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30" name="CustomShape 2"/>
          <p:cNvSpPr/>
          <p:nvPr/>
        </p:nvSpPr>
        <p:spPr>
          <a:xfrm>
            <a:off x="522360" y="3531600"/>
            <a:ext cx="110538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CustomShape 1"/>
          <p:cNvSpPr/>
          <p:nvPr/>
        </p:nvSpPr>
        <p:spPr>
          <a:xfrm>
            <a:off x="1676520" y="2362320"/>
            <a:ext cx="88167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monitor</a:t>
            </a:r>
            <a:endParaRPr b="0" lang="en-IN" sz="5400" spc="-1" strike="noStrike">
              <a:latin typeface="Arial"/>
            </a:endParaRPr>
          </a:p>
        </p:txBody>
      </p:sp>
      <p:sp>
        <p:nvSpPr>
          <p:cNvPr id="447" name="CustomShape 2"/>
          <p:cNvSpPr/>
          <p:nvPr/>
        </p:nvSpPr>
        <p:spPr>
          <a:xfrm>
            <a:off x="522360" y="3531600"/>
            <a:ext cx="111258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b="0" lang="en-IN" sz="1800" spc="-1" strike="noStrike">
              <a:latin typeface="Arial"/>
            </a:endParaRPr>
          </a:p>
        </p:txBody>
      </p:sp>
      <p:sp>
        <p:nvSpPr>
          <p:cNvPr id="448" name="CustomShape 3"/>
          <p:cNvSpPr/>
          <p:nvPr/>
        </p:nvSpPr>
        <p:spPr>
          <a:xfrm>
            <a:off x="1666800" y="609480"/>
            <a:ext cx="88167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9" name="CustomShape 1"/>
          <p:cNvSpPr/>
          <p:nvPr/>
        </p:nvSpPr>
        <p:spPr>
          <a:xfrm>
            <a:off x="246600" y="2563200"/>
            <a:ext cx="11695320" cy="363960"/>
          </a:xfrm>
          <a:prstGeom prst="rect">
            <a:avLst/>
          </a:prstGeom>
          <a:noFill/>
          <a:ln>
            <a:noFill/>
          </a:ln>
        </p:spPr>
        <p:style>
          <a:lnRef idx="0"/>
          <a:fillRef idx="0"/>
          <a:effectRef idx="0"/>
          <a:fontRef idx="minor"/>
        </p:style>
        <p:txBody>
          <a:bodyPr lIns="90000" rIns="90000" tIns="45000" bIns="45000">
            <a:spAutoFit/>
          </a:bodyPr>
          <a:p>
            <a:pPr marL="343080" indent="-32076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monitor</a:t>
            </a:r>
            <a:endParaRPr b="0" lang="en-IN" sz="1800" spc="-1" strike="noStrike">
              <a:latin typeface="Arial"/>
            </a:endParaRPr>
          </a:p>
        </p:txBody>
      </p:sp>
      <p:sp>
        <p:nvSpPr>
          <p:cNvPr id="450" name="CustomShape 2"/>
          <p:cNvSpPr/>
          <p:nvPr/>
        </p:nvSpPr>
        <p:spPr>
          <a:xfrm>
            <a:off x="246600" y="1742040"/>
            <a:ext cx="116953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MONITOR</a:t>
            </a:r>
            <a:endParaRPr b="0" lang="en-IN" sz="2000" spc="-1" strike="noStrike">
              <a:latin typeface="Arial"/>
            </a:endParaRPr>
          </a:p>
        </p:txBody>
      </p:sp>
      <p:sp>
        <p:nvSpPr>
          <p:cNvPr id="451" name="CustomShape 3"/>
          <p:cNvSpPr/>
          <p:nvPr/>
        </p:nvSpPr>
        <p:spPr>
          <a:xfrm>
            <a:off x="246600" y="762120"/>
            <a:ext cx="116953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452" name="CustomShape 4"/>
          <p:cNvSpPr/>
          <p:nvPr/>
        </p:nvSpPr>
        <p:spPr>
          <a:xfrm>
            <a:off x="246600" y="0"/>
            <a:ext cx="11695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monitor</a:t>
            </a:r>
            <a:endParaRPr b="0" lang="en-IN" sz="4000" spc="-1" strike="noStrike">
              <a:latin typeface="Arial"/>
            </a:endParaRPr>
          </a:p>
        </p:txBody>
      </p:sp>
      <p:sp>
        <p:nvSpPr>
          <p:cNvPr id="453"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CustomShape 1"/>
          <p:cNvSpPr/>
          <p:nvPr/>
        </p:nvSpPr>
        <p:spPr>
          <a:xfrm>
            <a:off x="1365840" y="188640"/>
            <a:ext cx="966060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455" name="Picture 2" descr="http://www.bvctch.vn/vnt_upload/weblink/thks.jpg"/>
          <p:cNvPicPr/>
          <p:nvPr/>
        </p:nvPicPr>
        <p:blipFill>
          <a:blip r:embed="rId1"/>
          <a:stretch/>
        </p:blipFill>
        <p:spPr>
          <a:xfrm>
            <a:off x="4404600" y="2036160"/>
            <a:ext cx="3104280" cy="4641120"/>
          </a:xfrm>
          <a:prstGeom prst="rect">
            <a:avLst/>
          </a:prstGeom>
          <a:ln>
            <a:noFill/>
          </a:ln>
        </p:spPr>
      </p:pic>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CustomShape 1"/>
          <p:cNvSpPr/>
          <p:nvPr/>
        </p:nvSpPr>
        <p:spPr>
          <a:xfrm>
            <a:off x="474480" y="2448000"/>
            <a:ext cx="10385280" cy="2382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037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037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037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037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037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457" name="CustomShape 2"/>
          <p:cNvSpPr/>
          <p:nvPr/>
        </p:nvSpPr>
        <p:spPr>
          <a:xfrm>
            <a:off x="363600" y="193320"/>
            <a:ext cx="4232160" cy="58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458" name="CustomShape 3"/>
          <p:cNvSpPr/>
          <p:nvPr/>
        </p:nvSpPr>
        <p:spPr>
          <a:xfrm>
            <a:off x="504000" y="5760000"/>
            <a:ext cx="11147760" cy="5900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b292ca"/>
                </a:solidFill>
                <a:uFillTx/>
                <a:latin typeface="Arial"/>
                <a:ea typeface="DejaVu Sans"/>
                <a:hlinkClick r:id="rId1"/>
              </a:rPr>
              <a:t>saleel@saleel-Latitude-E6430</a:t>
            </a:r>
            <a:r>
              <a:rPr b="0" lang="en-IN" sz="1800" spc="-1" strike="noStrike">
                <a:solidFill>
                  <a:srgbClr val="b292ca"/>
                </a:solidFill>
                <a:latin typeface="Arial"/>
                <a:ea typeface="DejaVu Sans"/>
              </a:rPr>
              <a:t>:~$ redis-cli --csv -h 127.0.0.1 -p 6379 -n 3  hgetall cust:2 &gt;&gt; customer</a:t>
            </a:r>
            <a:endParaRPr b="0" lang="en-IN" sz="1800" spc="-1" strike="noStrike">
              <a:latin typeface="Arial"/>
            </a:endParaRPr>
          </a:p>
        </p:txBody>
      </p:sp>
      <p:sp>
        <p:nvSpPr>
          <p:cNvPr id="459" name="CustomShape 4"/>
          <p:cNvSpPr/>
          <p:nvPr/>
        </p:nvSpPr>
        <p:spPr>
          <a:xfrm>
            <a:off x="9648000" y="4014000"/>
            <a:ext cx="2147760" cy="29376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CustomShape 1"/>
          <p:cNvSpPr/>
          <p:nvPr/>
        </p:nvSpPr>
        <p:spPr>
          <a:xfrm>
            <a:off x="1368000" y="1669320"/>
            <a:ext cx="3661200" cy="292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redis-cli --eval  app.lua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7f0055"/>
                </a:solidFill>
                <a:latin typeface="Monospace"/>
                <a:ea typeface="Monospace"/>
              </a:rPr>
              <a:t>local</a:t>
            </a: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function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2a00ff"/>
                </a:solidFill>
                <a:latin typeface="Monospace"/>
                <a:ea typeface="Monospace"/>
              </a:rPr>
              <a:t>"Hello Saleel"</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end</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endParaRPr b="0" lang="en-IN" sz="1800" spc="-1" strike="noStrike">
              <a:latin typeface="Arial"/>
            </a:endParaRPr>
          </a:p>
          <a:p>
            <a:pPr>
              <a:lnSpc>
                <a:spcPct val="100000"/>
              </a:lnSpc>
            </a:pP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1" name="Picture 356" descr=""/>
          <p:cNvPicPr/>
          <p:nvPr/>
        </p:nvPicPr>
        <p:blipFill>
          <a:blip r:embed="rId1"/>
          <a:stretch/>
        </p:blipFill>
        <p:spPr>
          <a:xfrm>
            <a:off x="483840" y="144000"/>
            <a:ext cx="8578080" cy="64310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13354</TotalTime>
  <Application>LibreOffice/6.4.7.2$Linux_X86_64 LibreOffice_project/40$Build-2</Application>
  <Words>6469</Words>
  <Paragraphs>708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2021-05-10T18:46:25Z</dcterms:modified>
  <cp:revision>2446</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85</vt:i4>
  </property>
  <property fmtid="{D5CDD505-2E9C-101B-9397-08002B2CF9AE}" pid="12" name="category">
    <vt:lpwstr>HTML Programming</vt:lpwstr>
  </property>
</Properties>
</file>