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10"/>
  </p:notesMasterIdLst>
  <p:sldIdLst>
    <p:sldId id="257" r:id="rId2"/>
    <p:sldId id="1040" r:id="rId3"/>
    <p:sldId id="621" r:id="rId4"/>
    <p:sldId id="615" r:id="rId5"/>
    <p:sldId id="506" r:id="rId6"/>
    <p:sldId id="791" r:id="rId7"/>
    <p:sldId id="793" r:id="rId8"/>
    <p:sldId id="285" r:id="rId9"/>
    <p:sldId id="286" r:id="rId10"/>
    <p:sldId id="1287" r:id="rId11"/>
    <p:sldId id="291" r:id="rId12"/>
    <p:sldId id="1506" r:id="rId13"/>
    <p:sldId id="829" r:id="rId14"/>
    <p:sldId id="673" r:id="rId15"/>
    <p:sldId id="674" r:id="rId16"/>
    <p:sldId id="379" r:id="rId17"/>
    <p:sldId id="1531" r:id="rId18"/>
    <p:sldId id="1516" r:id="rId19"/>
    <p:sldId id="1517" r:id="rId20"/>
    <p:sldId id="1510" r:id="rId21"/>
    <p:sldId id="1511" r:id="rId22"/>
    <p:sldId id="1512" r:id="rId23"/>
    <p:sldId id="1513" r:id="rId24"/>
    <p:sldId id="1514" r:id="rId25"/>
    <p:sldId id="1515" r:id="rId26"/>
    <p:sldId id="1518" r:id="rId27"/>
    <p:sldId id="1519" r:id="rId28"/>
    <p:sldId id="1520" r:id="rId29"/>
    <p:sldId id="1521" r:id="rId30"/>
    <p:sldId id="1522" r:id="rId31"/>
    <p:sldId id="1524" r:id="rId32"/>
    <p:sldId id="1523" r:id="rId33"/>
    <p:sldId id="1508" r:id="rId34"/>
    <p:sldId id="1507" r:id="rId35"/>
    <p:sldId id="1527" r:id="rId36"/>
    <p:sldId id="1528" r:id="rId37"/>
    <p:sldId id="551" r:id="rId38"/>
    <p:sldId id="554" r:id="rId39"/>
    <p:sldId id="1525" r:id="rId40"/>
    <p:sldId id="1526" r:id="rId41"/>
    <p:sldId id="562" r:id="rId42"/>
    <p:sldId id="563" r:id="rId43"/>
    <p:sldId id="1296" r:id="rId44"/>
    <p:sldId id="1529" r:id="rId45"/>
    <p:sldId id="1530" r:id="rId46"/>
    <p:sldId id="1540" r:id="rId47"/>
    <p:sldId id="1541" r:id="rId48"/>
    <p:sldId id="1542" r:id="rId49"/>
    <p:sldId id="1543" r:id="rId50"/>
    <p:sldId id="1059" r:id="rId51"/>
    <p:sldId id="1060" r:id="rId52"/>
    <p:sldId id="1418" r:id="rId53"/>
    <p:sldId id="576" r:id="rId54"/>
    <p:sldId id="577" r:id="rId55"/>
    <p:sldId id="1474" r:id="rId56"/>
    <p:sldId id="1475" r:id="rId57"/>
    <p:sldId id="1476" r:id="rId58"/>
    <p:sldId id="1477" r:id="rId59"/>
    <p:sldId id="1478" r:id="rId60"/>
    <p:sldId id="1479" r:id="rId61"/>
    <p:sldId id="1481" r:id="rId62"/>
    <p:sldId id="625" r:id="rId63"/>
    <p:sldId id="1150" r:id="rId64"/>
    <p:sldId id="393" r:id="rId65"/>
    <p:sldId id="395" r:id="rId66"/>
    <p:sldId id="820" r:id="rId67"/>
    <p:sldId id="414" r:id="rId68"/>
    <p:sldId id="821" r:id="rId69"/>
    <p:sldId id="1535" r:id="rId70"/>
    <p:sldId id="1536" r:id="rId71"/>
    <p:sldId id="1532" r:id="rId72"/>
    <p:sldId id="1533" r:id="rId73"/>
    <p:sldId id="1534" r:id="rId74"/>
    <p:sldId id="1538" r:id="rId75"/>
    <p:sldId id="1539" r:id="rId76"/>
    <p:sldId id="1152" r:id="rId77"/>
    <p:sldId id="1153" r:id="rId78"/>
    <p:sldId id="1537" r:id="rId79"/>
    <p:sldId id="1548" r:id="rId80"/>
    <p:sldId id="1549" r:id="rId81"/>
    <p:sldId id="564" r:id="rId82"/>
    <p:sldId id="1364" r:id="rId83"/>
    <p:sldId id="826" r:id="rId84"/>
    <p:sldId id="566" r:id="rId85"/>
    <p:sldId id="1211" r:id="rId86"/>
    <p:sldId id="1430" r:id="rId87"/>
    <p:sldId id="1460" r:id="rId88"/>
    <p:sldId id="443" r:id="rId89"/>
    <p:sldId id="445" r:id="rId90"/>
    <p:sldId id="446" r:id="rId91"/>
    <p:sldId id="1293" r:id="rId92"/>
    <p:sldId id="1403" r:id="rId93"/>
    <p:sldId id="1290" r:id="rId94"/>
    <p:sldId id="1294" r:id="rId95"/>
    <p:sldId id="1283" r:id="rId96"/>
    <p:sldId id="1547" r:id="rId97"/>
    <p:sldId id="440" r:id="rId98"/>
    <p:sldId id="570" r:id="rId99"/>
    <p:sldId id="827" r:id="rId100"/>
    <p:sldId id="453" r:id="rId101"/>
    <p:sldId id="574" r:id="rId102"/>
    <p:sldId id="838" r:id="rId103"/>
    <p:sldId id="839" r:id="rId104"/>
    <p:sldId id="1271" r:id="rId105"/>
    <p:sldId id="788" r:id="rId106"/>
    <p:sldId id="1544" r:id="rId107"/>
    <p:sldId id="1545" r:id="rId108"/>
    <p:sldId id="1546" r:id="rId10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AE0A"/>
    <a:srgbClr val="840FF9"/>
    <a:srgbClr val="803A69"/>
    <a:srgbClr val="FD8603"/>
    <a:srgbClr val="EAE2DA"/>
    <a:srgbClr val="F63122"/>
    <a:srgbClr val="CAA496"/>
    <a:srgbClr val="41C60C"/>
    <a:srgbClr val="5E4C34"/>
    <a:srgbClr val="7E00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82" autoAdjust="0"/>
    <p:restoredTop sz="86405" autoAdjust="0"/>
  </p:normalViewPr>
  <p:slideViewPr>
    <p:cSldViewPr>
      <p:cViewPr varScale="1">
        <p:scale>
          <a:sx n="79" d="100"/>
          <a:sy n="79" d="100"/>
        </p:scale>
        <p:origin x="893" y="8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notesMaster" Target="notesMasters/notesMaster1.xml"/><Relationship Id="rId115"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15-05-2023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84</a:t>
            </a:fld>
            <a:endParaRPr lang="en-IN"/>
          </a:p>
        </p:txBody>
      </p:sp>
    </p:spTree>
    <p:extLst>
      <p:ext uri="{BB962C8B-B14F-4D97-AF65-F5344CB8AC3E}">
        <p14:creationId xmlns:p14="http://schemas.microsoft.com/office/powerpoint/2010/main" val="2042353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90</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91</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92</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93</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94</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95</a:t>
            </a:fld>
            <a:endParaRPr lang="en-IN"/>
          </a:p>
        </p:txBody>
      </p:sp>
    </p:spTree>
    <p:extLst>
      <p:ext uri="{BB962C8B-B14F-4D97-AF65-F5344CB8AC3E}">
        <p14:creationId xmlns:p14="http://schemas.microsoft.com/office/powerpoint/2010/main" val="3999575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5/15/2023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5/15/2023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5/15/2023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5/15/2023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
        <p:nvSpPr>
          <p:cNvPr id="10" name="Rectangle 9">
            <a:extLst>
              <a:ext uri="{FF2B5EF4-FFF2-40B4-BE49-F238E27FC236}">
                <a16:creationId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bg1"/>
                </a:solidFill>
              </a:rPr>
              <a:t>Which module(s) you have completed?</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8146907" cy="892552"/>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200" dirty="0">
                <a:solidFill>
                  <a:schemeClr val="accent5">
                    <a:lumMod val="50000"/>
                  </a:schemeClr>
                </a:solidFill>
              </a:rPr>
              <a:t>H2 Database is case-sensitive.</a:t>
            </a:r>
          </a:p>
          <a:p>
            <a:pPr marL="171450" indent="-17145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dirty="0">
                <a:solidFill>
                  <a:schemeClr val="accent5">
                    <a:lumMod val="50000"/>
                  </a:schemeClr>
                </a:solidFill>
              </a:rPr>
              <a:t>Use single quotes for string.</a:t>
            </a:r>
            <a:endParaRPr lang="en-IN" sz="2200" dirty="0">
              <a:solidFill>
                <a:schemeClr val="accent5">
                  <a:lumMod val="50000"/>
                </a:schemeClr>
              </a:solidFill>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3207617375"/>
              </p:ext>
            </p:extLst>
          </p:nvPr>
        </p:nvGraphicFramePr>
        <p:xfrm>
          <a:off x="407368" y="764704"/>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763913096"/>
              </p:ext>
            </p:extLst>
          </p:nvPr>
        </p:nvGraphicFramePr>
        <p:xfrm>
          <a:off x="407368" y="4157791"/>
          <a:ext cx="11377264" cy="111252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429000"/>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301208"/>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707806243"/>
              </p:ext>
            </p:extLst>
          </p:nvPr>
        </p:nvGraphicFramePr>
        <p:xfrm>
          <a:off x="407368" y="6021288"/>
          <a:ext cx="11377264" cy="74168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BOOLEAN</a:t>
                      </a:r>
                    </a:p>
                  </a:txBody>
                  <a:tcPr marL="91428" marR="91428" anchor="ctr">
                    <a:solidFill>
                      <a:schemeClr val="bg1"/>
                    </a:solidFill>
                  </a:tcPr>
                </a:tc>
                <a:tc>
                  <a:txBody>
                    <a:bodyPr/>
                    <a:lstStyle/>
                    <a:p>
                      <a:r>
                        <a:rPr lang="en-IN" sz="1800" dirty="0">
                          <a:solidFill>
                            <a:srgbClr val="FF0000"/>
                          </a:solidFill>
                          <a:latin typeface="Arial" panose="020B0604020202020204" pitchFamily="34" charset="0"/>
                          <a:cs typeface="Arial" panose="020B0604020202020204" pitchFamily="34" charset="0"/>
                        </a:rPr>
                        <a:t>TODO</a:t>
                      </a: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402266"/>
            <a:ext cx="11546186" cy="2369880"/>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deptno=</a:t>
            </a:r>
            <a:r>
              <a:rPr lang="en-US" dirty="0">
                <a:solidFill>
                  <a:srgbClr val="990055"/>
                </a:solidFill>
                <a:latin typeface="Liberation Mono"/>
              </a:rPr>
              <a:t>10</a:t>
            </a:r>
            <a:r>
              <a:rPr lang="en-US" dirty="0">
                <a:latin typeface="Liberation Mono"/>
                <a:cs typeface="Arial" panose="020B0604020202020204" pitchFamily="34" charset="0"/>
              </a:rPr>
              <a:t>; </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800" dirty="0">
                <a:solidFill>
                  <a:srgbClr val="FF0000"/>
                </a:solidFill>
                <a:latin typeface="Liberation Mono"/>
                <a:cs typeface="Arial" panose="020B0604020202020204" pitchFamily="34" charset="0"/>
              </a:rPr>
              <a:t>*</a:t>
            </a:r>
          </a:p>
          <a:p>
            <a:endParaRPr lang="en-US" sz="400" dirty="0">
              <a:solidFill>
                <a:srgbClr val="DD4A68"/>
              </a:solidFill>
              <a:latin typeface="Liberation Mono"/>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merged with </a:t>
            </a:r>
            <a:r>
              <a:rPr lang="en-US" b="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if you do not use GROUP BY or Aggregate Functions (COUNT(), </a:t>
            </a:r>
            <a:r>
              <a:rPr lang="en-US" sz="2400" dirty="0">
                <a:solidFill>
                  <a:schemeClr val="bg1">
                    <a:lumMod val="50000"/>
                  </a:schemeClr>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MySQL</a:t>
            </a:r>
            <a:r>
              <a:rPr lang="en-IN" sz="2000" b="1" dirty="0">
                <a:latin typeface="Palatino Linotype" panose="02040502050505030304" pitchFamily="18" charset="0"/>
                <a:cs typeface="Arial" panose="020B0604020202020204" pitchFamily="34" charset="0"/>
              </a:rPr>
              <a:t> 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400256" y="4789021"/>
            <a:ext cx="3744416"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having</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140734368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406315"/>
            <a:ext cx="10945216" cy="83099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a:t>
            </a:r>
          </a:p>
        </p:txBody>
      </p:sp>
      <p:sp>
        <p:nvSpPr>
          <p:cNvPr id="9" name="Rectangle 8">
            <a:extLst>
              <a:ext uri="{FF2B5EF4-FFF2-40B4-BE49-F238E27FC236}">
                <a16:creationId xmlns:a16="http://schemas.microsoft.com/office/drawing/2014/main" id="{CB3FBF1C-D6B5-42E3-982F-33A1D18FCA92}"/>
              </a:ext>
            </a:extLst>
          </p:cNvPr>
          <p:cNvSpPr/>
          <p:nvPr/>
        </p:nvSpPr>
        <p:spPr>
          <a:xfrm>
            <a:off x="622598" y="1268760"/>
            <a:ext cx="11089232" cy="360098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803A69"/>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803A69"/>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3E603B10-569E-487D-ACF7-EA061C688264}"/>
              </a:ext>
            </a:extLst>
          </p:cNvPr>
          <p:cNvGraphicFramePr>
            <a:graphicFrameLocks noGrp="1"/>
          </p:cNvGraphicFramePr>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val="422065344"/>
                    </a:ext>
                  </a:extLst>
                </a:gridCol>
                <a:gridCol w="6020289">
                  <a:extLst>
                    <a:ext uri="{9D8B030D-6E8A-4147-A177-3AD203B41FA5}">
                      <a16:colId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val="277111606"/>
                  </a:ext>
                </a:extLst>
              </a:tr>
            </a:tbl>
          </a:graphicData>
        </a:graphic>
      </p:graphicFrame>
      <p:grpSp>
        <p:nvGrpSpPr>
          <p:cNvPr id="18" name="Group 17">
            <a:extLst>
              <a:ext uri="{FF2B5EF4-FFF2-40B4-BE49-F238E27FC236}">
                <a16:creationId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csvread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4244041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a:t>
            </a:r>
            <a:r>
              <a:rPr lang="en-IN" sz="3200" i="1" dirty="0">
                <a:solidFill>
                  <a:srgbClr val="FF9900"/>
                </a:solidFill>
                <a:latin typeface="Arial" pitchFamily="34" charset="0"/>
                <a:cs typeface="Arial" pitchFamily="34" charset="0"/>
              </a:rPr>
              <a:t>csvread file with </a:t>
            </a:r>
            <a:r>
              <a:rPr lang="en-IN" sz="3200" i="1" dirty="0" err="1">
                <a:solidFill>
                  <a:srgbClr val="FF9900"/>
                </a:solidFill>
                <a:latin typeface="Arial" pitchFamily="34" charset="0"/>
                <a:cs typeface="Arial" pitchFamily="34" charset="0"/>
              </a:rPr>
              <a:t>headerline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 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duration </a:t>
            </a:r>
            <a:r>
              <a:rPr lang="en-US" dirty="0">
                <a:solidFill>
                  <a:srgbClr val="0077AA"/>
                </a:solidFill>
                <a:latin typeface="Liberation Mono"/>
                <a:cs typeface="Arial" panose="020B0604020202020204" pitchFamily="34" charset="0"/>
              </a:rPr>
              <a:t>NULLS</a:t>
            </a:r>
            <a:r>
              <a:rPr lang="en-US" dirty="0">
                <a:latin typeface="Liberation Mono"/>
              </a:rPr>
              <a:t> </a:t>
            </a:r>
            <a:r>
              <a:rPr lang="en-US" dirty="0">
                <a:solidFill>
                  <a:srgbClr val="0077AA"/>
                </a:solidFill>
                <a:latin typeface="Liberation Mono"/>
                <a:cs typeface="Arial" panose="020B0604020202020204" pitchFamily="34" charset="0"/>
              </a:rPr>
              <a:t>LAST</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AS</a:t>
            </a:r>
            <a:r>
              <a:rPr lang="en-US" dirty="0">
                <a:latin typeface="Liberation Mono"/>
              </a:rPr>
              <a:t>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WHERE</a:t>
            </a:r>
            <a:r>
              <a:rPr lang="en-US" dirty="0">
                <a:latin typeface="Liberation Mono"/>
              </a:rPr>
              <a:t> duration </a:t>
            </a:r>
            <a:r>
              <a:rPr lang="en-US" dirty="0">
                <a:solidFill>
                  <a:schemeClr val="accent5">
                    <a:lumMod val="50000"/>
                  </a:schemeClr>
                </a:solidFill>
                <a:latin typeface="Liberation Mono"/>
              </a:rPr>
              <a:t>&gt;</a:t>
            </a:r>
            <a:r>
              <a:rPr lang="en-US" dirty="0">
                <a:latin typeface="Liberation Mono"/>
              </a:rPr>
              <a:t> 250;</a:t>
            </a:r>
            <a:r>
              <a:rPr lang="en-IN" dirty="0">
                <a:latin typeface="Liberation Mono"/>
              </a:rPr>
              <a:t> </a:t>
            </a:r>
          </a:p>
        </p:txBody>
      </p:sp>
    </p:spTree>
    <p:extLst>
      <p:ext uri="{BB962C8B-B14F-4D97-AF65-F5344CB8AC3E}">
        <p14:creationId xmlns:p14="http://schemas.microsoft.com/office/powerpoint/2010/main" val="2059847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C805C6-2E59-C889-207B-5CB6FBEA9826}"/>
              </a:ext>
            </a:extLst>
          </p:cNvPr>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a:latin typeface="Palatino Linotype" panose="02040502050505030304" pitchFamily="18" charset="0"/>
                <a:cs typeface="Segoe UI Light" panose="020B0502040204020203" pitchFamily="34" charset="0"/>
              </a:rPr>
              <a:t>FIFO   QUESTIONS 1,2,3,4 ANSWER 1,2,3,4</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4076487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6" name="Rectangle 5">
            <a:extLst>
              <a:ext uri="{FF2B5EF4-FFF2-40B4-BE49-F238E27FC236}">
                <a16:creationId xmlns:a16="http://schemas.microsoft.com/office/drawing/2014/main" id="{9563DDE0-9904-46E2-A0FD-B8F039ACF73F}"/>
              </a:ext>
            </a:extLst>
          </p:cNvPr>
          <p:cNvSpPr/>
          <p:nvPr/>
        </p:nvSpPr>
        <p:spPr>
          <a:xfrm>
            <a:off x="407368" y="5805264"/>
            <a:ext cx="899160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are </a:t>
            </a:r>
            <a:r>
              <a:rPr lang="en-IN" b="1" dirty="0">
                <a:latin typeface="Arial" panose="020B0604020202020204" pitchFamily="34" charset="0"/>
                <a:cs typeface="Arial" panose="020B0604020202020204" pitchFamily="34" charset="0"/>
              </a:rPr>
              <a:t>synonym of BOOLEAN</a:t>
            </a:r>
          </a:p>
        </p:txBody>
      </p:sp>
      <p:sp>
        <p:nvSpPr>
          <p:cNvPr id="7" name="Rectangle 6">
            <a:extLst>
              <a:ext uri="{FF2B5EF4-FFF2-40B4-BE49-F238E27FC236}">
                <a16:creationId xmlns:a16="http://schemas.microsoft.com/office/drawing/2014/main" id="{E0F964AD-2B77-4905-BBD9-A6DEDC4F8B0B}"/>
              </a:ext>
            </a:extLst>
          </p:cNvPr>
          <p:cNvSpPr/>
          <p:nvPr/>
        </p:nvSpPr>
        <p:spPr>
          <a:xfrm>
            <a:off x="407368" y="980728"/>
            <a:ext cx="8915400" cy="369332"/>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 TABLE </a:t>
            </a:r>
            <a:r>
              <a:rPr lang="en-IN" dirty="0">
                <a:latin typeface="Liberation Mono"/>
                <a:cs typeface="Arial" panose="020B0604020202020204" pitchFamily="34" charset="0"/>
              </a:rPr>
              <a:t>temp (col1 </a:t>
            </a:r>
            <a:r>
              <a:rPr lang="en-IN" dirty="0">
                <a:solidFill>
                  <a:srgbClr val="834689"/>
                </a:solidFill>
                <a:latin typeface="Liberation Mono"/>
                <a:cs typeface="Arial" panose="020B0604020202020204" pitchFamily="34" charset="0"/>
              </a:rPr>
              <a:t>CHARACTER VARYING</a:t>
            </a:r>
            <a:r>
              <a:rPr lang="en-IN" dirty="0">
                <a:solidFill>
                  <a:schemeClr val="bg1">
                    <a:lumMod val="50000"/>
                  </a:schemeClr>
                </a:solidFill>
                <a:latin typeface="Liberation Mono"/>
                <a:cs typeface="Arial" panose="020B0604020202020204" pitchFamily="34" charset="0"/>
              </a:rPr>
              <a:t>(</a:t>
            </a:r>
            <a:r>
              <a:rPr lang="en-IN" dirty="0">
                <a:solidFill>
                  <a:srgbClr val="834689"/>
                </a:solidFill>
                <a:latin typeface="Liberation Mono"/>
                <a:cs typeface="Arial" panose="020B0604020202020204" pitchFamily="34" charset="0"/>
              </a:rPr>
              <a:t>20</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BOOLEAN</a:t>
            </a:r>
            <a:r>
              <a:rPr lang="en-IN"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id="{391C9B24-6C27-4EB3-B71B-D18E5E3FE075}"/>
              </a:ext>
            </a:extLst>
          </p:cNvPr>
          <p:cNvSpPr/>
          <p:nvPr/>
        </p:nvSpPr>
        <p:spPr>
          <a:xfrm>
            <a:off x="407368" y="1556793"/>
            <a:ext cx="11017224" cy="420435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'Task3'</a:t>
            </a:r>
            <a:r>
              <a:rPr lang="en-IN" dirty="0">
                <a:latin typeface="Liberation Mono"/>
                <a:cs typeface="Arial" panose="020B0604020202020204" pitchFamily="34" charset="0"/>
              </a:rPr>
              <a:t>, False);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'Task4'</a:t>
            </a:r>
            <a:r>
              <a:rPr lang="en-IN" dirty="0">
                <a:latin typeface="Liberation Mono"/>
                <a:cs typeface="Arial" panose="020B0604020202020204" pitchFamily="34" charset="0"/>
              </a:rPr>
              <a:t>, True);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'Task3'</a:t>
            </a:r>
            <a:r>
              <a:rPr lang="en-IN" dirty="0">
                <a:latin typeface="Liberation Mono"/>
                <a:cs typeface="Arial" panose="020B0604020202020204" pitchFamily="34" charset="0"/>
              </a:rPr>
              <a:t>, FALSE);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'Task4'</a:t>
            </a:r>
            <a:r>
              <a:rPr lang="en-IN" dirty="0">
                <a:latin typeface="Liberation Mono"/>
                <a:cs typeface="Arial" panose="020B0604020202020204" pitchFamily="34" charset="0"/>
              </a:rPr>
              <a:t>, TRUE);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//error</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674078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a:t>
            </a:r>
          </a:p>
        </p:txBody>
      </p:sp>
      <p:graphicFrame>
        <p:nvGraphicFramePr>
          <p:cNvPr id="2" name="Table 1"/>
          <p:cNvGraphicFramePr>
            <a:graphicFrameLocks noGrp="1"/>
          </p:cNvGraphicFramePr>
          <p:nvPr>
            <p:extLst>
              <p:ext uri="{D42A27DB-BD31-4B8C-83A1-F6EECF244321}">
                <p14:modId xmlns:p14="http://schemas.microsoft.com/office/powerpoint/2010/main" val="1382366861"/>
              </p:ext>
            </p:extLst>
          </p:nvPr>
        </p:nvGraphicFramePr>
        <p:xfrm>
          <a:off x="335360" y="764704"/>
          <a:ext cx="11521280" cy="2595880"/>
        </p:xfrm>
        <a:graphic>
          <a:graphicData uri="http://schemas.openxmlformats.org/drawingml/2006/table">
            <a:tbl>
              <a:tblPr firstRow="1" bandRow="1">
                <a:tableStyleId>{7E9639D4-E3E2-4D34-9284-5A2195B3D0D7}</a:tableStyleId>
              </a:tblPr>
              <a:tblGrid>
                <a:gridCol w="6384404">
                  <a:extLst>
                    <a:ext uri="{9D8B030D-6E8A-4147-A177-3AD203B41FA5}">
                      <a16:colId xmlns:a16="http://schemas.microsoft.com/office/drawing/2014/main" val="20000"/>
                    </a:ext>
                  </a:extLst>
                </a:gridCol>
                <a:gridCol w="5136876">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UUID</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Tree>
    <p:extLst>
      <p:ext uri="{BB962C8B-B14F-4D97-AF65-F5344CB8AC3E}">
        <p14:creationId xmlns:p14="http://schemas.microsoft.com/office/powerpoint/2010/main" val="2510838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457502"/>
            <a:ext cx="11810106" cy="5262979"/>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a:p>
            <a:r>
              <a:rPr lang="en-IN" sz="2000" i="1" dirty="0">
                <a:solidFill>
                  <a:schemeClr val="accent4">
                    <a:lumMod val="50000"/>
                  </a:schemeClr>
                </a:solidFill>
                <a:latin typeface="Liberation Mono"/>
              </a:rPr>
              <a:t>columnDefination</a:t>
            </a:r>
            <a:endParaRPr lang="en-IN" sz="2000" i="1" dirty="0">
              <a:solidFill>
                <a:schemeClr val="tx1">
                  <a:lumMod val="75000"/>
                  <a:lumOff val="25000"/>
                </a:schemeClr>
              </a:solidFill>
              <a:latin typeface="Liberation Mono"/>
            </a:endParaRPr>
          </a:p>
          <a:p>
            <a:pPr marL="4572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 </a:t>
            </a:r>
            <a:r>
              <a:rPr lang="en-IN" sz="2000" i="1" dirty="0">
                <a:solidFill>
                  <a:srgbClr val="000000"/>
                </a:solidFill>
                <a:latin typeface="Liberation Mono"/>
              </a:rPr>
              <a:t>integer</a:t>
            </a:r>
            <a:r>
              <a:rPr lang="en-IN" sz="2000" dirty="0">
                <a:solidFill>
                  <a:srgbClr val="000000"/>
                </a:solidFill>
                <a:latin typeface="Liberation Mono"/>
              </a:rPr>
              <a:t> }</a:t>
            </a:r>
          </a:p>
          <a:p>
            <a:pPr marL="457200" indent="-457200">
              <a:buAutoNum type="arabicPeriod"/>
            </a:pPr>
            <a:r>
              <a:rPr lang="en-IN" sz="2000" dirty="0">
                <a:solidFill>
                  <a:srgbClr val="000000"/>
                </a:solidFill>
                <a:latin typeface="Liberation Mono"/>
              </a:rPr>
              <a:t>VISIBLE  / INVISIBLE</a:t>
            </a:r>
          </a:p>
          <a:p>
            <a:pPr marL="4572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i="1" dirty="0">
                <a:solidFill>
                  <a:srgbClr val="FD8603"/>
                </a:solidFill>
                <a:latin typeface="Liberation Mono"/>
              </a:rPr>
              <a:t>NEXTVAL</a:t>
            </a:r>
            <a:r>
              <a:rPr lang="en-IN" sz="2000" dirty="0">
                <a:solidFill>
                  <a:srgbClr val="000000"/>
                </a:solidFill>
                <a:latin typeface="Liberation Mono"/>
              </a:rPr>
              <a:t>('S1') } )</a:t>
            </a:r>
          </a:p>
          <a:p>
            <a:pPr marL="4572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4572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457200" indent="-457200">
              <a:buFontTx/>
              <a:buAutoNum type="arabicPeriod"/>
            </a:pPr>
            <a:r>
              <a:rPr lang="en-US" sz="2000" dirty="0">
                <a:solidFill>
                  <a:srgbClr val="000000"/>
                </a:solidFill>
                <a:latin typeface="Liberation Mono"/>
              </a:rPr>
              <a:t>ARRAY</a:t>
            </a:r>
            <a:endParaRPr lang="en-IN" sz="20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a:t>
            </a:r>
          </a:p>
          <a:p>
            <a:pPr marL="457200" indent="-457200">
              <a:buAutoNum type="arabicPeriod"/>
            </a:pPr>
            <a:r>
              <a:rPr lang="en-US" sz="2000" dirty="0">
                <a:solidFill>
                  <a:srgbClr val="000000"/>
                </a:solidFill>
                <a:latin typeface="Liberation Mono"/>
              </a:rPr>
              <a:t>START WITH long</a:t>
            </a:r>
          </a:p>
          <a:p>
            <a:pPr marL="457200" indent="-457200">
              <a:buAutoNum type="arabicPeriod"/>
            </a:pPr>
            <a:r>
              <a:rPr lang="en-US" sz="2000" dirty="0">
                <a:solidFill>
                  <a:srgbClr val="000000"/>
                </a:solidFill>
                <a:latin typeface="Liberation Mono"/>
              </a:rPr>
              <a:t>INCREMENT BY long</a:t>
            </a:r>
          </a:p>
          <a:p>
            <a:pPr marL="457200" indent="-457200">
              <a:buAutoNum type="arabicPeriod"/>
            </a:pPr>
            <a:r>
              <a:rPr lang="en-US" sz="2000" dirty="0">
                <a:solidFill>
                  <a:srgbClr val="000000"/>
                </a:solidFill>
                <a:latin typeface="Liberation Mono"/>
              </a:rPr>
              <a:t>MAXVALUE long</a:t>
            </a:r>
          </a:p>
          <a:p>
            <a:pPr marL="457200" indent="-457200">
              <a:buAutoNum type="arabicPeriod"/>
            </a:pPr>
            <a:r>
              <a:rPr lang="en-US" sz="2000" dirty="0">
                <a:solidFill>
                  <a:srgbClr val="000000"/>
                </a:solidFill>
                <a:latin typeface="Liberation Mono"/>
              </a:rPr>
              <a:t>MINVALUE long</a:t>
            </a:r>
          </a:p>
          <a:p>
            <a:pPr marL="457200" indent="-457200">
              <a:buAutoNum type="arabicPeriod"/>
            </a:pPr>
            <a:r>
              <a:rPr lang="en-US" sz="2000" dirty="0">
                <a:solidFill>
                  <a:srgbClr val="000000"/>
                </a:solidFill>
                <a:latin typeface="Liberation Mono"/>
              </a:rPr>
              <a:t>CACHE long</a:t>
            </a:r>
          </a:p>
          <a:p>
            <a:pPr marL="4572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 DEFAULT }, . . . ) [, (</a:t>
            </a:r>
            <a:r>
              <a:rPr lang="en-IN" sz="2000" dirty="0">
                <a:solidFill>
                  <a:srgbClr val="0077AA"/>
                </a:solidFill>
                <a:latin typeface="Liberation Mono"/>
              </a:rPr>
              <a:t> </a:t>
            </a:r>
            <a:r>
              <a:rPr lang="en-IN" sz="2000" dirty="0">
                <a:latin typeface="Liberation Mono"/>
              </a:rPr>
              <a:t>{ expression | DEFAULT }, . . . ), (</a:t>
            </a:r>
            <a:r>
              <a:rPr lang="en-IN" sz="2000" dirty="0">
                <a:solidFill>
                  <a:srgbClr val="0077AA"/>
                </a:solidFill>
                <a:latin typeface="Liberation Mono"/>
              </a:rPr>
              <a:t> </a:t>
            </a:r>
            <a:r>
              <a:rPr lang="en-IN" sz="2000" dirty="0">
                <a:latin typeface="Liberation Mono"/>
              </a:rPr>
              <a:t>{ expression | DEFAULT }, . . . ), . . . ]</a:t>
            </a:r>
          </a:p>
          <a:p>
            <a:endParaRPr lang="en-IN" sz="1000" dirty="0">
              <a:latin typeface="Liberation Mono"/>
            </a:endParaRPr>
          </a:p>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61665"/>
          </a:xfrm>
          <a:prstGeom prst="rect">
            <a:avLst/>
          </a:prstGeom>
          <a:noFill/>
        </p:spPr>
        <p:txBody>
          <a:bodyPr wrap="square">
            <a:spAutoFit/>
          </a:bodyPr>
          <a:lstStyle/>
          <a:p>
            <a:r>
              <a:rPr lang="en-IN" sz="2200" dirty="0">
                <a:solidFill>
                  <a:srgbClr val="000000"/>
                </a:solidFill>
                <a:latin typeface="Liberation Mono"/>
              </a:rPr>
              <a:t>VALUES ( {</a:t>
            </a:r>
            <a:r>
              <a:rPr lang="en-IN" sz="2400" dirty="0">
                <a:latin typeface="Liberation Mono"/>
              </a:rPr>
              <a:t>expression | DEFAULT </a:t>
            </a:r>
            <a:r>
              <a:rPr lang="en-IN" sz="2200" dirty="0">
                <a:solidFill>
                  <a:srgbClr val="000000"/>
                </a:solidFill>
                <a:latin typeface="Liberation Mono"/>
              </a:rPr>
              <a:t>} )</a:t>
            </a:r>
            <a:endParaRPr lang="en-IN" sz="2200" dirty="0"/>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p>
            <a:r>
              <a:rPr lang="en-IN" sz="2200" dirty="0">
                <a:solidFill>
                  <a:srgbClr val="000000"/>
                </a:solidFill>
                <a:latin typeface="Liberation Mono"/>
              </a:rPr>
              <a:t>QUERY</a:t>
            </a:r>
            <a:endParaRPr lang="en-IN" sz="2200" dirty="0"/>
          </a:p>
        </p:txBody>
      </p:sp>
    </p:spTree>
    <p:extLst>
      <p:ext uri="{BB962C8B-B14F-4D97-AF65-F5344CB8AC3E}">
        <p14:creationId xmlns:p14="http://schemas.microsoft.com/office/powerpoint/2010/main" val="3956150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DEFAULT ( { </a:t>
            </a:r>
            <a:r>
              <a:rPr lang="en-IN" sz="2200" i="1" dirty="0">
                <a:solidFill>
                  <a:srgbClr val="000000"/>
                </a:solidFill>
                <a:latin typeface="Liberation Mono"/>
              </a:rPr>
              <a:t>string </a:t>
            </a:r>
            <a:r>
              <a:rPr lang="en-IN" sz="2200" dirty="0">
                <a:solidFill>
                  <a:srgbClr val="000000"/>
                </a:solidFill>
                <a:latin typeface="Liberation Mono"/>
              </a:rPr>
              <a:t>| </a:t>
            </a:r>
            <a:r>
              <a:rPr lang="en-IN" sz="2200" i="1" dirty="0">
                <a:solidFill>
                  <a:srgbClr val="000000"/>
                </a:solidFill>
                <a:latin typeface="Liberation Mono"/>
              </a:rPr>
              <a:t>integer </a:t>
            </a:r>
            <a:r>
              <a:rPr lang="en-IN" sz="2200" dirty="0">
                <a:solidFill>
                  <a:srgbClr val="000000"/>
                </a:solidFill>
                <a:latin typeface="Liberation Mono"/>
              </a:rPr>
              <a:t>} )</a:t>
            </a:r>
            <a:endParaRPr lang="en-IN" sz="2200" dirty="0"/>
          </a:p>
        </p:txBody>
      </p:sp>
    </p:spTree>
    <p:extLst>
      <p:ext uri="{BB962C8B-B14F-4D97-AF65-F5344CB8AC3E}">
        <p14:creationId xmlns:p14="http://schemas.microsoft.com/office/powerpoint/2010/main" val="3763341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VISIBLE | INVISIBLE</a:t>
            </a:r>
            <a:endParaRPr lang="en-IN" sz="2200" dirty="0"/>
          </a:p>
        </p:txBody>
      </p:sp>
    </p:spTree>
    <p:extLst>
      <p:ext uri="{BB962C8B-B14F-4D97-AF65-F5344CB8AC3E}">
        <p14:creationId xmlns:p14="http://schemas.microsoft.com/office/powerpoint/2010/main" val="124088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5301208"/>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6112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335360" y="2249577"/>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(salary + comm));</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 DEFAULT);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(id, ename, salary, comm)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11</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GENERATED ALWAYS AS ( { </a:t>
            </a:r>
            <a:r>
              <a:rPr lang="en-IN" sz="2200" i="1" dirty="0">
                <a:solidFill>
                  <a:srgbClr val="000000"/>
                </a:solidFill>
                <a:latin typeface="Liberation Mono"/>
              </a:rPr>
              <a:t>generatedColumnExpression </a:t>
            </a:r>
            <a:r>
              <a:rPr lang="en-IN" sz="2200" dirty="0">
                <a:solidFill>
                  <a:srgbClr val="000000"/>
                </a:solidFill>
                <a:latin typeface="Liberation Mono"/>
              </a:rPr>
              <a:t>} )</a:t>
            </a:r>
            <a:endParaRPr lang="en-IN" sz="2200" dirty="0"/>
          </a:p>
        </p:txBody>
      </p:sp>
      <p:sp>
        <p:nvSpPr>
          <p:cNvPr id="12" name="TextBox 11">
            <a:extLst>
              <a:ext uri="{FF2B5EF4-FFF2-40B4-BE49-F238E27FC236}">
                <a16:creationId xmlns:a16="http://schemas.microsoft.com/office/drawing/2014/main" id="{F24D08F1-AC92-762D-2DBB-0962AE746230}"/>
              </a:ext>
            </a:extLst>
          </p:cNvPr>
          <p:cNvSpPr txBox="1"/>
          <p:nvPr/>
        </p:nvSpPr>
        <p:spPr>
          <a:xfrm>
            <a:off x="324728" y="4582289"/>
            <a:ext cx="8495073" cy="430887"/>
          </a:xfrm>
          <a:prstGeom prst="rect">
            <a:avLst/>
          </a:prstGeom>
          <a:noFill/>
        </p:spPr>
        <p:txBody>
          <a:bodyPr wrap="square">
            <a:spAutoFit/>
          </a:bodyPr>
          <a:lstStyle/>
          <a:p>
            <a:r>
              <a:rPr lang="en-IN" sz="2200" dirty="0">
                <a:latin typeface="Liberation Mono"/>
              </a:rPr>
              <a:t>GENERATED ALWAYS AS ( { NEXTVAL('S1') } )</a:t>
            </a:r>
            <a:endParaRPr lang="en-IN" sz="2200" dirty="0"/>
          </a:p>
        </p:txBody>
      </p:sp>
      <p:sp>
        <p:nvSpPr>
          <p:cNvPr id="13" name="TextBox 12">
            <a:extLst>
              <a:ext uri="{FF2B5EF4-FFF2-40B4-BE49-F238E27FC236}">
                <a16:creationId xmlns:a16="http://schemas.microsoft.com/office/drawing/2014/main" id="{D55B48BB-61F9-5495-C912-C29BD20331FB}"/>
              </a:ext>
            </a:extLst>
          </p:cNvPr>
          <p:cNvSpPr txBox="1"/>
          <p:nvPr/>
        </p:nvSpPr>
        <p:spPr>
          <a:xfrm>
            <a:off x="327004" y="5191452"/>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a:t>
            </a:r>
            <a:r>
              <a:rPr lang="en-US" dirty="0">
                <a:solidFill>
                  <a:srgbClr val="FD8603"/>
                </a:solidFill>
                <a:latin typeface="Liberation Mono"/>
              </a:rPr>
              <a:t>'S1'</a:t>
            </a:r>
            <a:r>
              <a:rPr lang="en-US" dirty="0">
                <a:latin typeface="Liberation Mono"/>
              </a:rPr>
              <a: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4727848" y="4006513"/>
            <a:ext cx="1672283" cy="646331"/>
            <a:chOff x="4783757" y="3978930"/>
            <a:chExt cx="1672283"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783757" y="4149080"/>
              <a:ext cx="454086" cy="360040"/>
              <a:chOff x="4783757" y="4149080"/>
              <a:chExt cx="454086" cy="360040"/>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799856" y="4149080"/>
                <a:ext cx="0" cy="36004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159896" y="3978930"/>
              <a:ext cx="1296144" cy="646331"/>
            </a:xfrm>
            <a:prstGeom prst="rect">
              <a:avLst/>
            </a:prstGeom>
            <a:noFill/>
          </p:spPr>
          <p:txBody>
            <a:bodyPr wrap="square">
              <a:spAutoFit/>
            </a:bodyPr>
            <a:lstStyle/>
            <a:p>
              <a:r>
                <a:rPr lang="en-US" dirty="0">
                  <a:solidFill>
                    <a:srgbClr val="C00000"/>
                  </a:solidFill>
                  <a:latin typeface="Liberation Mono"/>
                </a:rPr>
                <a:t>where 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925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0F19FE67-F3C1-CF5B-ED1B-A2A34DDFABF9}"/>
              </a:ext>
            </a:extLst>
          </p:cNvPr>
          <p:cNvSpPr txBox="1"/>
          <p:nvPr/>
        </p:nvSpPr>
        <p:spPr>
          <a:xfrm>
            <a:off x="335360" y="5301208"/>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457200" indent="-457200">
              <a:buAutoNum type="arabicPeriod"/>
            </a:pPr>
            <a:r>
              <a:rPr lang="en-US" sz="1800" dirty="0">
                <a:solidFill>
                  <a:srgbClr val="000000"/>
                </a:solidFill>
                <a:latin typeface="Liberation Mono"/>
              </a:rPr>
              <a:t>START WITH long</a:t>
            </a:r>
          </a:p>
          <a:p>
            <a:pPr marL="457200" indent="-457200">
              <a:buAutoNum type="arabicPeriod"/>
            </a:pPr>
            <a:r>
              <a:rPr lang="en-US" sz="1800" dirty="0">
                <a:solidFill>
                  <a:srgbClr val="000000"/>
                </a:solidFill>
                <a:latin typeface="Liberation Mono"/>
              </a:rPr>
              <a:t>INCREMENT BY long</a:t>
            </a:r>
          </a:p>
          <a:p>
            <a:pPr marL="457200" indent="-457200">
              <a:buAutoNum type="arabicPeriod"/>
            </a:pPr>
            <a:r>
              <a:rPr lang="en-US" sz="1800" dirty="0">
                <a:solidFill>
                  <a:srgbClr val="000000"/>
                </a:solidFill>
                <a:latin typeface="Liberation Mono"/>
              </a:rPr>
              <a:t>MAXVALUE long</a:t>
            </a:r>
          </a:p>
          <a:p>
            <a:pPr marL="457200" indent="-457200">
              <a:buAutoNum type="arabicPeriod"/>
            </a:pPr>
            <a:r>
              <a:rPr lang="en-US" sz="1800" dirty="0">
                <a:solidFill>
                  <a:srgbClr val="000000"/>
                </a:solidFill>
                <a:latin typeface="Liberation Mono"/>
              </a:rPr>
              <a:t>MINVALUE long</a:t>
            </a:r>
          </a:p>
          <a:p>
            <a:pPr marL="457200" indent="-457200">
              <a:buAutoNum type="arabicPeriod"/>
            </a:pPr>
            <a:r>
              <a:rPr lang="en-US" sz="1800" dirty="0">
                <a:solidFill>
                  <a:srgbClr val="000000"/>
                </a:solidFill>
                <a:latin typeface="Liberation Mono"/>
              </a:rPr>
              <a:t>CACHE long</a:t>
            </a:r>
          </a:p>
          <a:p>
            <a:pPr marL="4572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85000" lnSpcReduction="100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087EAA84-8666-3FB1-BB93-1AA48499CB7B}"/>
              </a:ext>
            </a:extLst>
          </p:cNvPr>
          <p:cNvSpPr txBox="1"/>
          <p:nvPr/>
        </p:nvSpPr>
        <p:spPr>
          <a:xfrm>
            <a:off x="335360" y="5301208"/>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by default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457200" indent="-457200">
              <a:buAutoNum type="arabicPeriod"/>
            </a:pPr>
            <a:r>
              <a:rPr lang="en-US" sz="1800" dirty="0">
                <a:solidFill>
                  <a:srgbClr val="000000"/>
                </a:solidFill>
                <a:latin typeface="Liberation Mono"/>
              </a:rPr>
              <a:t>START WITH long</a:t>
            </a:r>
          </a:p>
          <a:p>
            <a:pPr marL="457200" indent="-457200">
              <a:buAutoNum type="arabicPeriod"/>
            </a:pPr>
            <a:r>
              <a:rPr lang="en-US" sz="1800" dirty="0">
                <a:solidFill>
                  <a:srgbClr val="000000"/>
                </a:solidFill>
                <a:latin typeface="Liberation Mono"/>
              </a:rPr>
              <a:t>INCREMENT BY long</a:t>
            </a:r>
          </a:p>
          <a:p>
            <a:pPr marL="457200" indent="-457200">
              <a:buAutoNum type="arabicPeriod"/>
            </a:pPr>
            <a:r>
              <a:rPr lang="en-US" sz="1800" dirty="0">
                <a:solidFill>
                  <a:srgbClr val="000000"/>
                </a:solidFill>
                <a:latin typeface="Liberation Mono"/>
              </a:rPr>
              <a:t>MAXVALUE long</a:t>
            </a:r>
          </a:p>
          <a:p>
            <a:pPr marL="457200" indent="-457200">
              <a:buAutoNum type="arabicPeriod"/>
            </a:pPr>
            <a:r>
              <a:rPr lang="en-US" sz="1800" dirty="0">
                <a:solidFill>
                  <a:srgbClr val="000000"/>
                </a:solidFill>
                <a:latin typeface="Liberation Mono"/>
              </a:rPr>
              <a:t>MINVALUE long</a:t>
            </a:r>
          </a:p>
          <a:p>
            <a:pPr marL="457200" indent="-457200">
              <a:buAutoNum type="arabicPeriod"/>
            </a:pPr>
            <a:r>
              <a:rPr lang="en-US" sz="1800" dirty="0">
                <a:solidFill>
                  <a:srgbClr val="000000"/>
                </a:solidFill>
                <a:latin typeface="Liberation Mono"/>
              </a:rPr>
              <a:t>CACHE long</a:t>
            </a:r>
          </a:p>
          <a:p>
            <a:pPr marL="4572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373216"/>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693857"/>
            <a:ext cx="9669635"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GOTO </a:t>
            </a:r>
            <a:r>
              <a:rPr lang="pt-BR" sz="2200" dirty="0">
                <a:solidFill>
                  <a:srgbClr val="FFFF00"/>
                </a:solidFill>
                <a:latin typeface="Consolas" panose="020B0609020204030204" pitchFamily="49" charset="0"/>
                <a:ea typeface="Calibri" panose="020F0502020204030204" pitchFamily="34" charset="0"/>
              </a:rPr>
              <a:t>C:\Program Files (x86)\H2\bin\h2.bat (run the .bat file)</a:t>
            </a:r>
            <a:endParaRPr lang="en-IN" sz="2200"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233826"/>
            <a:ext cx="6936795" cy="5308896"/>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135560" y="5085184"/>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r>
              <a:rPr lang="en-IN" sz="2000" i="1" dirty="0">
                <a:latin typeface="Liberation Mono"/>
              </a:rPr>
              <a:t> [size]</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[TRUE, FALSE],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9CA63EC0-AB62-D7E2-5BFD-6EDD59217E26}"/>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ARRAY[size]</a:t>
            </a:r>
            <a:endParaRPr lang="en-IN" sz="2200" dirty="0"/>
          </a:p>
        </p:txBody>
      </p:sp>
    </p:spTree>
    <p:extLst>
      <p:ext uri="{BB962C8B-B14F-4D97-AF65-F5344CB8AC3E}">
        <p14:creationId xmlns:p14="http://schemas.microsoft.com/office/powerpoint/2010/main" val="37698385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memory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 ;</a:t>
            </a:r>
          </a:p>
        </p:txBody>
      </p:sp>
    </p:spTree>
    <p:extLst>
      <p:ext uri="{BB962C8B-B14F-4D97-AF65-F5344CB8AC3E}">
        <p14:creationId xmlns:p14="http://schemas.microsoft.com/office/powerpoint/2010/main" val="15998551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5407882"/>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2"/>
                          </a:solidFill>
                          <a:latin typeface="Liberation Mono"/>
                          <a:ea typeface="+mn-ea"/>
                          <a:cs typeface="+mn-cs"/>
                        </a:rPr>
                        <a:t>( </a:t>
                      </a:r>
                      <a:r>
                        <a:rPr kumimoji="0" lang="en-US" sz="1800" kern="1200" dirty="0">
                          <a:solidFill>
                            <a:schemeClr val="tx2"/>
                          </a:solidFill>
                          <a:latin typeface="Liberation Mono"/>
                          <a:ea typeface="+mn-ea"/>
                          <a:cs typeface="+mn-cs"/>
                        </a:rPr>
                        <a:t>string </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endParaRPr kumimoji="0" lang="en-US" sz="1800" kern="1200" dirty="0">
                        <a:solidFill>
                          <a:srgbClr val="0077AA"/>
                        </a:solidFill>
                        <a:latin typeface="Liberation Mono"/>
                        <a:ea typeface="+mn-ea"/>
                        <a:cs typeface="+mn-cs"/>
                      </a:endParaRP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2"/>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2"/>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2"/>
                          </a:solidFill>
                          <a:latin typeface="Liberation Mono"/>
                          <a:ea typeface="+mn-ea"/>
                          <a:cs typeface="+mn-cs"/>
                        </a:rPr>
                        <a:t>( separatorString , str1 , str2, .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4118817"/>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2"/>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2"/>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2"/>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2"/>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34546057"/>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2"/>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2"/>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992625330"/>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2"/>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2"/>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2"/>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2"/>
                          </a:solidFill>
                          <a:latin typeface="Liberation Mono"/>
                          <a:ea typeface="+mn-ea"/>
                          <a:cs typeface="+mn-cs"/>
                        </a:rPr>
                        <a:t>( numeric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2"/>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2"/>
                          </a:solidFill>
                          <a:latin typeface="Liberation Mono"/>
                          <a:ea typeface="+mn-ea"/>
                          <a:cs typeface="+mn-cs"/>
                        </a:rPr>
                        <a:t>( numeric, digitsInt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2"/>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2"/>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784157701"/>
              </p:ext>
            </p:extLst>
          </p:nvPr>
        </p:nvGraphicFramePr>
        <p:xfrm>
          <a:off x="191344" y="706204"/>
          <a:ext cx="11809312" cy="376724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2"/>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653678783"/>
              </p:ext>
            </p:extLst>
          </p:nvPr>
        </p:nvGraphicFramePr>
        <p:xfrm>
          <a:off x="191344" y="706204"/>
          <a:ext cx="11809312" cy="559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expression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1800" kern="1200" dirty="0">
                          <a:solidFill>
                            <a:srgbClr val="803A69"/>
                          </a:solidFill>
                          <a:latin typeface="Liberation Mono"/>
                          <a:ea typeface="+mn-ea"/>
                          <a:cs typeface="+mn-cs"/>
                        </a:rPr>
                        <a:t>CASE</a:t>
                      </a:r>
                      <a:r>
                        <a:rPr kumimoji="0" lang="en-US" sz="18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10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20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30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r>
                        <a:rPr kumimoji="0" lang="en-US" sz="18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1800" kern="1200" dirty="0">
                          <a:solidFill>
                            <a:srgbClr val="803A69"/>
                          </a:solidFill>
                          <a:latin typeface="Liberation Mono"/>
                          <a:ea typeface="+mn-ea"/>
                          <a:cs typeface="+mn-cs"/>
                        </a:rPr>
                        <a:t>ELSE</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p>
                    <a:p>
                      <a:pPr algn="l">
                        <a:spcAft>
                          <a:spcPts val="0"/>
                        </a:spcAft>
                      </a:pPr>
                      <a:r>
                        <a:rPr kumimoji="0" lang="en-US" sz="1800" kern="1200" dirty="0">
                          <a:solidFill>
                            <a:srgbClr val="803A69"/>
                          </a:solidFill>
                          <a:latin typeface="Liberation Mono"/>
                          <a:ea typeface="+mn-ea"/>
                          <a:cs typeface="+mn-cs"/>
                        </a:rPr>
                        <a:t>END</a:t>
                      </a:r>
                      <a:r>
                        <a:rPr kumimoji="0" lang="en-US" sz="1800" b="0" kern="1200" dirty="0">
                          <a:solidFill>
                            <a:schemeClr val="tx1"/>
                          </a:solidFill>
                          <a:effectLst/>
                          <a:latin typeface="Liberation Mono"/>
                          <a:ea typeface="Times New Roman" panose="02020603050405020304" pitchFamily="18" charset="0"/>
                          <a:cs typeface="+mn-cs"/>
                        </a:rPr>
                        <a:t> R1 </a:t>
                      </a:r>
                      <a:r>
                        <a:rPr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1800" kern="1200" dirty="0">
                          <a:solidFill>
                            <a:srgbClr val="803A69"/>
                          </a:solidFill>
                          <a:latin typeface="Liberation Mono"/>
                          <a:ea typeface="+mn-ea"/>
                          <a:cs typeface="+mn-cs"/>
                        </a:rPr>
                        <a:t>CASE</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10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20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30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endParaRPr kumimoji="0" lang="en-US" sz="18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1800" kern="1200" dirty="0">
                          <a:solidFill>
                            <a:srgbClr val="803A69"/>
                          </a:solidFill>
                          <a:latin typeface="Liberation Mono"/>
                          <a:ea typeface="+mn-ea"/>
                          <a:cs typeface="+mn-cs"/>
                        </a:rPr>
                        <a:t>ELSE</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rgbClr val="803A69"/>
                          </a:solidFill>
                          <a:latin typeface="Liberation Mono"/>
                          <a:ea typeface="+mn-ea"/>
                          <a:cs typeface="+mn-cs"/>
                        </a:rPr>
                        <a:t>END</a:t>
                      </a:r>
                      <a:r>
                        <a:rPr kumimoji="0" lang="en-US" sz="1800" kern="1200" dirty="0">
                          <a:solidFill>
                            <a:schemeClr val="tx1"/>
                          </a:solidFill>
                          <a:effectLst/>
                          <a:latin typeface="Liberation Mono"/>
                          <a:ea typeface="Times New Roman" panose="02020603050405020304" pitchFamily="18" charset="0"/>
                          <a:cs typeface="+mn-cs"/>
                        </a:rPr>
                        <a:t> R2 </a:t>
                      </a: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CAST</a:t>
                      </a:r>
                      <a:r>
                        <a:rPr kumimoji="0" lang="en-IN" sz="1800" kern="1200" dirty="0">
                          <a:solidFill>
                            <a:schemeClr val="tx2"/>
                          </a:solidFill>
                          <a:latin typeface="Liberation Mono"/>
                          <a:ea typeface="+mn-ea"/>
                          <a:cs typeface="+mn-cs"/>
                        </a:rPr>
                        <a:t>( value AS dataType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CAST</a:t>
                      </a:r>
                      <a:r>
                        <a:rPr kumimoji="0" lang="en-US" sz="1800" kern="1200" dirty="0">
                          <a:solidFill>
                            <a:schemeClr val="tx1"/>
                          </a:solidFill>
                          <a:effectLst/>
                          <a:latin typeface="Liberation Mono"/>
                          <a:ea typeface="+mn-ea"/>
                          <a:cs typeface="+mn-cs"/>
                        </a:rPr>
                        <a:t> (123.456 AS </a:t>
                      </a:r>
                      <a:r>
                        <a:rPr lang="en-US" sz="1800" kern="1200" dirty="0">
                          <a:solidFill>
                            <a:srgbClr val="834689"/>
                          </a:solidFill>
                          <a:latin typeface="Liberation Mono"/>
                          <a:ea typeface="+mn-ea"/>
                          <a:cs typeface="Arial" panose="020B0604020202020204" pitchFamily="34" charset="0"/>
                        </a:rPr>
                        <a:t>INT</a:t>
                      </a:r>
                      <a:r>
                        <a:rPr kumimoji="0" lang="en-US" sz="1800" kern="1200" dirty="0">
                          <a:solidFill>
                            <a:schemeClr val="tx1"/>
                          </a:solidFill>
                          <a:effectLst/>
                          <a:latin typeface="Liberation Mono"/>
                          <a:ea typeface="+mn-ea"/>
                          <a:cs typeface="+mn-cs"/>
                        </a:rPr>
                        <a:t>);</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298621168"/>
              </p:ext>
            </p:extLst>
          </p:nvPr>
        </p:nvGraphicFramePr>
        <p:xfrm>
          <a:off x="191344" y="706204"/>
          <a:ext cx="11809312" cy="52887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CURRVAL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NEXTVAL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97396901"/>
              </p:ext>
            </p:extLst>
          </p:nvPr>
        </p:nvGraphicFramePr>
        <p:xfrm>
          <a:off x="191344" y="706204"/>
          <a:ext cx="11809312" cy="2850303"/>
        </p:xfrm>
        <a:graphic>
          <a:graphicData uri="http://schemas.openxmlformats.org/drawingml/2006/table">
            <a:tbl>
              <a:tblPr firstRow="1" bandRow="1">
                <a:tableStyleId>{7E9639D4-E3E2-4D34-9284-5A2195B3D0D7}</a:tableStyleId>
              </a:tblPr>
              <a:tblGrid>
                <a:gridCol w="3960440">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NVL2</a:t>
                      </a:r>
                      <a:r>
                        <a:rPr kumimoji="0" lang="en-US" sz="1800" kern="1200" dirty="0">
                          <a:solidFill>
                            <a:schemeClr val="tx2"/>
                          </a:solidFill>
                          <a:latin typeface="Liberation Mono"/>
                          <a:ea typeface="+mn-ea"/>
                          <a:cs typeface="+mn-cs"/>
                        </a:rPr>
                        <a:t>(testValue, aValue, bValue)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NVL2</a:t>
                      </a:r>
                      <a:r>
                        <a:rPr kumimoji="0" lang="en-US" sz="1800" kern="1200" dirty="0">
                          <a:solidFill>
                            <a:schemeClr val="tx1"/>
                          </a:solidFill>
                          <a:effectLst/>
                          <a:latin typeface="Liberation Mono"/>
                          <a:ea typeface="+mn-ea"/>
                          <a:cs typeface="+mn-cs"/>
                        </a:rPr>
                        <a:t>(NULL, 'BAD', 'GOOD'); </a:t>
                      </a:r>
                      <a:r>
                        <a:rPr kumimoji="0" lang="en-US" sz="1800" kern="1200" dirty="0">
                          <a:solidFill>
                            <a:srgbClr val="39AE0A"/>
                          </a:solidFill>
                          <a:effectLst/>
                          <a:latin typeface="Liberation Mono"/>
                          <a:ea typeface="+mn-ea"/>
                          <a:cs typeface="+mn-cs"/>
                        </a:rPr>
                        <a:t>//returns 'GOOD'</a:t>
                      </a: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LISTAGG</a:t>
                      </a:r>
                      <a:r>
                        <a:rPr kumimoji="0" lang="en-US" sz="1800" kern="1200" dirty="0">
                          <a:solidFill>
                            <a:schemeClr val="tx2"/>
                          </a:solidFill>
                          <a:latin typeface="Liberation Mono"/>
                          <a:ea typeface="+mn-ea"/>
                          <a:cs typeface="+mn-cs"/>
                        </a:rPr>
                        <a:t>( { DISTINCT | ALL } fieldName, 'separatorString' [ </a:t>
                      </a:r>
                      <a:r>
                        <a:rPr kumimoji="0" lang="en-US" sz="1800" kern="1200" dirty="0">
                          <a:solidFill>
                            <a:srgbClr val="0077AA"/>
                          </a:solidFill>
                          <a:latin typeface="Liberation Mono"/>
                          <a:ea typeface="+mn-ea"/>
                          <a:cs typeface="Times New Roman" panose="02020603050405020304" pitchFamily="18" charset="0"/>
                        </a:rPr>
                        <a:t>WITHIN</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ORDER</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sz="1800" kern="1200" dirty="0">
                          <a:solidFill>
                            <a:schemeClr val="tx2"/>
                          </a:solidFill>
                          <a:latin typeface="Liberation Mono"/>
                          <a:ea typeface="+mn-ea"/>
                          <a:cs typeface="+mn-cs"/>
                        </a:rPr>
                        <a:t> fieldName { </a:t>
                      </a:r>
                      <a:r>
                        <a:rPr kumimoji="0" lang="en-US" sz="1800" kern="1200" dirty="0">
                          <a:solidFill>
                            <a:srgbClr val="0077AA"/>
                          </a:solidFill>
                          <a:latin typeface="Liberation Mono"/>
                          <a:ea typeface="+mn-ea"/>
                          <a:cs typeface="Times New Roman" panose="02020603050405020304" pitchFamily="18" charset="0"/>
                        </a:rPr>
                        <a:t>ASC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DESC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NULLS</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FIRST</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LAST</a:t>
                      </a:r>
                      <a:r>
                        <a:rPr kumimoji="0" lang="en-US" sz="1800" kern="1200" dirty="0">
                          <a:solidFill>
                            <a:schemeClr val="tx2"/>
                          </a:solidFill>
                          <a:latin typeface="Liberation Mono"/>
                          <a:ea typeface="+mn-ea"/>
                          <a:cs typeface="+mn-cs"/>
                        </a:rPr>
                        <a:t>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endParaRPr kumimoji="0" lang="en-US" sz="1800" kern="1200" dirty="0">
                        <a:solidFill>
                          <a:srgbClr val="0077AA"/>
                        </a:solidFill>
                        <a:latin typeface="Liberation Mono"/>
                        <a:ea typeface="+mn-ea"/>
                        <a:cs typeface="Times New Roman" panose="02020603050405020304" pitchFamily="18" charset="0"/>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WITHIN</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ORDER</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ename)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82821396"/>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1916832"/>
            <a:ext cx="9906000" cy="880369"/>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a:lnSpc>
                <a:spcPct val="150000"/>
              </a:lnSpc>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rgbClr val="A67F59"/>
                </a:solidFill>
                <a:latin typeface="Liberation Mono"/>
              </a:rPr>
              <a:t>| </a:t>
            </a:r>
            <a:r>
              <a:rPr lang="en-IN" sz="2000" dirty="0">
                <a:solidFill>
                  <a:srgbClr val="0077AA"/>
                </a:solidFill>
                <a:latin typeface="Liberation Mono"/>
              </a:rPr>
              <a:t>TABLES</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068960"/>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4725144"/>
            <a:ext cx="8839200" cy="464871"/>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217090"/>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0077AA"/>
                </a:solidFill>
                <a:latin typeface="Liberation Mono"/>
              </a:rPr>
              <a:t>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solidFill>
                  <a:srgbClr val="0077AA"/>
                </a:solidFill>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DENSE_RANK()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solidFill>
                  <a:srgbClr val="0077AA"/>
                </a:solidFill>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ROW_NUMBER() OVER(</a:t>
            </a:r>
            <a:r>
              <a:rPr lang="en-US" dirty="0">
                <a:latin typeface="Liberation Mono"/>
              </a:rPr>
              <a:t>[</a:t>
            </a:r>
            <a:r>
              <a:rPr lang="en-US" dirty="0">
                <a:solidFill>
                  <a:srgbClr val="0077AA"/>
                </a:solidFill>
                <a:latin typeface="Liberation Mono"/>
              </a:rPr>
              <a:t> 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solidFill>
                  <a:srgbClr val="0077AA"/>
                </a:solidFill>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469959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5699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latin typeface="Liberation Mono"/>
              </a:rPr>
              <a:t> 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41203646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769441"/>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700000"/>
            <a:ext cx="8826175"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42513206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60D289BB-1439-4DB8-B315-C4DAAACB6F54}"/>
              </a:ext>
            </a:extLst>
          </p:cNvPr>
          <p:cNvSpPr/>
          <p:nvPr/>
        </p:nvSpPr>
        <p:spPr>
          <a:xfrm>
            <a:off x="47328" y="-27384"/>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6014082"/>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WITH ROLLUP ]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expression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 LAST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expression { ROW |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expression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p>
        </p:txBody>
      </p:sp>
    </p:spTree>
    <p:extLst>
      <p:ext uri="{BB962C8B-B14F-4D97-AF65-F5344CB8AC3E}">
        <p14:creationId xmlns:p14="http://schemas.microsoft.com/office/powerpoint/2010/main" val="36688409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2958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AS</a:t>
            </a:r>
            <a:r>
              <a:rPr lang="en-IN" dirty="0">
                <a:latin typeface="Liberation Mono"/>
                <a:cs typeface="Arial" panose="020B0604020202020204" pitchFamily="34" charset="0"/>
              </a:rPr>
              <a:t> </a:t>
            </a:r>
            <a:r>
              <a:rPr lang="en-US" dirty="0">
                <a:latin typeface="Liberation Mono"/>
              </a:rPr>
              <a:t>"</a:t>
            </a:r>
            <a:r>
              <a:rPr lang="en-IN" dirty="0">
                <a:latin typeface="Liberation Mono"/>
                <a:ea typeface="Times New Roman" panose="02020603050405020304" pitchFamily="18" charset="0"/>
              </a:rPr>
              <a:t>WORLD</a:t>
            </a:r>
            <a:r>
              <a:rPr lang="en-US" dirty="0">
                <a:latin typeface="Liberation Mono"/>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 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 </a:t>
            </a: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rPr>
              <a:t>A</a:t>
            </a:r>
            <a:r>
              <a:rPr lang="en-US" sz="2000" baseline="-25000" dirty="0">
                <a:solidFill>
                  <a:srgbClr val="0077AA"/>
                </a:solidFill>
                <a:latin typeface="Liberation Mono"/>
              </a:rPr>
              <a:t>1</a:t>
            </a:r>
            <a:r>
              <a:rPr lang="en-US" sz="2000" dirty="0">
                <a:solidFill>
                  <a:srgbClr val="0077AA"/>
                </a:solidFill>
                <a:latin typeface="Liberation Mono"/>
              </a:rPr>
              <a:t> </a:t>
            </a:r>
            <a:r>
              <a:rPr lang="en-US" sz="2000" dirty="0">
                <a:latin typeface="Liberation Mono"/>
              </a:rPr>
              <a:t>[ [AS] alias_name],</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US" sz="2000" dirty="0">
                <a:solidFill>
                  <a:srgbClr val="0077AA"/>
                </a:solidFill>
                <a:latin typeface="Liberation Mono"/>
              </a:rPr>
              <a:t> </a:t>
            </a:r>
            <a:r>
              <a:rPr lang="en-US" sz="2000" dirty="0">
                <a:latin typeface="Liberation Mono"/>
              </a:rPr>
              <a:t>[ [AS] alias_name]</a:t>
            </a:r>
            <a:r>
              <a:rPr lang="en-IN" sz="2000" dirty="0">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a:t>
            </a:r>
            <a:r>
              <a:rPr lang="en-US" sz="2000" dirty="0">
                <a:latin typeface="Liberation Mono"/>
              </a:rPr>
              <a:t>[ [AS] alias_name]</a:t>
            </a:r>
          </a:p>
        </p:txBody>
      </p:sp>
      <p:sp>
        <p:nvSpPr>
          <p:cNvPr id="4" name="Rectangle 3"/>
          <p:cNvSpPr/>
          <p:nvPr/>
        </p:nvSpPr>
        <p:spPr>
          <a:xfrm>
            <a:off x="263353" y="5445500"/>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 </a:t>
            </a:r>
            <a:r>
              <a:rPr lang="en-IN" dirty="0">
                <a:latin typeface="Arial" panose="020B0604020202020204" pitchFamily="34" charset="0"/>
                <a:cs typeface="Arial" panose="020B0604020202020204" pitchFamily="34" charset="0"/>
              </a:rPr>
              <a:t>either in backtick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 or double quotes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1461939"/>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22093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null value</a:t>
            </a:r>
          </a:p>
        </p:txBody>
      </p:sp>
      <p:sp>
        <p:nvSpPr>
          <p:cNvPr id="7" name="Rectangle 6"/>
          <p:cNvSpPr/>
          <p:nvPr/>
        </p:nvSpPr>
        <p:spPr>
          <a:xfrm>
            <a:off x="263352" y="622301"/>
            <a:ext cx="11593288" cy="400110"/>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sz="2000" b="1"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10" name="Rectangle 9">
            <a:extLst>
              <a:ext uri="{FF2B5EF4-FFF2-40B4-BE49-F238E27FC236}">
                <a16:creationId xmlns:a16="http://schemas.microsoft.com/office/drawing/2014/main" id="{3E5C472D-9567-43E9-B509-3A1EC250690F}"/>
              </a:ext>
            </a:extLst>
          </p:cNvPr>
          <p:cNvSpPr/>
          <p:nvPr/>
        </p:nvSpPr>
        <p:spPr>
          <a:xfrm>
            <a:off x="119337" y="1189327"/>
            <a:ext cx="11953327" cy="310854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You cannot be compared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the way you compere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to each other. </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If you attempt to use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with the usual arithmetic comparison operators, the result is </a:t>
            </a:r>
            <a:r>
              <a:rPr lang="en-IN" b="1" dirty="0">
                <a:solidFill>
                  <a:srgbClr val="222222"/>
                </a:solidFill>
                <a:latin typeface="arial" panose="020B0604020202020204" pitchFamily="34" charset="0"/>
              </a:rPr>
              <a:t>NULL </a:t>
            </a:r>
            <a:r>
              <a:rPr lang="en-IN" dirty="0">
                <a:solidFill>
                  <a:srgbClr val="222222"/>
                </a:solidFill>
                <a:latin typeface="arial" panose="020B0604020202020204" pitchFamily="34" charset="0"/>
              </a:rPr>
              <a:t>(</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Instead of using =, &lt;, &gt;, &lt;&gt;, or != to test for equality or inequality with </a:t>
            </a:r>
            <a:r>
              <a:rPr lang="en-IN" b="1" dirty="0">
                <a:solidFill>
                  <a:srgbClr val="222222"/>
                </a:solidFill>
                <a:latin typeface="arial" panose="020B0604020202020204" pitchFamily="34" charset="0"/>
              </a:rPr>
              <a:t>NULL</a:t>
            </a:r>
            <a:r>
              <a:rPr lang="en-IN" i="1" dirty="0">
                <a:solidFill>
                  <a:srgbClr val="222222"/>
                </a:solidFill>
                <a:latin typeface="arial" panose="020B0604020202020204" pitchFamily="34" charset="0"/>
              </a:rPr>
              <a:t>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p>
          <a:p>
            <a:pPr marL="285750" indent="-285750">
              <a:buFont typeface="Arial" panose="020B0604020202020204" pitchFamily="34" charset="0"/>
              <a:buChar char="•"/>
            </a:pPr>
            <a:endParaRPr lang="en-IN" sz="800" b="1" i="1"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does not occupy space in memory.</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is independent of data type.</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can be written in any lettercase.</a:t>
            </a:r>
          </a:p>
        </p:txBody>
      </p:sp>
      <p:sp>
        <p:nvSpPr>
          <p:cNvPr id="5" name="TextBox 4">
            <a:extLst>
              <a:ext uri="{FF2B5EF4-FFF2-40B4-BE49-F238E27FC236}">
                <a16:creationId xmlns:a16="http://schemas.microsoft.com/office/drawing/2014/main" id="{A9B91911-2077-A304-DD1C-EE2937A8CD2F}"/>
              </a:ext>
            </a:extLst>
          </p:cNvPr>
          <p:cNvSpPr txBox="1"/>
          <p:nvPr/>
        </p:nvSpPr>
        <p:spPr>
          <a:xfrm>
            <a:off x="263352" y="4398203"/>
            <a:ext cx="11809312"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US" sz="800" dirty="0">
              <a:solidFill>
                <a:schemeClr val="accent4">
                  <a:lumMod val="50000"/>
                </a:schemeClr>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result of (FALSE AND UNKNOWN) is FALSE, whereas the result of (FALSE OR UNKNOWN) is UNKNOWN.</a:t>
            </a:r>
            <a:endParaRPr lang="en-IN"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C7EFAC2-00E9-B753-CAF3-79970A73A5AF}"/>
              </a:ext>
            </a:extLst>
          </p:cNvPr>
          <p:cNvSpPr txBox="1"/>
          <p:nvPr/>
        </p:nvSpPr>
        <p:spPr>
          <a:xfrm>
            <a:off x="479376" y="5611887"/>
            <a:ext cx="1137726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NULL</a:t>
            </a:r>
            <a:r>
              <a:rPr lang="en-IN" dirty="0">
                <a:latin typeface="Liberation Mono"/>
              </a:rPr>
              <a:t>;  </a:t>
            </a:r>
            <a:r>
              <a:rPr lang="en-IN" dirty="0">
                <a:solidFill>
                  <a:srgbClr val="39AE0A"/>
                </a:solidFill>
                <a:latin typeface="Liberation Mono"/>
              </a:rPr>
              <a:t>// Output will be NULL and TRUE</a:t>
            </a:r>
          </a:p>
          <a:p>
            <a:pPr marL="285750" indent="-285750">
              <a:buFont typeface="Arial" panose="020B0604020202020204" pitchFamily="34" charset="0"/>
              <a:buChar char="•"/>
            </a:pPr>
            <a:endParaRPr lang="en-IN" sz="800" dirty="0">
              <a:solidFill>
                <a:srgbClr val="39AE0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NOT NULL</a:t>
            </a:r>
            <a:r>
              <a:rPr lang="en-IN" dirty="0">
                <a:latin typeface="Liberation Mono"/>
              </a:rPr>
              <a:t>;  </a:t>
            </a:r>
            <a:r>
              <a:rPr lang="en-IN" dirty="0">
                <a:solidFill>
                  <a:srgbClr val="39AE0A"/>
                </a:solidFill>
                <a:latin typeface="Liberation Mono"/>
              </a:rPr>
              <a:t>// Output will be NULL and FALSE</a:t>
            </a:r>
          </a:p>
        </p:txBody>
      </p:sp>
    </p:spTree>
    <p:extLst>
      <p:ext uri="{BB962C8B-B14F-4D97-AF65-F5344CB8AC3E}">
        <p14:creationId xmlns:p14="http://schemas.microsoft.com/office/powerpoint/2010/main" val="228992905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2044575"/>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44522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356992"/>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797152"/>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933056"/>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609437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expression { ROW |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a:solidFill>
                  <a:srgbClr val="0077AA"/>
                </a:solidFill>
                <a:latin typeface="Liberation Mono"/>
                <a:cs typeface="Arial" panose="020B0604020202020204" pitchFamily="34" charset="0"/>
              </a:rPr>
              <a:t>SELECT</a:t>
            </a:r>
            <a:r>
              <a:rPr lang="en-US">
                <a:latin typeface="Liberation Mono"/>
              </a:rPr>
              <a:t> </a:t>
            </a:r>
            <a:r>
              <a:rPr lang="en-US">
                <a:solidFill>
                  <a:srgbClr val="803A69"/>
                </a:solidFill>
                <a:latin typeface="Liberation Mono"/>
              </a:rPr>
              <a:t>ROWNUM</a:t>
            </a:r>
            <a:r>
              <a:rPr lang="en-US">
                <a:latin typeface="Liberation Mono"/>
                <a:cs typeface="Arial" panose="020B0604020202020204" pitchFamily="34" charset="0"/>
              </a:rPr>
              <a:t>(), </a:t>
            </a:r>
            <a:r>
              <a:rPr lang="en-US">
                <a:solidFill>
                  <a:srgbClr val="A67F59"/>
                </a:solidFill>
                <a:latin typeface="Liberation Mono"/>
              </a:rPr>
              <a:t>*</a:t>
            </a:r>
            <a:r>
              <a:rPr lang="en-US">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expression { ROW | ROWS } { ONLY |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868593"/>
            <a:ext cx="11526016" cy="2800767"/>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8 rows after leaving first 4 rows</a:t>
            </a:r>
            <a:endParaRPr lang="en-US"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expression { ROW | ROWS } { ONLY |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240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3807646373"/>
              </p:ext>
            </p:extLst>
          </p:nvPr>
        </p:nvGraphicFramePr>
        <p:xfrm>
          <a:off x="191344" y="2545432"/>
          <a:ext cx="11737305" cy="1102360"/>
        </p:xfrm>
        <a:graphic>
          <a:graphicData uri="http://schemas.openxmlformats.org/drawingml/2006/table">
            <a:tbl>
              <a:tblPr firstRow="1" bandRow="1">
                <a:tableStyleId>{2D5ABB26-0587-4C30-8999-92F81FD0307C}</a:tableStyleId>
              </a:tblPr>
              <a:tblGrid>
                <a:gridCol w="3739790">
                  <a:extLst>
                    <a:ext uri="{9D8B030D-6E8A-4147-A177-3AD203B41FA5}">
                      <a16:colId xmlns:a16="http://schemas.microsoft.com/office/drawing/2014/main" val="20000"/>
                    </a:ext>
                  </a:extLst>
                </a:gridCol>
                <a:gridCol w="560906">
                  <a:extLst>
                    <a:ext uri="{9D8B030D-6E8A-4147-A177-3AD203B41FA5}">
                      <a16:colId xmlns:a16="http://schemas.microsoft.com/office/drawing/2014/main" val="20001"/>
                    </a:ext>
                  </a:extLst>
                </a:gridCol>
                <a:gridCol w="560906">
                  <a:extLst>
                    <a:ext uri="{9D8B030D-6E8A-4147-A177-3AD203B41FA5}">
                      <a16:colId xmlns:a16="http://schemas.microsoft.com/office/drawing/2014/main" val="20002"/>
                    </a:ext>
                  </a:extLst>
                </a:gridCol>
                <a:gridCol w="560906">
                  <a:extLst>
                    <a:ext uri="{9D8B030D-6E8A-4147-A177-3AD203B41FA5}">
                      <a16:colId xmlns:a16="http://schemas.microsoft.com/office/drawing/2014/main" val="20003"/>
                    </a:ext>
                  </a:extLst>
                </a:gridCol>
                <a:gridCol w="560906">
                  <a:extLst>
                    <a:ext uri="{9D8B030D-6E8A-4147-A177-3AD203B41FA5}">
                      <a16:colId xmlns:a16="http://schemas.microsoft.com/office/drawing/2014/main" val="20004"/>
                    </a:ext>
                  </a:extLst>
                </a:gridCol>
                <a:gridCol w="560906">
                  <a:extLst>
                    <a:ext uri="{9D8B030D-6E8A-4147-A177-3AD203B41FA5}">
                      <a16:colId xmlns:a16="http://schemas.microsoft.com/office/drawing/2014/main" val="20005"/>
                    </a:ext>
                  </a:extLst>
                </a:gridCol>
                <a:gridCol w="560906">
                  <a:extLst>
                    <a:ext uri="{9D8B030D-6E8A-4147-A177-3AD203B41FA5}">
                      <a16:colId xmlns:a16="http://schemas.microsoft.com/office/drawing/2014/main" val="20006"/>
                    </a:ext>
                  </a:extLst>
                </a:gridCol>
                <a:gridCol w="560906">
                  <a:extLst>
                    <a:ext uri="{9D8B030D-6E8A-4147-A177-3AD203B41FA5}">
                      <a16:colId xmlns:a16="http://schemas.microsoft.com/office/drawing/2014/main" val="20007"/>
                    </a:ext>
                  </a:extLst>
                </a:gridCol>
                <a:gridCol w="560906">
                  <a:extLst>
                    <a:ext uri="{9D8B030D-6E8A-4147-A177-3AD203B41FA5}">
                      <a16:colId xmlns:a16="http://schemas.microsoft.com/office/drawing/2014/main" val="20008"/>
                    </a:ext>
                  </a:extLst>
                </a:gridCol>
                <a:gridCol w="560906">
                  <a:extLst>
                    <a:ext uri="{9D8B030D-6E8A-4147-A177-3AD203B41FA5}">
                      <a16:colId xmlns:a16="http://schemas.microsoft.com/office/drawing/2014/main" val="20009"/>
                    </a:ext>
                  </a:extLst>
                </a:gridCol>
                <a:gridCol w="560906">
                  <a:extLst>
                    <a:ext uri="{9D8B030D-6E8A-4147-A177-3AD203B41FA5}">
                      <a16:colId xmlns:a16="http://schemas.microsoft.com/office/drawing/2014/main" val="20010"/>
                    </a:ext>
                  </a:extLst>
                </a:gridCol>
                <a:gridCol w="2388455">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Liberation Mono"/>
                <a:cs typeface="Arial" panose="020B0604020202020204" pitchFamily="34" charset="0"/>
              </a:rPr>
              <a:t>TODO</a:t>
            </a:r>
            <a:endParaRPr lang="en-US" dirty="0">
              <a:latin typeface="Liberation Mono"/>
            </a:endParaRPr>
          </a:p>
        </p:txBody>
      </p:sp>
      <p:sp>
        <p:nvSpPr>
          <p:cNvPr id="2" name="TextBox 1">
            <a:extLst>
              <a:ext uri="{FF2B5EF4-FFF2-40B4-BE49-F238E27FC236}">
                <a16:creationId xmlns:a16="http://schemas.microsoft.com/office/drawing/2014/main" id="{36034DBD-E81C-2FDC-D021-2FF84DC5281B}"/>
              </a:ext>
            </a:extLst>
          </p:cNvPr>
          <p:cNvSpPr txBox="1"/>
          <p:nvPr/>
        </p:nvSpPr>
        <p:spPr>
          <a:xfrm>
            <a:off x="262558" y="486916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12769001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solidFill>
                  <a:srgbClr val="0077AA"/>
                </a:solidFill>
                <a:latin typeface="Liberation Mono"/>
                <a:cs typeface="Arial" panose="020B0604020202020204" pitchFamily="34" charset="0"/>
              </a:rPr>
              <a:t>P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941149"/>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667416"/>
            <a:ext cx="5976664" cy="969496"/>
          </a:xfrm>
          <a:prstGeom prst="rect">
            <a:avLst/>
          </a:prstGeom>
          <a:noFill/>
        </p:spPr>
        <p:txBody>
          <a:bodyPr wrap="square">
            <a:spAutoFit/>
          </a:bodyPr>
          <a:lstStyle/>
          <a:p>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grpSp>
        <p:nvGrpSpPr>
          <p:cNvPr id="3" name="Group 2">
            <a:extLst>
              <a:ext uri="{FF2B5EF4-FFF2-40B4-BE49-F238E27FC236}">
                <a16:creationId xmlns:a16="http://schemas.microsoft.com/office/drawing/2014/main" id="{6FF6FE2F-5C2C-D435-A4F1-6D29ABA8F42E}"/>
              </a:ext>
            </a:extLst>
          </p:cNvPr>
          <p:cNvGrpSpPr/>
          <p:nvPr/>
        </p:nvGrpSpPr>
        <p:grpSpPr>
          <a:xfrm>
            <a:off x="191344" y="2566065"/>
            <a:ext cx="11737304" cy="4175303"/>
            <a:chOff x="47328" y="2178459"/>
            <a:chExt cx="11737304" cy="4175303"/>
          </a:xfrm>
        </p:grpSpPr>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FF0000"/>
                  </a:solidFill>
                  <a:latin typeface="Liberation Mono"/>
                </a:rPr>
                <a:t>//error</a:t>
              </a:r>
              <a:endParaRPr lang="en-IN" dirty="0">
                <a:latin typeface="Liberation Mono"/>
              </a:endParaRPr>
            </a:p>
          </p:txBody>
        </p:sp>
        <p:sp>
          <p:nvSpPr>
            <p:cNvPr id="11" name="Rectangle 10">
              <a:extLst>
                <a:ext uri="{FF2B5EF4-FFF2-40B4-BE49-F238E27FC236}">
                  <a16:creationId xmlns:a16="http://schemas.microsoft.com/office/drawing/2014/main" id="{6C3089C9-2EAC-4779-AA10-6771B698E70D}"/>
                </a:ext>
              </a:extLst>
            </p:cNvPr>
            <p:cNvSpPr/>
            <p:nvPr/>
          </p:nvSpPr>
          <p:spPr>
            <a:xfrm>
              <a:off x="407368" y="2178459"/>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//empty result set</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grpSp>
      <p:sp>
        <p:nvSpPr>
          <p:cNvPr id="8" name="TextBox 7">
            <a:extLst>
              <a:ext uri="{FF2B5EF4-FFF2-40B4-BE49-F238E27FC236}">
                <a16:creationId xmlns:a16="http://schemas.microsoft.com/office/drawing/2014/main" id="{D1B4EBBE-E266-4A83-B7FA-9B173F3C100F}"/>
              </a:ext>
            </a:extLst>
          </p:cNvPr>
          <p:cNvSpPr txBox="1"/>
          <p:nvPr/>
        </p:nvSpPr>
        <p:spPr>
          <a:xfrm>
            <a:off x="5866683" y="1661753"/>
            <a:ext cx="4933875" cy="830997"/>
          </a:xfrm>
          <a:prstGeom prst="rect">
            <a:avLst/>
          </a:prstGeom>
          <a:noFill/>
        </p:spPr>
        <p:txBody>
          <a:bodyPr wrap="square">
            <a:spAutoFit/>
          </a:bodyPr>
          <a:lstStyle/>
          <a:p>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NOT</a:t>
            </a:r>
            <a:r>
              <a:rPr lang="en-IN" sz="2200" b="0" i="0" dirty="0">
                <a:solidFill>
                  <a:srgbClr val="000000"/>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2" name="Rectangle 1">
            <a:extLst>
              <a:ext uri="{FF2B5EF4-FFF2-40B4-BE49-F238E27FC236}">
                <a16:creationId xmlns:a16="http://schemas.microsoft.com/office/drawing/2014/main" id="{AABB492A-9C25-839D-9600-14B9EEAA83E4}"/>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2529110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797152"/>
            <a:ext cx="11521280" cy="1877437"/>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77093940"/>
              </p:ext>
            </p:extLst>
          </p:nvPr>
        </p:nvGraphicFramePr>
        <p:xfrm>
          <a:off x="335360" y="1727517"/>
          <a:ext cx="11377264" cy="286512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a:latin typeface="Liberation Mono"/>
                          <a:cs typeface="Arial" panose="020B0604020202020204" pitchFamily="34" charset="0"/>
                        </a:rPr>
                        <a:t>; </a:t>
                      </a:r>
                      <a:r>
                        <a:rPr lang="en-IN" sz="180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D622DE69-2C28-45FA-B4D6-D853EA84EE65}"/>
              </a:ext>
            </a:extLst>
          </p:cNvPr>
          <p:cNvSpPr txBox="1"/>
          <p:nvPr/>
        </p:nvSpPr>
        <p:spPr>
          <a:xfrm>
            <a:off x="8112224" y="548680"/>
            <a:ext cx="4051904" cy="984885"/>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WHERE</a:t>
            </a:r>
            <a:r>
              <a:rPr lang="en-IN" dirty="0">
                <a:latin typeface="Liberation Mono"/>
              </a:rPr>
              <a:t> state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'NY'</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rgbClr val="669900"/>
                </a:solidFill>
                <a:latin typeface="Liberation Mono"/>
              </a:rPr>
              <a:t>'CA'</a:t>
            </a:r>
            <a:r>
              <a:rPr lang="en-IN" dirty="0">
                <a:latin typeface="Liberation Mono"/>
              </a:rPr>
              <a:t> </a:t>
            </a:r>
            <a:r>
              <a:rPr lang="en-IN" dirty="0">
                <a:solidFill>
                  <a:srgbClr val="41C60C"/>
                </a:solidFill>
                <a:latin typeface="Liberation Mono"/>
              </a:rPr>
              <a:t>--Illegal</a:t>
            </a:r>
          </a:p>
          <a:p>
            <a:endParaRPr lang="en-IN" sz="100" dirty="0">
              <a:latin typeface="Liberation Mono"/>
            </a:endParaRPr>
          </a:p>
          <a:p>
            <a:r>
              <a:rPr lang="en-IN" dirty="0">
                <a:solidFill>
                  <a:srgbClr val="0077AA"/>
                </a:solidFill>
                <a:latin typeface="Liberation Mono"/>
                <a:cs typeface="Arial" panose="020B0604020202020204" pitchFamily="34" charset="0"/>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20000</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30000</a:t>
            </a:r>
            <a:r>
              <a:rPr lang="en-IN" dirty="0">
                <a:latin typeface="Liberation Mono"/>
              </a:rPr>
              <a:t> </a:t>
            </a:r>
            <a:r>
              <a:rPr lang="en-IN" dirty="0">
                <a:solidFill>
                  <a:srgbClr val="41C60C"/>
                </a:solidFill>
                <a:latin typeface="Liberation Mono"/>
              </a:rPr>
              <a:t>–Illegal</a:t>
            </a:r>
          </a:p>
          <a:p>
            <a:endParaRPr lang="en-US" sz="100" dirty="0">
              <a:solidFill>
                <a:schemeClr val="tx1">
                  <a:lumMod val="75000"/>
                  <a:lumOff val="25000"/>
                </a:schemeClr>
              </a:solidFill>
              <a:latin typeface="Liberation Mono"/>
            </a:endParaRPr>
          </a:p>
          <a:p>
            <a:r>
              <a:rPr lang="en-US" dirty="0">
                <a:solidFill>
                  <a:srgbClr val="0077AA"/>
                </a:solidFill>
                <a:latin typeface="Liberation Mono"/>
                <a:cs typeface="Arial" panose="020B0604020202020204" pitchFamily="34" charset="0"/>
              </a:rPr>
              <a:t>WHERE</a:t>
            </a:r>
            <a:r>
              <a:rPr lang="en-US" dirty="0">
                <a:solidFill>
                  <a:schemeClr val="tx1">
                    <a:lumMod val="75000"/>
                    <a:lumOff val="25000"/>
                  </a:schemeClr>
                </a:solidFill>
                <a:latin typeface="Liberation Mono"/>
              </a:rPr>
              <a:t> </a:t>
            </a:r>
            <a:r>
              <a:rPr lang="en-US" dirty="0">
                <a:latin typeface="Liberation Mono"/>
              </a:rPr>
              <a:t>state</a:t>
            </a:r>
            <a:r>
              <a:rPr lang="en-US" dirty="0">
                <a:solidFill>
                  <a:schemeClr val="tx1">
                    <a:lumMod val="75000"/>
                    <a:lumOff val="25000"/>
                  </a:schemeClr>
                </a:solidFill>
                <a:latin typeface="Liberation Mono"/>
              </a:rPr>
              <a:t> </a:t>
            </a:r>
            <a:r>
              <a:rPr lang="en-US" dirty="0">
                <a:solidFill>
                  <a:srgbClr val="A67F59"/>
                </a:solidFill>
                <a:latin typeface="Liberation Mono"/>
              </a:rPr>
              <a:t>NOT</a:t>
            </a:r>
            <a:r>
              <a:rPr lang="en-US" dirty="0">
                <a:solidFill>
                  <a:schemeClr val="tx1">
                    <a:lumMod val="75000"/>
                    <a:lumOff val="25000"/>
                  </a:schemeClr>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chemeClr val="tx1">
                    <a:lumMod val="75000"/>
                    <a:lumOff val="25000"/>
                  </a:schemeClr>
                </a:solidFill>
                <a:latin typeface="Liberation Mono"/>
              </a:rPr>
              <a:t> </a:t>
            </a:r>
            <a:r>
              <a:rPr lang="en-US" dirty="0">
                <a:solidFill>
                  <a:srgbClr val="669900"/>
                </a:solidFill>
                <a:latin typeface="Liberation Mono"/>
              </a:rPr>
              <a:t>'CA'</a:t>
            </a:r>
            <a:r>
              <a:rPr lang="en-US" dirty="0">
                <a:solidFill>
                  <a:schemeClr val="tx1">
                    <a:lumMod val="75000"/>
                    <a:lumOff val="25000"/>
                  </a:schemeClr>
                </a:solidFill>
                <a:latin typeface="Liberation Mono"/>
              </a:rPr>
              <a:t>     </a:t>
            </a:r>
            <a:r>
              <a:rPr lang="en-US" dirty="0">
                <a:solidFill>
                  <a:srgbClr val="41C60C"/>
                </a:solidFill>
                <a:latin typeface="Liberation Mono"/>
              </a:rPr>
              <a:t>--Illegal</a:t>
            </a:r>
            <a:endParaRPr lang="en-IN" dirty="0">
              <a:solidFill>
                <a:srgbClr val="41C60C"/>
              </a:solidFill>
              <a:latin typeface="Liberation Mono"/>
            </a:endParaRPr>
          </a:p>
        </p:txBody>
      </p:sp>
      <p:sp>
        <p:nvSpPr>
          <p:cNvPr id="3" name="Rectangle 2">
            <a:extLst>
              <a:ext uri="{FF2B5EF4-FFF2-40B4-BE49-F238E27FC236}">
                <a16:creationId xmlns:a16="http://schemas.microsoft.com/office/drawing/2014/main" id="{72D78E74-37CC-F442-E75F-22100305439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409196845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
        <p:nvSpPr>
          <p:cNvPr id="2" name="Rectangle 1">
            <a:extLst>
              <a:ext uri="{FF2B5EF4-FFF2-40B4-BE49-F238E27FC236}">
                <a16:creationId xmlns:a16="http://schemas.microsoft.com/office/drawing/2014/main" id="{753CF696-C27B-2528-9A33-8C74E8B5955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88770538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1944121"/>
            <a:ext cx="9001000" cy="129266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a:t>
            </a:r>
            <a:r>
              <a:rPr lang="en-US" dirty="0">
                <a:solidFill>
                  <a:srgbClr val="990055"/>
                </a:solidFill>
                <a:latin typeface="Liberation Mono"/>
              </a:rPr>
              <a:t>3000</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hiredate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'1981-07-19';</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solidFill>
                <a:srgbClr val="0077AA"/>
              </a:solidFill>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A67E0234-B95F-586F-2F81-EA9BBC3F829C}"/>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300481880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772816"/>
            <a:ext cx="11147008"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EA261761-2C8C-D689-B45D-3D62C3898577}"/>
              </a:ext>
            </a:extLst>
          </p:cNvPr>
          <p:cNvSpPr/>
          <p:nvPr/>
        </p:nvSpPr>
        <p:spPr>
          <a:xfrm>
            <a:off x="551384" y="3884855"/>
            <a:ext cx="11161240" cy="1231106"/>
          </a:xfrm>
          <a:prstGeom prst="rect">
            <a:avLst/>
          </a:prstGeom>
        </p:spPr>
        <p:txBody>
          <a:bodyPr wrap="square">
            <a:spAutoFit/>
          </a:bodyPr>
          <a:lstStyle/>
          <a:p>
            <a:pPr marL="342900" indent="-342900">
              <a:buFont typeface="+mj-lt"/>
              <a:buAutoNum type="arabicPeriod"/>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52B30916-73B7-1582-2B7E-27E63A73AD48}"/>
              </a:ext>
            </a:extLst>
          </p:cNvPr>
          <p:cNvSpPr/>
          <p:nvPr/>
        </p:nvSpPr>
        <p:spPr>
          <a:xfrm>
            <a:off x="551384" y="5438254"/>
            <a:ext cx="11161240" cy="1231106"/>
          </a:xfrm>
          <a:prstGeom prst="rect">
            <a:avLst/>
          </a:prstGeom>
        </p:spPr>
        <p:txBody>
          <a:bodyPr wrap="square">
            <a:spAutoFit/>
          </a:bodyPr>
          <a:lstStyle/>
          <a:p>
            <a:pPr marL="342900" indent="-342900">
              <a:buFont typeface="+mj-lt"/>
              <a:buAutoNum type="arabicPeriod" startAt="2"/>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startAt="2"/>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a:t>
            </a:r>
          </a:p>
        </p:txBody>
      </p:sp>
      <p:cxnSp>
        <p:nvCxnSpPr>
          <p:cNvPr id="8" name="Straight Connector 7">
            <a:extLst>
              <a:ext uri="{FF2B5EF4-FFF2-40B4-BE49-F238E27FC236}">
                <a16:creationId xmlns:a16="http://schemas.microsoft.com/office/drawing/2014/main" id="{4FA66ED2-1E8E-0ABD-8873-5A9408FF8EE8}"/>
              </a:ext>
            </a:extLst>
          </p:cNvPr>
          <p:cNvCxnSpPr/>
          <p:nvPr/>
        </p:nvCxnSpPr>
        <p:spPr>
          <a:xfrm>
            <a:off x="263352" y="5301208"/>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A2901F-9A04-18BB-EBB8-5FE52EDD6F7B}"/>
              </a:ext>
            </a:extLst>
          </p:cNvPr>
          <p:cNvCxnSpPr/>
          <p:nvPr/>
        </p:nvCxnSpPr>
        <p:spPr>
          <a:xfrm>
            <a:off x="263352" y="3717032"/>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79355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2343347"/>
            <a:ext cx="11809310" cy="295786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IN" dirty="0">
                <a:solidFill>
                  <a:srgbClr val="FF0000"/>
                </a:solidFill>
                <a:latin typeface="Liberation Mono"/>
              </a:rPr>
              <a:t>//error</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990055"/>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841028"/>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
        <p:nvSpPr>
          <p:cNvPr id="2" name="Rectangle 1">
            <a:extLst>
              <a:ext uri="{FF2B5EF4-FFF2-40B4-BE49-F238E27FC236}">
                <a16:creationId xmlns:a16="http://schemas.microsoft.com/office/drawing/2014/main" id="{458D1220-9B68-73CD-B721-022B22B86C6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02088376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484784"/>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894709"/>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sp>
        <p:nvSpPr>
          <p:cNvPr id="4" name="TextBox 3">
            <a:extLst>
              <a:ext uri="{FF2B5EF4-FFF2-40B4-BE49-F238E27FC236}">
                <a16:creationId xmlns:a16="http://schemas.microsoft.com/office/drawing/2014/main" id="{808668D8-7BB2-40B6-8722-AD75065B3101}"/>
              </a:ext>
            </a:extLst>
          </p:cNvPr>
          <p:cNvSpPr txBox="1"/>
          <p:nvPr/>
        </p:nvSpPr>
        <p:spPr>
          <a:xfrm>
            <a:off x="3999634" y="2332494"/>
            <a:ext cx="4173213" cy="461665"/>
          </a:xfrm>
          <a:prstGeom prst="rect">
            <a:avLst/>
          </a:prstGeom>
          <a:noFill/>
        </p:spPr>
        <p:txBody>
          <a:bodyPr wrap="square" rtlCol="0">
            <a:spAutoFit/>
          </a:bodyPr>
          <a:lstStyle/>
          <a:p>
            <a:pPr algn="ctr"/>
            <a:r>
              <a:rPr lang="en-US" sz="2400" dirty="0">
                <a:solidFill>
                  <a:srgbClr val="803A69"/>
                </a:solidFill>
                <a:latin typeface="Liberation Mono"/>
              </a:rPr>
              <a:t>SUM</a:t>
            </a:r>
            <a:r>
              <a:rPr lang="en-US" sz="2400" dirty="0">
                <a:solidFill>
                  <a:srgbClr val="610B38"/>
                </a:solidFill>
                <a:latin typeface="Liberation Mono"/>
              </a:rPr>
              <a:t>, </a:t>
            </a:r>
            <a:r>
              <a:rPr lang="en-US" sz="2400" dirty="0">
                <a:solidFill>
                  <a:srgbClr val="803A69"/>
                </a:solidFill>
                <a:latin typeface="Liberation Mono"/>
              </a:rPr>
              <a:t>AVG</a:t>
            </a:r>
            <a:r>
              <a:rPr lang="en-US" sz="2400" dirty="0">
                <a:solidFill>
                  <a:srgbClr val="610B38"/>
                </a:solidFill>
                <a:latin typeface="Liberation Mono"/>
              </a:rPr>
              <a:t>, </a:t>
            </a:r>
            <a:r>
              <a:rPr lang="en-US" sz="2400" dirty="0">
                <a:solidFill>
                  <a:srgbClr val="803A69"/>
                </a:solidFill>
                <a:latin typeface="Liberation Mono"/>
              </a:rPr>
              <a:t>MAX</a:t>
            </a:r>
            <a:r>
              <a:rPr lang="en-US" sz="2400" dirty="0">
                <a:solidFill>
                  <a:srgbClr val="610B38"/>
                </a:solidFill>
                <a:latin typeface="Liberation Mono"/>
              </a:rPr>
              <a:t>, </a:t>
            </a:r>
            <a:r>
              <a:rPr lang="en-US" sz="2400" dirty="0">
                <a:solidFill>
                  <a:srgbClr val="803A69"/>
                </a:solidFill>
                <a:latin typeface="Liberation Mono"/>
              </a:rPr>
              <a:t>MIN</a:t>
            </a:r>
            <a:r>
              <a:rPr lang="en-US" sz="2400" dirty="0">
                <a:solidFill>
                  <a:srgbClr val="610B38"/>
                </a:solidFill>
                <a:latin typeface="Liberation Mono"/>
              </a:rPr>
              <a:t>, </a:t>
            </a:r>
            <a:r>
              <a:rPr lang="en-US" sz="2400" dirty="0">
                <a:solidFill>
                  <a:srgbClr val="803A69"/>
                </a:solidFill>
                <a:latin typeface="Liberation Mono"/>
              </a:rPr>
              <a:t>COUNT</a:t>
            </a:r>
            <a:endParaRPr lang="en-IN" sz="2400" dirty="0">
              <a:solidFill>
                <a:srgbClr val="803A69"/>
              </a:solidFill>
              <a:latin typeface="Liberation Mono"/>
            </a:endParaRP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1127448" y="3109593"/>
            <a:ext cx="8822508" cy="1666653"/>
            <a:chOff x="1699040" y="3121804"/>
            <a:chExt cx="9653544" cy="166665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931307" cy="769441"/>
            </a:xfrm>
            <a:prstGeom prst="rect">
              <a:avLst/>
            </a:prstGeom>
            <a:noFill/>
          </p:spPr>
          <p:txBody>
            <a:bodyPr wrap="square">
              <a:spAutoFit/>
            </a:bodyPr>
            <a:lstStyle/>
            <a:p>
              <a:r>
                <a:rPr lang="en-US" b="1" dirty="0">
                  <a:solidFill>
                    <a:srgbClr val="803A69"/>
                  </a:solidFill>
                  <a:latin typeface="Liberation Mono"/>
                </a:rPr>
                <a:t>SUM</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AVG</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MAX</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p>
            <a:p>
              <a:endParaRPr lang="en-US" sz="800" b="1" dirty="0">
                <a:solidFill>
                  <a:schemeClr val="bg1">
                    <a:lumMod val="65000"/>
                  </a:schemeClr>
                </a:solidFill>
                <a:uFill>
                  <a:solidFill>
                    <a:srgbClr val="FF0000"/>
                  </a:solidFill>
                </a:uFill>
                <a:latin typeface="Liberation Mono"/>
              </a:endParaRPr>
            </a:p>
            <a:p>
              <a:r>
                <a:rPr lang="en-US" b="1" dirty="0">
                  <a:solidFill>
                    <a:srgbClr val="803A69"/>
                  </a:solidFill>
                  <a:latin typeface="Liberation Mono"/>
                </a:rPr>
                <a:t>MIN</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endParaRPr lang="en-IN" b="1" dirty="0">
                <a:latin typeface="Liberation Mono"/>
              </a:endParaRPr>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36625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a:t>
            </a:r>
            <a:r>
              <a:rPr lang="en-IN" dirty="0">
                <a:solidFill>
                  <a:srgbClr val="C00000"/>
                </a:solidFill>
                <a:latin typeface="Palatino Linotype" panose="02040502050505030304" pitchFamily="18" charset="0"/>
                <a:cs typeface="Segoe UI Light" panose="020B0502040204020203" pitchFamily="34" charset="0"/>
              </a:rPr>
              <a:t>not allowed</a:t>
            </a:r>
            <a:r>
              <a:rPr lang="en-IN" dirty="0">
                <a:solidFill>
                  <a:srgbClr val="242729"/>
                </a:solidFill>
                <a:latin typeface="Palatino Linotype" panose="02040502050505030304" pitchFamily="18" charset="0"/>
                <a:cs typeface="Segoe UI Light" panose="020B0502040204020203" pitchFamily="34" charset="0"/>
              </a:rPr>
              <a:t>.</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400" dirty="0">
              <a:latin typeface="Palatino Linotype" panose="02040502050505030304" pitchFamily="18" charset="0"/>
              <a:cs typeface="Arial" panose="020B0604020202020204" pitchFamily="34" charset="0"/>
            </a:endParaRP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4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3866513702"/>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205800">
                  <a:extLst>
                    <a:ext uri="{9D8B030D-6E8A-4147-A177-3AD203B41FA5}">
                      <a16:colId xmlns:a16="http://schemas.microsoft.com/office/drawing/2014/main" val="20000"/>
                    </a:ext>
                  </a:extLst>
                </a:gridCol>
                <a:gridCol w="2058896">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VARCHAR_IGNORECASE</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147424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478423"/>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rgbClr val="A67F59"/>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//0</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5807992" y="3717032"/>
            <a:ext cx="6264672" cy="3016210"/>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p:txBody>
      </p:sp>
    </p:spTree>
    <p:extLst>
      <p:ext uri="{BB962C8B-B14F-4D97-AF65-F5344CB8AC3E}">
        <p14:creationId xmlns:p14="http://schemas.microsoft.com/office/powerpoint/2010/main" val="5694395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group by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sp>
        <p:nvSpPr>
          <p:cNvPr id="5" name="Rectangle 4">
            <a:extLst>
              <a:ext uri="{FF2B5EF4-FFF2-40B4-BE49-F238E27FC236}">
                <a16:creationId xmlns:a16="http://schemas.microsoft.com/office/drawing/2014/main" id="{33D5B737-91AF-FE50-726A-F7BAC31101A6}"/>
              </a:ext>
            </a:extLst>
          </p:cNvPr>
          <p:cNvSpPr/>
          <p:nvPr/>
        </p:nvSpPr>
        <p:spPr>
          <a:xfrm>
            <a:off x="262558" y="260648"/>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389059783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874640"/>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119337" y="4821540"/>
            <a:ext cx="8838049"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803A69"/>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H2 database supports this.</a:t>
            </a:r>
          </a:p>
        </p:txBody>
      </p:sp>
      <p:pic>
        <p:nvPicPr>
          <p:cNvPr id="10" name="Picture 9">
            <a:extLst>
              <a:ext uri="{FF2B5EF4-FFF2-40B4-BE49-F238E27FC236}">
                <a16:creationId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Tree>
    <p:extLst>
      <p:ext uri="{BB962C8B-B14F-4D97-AF65-F5344CB8AC3E}">
        <p14:creationId xmlns:p14="http://schemas.microsoft.com/office/powerpoint/2010/main" val="348767261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11" name="Rectangle 10">
            <a:extLst>
              <a:ext uri="{FF2B5EF4-FFF2-40B4-BE49-F238E27FC236}">
                <a16:creationId xmlns:a16="http://schemas.microsoft.com/office/drawing/2014/main" id="{602AC5DF-61BC-BD0C-8047-DE9E1F0FA76D}"/>
              </a:ext>
            </a:extLst>
          </p:cNvPr>
          <p:cNvSpPr/>
          <p:nvPr/>
        </p:nvSpPr>
        <p:spPr>
          <a:xfrm>
            <a:off x="262558" y="1722379"/>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125683416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2542363"/>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803A69"/>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latin typeface="Liberation Mono"/>
                <a:ea typeface="Times New Roman" panose="02020603050405020304" pitchFamily="18" charset="0"/>
              </a:rPr>
              <a:t>R1;</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cs typeface="Arial" panose="020B0604020202020204" pitchFamily="34" charset="0"/>
              </a:rPr>
              <a:t> job</a:t>
            </a:r>
            <a:r>
              <a:rPr lang="en-IN" dirty="0">
                <a:latin typeface="Liberation Mono"/>
                <a:ea typeface="Times New Roman" panose="02020603050405020304" pitchFamily="18" charset="0"/>
                <a:cs typeface="Times New Roman" panose="02020603050405020304" pitchFamily="18" charset="0"/>
              </a:rPr>
              <a:t>,</a:t>
            </a:r>
            <a:r>
              <a:rPr lang="en-IN" dirty="0">
                <a:latin typeface="Liberation Mono"/>
                <a:cs typeface="Arial" panose="020B0604020202020204" pitchFamily="34" charset="0"/>
              </a:rPr>
              <a:t> </a:t>
            </a:r>
            <a:r>
              <a:rPr lang="en-IN" dirty="0">
                <a:solidFill>
                  <a:srgbClr val="803A69"/>
                </a:solidFill>
                <a:latin typeface="Liberation Mono"/>
              </a:rPr>
              <a:t>SUM</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sal</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GROUP</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BY</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job</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WITH</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ROLLUP</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cs typeface="Arial" panose="020B0604020202020204" pitchFamily="34" charset="0"/>
              </a:rPr>
              <a:t> </a:t>
            </a:r>
            <a:r>
              <a:rPr lang="en-IN" dirty="0">
                <a:solidFill>
                  <a:srgbClr val="3F6971"/>
                </a:solidFill>
                <a:latin typeface="Liberation Mono"/>
              </a:rPr>
              <a:t>COALESCE</a:t>
            </a:r>
            <a:r>
              <a:rPr lang="en-IN"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job</a:t>
            </a:r>
            <a:r>
              <a:rPr lang="en-IN" dirty="0">
                <a:latin typeface="Liberation Mono"/>
                <a:ea typeface="Times New Roman" panose="02020603050405020304" pitchFamily="18" charset="0"/>
                <a:cs typeface="Times New Roman" panose="02020603050405020304" pitchFamily="18" charset="0"/>
              </a:rPr>
              <a:t>,</a:t>
            </a:r>
            <a:r>
              <a:rPr lang="en-IN" dirty="0">
                <a:latin typeface="Liberation Mono"/>
                <a:cs typeface="Arial" panose="020B0604020202020204" pitchFamily="34" charset="0"/>
              </a:rPr>
              <a:t> </a:t>
            </a:r>
            <a:r>
              <a:rPr lang="en-IN" dirty="0">
                <a:solidFill>
                  <a:srgbClr val="669900"/>
                </a:solidFill>
                <a:latin typeface="Liberation Mono"/>
              </a:rPr>
              <a:t>'Total'</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cs typeface="Times New Roman" panose="02020603050405020304" pitchFamily="18" charset="0"/>
              </a:rPr>
              <a:t>,</a:t>
            </a:r>
            <a:r>
              <a:rPr lang="en-IN" dirty="0">
                <a:latin typeface="Liberation Mono"/>
                <a:cs typeface="Arial" panose="020B0604020202020204" pitchFamily="34" charset="0"/>
              </a:rPr>
              <a:t> </a:t>
            </a:r>
            <a:r>
              <a:rPr lang="en-IN" dirty="0">
                <a:solidFill>
                  <a:srgbClr val="803A69"/>
                </a:solidFill>
                <a:latin typeface="Liberation Mono"/>
              </a:rPr>
              <a:t>SUM</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sal</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GROUP</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BY</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job</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WITH</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ROLLUP</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Tree>
    <p:extLst>
      <p:ext uri="{BB962C8B-B14F-4D97-AF65-F5344CB8AC3E}">
        <p14:creationId xmlns:p14="http://schemas.microsoft.com/office/powerpoint/2010/main" val="24710284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50781</TotalTime>
  <Words>10354</Words>
  <Application>Microsoft Office PowerPoint</Application>
  <PresentationFormat>Widescreen</PresentationFormat>
  <Paragraphs>1315</Paragraphs>
  <Slides>108</Slides>
  <Notes>7</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108</vt:i4>
      </vt:variant>
    </vt:vector>
  </HeadingPairs>
  <TitlesOfParts>
    <vt:vector size="124" baseType="lpstr">
      <vt:lpstr>SimSun</vt:lpstr>
      <vt:lpstr>Arial</vt:lpstr>
      <vt:lpstr>Arial</vt:lpstr>
      <vt:lpstr>Bookman Old Style</vt:lpstr>
      <vt:lpstr>Calibri</vt:lpstr>
      <vt:lpstr>Cambria</vt:lpstr>
      <vt:lpstr>Consolas</vt:lpstr>
      <vt:lpstr>Gill Sans MT</vt:lpstr>
      <vt:lpstr>Liberation Mono</vt:lpstr>
      <vt:lpstr>Palatino Linotype</vt:lpstr>
      <vt:lpstr>Segoe Print</vt:lpstr>
      <vt:lpstr>Segoe UI Light</vt:lpstr>
      <vt:lpstr>Source Code Pro</vt:lpstr>
      <vt:lpstr>Wingdings</vt:lpstr>
      <vt:lpstr>Wingdings 3</vt:lpstr>
      <vt:lpstr>Origin</vt:lpstr>
      <vt:lpstr>Database Technologies – H2 Database</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11421</cp:revision>
  <dcterms:created xsi:type="dcterms:W3CDTF">2015-10-09T06:09:34Z</dcterms:created>
  <dcterms:modified xsi:type="dcterms:W3CDTF">2023-05-15T08:02:53Z</dcterms:modified>
</cp:coreProperties>
</file>